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32918400" cy="21945600"/>
  <p:notesSz cx="6858000" cy="9144000"/>
  <p:defaultTextStyle>
    <a:defPPr>
      <a:defRPr lang="en-US"/>
    </a:defPPr>
    <a:lvl1pPr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1pPr>
    <a:lvl2pPr marL="1565275" indent="-1214438"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2pPr>
    <a:lvl3pPr marL="3133725" indent="-2430463"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3pPr>
    <a:lvl4pPr marL="4700588" indent="-3644900"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4pPr>
    <a:lvl5pPr marL="6269038" indent="-4860925"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5pPr>
    <a:lvl6pPr marL="2286000" algn="l" defTabSz="914400" rtl="0" eaLnBrk="1" latinLnBrk="0" hangingPunct="1">
      <a:defRPr sz="6100" kern="1200">
        <a:solidFill>
          <a:schemeClr val="tx1"/>
        </a:solidFill>
        <a:latin typeface="Calibri" charset="0"/>
        <a:ea typeface="Arial" charset="0"/>
        <a:cs typeface="Arial" charset="0"/>
      </a:defRPr>
    </a:lvl6pPr>
    <a:lvl7pPr marL="2743200" algn="l" defTabSz="914400" rtl="0" eaLnBrk="1" latinLnBrk="0" hangingPunct="1">
      <a:defRPr sz="6100" kern="1200">
        <a:solidFill>
          <a:schemeClr val="tx1"/>
        </a:solidFill>
        <a:latin typeface="Calibri" charset="0"/>
        <a:ea typeface="Arial" charset="0"/>
        <a:cs typeface="Arial" charset="0"/>
      </a:defRPr>
    </a:lvl7pPr>
    <a:lvl8pPr marL="3200400" algn="l" defTabSz="914400" rtl="0" eaLnBrk="1" latinLnBrk="0" hangingPunct="1">
      <a:defRPr sz="6100" kern="1200">
        <a:solidFill>
          <a:schemeClr val="tx1"/>
        </a:solidFill>
        <a:latin typeface="Calibri" charset="0"/>
        <a:ea typeface="Arial" charset="0"/>
        <a:cs typeface="Arial" charset="0"/>
      </a:defRPr>
    </a:lvl8pPr>
    <a:lvl9pPr marL="3657600" algn="l" defTabSz="914400" rtl="0" eaLnBrk="1" latinLnBrk="0" hangingPunct="1">
      <a:defRPr sz="6100" kern="1200">
        <a:solidFill>
          <a:schemeClr val="tx1"/>
        </a:solidFill>
        <a:latin typeface="Calibri" charset="0"/>
        <a:ea typeface="Arial" charset="0"/>
        <a:cs typeface="Arial"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4662"/>
  </p:normalViewPr>
  <p:slideViewPr>
    <p:cSldViewPr>
      <p:cViewPr>
        <p:scale>
          <a:sx n="44" d="100"/>
          <a:sy n="44" d="100"/>
        </p:scale>
        <p:origin x="1192" y="496"/>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F0907DDE-EB70-2B45-86C2-0CEA2664368F}" type="datetimeFigureOut">
              <a:rPr lang="en-US" altLang="en-US"/>
              <a:pPr/>
              <a:t>12/2/18</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450F414-0D86-124E-BDFE-5D5406E85128}" type="slidenum">
              <a:rPr lang="en-US" altLang="en-US"/>
              <a:pPr/>
              <a:t>‹#›</a:t>
            </a:fld>
            <a:endParaRPr lang="en-US" altLang="en-US"/>
          </a:p>
        </p:txBody>
      </p:sp>
    </p:spTree>
    <p:extLst>
      <p:ext uri="{BB962C8B-B14F-4D97-AF65-F5344CB8AC3E}">
        <p14:creationId xmlns:p14="http://schemas.microsoft.com/office/powerpoint/2010/main" val="3751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5ACE932B-1379-7D4C-AAE1-86B2C2571AAB}" type="datetimeFigureOut">
              <a:rPr lang="en-US" altLang="en-US"/>
              <a:pPr/>
              <a:t>12/2/18</a:t>
            </a:fld>
            <a:endParaRPr lang="en-US" alt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E1B99B-9F42-AF4A-99DC-3C67979B8571}" type="slidenum">
              <a:rPr lang="en-US" altLang="en-US"/>
              <a:pPr/>
              <a:t>‹#›</a:t>
            </a:fld>
            <a:endParaRPr lang="en-US" altLang="en-US"/>
          </a:p>
        </p:txBody>
      </p:sp>
    </p:spTree>
    <p:extLst>
      <p:ext uri="{BB962C8B-B14F-4D97-AF65-F5344CB8AC3E}">
        <p14:creationId xmlns:p14="http://schemas.microsoft.com/office/powerpoint/2010/main" val="2119375782"/>
      </p:ext>
    </p:extLst>
  </p:cSld>
  <p:clrMap bg1="lt1" tx1="dk1" bg2="lt2" tx2="dk2" accent1="accent1" accent2="accent2" accent3="accent3" accent4="accent4" accent5="accent5" accent6="accent6" hlink="hlink" folHlink="folHlink"/>
  <p:notesStyle>
    <a:lvl1pPr algn="l" defTabSz="703263" rtl="0" fontAlgn="base">
      <a:spcBef>
        <a:spcPct val="30000"/>
      </a:spcBef>
      <a:spcAft>
        <a:spcPct val="0"/>
      </a:spcAft>
      <a:defRPr sz="900" kern="1200">
        <a:solidFill>
          <a:schemeClr val="tx1"/>
        </a:solidFill>
        <a:latin typeface="+mn-lt"/>
        <a:ea typeface="+mn-ea"/>
        <a:cs typeface="+mn-cs"/>
      </a:defRPr>
    </a:lvl1pPr>
    <a:lvl2pPr marL="350838" algn="l" defTabSz="703263" rtl="0" fontAlgn="base">
      <a:spcBef>
        <a:spcPct val="30000"/>
      </a:spcBef>
      <a:spcAft>
        <a:spcPct val="0"/>
      </a:spcAft>
      <a:defRPr sz="900" kern="1200">
        <a:solidFill>
          <a:schemeClr val="tx1"/>
        </a:solidFill>
        <a:latin typeface="+mn-lt"/>
        <a:ea typeface="+mn-ea"/>
        <a:cs typeface="+mn-cs"/>
      </a:defRPr>
    </a:lvl2pPr>
    <a:lvl3pPr marL="703263" algn="l" defTabSz="703263" rtl="0" fontAlgn="base">
      <a:spcBef>
        <a:spcPct val="30000"/>
      </a:spcBef>
      <a:spcAft>
        <a:spcPct val="0"/>
      </a:spcAft>
      <a:defRPr sz="900" kern="1200">
        <a:solidFill>
          <a:schemeClr val="tx1"/>
        </a:solidFill>
        <a:latin typeface="+mn-lt"/>
        <a:ea typeface="+mn-ea"/>
        <a:cs typeface="+mn-cs"/>
      </a:defRPr>
    </a:lvl3pPr>
    <a:lvl4pPr marL="1054100" algn="l" defTabSz="703263" rtl="0" fontAlgn="base">
      <a:spcBef>
        <a:spcPct val="30000"/>
      </a:spcBef>
      <a:spcAft>
        <a:spcPct val="0"/>
      </a:spcAft>
      <a:defRPr sz="900" kern="1200">
        <a:solidFill>
          <a:schemeClr val="tx1"/>
        </a:solidFill>
        <a:latin typeface="+mn-lt"/>
        <a:ea typeface="+mn-ea"/>
        <a:cs typeface="+mn-cs"/>
      </a:defRPr>
    </a:lvl4pPr>
    <a:lvl5pPr marL="1406525" algn="l" defTabSz="703263" rtl="0" fontAlgn="base">
      <a:spcBef>
        <a:spcPct val="30000"/>
      </a:spcBef>
      <a:spcAft>
        <a:spcPct val="0"/>
      </a:spcAft>
      <a:defRPr sz="900" kern="1200">
        <a:solidFill>
          <a:schemeClr val="tx1"/>
        </a:solidFill>
        <a:latin typeface="+mn-lt"/>
        <a:ea typeface="+mn-ea"/>
        <a:cs typeface="+mn-cs"/>
      </a:defRPr>
    </a:lvl5pPr>
    <a:lvl6pPr marL="1758391" algn="l" defTabSz="703356" rtl="0" eaLnBrk="1" latinLnBrk="0" hangingPunct="1">
      <a:defRPr sz="923" kern="1200">
        <a:solidFill>
          <a:schemeClr val="tx1"/>
        </a:solidFill>
        <a:latin typeface="+mn-lt"/>
        <a:ea typeface="+mn-ea"/>
        <a:cs typeface="+mn-cs"/>
      </a:defRPr>
    </a:lvl6pPr>
    <a:lvl7pPr marL="2110069" algn="l" defTabSz="703356" rtl="0" eaLnBrk="1" latinLnBrk="0" hangingPunct="1">
      <a:defRPr sz="923" kern="1200">
        <a:solidFill>
          <a:schemeClr val="tx1"/>
        </a:solidFill>
        <a:latin typeface="+mn-lt"/>
        <a:ea typeface="+mn-ea"/>
        <a:cs typeface="+mn-cs"/>
      </a:defRPr>
    </a:lvl7pPr>
    <a:lvl8pPr marL="2461748" algn="l" defTabSz="703356" rtl="0" eaLnBrk="1" latinLnBrk="0" hangingPunct="1">
      <a:defRPr sz="923" kern="1200">
        <a:solidFill>
          <a:schemeClr val="tx1"/>
        </a:solidFill>
        <a:latin typeface="+mn-lt"/>
        <a:ea typeface="+mn-ea"/>
        <a:cs typeface="+mn-cs"/>
      </a:defRPr>
    </a:lvl8pPr>
    <a:lvl9pPr marL="2813426" algn="l" defTabSz="703356" rtl="0" eaLnBrk="1" latinLnBrk="0" hangingPunct="1">
      <a:defRPr sz="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3A44C8-1E6C-D04B-86AC-04F981E917D3}" type="slidenum">
              <a:rPr lang="en-US" altLang="en-US"/>
              <a:pPr/>
              <a:t>1</a:t>
            </a:fld>
            <a:endParaRPr lang="en-US" altLang="en-US"/>
          </a:p>
        </p:txBody>
      </p:sp>
    </p:spTree>
    <p:extLst>
      <p:ext uri="{BB962C8B-B14F-4D97-AF65-F5344CB8AC3E}">
        <p14:creationId xmlns:p14="http://schemas.microsoft.com/office/powerpoint/2010/main" val="130668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DF45F0-3B42-4B4A-8875-82C199CA3D98}" type="slidenum">
              <a:rPr lang="en-US" altLang="en-US"/>
              <a:pPr/>
              <a:t>2</a:t>
            </a:fld>
            <a:endParaRPr lang="en-US" altLang="en-US"/>
          </a:p>
        </p:txBody>
      </p:sp>
    </p:spTree>
    <p:extLst>
      <p:ext uri="{BB962C8B-B14F-4D97-AF65-F5344CB8AC3E}">
        <p14:creationId xmlns:p14="http://schemas.microsoft.com/office/powerpoint/2010/main" val="131095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1B99B-9F42-AF4A-99DC-3C67979B8571}" type="slidenum">
              <a:rPr lang="en-US" altLang="en-US" smtClean="0"/>
              <a:pPr/>
              <a:t>3</a:t>
            </a:fld>
            <a:endParaRPr lang="en-US" altLang="en-US"/>
          </a:p>
        </p:txBody>
      </p:sp>
    </p:spTree>
    <p:extLst>
      <p:ext uri="{BB962C8B-B14F-4D97-AF65-F5344CB8AC3E}">
        <p14:creationId xmlns:p14="http://schemas.microsoft.com/office/powerpoint/2010/main" val="194257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09" indent="0" algn="ctr">
              <a:buNone/>
              <a:defRPr>
                <a:solidFill>
                  <a:schemeClr val="tx1">
                    <a:tint val="75000"/>
                  </a:schemeClr>
                </a:solidFill>
              </a:defRPr>
            </a:lvl2pPr>
            <a:lvl3pPr marL="2717218" indent="0" algn="ctr">
              <a:buNone/>
              <a:defRPr>
                <a:solidFill>
                  <a:schemeClr val="tx1">
                    <a:tint val="75000"/>
                  </a:schemeClr>
                </a:solidFill>
              </a:defRPr>
            </a:lvl3pPr>
            <a:lvl4pPr marL="4075826" indent="0" algn="ctr">
              <a:buNone/>
              <a:defRPr>
                <a:solidFill>
                  <a:schemeClr val="tx1">
                    <a:tint val="75000"/>
                  </a:schemeClr>
                </a:solidFill>
              </a:defRPr>
            </a:lvl4pPr>
            <a:lvl5pPr marL="5434435" indent="0" algn="ctr">
              <a:buNone/>
              <a:defRPr>
                <a:solidFill>
                  <a:schemeClr val="tx1">
                    <a:tint val="75000"/>
                  </a:schemeClr>
                </a:solidFill>
              </a:defRPr>
            </a:lvl5pPr>
            <a:lvl6pPr marL="6793046" indent="0" algn="ctr">
              <a:buNone/>
              <a:defRPr>
                <a:solidFill>
                  <a:schemeClr val="tx1">
                    <a:tint val="75000"/>
                  </a:schemeClr>
                </a:solidFill>
              </a:defRPr>
            </a:lvl6pPr>
            <a:lvl7pPr marL="8151654" indent="0" algn="ctr">
              <a:buNone/>
              <a:defRPr>
                <a:solidFill>
                  <a:schemeClr val="tx1">
                    <a:tint val="75000"/>
                  </a:schemeClr>
                </a:solidFill>
              </a:defRPr>
            </a:lvl7pPr>
            <a:lvl8pPr marL="9510263" indent="0" algn="ctr">
              <a:buNone/>
              <a:defRPr>
                <a:solidFill>
                  <a:schemeClr val="tx1">
                    <a:tint val="75000"/>
                  </a:schemeClr>
                </a:solidFill>
              </a:defRPr>
            </a:lvl8pPr>
            <a:lvl9pPr marL="108688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C3EF46E-2323-C04D-A52B-17C6E409FDFE}"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EB305D6-6660-864C-B37A-50DF483281AC}" type="slidenum">
              <a:rPr lang="en-US" altLang="en-US"/>
              <a:pPr/>
              <a:t>‹#›</a:t>
            </a:fld>
            <a:endParaRPr lang="en-US" altLang="en-US"/>
          </a:p>
        </p:txBody>
      </p:sp>
    </p:spTree>
    <p:extLst>
      <p:ext uri="{BB962C8B-B14F-4D97-AF65-F5344CB8AC3E}">
        <p14:creationId xmlns:p14="http://schemas.microsoft.com/office/powerpoint/2010/main" val="2075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94FF14-6FAB-314F-B982-7C97AF47B37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154B3F0-7E4E-834A-83C2-8CD33C94A6AE}" type="slidenum">
              <a:rPr lang="en-US" altLang="en-US"/>
              <a:pPr/>
              <a:t>‹#›</a:t>
            </a:fld>
            <a:endParaRPr lang="en-US" altLang="en-US"/>
          </a:p>
        </p:txBody>
      </p:sp>
    </p:spTree>
    <p:extLst>
      <p:ext uri="{BB962C8B-B14F-4D97-AF65-F5344CB8AC3E}">
        <p14:creationId xmlns:p14="http://schemas.microsoft.com/office/powerpoint/2010/main" val="49777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8"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1"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BA664-06D2-144B-9AAE-9A50DCD844C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83767A-2D64-5C47-BACF-F4644AD6A3FA}" type="slidenum">
              <a:rPr lang="en-US" altLang="en-US"/>
              <a:pPr/>
              <a:t>‹#›</a:t>
            </a:fld>
            <a:endParaRPr lang="en-US" altLang="en-US"/>
          </a:p>
        </p:txBody>
      </p:sp>
    </p:spTree>
    <p:extLst>
      <p:ext uri="{BB962C8B-B14F-4D97-AF65-F5344CB8AC3E}">
        <p14:creationId xmlns:p14="http://schemas.microsoft.com/office/powerpoint/2010/main" val="16847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5B22F7D-77E4-3146-BF57-612353C64287}"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CFA037-E0F8-6446-9A8E-C89E2B051C26}" type="slidenum">
              <a:rPr lang="en-US" altLang="en-US"/>
              <a:pPr/>
              <a:t>‹#›</a:t>
            </a:fld>
            <a:endParaRPr lang="en-US" altLang="en-US"/>
          </a:p>
        </p:txBody>
      </p:sp>
    </p:spTree>
    <p:extLst>
      <p:ext uri="{BB962C8B-B14F-4D97-AF65-F5344CB8AC3E}">
        <p14:creationId xmlns:p14="http://schemas.microsoft.com/office/powerpoint/2010/main" val="88990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1868"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5934">
                <a:solidFill>
                  <a:schemeClr val="tx1">
                    <a:tint val="75000"/>
                  </a:schemeClr>
                </a:solidFill>
              </a:defRPr>
            </a:lvl1pPr>
            <a:lvl2pPr marL="1358609" indent="0">
              <a:buNone/>
              <a:defRPr sz="5334">
                <a:solidFill>
                  <a:schemeClr val="tx1">
                    <a:tint val="75000"/>
                  </a:schemeClr>
                </a:solidFill>
              </a:defRPr>
            </a:lvl2pPr>
            <a:lvl3pPr marL="2717218" indent="0">
              <a:buNone/>
              <a:defRPr sz="4734">
                <a:solidFill>
                  <a:schemeClr val="tx1">
                    <a:tint val="75000"/>
                  </a:schemeClr>
                </a:solidFill>
              </a:defRPr>
            </a:lvl3pPr>
            <a:lvl4pPr marL="4075826" indent="0">
              <a:buNone/>
              <a:defRPr sz="4134">
                <a:solidFill>
                  <a:schemeClr val="tx1">
                    <a:tint val="75000"/>
                  </a:schemeClr>
                </a:solidFill>
              </a:defRPr>
            </a:lvl4pPr>
            <a:lvl5pPr marL="5434435" indent="0">
              <a:buNone/>
              <a:defRPr sz="4134">
                <a:solidFill>
                  <a:schemeClr val="tx1">
                    <a:tint val="75000"/>
                  </a:schemeClr>
                </a:solidFill>
              </a:defRPr>
            </a:lvl5pPr>
            <a:lvl6pPr marL="6793046" indent="0">
              <a:buNone/>
              <a:defRPr sz="4134">
                <a:solidFill>
                  <a:schemeClr val="tx1">
                    <a:tint val="75000"/>
                  </a:schemeClr>
                </a:solidFill>
              </a:defRPr>
            </a:lvl6pPr>
            <a:lvl7pPr marL="8151654" indent="0">
              <a:buNone/>
              <a:defRPr sz="4134">
                <a:solidFill>
                  <a:schemeClr val="tx1">
                    <a:tint val="75000"/>
                  </a:schemeClr>
                </a:solidFill>
              </a:defRPr>
            </a:lvl7pPr>
            <a:lvl8pPr marL="9510263" indent="0">
              <a:buNone/>
              <a:defRPr sz="4134">
                <a:solidFill>
                  <a:schemeClr val="tx1">
                    <a:tint val="75000"/>
                  </a:schemeClr>
                </a:solidFill>
              </a:defRPr>
            </a:lvl8pPr>
            <a:lvl9pPr marL="10868872" indent="0">
              <a:buNone/>
              <a:defRPr sz="413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27F6659-F641-374C-B43D-5F2E939D5498}"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629E29B-0BD3-0048-ADB2-69752025BC74}" type="slidenum">
              <a:rPr lang="en-US" altLang="en-US"/>
              <a:pPr/>
              <a:t>‹#›</a:t>
            </a:fld>
            <a:endParaRPr lang="en-US" altLang="en-US"/>
          </a:p>
        </p:txBody>
      </p:sp>
    </p:spTree>
    <p:extLst>
      <p:ext uri="{BB962C8B-B14F-4D97-AF65-F5344CB8AC3E}">
        <p14:creationId xmlns:p14="http://schemas.microsoft.com/office/powerpoint/2010/main" val="161099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7BD8FA2-2B0E-994E-AFBA-917E28A4EF40}"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FE19D859-962B-D645-B1E9-B947CE5DF648}" type="slidenum">
              <a:rPr lang="en-US" altLang="en-US"/>
              <a:pPr/>
              <a:t>‹#›</a:t>
            </a:fld>
            <a:endParaRPr lang="en-US" altLang="en-US"/>
          </a:p>
        </p:txBody>
      </p:sp>
    </p:spTree>
    <p:extLst>
      <p:ext uri="{BB962C8B-B14F-4D97-AF65-F5344CB8AC3E}">
        <p14:creationId xmlns:p14="http://schemas.microsoft.com/office/powerpoint/2010/main" val="59800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4912361"/>
            <a:ext cx="14544677"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4" name="Content Placeholder 3"/>
          <p:cNvSpPr>
            <a:spLocks noGrp="1"/>
          </p:cNvSpPr>
          <p:nvPr>
            <p:ph sz="half" idx="2"/>
          </p:nvPr>
        </p:nvSpPr>
        <p:spPr>
          <a:xfrm>
            <a:off x="1645921" y="6959600"/>
            <a:ext cx="14544677"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3" y="4912361"/>
            <a:ext cx="14550390"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6" name="Content Placeholder 5"/>
          <p:cNvSpPr>
            <a:spLocks noGrp="1"/>
          </p:cNvSpPr>
          <p:nvPr>
            <p:ph sz="quarter" idx="4"/>
          </p:nvPr>
        </p:nvSpPr>
        <p:spPr>
          <a:xfrm>
            <a:off x="16722093" y="6959600"/>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1E9C7F7-EE44-2B41-838D-5312B4F8F3EE}" type="datetimeFigureOut">
              <a:rPr lang="en-US" altLang="en-US"/>
              <a:pPr/>
              <a:t>12/2/18</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196423AD-B1C1-864B-AE35-155C6FB65B19}" type="slidenum">
              <a:rPr lang="en-US" altLang="en-US"/>
              <a:pPr/>
              <a:t>‹#›</a:t>
            </a:fld>
            <a:endParaRPr lang="en-US" altLang="en-US"/>
          </a:p>
        </p:txBody>
      </p:sp>
    </p:spTree>
    <p:extLst>
      <p:ext uri="{BB962C8B-B14F-4D97-AF65-F5344CB8AC3E}">
        <p14:creationId xmlns:p14="http://schemas.microsoft.com/office/powerpoint/2010/main" val="39728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B6695F1-22D1-2F45-9A3D-6B8B2CEF947A}" type="datetimeFigureOut">
              <a:rPr lang="en-US" altLang="en-US"/>
              <a:pPr/>
              <a:t>12/2/18</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F5858C5F-ED75-5945-97BA-1411D914716F}" type="slidenum">
              <a:rPr lang="en-US" altLang="en-US"/>
              <a:pPr/>
              <a:t>‹#›</a:t>
            </a:fld>
            <a:endParaRPr lang="en-US" altLang="en-US"/>
          </a:p>
        </p:txBody>
      </p:sp>
    </p:spTree>
    <p:extLst>
      <p:ext uri="{BB962C8B-B14F-4D97-AF65-F5344CB8AC3E}">
        <p14:creationId xmlns:p14="http://schemas.microsoft.com/office/powerpoint/2010/main" val="70815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E4B954A-990E-7E48-AFAF-54952F7FD386}" type="datetimeFigureOut">
              <a:rPr lang="en-US" altLang="en-US"/>
              <a:pPr/>
              <a:t>12/2/18</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95367062-D92C-6D46-9845-6CC42911ED02}" type="slidenum">
              <a:rPr lang="en-US" altLang="en-US"/>
              <a:pPr/>
              <a:t>‹#›</a:t>
            </a:fld>
            <a:endParaRPr lang="en-US" altLang="en-US"/>
          </a:p>
        </p:txBody>
      </p:sp>
    </p:spTree>
    <p:extLst>
      <p:ext uri="{BB962C8B-B14F-4D97-AF65-F5344CB8AC3E}">
        <p14:creationId xmlns:p14="http://schemas.microsoft.com/office/powerpoint/2010/main" val="56787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7" cy="3718560"/>
          </a:xfrm>
        </p:spPr>
        <p:txBody>
          <a:bodyPr anchor="b"/>
          <a:lstStyle>
            <a:lvl1pPr algn="l">
              <a:defRPr sz="5934"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4592322"/>
            <a:ext cx="10829927" cy="15011401"/>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C4EC045-D981-CB41-A9CA-F83BECB75603}"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34AF65FE-6645-DF47-93A0-968EBC251DC1}" type="slidenum">
              <a:rPr lang="en-US" altLang="en-US"/>
              <a:pPr/>
              <a:t>‹#›</a:t>
            </a:fld>
            <a:endParaRPr lang="en-US" altLang="en-US"/>
          </a:p>
        </p:txBody>
      </p:sp>
    </p:spTree>
    <p:extLst>
      <p:ext uri="{BB962C8B-B14F-4D97-AF65-F5344CB8AC3E}">
        <p14:creationId xmlns:p14="http://schemas.microsoft.com/office/powerpoint/2010/main" val="8132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5934"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9534"/>
            </a:lvl1pPr>
            <a:lvl2pPr marL="1358609" indent="0">
              <a:buNone/>
              <a:defRPr sz="8334"/>
            </a:lvl2pPr>
            <a:lvl3pPr marL="2717218" indent="0">
              <a:buNone/>
              <a:defRPr sz="7134"/>
            </a:lvl3pPr>
            <a:lvl4pPr marL="4075826" indent="0">
              <a:buNone/>
              <a:defRPr sz="5934"/>
            </a:lvl4pPr>
            <a:lvl5pPr marL="5434435" indent="0">
              <a:buNone/>
              <a:defRPr sz="5934"/>
            </a:lvl5pPr>
            <a:lvl6pPr marL="6793046" indent="0">
              <a:buNone/>
              <a:defRPr sz="5934"/>
            </a:lvl6pPr>
            <a:lvl7pPr marL="8151654" indent="0">
              <a:buNone/>
              <a:defRPr sz="5934"/>
            </a:lvl7pPr>
            <a:lvl8pPr marL="9510263" indent="0">
              <a:buNone/>
              <a:defRPr sz="5934"/>
            </a:lvl8pPr>
            <a:lvl9pPr marL="10868872" indent="0">
              <a:buNone/>
              <a:defRPr sz="5934"/>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0E46B0C-BBA0-024A-AD42-C21A93B41085}"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3220D4B-444E-B743-A9C3-926A16E6E9F2}" type="slidenum">
              <a:rPr lang="en-US" altLang="en-US"/>
              <a:pPr/>
              <a:t>‹#›</a:t>
            </a:fld>
            <a:endParaRPr lang="en-US" altLang="en-US"/>
          </a:p>
        </p:txBody>
      </p:sp>
    </p:spTree>
    <p:extLst>
      <p:ext uri="{BB962C8B-B14F-4D97-AF65-F5344CB8AC3E}">
        <p14:creationId xmlns:p14="http://schemas.microsoft.com/office/powerpoint/2010/main" val="1578667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877888"/>
            <a:ext cx="296259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238" y="5119688"/>
            <a:ext cx="29625925"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2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defTabSz="2716213" eaLnBrk="1" hangingPunct="1">
              <a:defRPr sz="3500">
                <a:solidFill>
                  <a:srgbClr val="898989"/>
                </a:solidFill>
              </a:defRPr>
            </a:lvl1pPr>
          </a:lstStyle>
          <a:p>
            <a:fld id="{B1991ABC-1147-1044-BAAC-951AE18FA2FA}" type="datetimeFigureOut">
              <a:rPr lang="en-US" altLang="en-US"/>
              <a:pPr/>
              <a:t>12/2/18</a:t>
            </a:fld>
            <a:endParaRPr lang="en-US" altLang="en-US"/>
          </a:p>
        </p:txBody>
      </p:sp>
      <p:sp>
        <p:nvSpPr>
          <p:cNvPr id="5" name="Footer Placeholder 4"/>
          <p:cNvSpPr>
            <a:spLocks noGrp="1"/>
          </p:cNvSpPr>
          <p:nvPr>
            <p:ph type="ftr" sz="quarter" idx="3"/>
          </p:nvPr>
        </p:nvSpPr>
        <p:spPr>
          <a:xfrm>
            <a:off x="11247438" y="20340638"/>
            <a:ext cx="10423525" cy="1168400"/>
          </a:xfrm>
          <a:prstGeom prst="rect">
            <a:avLst/>
          </a:prstGeom>
        </p:spPr>
        <p:txBody>
          <a:bodyPr vert="horz" wrap="square" lIns="407557" tIns="203779" rIns="407557" bIns="203779" numCol="1" anchor="ctr" anchorCtr="0" compatLnSpc="1">
            <a:prstTxWarp prst="textNoShape">
              <a:avLst/>
            </a:prstTxWarp>
          </a:bodyPr>
          <a:lstStyle>
            <a:lvl1pPr algn="ctr" defTabSz="2716213" eaLnBrk="1" hangingPunct="1">
              <a:defRPr sz="3500">
                <a:solidFill>
                  <a:srgbClr val="898989"/>
                </a:solidFill>
              </a:defRPr>
            </a:lvl1pPr>
          </a:lstStyle>
          <a:p>
            <a:endParaRPr lang="en-US" altLang="en-US"/>
          </a:p>
        </p:txBody>
      </p:sp>
      <p:sp>
        <p:nvSpPr>
          <p:cNvPr id="6" name="Slide Number Placeholder 5"/>
          <p:cNvSpPr>
            <a:spLocks noGrp="1"/>
          </p:cNvSpPr>
          <p:nvPr>
            <p:ph type="sldNum" sz="quarter" idx="4"/>
          </p:nvPr>
        </p:nvSpPr>
        <p:spPr>
          <a:xfrm>
            <a:off x="235918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3500">
                <a:solidFill>
                  <a:srgbClr val="898989"/>
                </a:solidFill>
              </a:defRPr>
            </a:lvl1pPr>
          </a:lstStyle>
          <a:p>
            <a:fld id="{E60BACAA-0685-644D-9DBD-B050909D40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213" rtl="0" eaLnBrk="0" fontAlgn="base" hangingPunct="0">
        <a:spcBef>
          <a:spcPct val="0"/>
        </a:spcBef>
        <a:spcAft>
          <a:spcPct val="0"/>
        </a:spcAft>
        <a:defRPr sz="13000" kern="1200">
          <a:solidFill>
            <a:schemeClr val="tx1"/>
          </a:solidFill>
          <a:latin typeface="+mj-lt"/>
          <a:ea typeface="+mj-ea"/>
          <a:cs typeface="+mj-cs"/>
        </a:defRPr>
      </a:lvl1pPr>
      <a:lvl2pPr algn="ctr" defTabSz="2716213" rtl="0" eaLnBrk="0" fontAlgn="base" hangingPunct="0">
        <a:spcBef>
          <a:spcPct val="0"/>
        </a:spcBef>
        <a:spcAft>
          <a:spcPct val="0"/>
        </a:spcAft>
        <a:defRPr sz="13000">
          <a:solidFill>
            <a:schemeClr val="tx1"/>
          </a:solidFill>
          <a:latin typeface="Calibri" charset="0"/>
        </a:defRPr>
      </a:lvl2pPr>
      <a:lvl3pPr algn="ctr" defTabSz="2716213" rtl="0" eaLnBrk="0" fontAlgn="base" hangingPunct="0">
        <a:spcBef>
          <a:spcPct val="0"/>
        </a:spcBef>
        <a:spcAft>
          <a:spcPct val="0"/>
        </a:spcAft>
        <a:defRPr sz="13000">
          <a:solidFill>
            <a:schemeClr val="tx1"/>
          </a:solidFill>
          <a:latin typeface="Calibri" charset="0"/>
        </a:defRPr>
      </a:lvl3pPr>
      <a:lvl4pPr algn="ctr" defTabSz="2716213" rtl="0" eaLnBrk="0" fontAlgn="base" hangingPunct="0">
        <a:spcBef>
          <a:spcPct val="0"/>
        </a:spcBef>
        <a:spcAft>
          <a:spcPct val="0"/>
        </a:spcAft>
        <a:defRPr sz="13000">
          <a:solidFill>
            <a:schemeClr val="tx1"/>
          </a:solidFill>
          <a:latin typeface="Calibri" charset="0"/>
        </a:defRPr>
      </a:lvl4pPr>
      <a:lvl5pPr algn="ctr" defTabSz="2716213" rtl="0" eaLnBrk="0" fontAlgn="base" hangingPunct="0">
        <a:spcBef>
          <a:spcPct val="0"/>
        </a:spcBef>
        <a:spcAft>
          <a:spcPct val="0"/>
        </a:spcAft>
        <a:defRPr sz="13000">
          <a:solidFill>
            <a:schemeClr val="tx1"/>
          </a:solidFill>
          <a:latin typeface="Calibri" charset="0"/>
        </a:defRPr>
      </a:lvl5pPr>
      <a:lvl6pPr marL="304819" algn="ctr" defTabSz="2716912" rtl="0" fontAlgn="base">
        <a:spcBef>
          <a:spcPct val="0"/>
        </a:spcBef>
        <a:spcAft>
          <a:spcPct val="0"/>
        </a:spcAft>
        <a:defRPr sz="13068">
          <a:solidFill>
            <a:schemeClr val="tx1"/>
          </a:solidFill>
          <a:latin typeface="Calibri" charset="0"/>
        </a:defRPr>
      </a:lvl6pPr>
      <a:lvl7pPr marL="609639" algn="ctr" defTabSz="2716912" rtl="0" fontAlgn="base">
        <a:spcBef>
          <a:spcPct val="0"/>
        </a:spcBef>
        <a:spcAft>
          <a:spcPct val="0"/>
        </a:spcAft>
        <a:defRPr sz="13068">
          <a:solidFill>
            <a:schemeClr val="tx1"/>
          </a:solidFill>
          <a:latin typeface="Calibri" charset="0"/>
        </a:defRPr>
      </a:lvl7pPr>
      <a:lvl8pPr marL="914458" algn="ctr" defTabSz="2716912" rtl="0" fontAlgn="base">
        <a:spcBef>
          <a:spcPct val="0"/>
        </a:spcBef>
        <a:spcAft>
          <a:spcPct val="0"/>
        </a:spcAft>
        <a:defRPr sz="13068">
          <a:solidFill>
            <a:schemeClr val="tx1"/>
          </a:solidFill>
          <a:latin typeface="Calibri" charset="0"/>
        </a:defRPr>
      </a:lvl8pPr>
      <a:lvl9pPr marL="1219276" algn="ctr" defTabSz="2716912" rtl="0" fontAlgn="base">
        <a:spcBef>
          <a:spcPct val="0"/>
        </a:spcBef>
        <a:spcAft>
          <a:spcPct val="0"/>
        </a:spcAft>
        <a:defRPr sz="13068">
          <a:solidFill>
            <a:schemeClr val="tx1"/>
          </a:solidFill>
          <a:latin typeface="Calibri" charset="0"/>
        </a:defRPr>
      </a:lvl9pPr>
    </p:titleStyle>
    <p:bodyStyle>
      <a:lvl1pPr marL="1017588" indent="-1017588" algn="l" defTabSz="2716213" rtl="0" eaLnBrk="0" fontAlgn="base" hangingPunct="0">
        <a:spcBef>
          <a:spcPct val="20000"/>
        </a:spcBef>
        <a:spcAft>
          <a:spcPct val="0"/>
        </a:spcAft>
        <a:buFont typeface="Arial" charset="0"/>
        <a:buChar char="•"/>
        <a:defRPr sz="9500" kern="1200">
          <a:solidFill>
            <a:schemeClr val="tx1"/>
          </a:solidFill>
          <a:latin typeface="+mn-lt"/>
          <a:ea typeface="+mn-ea"/>
          <a:cs typeface="+mn-cs"/>
        </a:defRPr>
      </a:lvl1pPr>
      <a:lvl2pPr marL="2206625" indent="-847725" algn="l" defTabSz="2716213" rtl="0" eaLnBrk="0" fontAlgn="base" hangingPunct="0">
        <a:spcBef>
          <a:spcPct val="20000"/>
        </a:spcBef>
        <a:spcAft>
          <a:spcPct val="0"/>
        </a:spcAft>
        <a:buFont typeface="Arial" charset="0"/>
        <a:buChar char="–"/>
        <a:defRPr sz="8300" kern="1200">
          <a:solidFill>
            <a:schemeClr val="tx1"/>
          </a:solidFill>
          <a:latin typeface="+mn-lt"/>
          <a:ea typeface="+mn-ea"/>
          <a:cs typeface="+mn-cs"/>
        </a:defRPr>
      </a:lvl2pPr>
      <a:lvl3pPr marL="3395663" indent="-677863" algn="l" defTabSz="2716213" rtl="0" eaLnBrk="0" fontAlgn="base" hangingPunct="0">
        <a:spcBef>
          <a:spcPct val="20000"/>
        </a:spcBef>
        <a:spcAft>
          <a:spcPct val="0"/>
        </a:spcAft>
        <a:buFont typeface="Arial" charset="0"/>
        <a:buChar char="•"/>
        <a:defRPr sz="7100" kern="1200">
          <a:solidFill>
            <a:schemeClr val="tx1"/>
          </a:solidFill>
          <a:latin typeface="+mn-lt"/>
          <a:ea typeface="+mn-ea"/>
          <a:cs typeface="+mn-cs"/>
        </a:defRPr>
      </a:lvl3pPr>
      <a:lvl4pPr marL="47529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4pPr>
      <a:lvl5pPr marL="61118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5pPr>
      <a:lvl6pPr marL="7472350"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0958"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56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17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218" rtl="0" eaLnBrk="1" latinLnBrk="0" hangingPunct="1">
        <a:defRPr sz="5334" kern="1200">
          <a:solidFill>
            <a:schemeClr val="tx1"/>
          </a:solidFill>
          <a:latin typeface="+mn-lt"/>
          <a:ea typeface="+mn-ea"/>
          <a:cs typeface="+mn-cs"/>
        </a:defRPr>
      </a:lvl1pPr>
      <a:lvl2pPr marL="1358609" algn="l" defTabSz="2717218" rtl="0" eaLnBrk="1" latinLnBrk="0" hangingPunct="1">
        <a:defRPr sz="5334" kern="1200">
          <a:solidFill>
            <a:schemeClr val="tx1"/>
          </a:solidFill>
          <a:latin typeface="+mn-lt"/>
          <a:ea typeface="+mn-ea"/>
          <a:cs typeface="+mn-cs"/>
        </a:defRPr>
      </a:lvl2pPr>
      <a:lvl3pPr marL="2717218" algn="l" defTabSz="2717218" rtl="0" eaLnBrk="1" latinLnBrk="0" hangingPunct="1">
        <a:defRPr sz="5334" kern="1200">
          <a:solidFill>
            <a:schemeClr val="tx1"/>
          </a:solidFill>
          <a:latin typeface="+mn-lt"/>
          <a:ea typeface="+mn-ea"/>
          <a:cs typeface="+mn-cs"/>
        </a:defRPr>
      </a:lvl3pPr>
      <a:lvl4pPr marL="4075826" algn="l" defTabSz="2717218" rtl="0" eaLnBrk="1" latinLnBrk="0" hangingPunct="1">
        <a:defRPr sz="5334" kern="1200">
          <a:solidFill>
            <a:schemeClr val="tx1"/>
          </a:solidFill>
          <a:latin typeface="+mn-lt"/>
          <a:ea typeface="+mn-ea"/>
          <a:cs typeface="+mn-cs"/>
        </a:defRPr>
      </a:lvl4pPr>
      <a:lvl5pPr marL="5434435" algn="l" defTabSz="2717218" rtl="0" eaLnBrk="1" latinLnBrk="0" hangingPunct="1">
        <a:defRPr sz="5334" kern="1200">
          <a:solidFill>
            <a:schemeClr val="tx1"/>
          </a:solidFill>
          <a:latin typeface="+mn-lt"/>
          <a:ea typeface="+mn-ea"/>
          <a:cs typeface="+mn-cs"/>
        </a:defRPr>
      </a:lvl5pPr>
      <a:lvl6pPr marL="6793046" algn="l" defTabSz="2717218" rtl="0" eaLnBrk="1" latinLnBrk="0" hangingPunct="1">
        <a:defRPr sz="5334" kern="1200">
          <a:solidFill>
            <a:schemeClr val="tx1"/>
          </a:solidFill>
          <a:latin typeface="+mn-lt"/>
          <a:ea typeface="+mn-ea"/>
          <a:cs typeface="+mn-cs"/>
        </a:defRPr>
      </a:lvl6pPr>
      <a:lvl7pPr marL="8151654" algn="l" defTabSz="2717218" rtl="0" eaLnBrk="1" latinLnBrk="0" hangingPunct="1">
        <a:defRPr sz="5334" kern="1200">
          <a:solidFill>
            <a:schemeClr val="tx1"/>
          </a:solidFill>
          <a:latin typeface="+mn-lt"/>
          <a:ea typeface="+mn-ea"/>
          <a:cs typeface="+mn-cs"/>
        </a:defRPr>
      </a:lvl7pPr>
      <a:lvl8pPr marL="9510263" algn="l" defTabSz="2717218" rtl="0" eaLnBrk="1" latinLnBrk="0" hangingPunct="1">
        <a:defRPr sz="5334" kern="1200">
          <a:solidFill>
            <a:schemeClr val="tx1"/>
          </a:solidFill>
          <a:latin typeface="+mn-lt"/>
          <a:ea typeface="+mn-ea"/>
          <a:cs typeface="+mn-cs"/>
        </a:defRPr>
      </a:lvl8pPr>
      <a:lvl9pPr marL="10868872" algn="l" defTabSz="2717218"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s://www.kaggle.com/datasnaek/youtube" TargetMode="External"/><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52401" y="3352799"/>
            <a:ext cx="10439400" cy="3170099"/>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Motivation</a:t>
            </a:r>
            <a:endParaRPr lang="en-US" sz="3600" b="1" u="sng" dirty="0" smtClean="0">
              <a:solidFill>
                <a:srgbClr val="C00000"/>
              </a:solidFill>
              <a:latin typeface="Optima" charset="0"/>
              <a:ea typeface="Optima" charset="0"/>
              <a:cs typeface="Optima" charset="0"/>
            </a:endParaRPr>
          </a:p>
          <a:p>
            <a:pPr marL="457200" indent="-457200" algn="just" defTabSz="3134577" eaLnBrk="1" hangingPunct="1">
              <a:buFont typeface="Arial" charset="0"/>
              <a:buChar char="•"/>
              <a:defRPr/>
            </a:pPr>
            <a:r>
              <a:rPr lang="en-US" sz="2800" dirty="0" smtClean="0">
                <a:latin typeface="Optima" charset="0"/>
                <a:ea typeface="Optima" charset="0"/>
                <a:cs typeface="Optima" charset="0"/>
              </a:rPr>
              <a:t>Reinforcement </a:t>
            </a:r>
            <a:r>
              <a:rPr lang="en-US" sz="2800" dirty="0">
                <a:latin typeface="Optima" charset="0"/>
                <a:ea typeface="Optima" charset="0"/>
                <a:cs typeface="Optima" charset="0"/>
              </a:rPr>
              <a:t>Learning (RL) has gained </a:t>
            </a:r>
            <a:r>
              <a:rPr lang="en-US" sz="2800" dirty="0" smtClean="0">
                <a:latin typeface="Optima" charset="0"/>
                <a:ea typeface="Optima" charset="0"/>
                <a:cs typeface="Optima" charset="0"/>
              </a:rPr>
              <a:t>popularity </a:t>
            </a:r>
            <a:r>
              <a:rPr lang="en-US" sz="2800" dirty="0">
                <a:latin typeface="Optima" charset="0"/>
                <a:ea typeface="Optima" charset="0"/>
                <a:cs typeface="Optima" charset="0"/>
              </a:rPr>
              <a:t>in designing and training game-playing agents since the publication of DeepMind’s Deep Q-Learning algorithm applied to </a:t>
            </a:r>
            <a:r>
              <a:rPr lang="en-US" sz="2800" dirty="0" smtClean="0">
                <a:latin typeface="Optima" charset="0"/>
                <a:ea typeface="Optima" charset="0"/>
                <a:cs typeface="Optima" charset="0"/>
              </a:rPr>
              <a:t>games. </a:t>
            </a:r>
          </a:p>
          <a:p>
            <a:pPr marL="457200" indent="-457200" algn="just" defTabSz="3134577" eaLnBrk="1" hangingPunct="1">
              <a:buFont typeface="Arial" charset="0"/>
              <a:buChar char="•"/>
              <a:defRPr/>
            </a:pPr>
            <a:r>
              <a:rPr lang="en-US" sz="2800" dirty="0" smtClean="0">
                <a:latin typeface="Optima" charset="0"/>
                <a:ea typeface="Optima" charset="0"/>
                <a:cs typeface="Optima" charset="0"/>
              </a:rPr>
              <a:t>In </a:t>
            </a:r>
            <a:r>
              <a:rPr lang="en-US" sz="2800" dirty="0">
                <a:latin typeface="Optima" charset="0"/>
                <a:ea typeface="Optima" charset="0"/>
                <a:cs typeface="Optima" charset="0"/>
              </a:rPr>
              <a:t>this project, we explore </a:t>
            </a:r>
            <a:r>
              <a:rPr lang="en-US" sz="2800" dirty="0" smtClean="0">
                <a:latin typeface="Optima" charset="0"/>
                <a:ea typeface="Optima" charset="0"/>
                <a:cs typeface="Optima" charset="0"/>
              </a:rPr>
              <a:t>different variants of the Deep Q-Learning </a:t>
            </a:r>
            <a:r>
              <a:rPr lang="en-US" sz="2800" dirty="0">
                <a:latin typeface="Optima" charset="0"/>
                <a:ea typeface="Optima" charset="0"/>
                <a:cs typeface="Optima" charset="0"/>
              </a:rPr>
              <a:t>algorithm combined with different recent advancements of RL techniques to play </a:t>
            </a:r>
            <a:r>
              <a:rPr lang="en-US" sz="2800" dirty="0" smtClean="0">
                <a:latin typeface="Optima" charset="0"/>
                <a:ea typeface="Optima" charset="0"/>
                <a:cs typeface="Optima" charset="0"/>
              </a:rPr>
              <a:t>Lunar Lander game.</a:t>
            </a:r>
            <a:endParaRPr lang="en-US" sz="2800" dirty="0">
              <a:latin typeface="Optima" charset="0"/>
              <a:ea typeface="Optima" charset="0"/>
              <a:cs typeface="Optima" charset="0"/>
            </a:endParaRPr>
          </a:p>
        </p:txBody>
      </p:sp>
      <p:sp>
        <p:nvSpPr>
          <p:cNvPr id="8" name="TextBox 7"/>
          <p:cNvSpPr txBox="1"/>
          <p:nvPr/>
        </p:nvSpPr>
        <p:spPr>
          <a:xfrm>
            <a:off x="10749647" y="14202090"/>
            <a:ext cx="10508183" cy="7048083"/>
          </a:xfrm>
          <a:prstGeom prst="rect">
            <a:avLst/>
          </a:prstGeom>
          <a:solidFill>
            <a:schemeClr val="bg1">
              <a:lumMod val="95000"/>
            </a:schemeClr>
          </a:solidFill>
          <a:ln>
            <a:solidFill>
              <a:schemeClr val="accent2"/>
            </a:solidFill>
          </a:ln>
          <a:effectLst>
            <a:outerShdw blurRad="50800" dist="38100" dir="2700000" algn="tl" rotWithShape="0">
              <a:prstClr val="black">
                <a:alpha val="40000"/>
              </a:prstClr>
            </a:outerShdw>
          </a:effectLst>
        </p:spPr>
        <p:txBody>
          <a:bodyPr wrap="square">
            <a:spAutoFit/>
          </a:bodyPr>
          <a:lstStyle/>
          <a:p>
            <a:pPr eaLnBrk="1" hangingPunct="1"/>
            <a:r>
              <a:rPr lang="en-US" sz="3200" b="1" u="sng" dirty="0" err="1" smtClean="0">
                <a:solidFill>
                  <a:srgbClr val="C00000"/>
                </a:solidFill>
                <a:latin typeface="Optima" charset="0"/>
                <a:ea typeface="Optima" charset="0"/>
                <a:cs typeface="Optima" charset="0"/>
              </a:rPr>
              <a:t>Hyperparameters</a:t>
            </a:r>
            <a:endParaRPr lang="en-US" altLang="en-US" sz="3200" dirty="0"/>
          </a:p>
          <a:p>
            <a:pPr marL="571500" indent="-571500" eaLnBrk="1" hangingPunct="1">
              <a:buFontTx/>
              <a:buChar char="-"/>
            </a:pPr>
            <a:r>
              <a:rPr lang="en-US" altLang="en-US" sz="3600" dirty="0" smtClean="0">
                <a:latin typeface="Courier" charset="0"/>
                <a:ea typeface="Courier" charset="0"/>
                <a:cs typeface="Courier" charset="0"/>
              </a:rPr>
              <a:t>Add table for </a:t>
            </a:r>
            <a:r>
              <a:rPr lang="en-US" altLang="en-US" sz="3600" dirty="0" err="1" smtClean="0">
                <a:latin typeface="Courier" charset="0"/>
                <a:ea typeface="Courier" charset="0"/>
                <a:cs typeface="Courier" charset="0"/>
              </a:rPr>
              <a:t>hyperparameters</a:t>
            </a:r>
            <a:endParaRPr lang="en-US" altLang="en-US" sz="3600" dirty="0" smtClean="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2400" dirty="0">
              <a:latin typeface="Courier" charset="0"/>
              <a:ea typeface="Courier" charset="0"/>
              <a:cs typeface="Courier" charset="0"/>
            </a:endParaRPr>
          </a:p>
        </p:txBody>
      </p:sp>
      <mc:AlternateContent xmlns:mc="http://schemas.openxmlformats.org/markup-compatibility/2006">
        <mc:Choice xmlns:a14="http://schemas.microsoft.com/office/drawing/2010/main" Requires="a14">
          <p:sp>
            <p:nvSpPr>
              <p:cNvPr id="9" name="TextBox 8"/>
              <p:cNvSpPr txBox="1">
                <a:spLocks noChangeArrowheads="1"/>
              </p:cNvSpPr>
              <p:nvPr/>
            </p:nvSpPr>
            <p:spPr bwMode="auto">
              <a:xfrm>
                <a:off x="10747019" y="3363308"/>
                <a:ext cx="10510811" cy="12431032"/>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wrap="square">
                <a:spAutoFit/>
              </a:bodyPr>
              <a:lstStyle/>
              <a:p>
                <a:pPr eaLnBrk="1" hangingPunct="1"/>
                <a:r>
                  <a:rPr lang="en-US" sz="3200" b="1" u="sng" dirty="0" smtClean="0">
                    <a:solidFill>
                      <a:srgbClr val="C00000"/>
                    </a:solidFill>
                    <a:latin typeface="Optima" charset="0"/>
                    <a:ea typeface="Optima" charset="0"/>
                    <a:cs typeface="Optima" charset="0"/>
                  </a:rPr>
                  <a:t>Approach</a:t>
                </a:r>
              </a:p>
              <a:p>
                <a:pPr algn="just" eaLnBrk="1" hangingPunct="1"/>
                <a:r>
                  <a:rPr lang="en-US" sz="2800" dirty="0" smtClean="0">
                    <a:latin typeface="Optima" charset="0"/>
                    <a:ea typeface="Optima" charset="0"/>
                    <a:cs typeface="Optima" charset="0"/>
                  </a:rPr>
                  <a:t>Model-free based Deep Q Network algorithm was chosen specifically for the state size and complexity. DQN builds off of Q-learning algorithms by using a Deep Neural Network (DNN) for approximating the state-action value function, Q(s, a).</a:t>
                </a:r>
              </a:p>
              <a:p>
                <a:pPr algn="just" eaLnBrk="1" hangingPunct="1"/>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Full DQN:</a:t>
                </a:r>
                <a:r>
                  <a:rPr lang="en-US" sz="2800" b="1" dirty="0" smtClean="0">
                    <a:solidFill>
                      <a:srgbClr val="C00000"/>
                    </a:solidFill>
                    <a:latin typeface="Optima" charset="0"/>
                    <a:ea typeface="Optima" charset="0"/>
                    <a:cs typeface="Optima" charset="0"/>
                  </a:rPr>
                  <a:t> </a:t>
                </a:r>
                <a:endParaRPr lang="en-US" sz="2800" b="0" i="1" dirty="0" smtClean="0">
                  <a:solidFill>
                    <a:srgbClr val="C00000"/>
                  </a:solidFill>
                  <a:latin typeface="Cambria Math" charset="0"/>
                  <a:ea typeface="Optima" charset="0"/>
                  <a:cs typeface="Optima" charset="0"/>
                </a:endParaRPr>
              </a:p>
              <a:p>
                <a:pPr algn="ctr" eaLnBrk="1" hangingPunct="1"/>
                <a14:m>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𝑟</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𝛾</m:t>
                    </m:r>
                    <m:r>
                      <a:rPr lang="en-US" sz="2800" b="0" i="1" smtClean="0">
                        <a:solidFill>
                          <a:schemeClr val="tx1"/>
                        </a:solidFill>
                        <a:latin typeface="Cambria Math" charset="0"/>
                        <a:ea typeface="Cambria Math" charset="0"/>
                        <a:cs typeface="Cambria Math" charset="0"/>
                      </a:rPr>
                      <m:t> </m:t>
                    </m:r>
                    <m:sSub>
                      <m:sSubPr>
                        <m:ctrlPr>
                          <a:rPr lang="en-US" sz="2800" i="1" smtClean="0">
                            <a:solidFill>
                              <a:schemeClr val="tx1"/>
                            </a:solidFill>
                            <a:latin typeface="Cambria Math" charset="0"/>
                            <a:ea typeface="Cambria Math" charset="0"/>
                            <a:cs typeface="Cambria Math" charset="0"/>
                          </a:rPr>
                        </m:ctrlPr>
                      </m:sSubPr>
                      <m:e>
                        <m:r>
                          <a:rPr lang="en-US" sz="2800" b="0" i="1" smtClean="0">
                            <a:solidFill>
                              <a:schemeClr val="tx1"/>
                            </a:solidFill>
                            <a:latin typeface="Cambria Math" charset="0"/>
                            <a:ea typeface="Cambria Math" charset="0"/>
                            <a:cs typeface="Cambria Math" charset="0"/>
                          </a:rPr>
                          <m:t>𝑚𝑎𝑥</m:t>
                        </m:r>
                      </m:e>
                      <m:sub>
                        <m:r>
                          <a:rPr lang="en-US" sz="2800" b="0" i="1" smtClean="0">
                            <a:solidFill>
                              <a:schemeClr val="tx1"/>
                            </a:solidFill>
                            <a:latin typeface="Cambria Math" charset="0"/>
                            <a:ea typeface="Cambria Math" charset="0"/>
                            <a:cs typeface="Cambria Math" charset="0"/>
                          </a:rPr>
                          <m:t>𝑎</m:t>
                        </m:r>
                      </m:sub>
                    </m:sSub>
                    <m:acc>
                      <m:accPr>
                        <m:chr m:val="̃"/>
                        <m:ctrlPr>
                          <a:rPr lang="en-US" sz="2800" i="1" smtClean="0">
                            <a:solidFill>
                              <a:schemeClr val="tx1"/>
                            </a:solidFill>
                            <a:latin typeface="Cambria Math" charset="0"/>
                            <a:ea typeface="Cambria Math" charset="0"/>
                            <a:cs typeface="Cambria Math" charset="0"/>
                          </a:rPr>
                        </m:ctrlPr>
                      </m:accPr>
                      <m:e>
                        <m:r>
                          <a:rPr lang="en-US" sz="2800" b="0" i="1" smtClean="0">
                            <a:solidFill>
                              <a:schemeClr val="tx1"/>
                            </a:solidFill>
                            <a:latin typeface="Cambria Math" charset="0"/>
                            <a:ea typeface="Cambria Math" charset="0"/>
                            <a:cs typeface="Cambria Math" charset="0"/>
                          </a:rPr>
                          <m:t>𝑄</m:t>
                        </m:r>
                      </m:e>
                    </m:acc>
                  </m:oMath>
                </a14:m>
                <a:r>
                  <a:rPr lang="en-US" sz="2800" dirty="0" smtClean="0">
                    <a:solidFill>
                      <a:schemeClr val="tx1"/>
                    </a:solidFill>
                    <a:latin typeface="Optima" charset="0"/>
                    <a:ea typeface="Optima" charset="0"/>
                    <a:cs typeface="Optima" charset="0"/>
                  </a:rPr>
                  <a:t>(</a:t>
                </a:r>
                <a14:m>
                  <m:oMath xmlns:m="http://schemas.openxmlformats.org/officeDocument/2006/math">
                    <m:sSup>
                      <m:sSupPr>
                        <m:ctrlPr>
                          <a:rPr lang="en-US" sz="280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oMath>
                </a14:m>
                <a:endParaRPr lang="en-US" sz="2800" b="1" u="sng" dirty="0" smtClean="0">
                  <a:solidFill>
                    <a:schemeClr val="tx1"/>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Double DQN:</a:t>
                </a:r>
                <a:r>
                  <a:rPr lang="en-US" sz="2800" b="1" dirty="0" smtClean="0">
                    <a:solidFill>
                      <a:srgbClr val="C00000"/>
                    </a:solidFill>
                    <a:latin typeface="Optima" charset="0"/>
                    <a:ea typeface="Optima" charset="0"/>
                    <a:cs typeface="Optima" charset="0"/>
                  </a:rPr>
                  <a:t> </a:t>
                </a:r>
                <a:endParaRPr lang="en-US" sz="2800" b="0" i="1" dirty="0" smtClean="0">
                  <a:solidFill>
                    <a:srgbClr val="C00000"/>
                  </a:solidFill>
                  <a:latin typeface="Cambria Math" charset="0"/>
                  <a:ea typeface="Optima" charset="0"/>
                  <a:cs typeface="Optima" charset="0"/>
                </a:endParaRPr>
              </a:p>
              <a:p>
                <a:pPr algn="ctr" eaLnBrk="1" hangingPunct="1"/>
                <a14:m>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𝑟</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𝛾</m:t>
                    </m:r>
                    <m:r>
                      <a:rPr lang="en-US" sz="2800" b="0" i="1" smtClean="0">
                        <a:solidFill>
                          <a:schemeClr val="tx1"/>
                        </a:solidFill>
                        <a:latin typeface="Cambria Math" charset="0"/>
                        <a:ea typeface="Cambria Math" charset="0"/>
                        <a:cs typeface="Cambria Math" charset="0"/>
                      </a:rPr>
                      <m:t> </m:t>
                    </m:r>
                    <m:acc>
                      <m:accPr>
                        <m:chr m:val="̃"/>
                        <m:ctrlPr>
                          <a:rPr lang="en-US" sz="2800" i="1" smtClean="0">
                            <a:solidFill>
                              <a:schemeClr val="tx1"/>
                            </a:solidFill>
                            <a:latin typeface="Cambria Math" charset="0"/>
                            <a:ea typeface="Cambria Math" charset="0"/>
                            <a:cs typeface="Cambria Math" charset="0"/>
                          </a:rPr>
                        </m:ctrlPr>
                      </m:accPr>
                      <m:e>
                        <m:r>
                          <a:rPr lang="en-US" sz="2800" b="0" i="1" smtClean="0">
                            <a:solidFill>
                              <a:schemeClr val="tx1"/>
                            </a:solidFill>
                            <a:latin typeface="Cambria Math" charset="0"/>
                            <a:ea typeface="Cambria Math" charset="0"/>
                            <a:cs typeface="Cambria Math" charset="0"/>
                          </a:rPr>
                          <m:t>𝑄</m:t>
                        </m:r>
                      </m:e>
                    </m:acc>
                  </m:oMath>
                </a14:m>
                <a:r>
                  <a:rPr lang="en-US" sz="2800" dirty="0" smtClean="0">
                    <a:solidFill>
                      <a:schemeClr val="tx1"/>
                    </a:solidFill>
                    <a:latin typeface="Optima" charset="0"/>
                    <a:ea typeface="Optima" charset="0"/>
                    <a:cs typeface="Optima" charset="0"/>
                  </a:rPr>
                  <a:t>(</a:t>
                </a:r>
                <a14:m>
                  <m:oMath xmlns:m="http://schemas.openxmlformats.org/officeDocument/2006/math">
                    <m:sSup>
                      <m:sSupPr>
                        <m:ctrlPr>
                          <a:rPr lang="en-US" sz="280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m:t>
                    </m:r>
                    <m:sSub>
                      <m:sSubPr>
                        <m:ctrlPr>
                          <a:rPr lang="en-US" sz="2800" i="1" smtClean="0">
                            <a:solidFill>
                              <a:schemeClr val="tx1"/>
                            </a:solidFill>
                            <a:latin typeface="Cambria Math" charset="0"/>
                            <a:ea typeface="Cambria Math" charset="0"/>
                            <a:cs typeface="Cambria Math" charset="0"/>
                          </a:rPr>
                        </m:ctrlPr>
                      </m:sSubPr>
                      <m:e>
                        <m:r>
                          <a:rPr lang="en-US" sz="2800" b="0" i="1" smtClean="0">
                            <a:solidFill>
                              <a:schemeClr val="tx1"/>
                            </a:solidFill>
                            <a:latin typeface="Cambria Math" charset="0"/>
                            <a:ea typeface="Cambria Math" charset="0"/>
                            <a:cs typeface="Cambria Math" charset="0"/>
                          </a:rPr>
                          <m:t>𝑎𝑟𝑔</m:t>
                        </m:r>
                        <m:r>
                          <a:rPr lang="en-US" sz="2800" b="0" i="1" smtClean="0">
                            <a:solidFill>
                              <a:schemeClr val="tx1"/>
                            </a:solidFill>
                            <a:latin typeface="Cambria Math" charset="0"/>
                            <a:ea typeface="Cambria Math" charset="0"/>
                            <a:cs typeface="Cambria Math" charset="0"/>
                          </a:rPr>
                          <m:t>𝑚𝑎𝑥</m:t>
                        </m:r>
                      </m:e>
                      <m:sub>
                        <m:r>
                          <a:rPr lang="en-US" sz="2800" b="0" i="1" smtClean="0">
                            <a:solidFill>
                              <a:schemeClr val="tx1"/>
                            </a:solidFill>
                            <a:latin typeface="Cambria Math" charset="0"/>
                            <a:ea typeface="Cambria Math" charset="0"/>
                            <a:cs typeface="Cambria Math" charset="0"/>
                          </a:rPr>
                          <m:t>𝑎</m:t>
                        </m:r>
                      </m:sub>
                    </m:sSub>
                    <m:r>
                      <a:rPr lang="en-US" sz="2800" b="0" i="1" smtClean="0">
                        <a:solidFill>
                          <a:schemeClr val="tx1"/>
                        </a:solidFill>
                        <a:latin typeface="Cambria Math" charset="0"/>
                        <a:ea typeface="Cambria Math" charset="0"/>
                        <a:cs typeface="Cambria Math" charset="0"/>
                      </a:rPr>
                      <m:t>𝑄</m:t>
                    </m:r>
                    <m:r>
                      <a:rPr lang="en-US" sz="2800" b="0" i="1" smtClean="0">
                        <a:solidFill>
                          <a:schemeClr val="tx1"/>
                        </a:solidFill>
                        <a:latin typeface="Cambria Math" charset="0"/>
                        <a:ea typeface="Cambria Math" charset="0"/>
                        <a:cs typeface="Cambria Math" charset="0"/>
                      </a:rPr>
                      <m:t>(</m:t>
                    </m:r>
                    <m:sSup>
                      <m:sSupPr>
                        <m:ctrlPr>
                          <a:rPr lang="en-US" sz="2800" b="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𝑠</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oMath>
                </a14:m>
                <a:endParaRPr lang="en-US" sz="2800" b="1" u="sng" dirty="0" smtClean="0">
                  <a:solidFill>
                    <a:schemeClr val="tx1"/>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Double DQN with PER: Equation/ theory</a:t>
                </a:r>
              </a:p>
              <a:p>
                <a:pPr algn="just" eaLnBrk="1" hangingPunct="1"/>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Dueling DQN: </a:t>
                </a:r>
              </a:p>
              <a:p>
                <a:pPr algn="just" eaLnBrk="1" hangingPunct="1"/>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𝐴</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 </m:t>
                      </m:r>
                      <m:r>
                        <a:rPr lang="en-US" sz="2800" b="0" i="1" smtClean="0">
                          <a:solidFill>
                            <a:schemeClr val="tx1"/>
                          </a:solidFill>
                          <a:latin typeface="Cambria Math" charset="0"/>
                          <a:ea typeface="Optima" charset="0"/>
                          <a:cs typeface="Optima" charset="0"/>
                        </a:rPr>
                        <m:t>𝑎</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𝑉</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oMath>
                  </m:oMathPara>
                </a14:m>
                <a:endParaRPr lang="en-US" sz="2800" dirty="0" smtClean="0">
                  <a:solidFill>
                    <a:schemeClr val="tx1"/>
                  </a:solidFill>
                  <a:latin typeface="Optima" charset="0"/>
                  <a:ea typeface="Optima" charset="0"/>
                  <a:cs typeface="Optima" charset="0"/>
                </a:endParaRPr>
              </a:p>
              <a:p>
                <a:pPr algn="just" eaLnBrk="1" hangingPunct="1"/>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ea typeface="Optima" charset="0"/>
                          <a:cs typeface="Optima" charset="0"/>
                        </a:rPr>
                        <m:t>𝑄</m:t>
                      </m:r>
                      <m:d>
                        <m:dPr>
                          <m:ctrlPr>
                            <a:rPr lang="en-US" sz="2800" i="1" smtClean="0">
                              <a:solidFill>
                                <a:schemeClr val="tx1"/>
                              </a:solidFill>
                              <a:latin typeface="Cambria Math" charset="0"/>
                              <a:ea typeface="Optima" charset="0"/>
                              <a:cs typeface="Optima" charset="0"/>
                            </a:rPr>
                          </m:ctrlPr>
                        </m:dPr>
                        <m:e>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𝑎</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𝛽</m:t>
                          </m:r>
                        </m:e>
                      </m:d>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𝑉</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𝑠</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𝛽</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Optima" charset="0"/>
                          <a:cs typeface="Optima" charset="0"/>
                        </a:rPr>
                        <m:t>+</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𝐴</m:t>
                      </m:r>
                      <m:d>
                        <m:dPr>
                          <m:ctrlPr>
                            <a:rPr lang="en-US" sz="2800" b="0" i="1" smtClean="0">
                              <a:solidFill>
                                <a:schemeClr val="tx1"/>
                              </a:solidFill>
                              <a:latin typeface="Cambria Math" charset="0"/>
                              <a:ea typeface="Cambria Math" charset="0"/>
                              <a:cs typeface="Cambria Math" charset="0"/>
                            </a:rPr>
                          </m:ctrlPr>
                        </m:dPr>
                        <m:e>
                          <m:r>
                            <a:rPr lang="en-US" sz="2800" b="0" i="1" smtClean="0">
                              <a:solidFill>
                                <a:schemeClr val="tx1"/>
                              </a:solidFill>
                              <a:latin typeface="Cambria Math" charset="0"/>
                              <a:ea typeface="Cambria Math" charset="0"/>
                              <a:cs typeface="Cambria Math" charset="0"/>
                            </a:rPr>
                            <m:t>𝑠</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e>
                      </m:d>
                      <m:r>
                        <a:rPr lang="en-US" sz="2800" b="0" i="1" smtClean="0">
                          <a:solidFill>
                            <a:schemeClr val="tx1"/>
                          </a:solidFill>
                          <a:latin typeface="Cambria Math" charset="0"/>
                          <a:ea typeface="Cambria Math" charset="0"/>
                          <a:cs typeface="Cambria Math" charset="0"/>
                        </a:rPr>
                        <m:t> − </m:t>
                      </m:r>
                      <m:f>
                        <m:fPr>
                          <m:ctrlPr>
                            <a:rPr lang="bg-BG" sz="2800" b="0" i="1" smtClean="0">
                              <a:solidFill>
                                <a:schemeClr val="tx1"/>
                              </a:solidFill>
                              <a:latin typeface="Cambria Math" charset="0"/>
                              <a:ea typeface="Cambria Math" charset="0"/>
                              <a:cs typeface="Cambria Math" charset="0"/>
                            </a:rPr>
                          </m:ctrlPr>
                        </m:fPr>
                        <m:num>
                          <m:r>
                            <a:rPr lang="en-US" sz="2800" b="0" i="1" smtClean="0">
                              <a:solidFill>
                                <a:schemeClr val="tx1"/>
                              </a:solidFill>
                              <a:latin typeface="Cambria Math" charset="0"/>
                              <a:ea typeface="Cambria Math" charset="0"/>
                              <a:cs typeface="Cambria Math" charset="0"/>
                            </a:rPr>
                            <m:t>1</m:t>
                          </m:r>
                        </m:num>
                        <m:den>
                          <m:r>
                            <a:rPr lang="en-US" sz="2800" b="0" i="1" smtClean="0">
                              <a:solidFill>
                                <a:schemeClr val="tx1"/>
                              </a:solidFill>
                              <a:latin typeface="Cambria Math" charset="0"/>
                              <a:ea typeface="Cambria Math" charset="0"/>
                              <a:cs typeface="Cambria Math" charset="0"/>
                            </a:rPr>
                            <m:t>𝐴</m:t>
                          </m:r>
                        </m:den>
                      </m:f>
                      <m:nary>
                        <m:naryPr>
                          <m:chr m:val="∑"/>
                          <m:supHide m:val="on"/>
                          <m:ctrlPr>
                            <a:rPr lang="bg-BG" sz="2800" b="0" i="1" smtClean="0">
                              <a:solidFill>
                                <a:schemeClr val="tx1"/>
                              </a:solidFill>
                              <a:latin typeface="Cambria Math" charset="0"/>
                              <a:ea typeface="Cambria Math" charset="0"/>
                              <a:cs typeface="Cambria Math" charset="0"/>
                            </a:rPr>
                          </m:ctrlPr>
                        </m:naryPr>
                        <m:sub>
                          <m:r>
                            <m:rPr>
                              <m:brk m:alnAt="7"/>
                            </m:rPr>
                            <a:rPr lang="en-US" sz="2800" b="0" i="1" smtClean="0">
                              <a:solidFill>
                                <a:schemeClr val="tx1"/>
                              </a:solidFill>
                              <a:latin typeface="Cambria Math" charset="0"/>
                              <a:ea typeface="Cambria Math" charset="0"/>
                              <a:cs typeface="Cambria Math" charset="0"/>
                            </a:rPr>
                            <m:t>𝑎</m:t>
                          </m:r>
                          <m:r>
                            <a:rPr lang="en-US" sz="2800" b="0" i="1" smtClean="0">
                              <a:solidFill>
                                <a:schemeClr val="tx1"/>
                              </a:solidFill>
                              <a:latin typeface="Cambria Math" charset="0"/>
                              <a:ea typeface="Cambria Math" charset="0"/>
                              <a:cs typeface="Cambria Math" charset="0"/>
                            </a:rPr>
                            <m:t>′</m:t>
                          </m:r>
                        </m:sub>
                        <m:sup/>
                        <m:e>
                          <m:r>
                            <a:rPr lang="en-US" sz="2800" b="0" i="1" smtClean="0">
                              <a:solidFill>
                                <a:schemeClr val="tx1"/>
                              </a:solidFill>
                              <a:latin typeface="Cambria Math" charset="0"/>
                              <a:ea typeface="Cambria Math" charset="0"/>
                              <a:cs typeface="Cambria Math" charset="0"/>
                            </a:rPr>
                            <m:t>𝐴</m:t>
                          </m:r>
                          <m:d>
                            <m:dPr>
                              <m:ctrlPr>
                                <a:rPr lang="en-US" sz="2800" b="0" i="1" smtClean="0">
                                  <a:solidFill>
                                    <a:schemeClr val="tx1"/>
                                  </a:solidFill>
                                  <a:latin typeface="Cambria Math" charset="0"/>
                                  <a:ea typeface="Cambria Math" charset="0"/>
                                  <a:cs typeface="Cambria Math" charset="0"/>
                                </a:rPr>
                              </m:ctrlPr>
                            </m:dPr>
                            <m:e>
                              <m:r>
                                <a:rPr lang="en-US" sz="2800" b="0" i="1" smtClean="0">
                                  <a:solidFill>
                                    <a:schemeClr val="tx1"/>
                                  </a:solidFill>
                                  <a:latin typeface="Cambria Math" charset="0"/>
                                  <a:ea typeface="Cambria Math" charset="0"/>
                                  <a:cs typeface="Cambria Math" charset="0"/>
                                </a:rPr>
                                <m:t>𝑠</m:t>
                              </m:r>
                              <m:r>
                                <a:rPr lang="en-US" sz="2800" b="0" i="1" smtClean="0">
                                  <a:solidFill>
                                    <a:schemeClr val="tx1"/>
                                  </a:solidFill>
                                  <a:latin typeface="Cambria Math" charset="0"/>
                                  <a:ea typeface="Cambria Math" charset="0"/>
                                  <a:cs typeface="Cambria Math" charset="0"/>
                                </a:rPr>
                                <m:t>, </m:t>
                              </m:r>
                              <m:sSup>
                                <m:sSupPr>
                                  <m:ctrlPr>
                                    <a:rPr lang="en-US" sz="2800" b="0" i="1" smtClean="0">
                                      <a:solidFill>
                                        <a:schemeClr val="tx1"/>
                                      </a:solidFill>
                                      <a:latin typeface="Cambria Math" charset="0"/>
                                      <a:ea typeface="Cambria Math" charset="0"/>
                                      <a:cs typeface="Cambria Math" charset="0"/>
                                    </a:rPr>
                                  </m:ctrlPr>
                                </m:sSupPr>
                                <m:e>
                                  <m:r>
                                    <a:rPr lang="en-US" sz="2800" b="0" i="1" smtClean="0">
                                      <a:solidFill>
                                        <a:schemeClr val="tx1"/>
                                      </a:solidFill>
                                      <a:latin typeface="Cambria Math" charset="0"/>
                                      <a:ea typeface="Cambria Math" charset="0"/>
                                      <a:cs typeface="Cambria Math" charset="0"/>
                                    </a:rPr>
                                    <m:t>𝑎</m:t>
                                  </m:r>
                                </m:e>
                                <m:sup>
                                  <m:r>
                                    <a:rPr lang="en-US" sz="2800" b="0" i="1" smtClean="0">
                                      <a:solidFill>
                                        <a:schemeClr val="tx1"/>
                                      </a:solidFill>
                                      <a:latin typeface="Cambria Math" charset="0"/>
                                      <a:ea typeface="Cambria Math" charset="0"/>
                                      <a:cs typeface="Cambria Math" charset="0"/>
                                    </a:rPr>
                                    <m:t>′</m:t>
                                  </m:r>
                                </m:sup>
                              </m:sSup>
                              <m:r>
                                <a:rPr lang="en-US" sz="2800" b="0" i="1" smtClean="0">
                                  <a:solidFill>
                                    <a:schemeClr val="tx1"/>
                                  </a:solidFill>
                                  <a:latin typeface="Cambria Math" charset="0"/>
                                  <a:ea typeface="Cambria Math" charset="0"/>
                                  <a:cs typeface="Cambria Math" charset="0"/>
                                </a:rPr>
                                <m:t>;</m:t>
                              </m:r>
                              <m:r>
                                <a:rPr lang="en-US" sz="2800" b="0" i="1" smtClean="0">
                                  <a:solidFill>
                                    <a:schemeClr val="tx1"/>
                                  </a:solidFill>
                                  <a:latin typeface="Cambria Math" charset="0"/>
                                  <a:ea typeface="Cambria Math" charset="0"/>
                                  <a:cs typeface="Cambria Math" charset="0"/>
                                </a:rPr>
                                <m:t>𝜃</m:t>
                              </m:r>
                              <m:r>
                                <a:rPr lang="en-US" sz="2800" b="0" i="1" smtClean="0">
                                  <a:solidFill>
                                    <a:schemeClr val="tx1"/>
                                  </a:solidFill>
                                  <a:latin typeface="Cambria Math" charset="0"/>
                                  <a:ea typeface="Cambria Math" charset="0"/>
                                  <a:cs typeface="Cambria Math" charset="0"/>
                                </a:rPr>
                                <m:t>, </m:t>
                              </m:r>
                              <m:r>
                                <a:rPr lang="en-US" sz="2800" b="0" i="1" smtClean="0">
                                  <a:solidFill>
                                    <a:schemeClr val="tx1"/>
                                  </a:solidFill>
                                  <a:latin typeface="Cambria Math" charset="0"/>
                                  <a:ea typeface="Cambria Math" charset="0"/>
                                  <a:cs typeface="Cambria Math" charset="0"/>
                                </a:rPr>
                                <m:t>𝛼</m:t>
                              </m:r>
                            </m:e>
                          </m:d>
                        </m:e>
                      </m:nary>
                      <m:r>
                        <a:rPr lang="en-US" sz="2800" b="0" i="1" smtClean="0">
                          <a:solidFill>
                            <a:schemeClr val="tx1"/>
                          </a:solidFill>
                          <a:latin typeface="Cambria Math" charset="0"/>
                          <a:ea typeface="Cambria Math" charset="0"/>
                          <a:cs typeface="Cambria Math" charset="0"/>
                        </a:rPr>
                        <m:t>)</m:t>
                      </m:r>
                    </m:oMath>
                  </m:oMathPara>
                </a14:m>
                <a:endParaRPr lang="en-US" sz="2800" dirty="0" smtClean="0">
                  <a:solidFill>
                    <a:schemeClr val="tx1"/>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mc:Choice>
        <mc:Fallback>
          <p:sp>
            <p:nvSpPr>
              <p:cNvPr id="9" name="TextBox 8"/>
              <p:cNvSpPr txBox="1">
                <a:spLocks noRot="1" noChangeAspect="1" noMove="1" noResize="1" noEditPoints="1" noAdjustHandles="1" noChangeArrowheads="1" noChangeShapeType="1" noTextEdit="1"/>
              </p:cNvSpPr>
              <p:nvPr/>
            </p:nvSpPr>
            <p:spPr bwMode="auto">
              <a:xfrm>
                <a:off x="10747019" y="3363308"/>
                <a:ext cx="10510811" cy="12431032"/>
              </a:xfrm>
              <a:prstGeom prst="rect">
                <a:avLst/>
              </a:prstGeom>
              <a:blipFill rotWithShape="0">
                <a:blip r:embed="rId3"/>
                <a:stretch>
                  <a:fillRect/>
                </a:stretch>
              </a:blipFill>
              <a:ln w="9525">
                <a:solidFill>
                  <a:schemeClr val="accent2"/>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4416425" y="378846"/>
            <a:ext cx="25603200" cy="2677656"/>
          </a:xfrm>
          <a:prstGeom prst="rect">
            <a:avLst/>
          </a:prstGeom>
          <a:noFill/>
        </p:spPr>
        <p:txBody>
          <a:bodyPr>
            <a:spAutoFit/>
          </a:bodyPr>
          <a:lstStyle/>
          <a:p>
            <a:pPr algn="ctr" defTabSz="3134577" eaLnBrk="1" hangingPunct="1">
              <a:defRPr/>
            </a:pPr>
            <a:r>
              <a:rPr lang="en-US" sz="8000" b="1" dirty="0" smtClean="0">
                <a:solidFill>
                  <a:srgbClr val="C00000"/>
                </a:solidFill>
                <a:latin typeface="Optima" charset="0"/>
                <a:ea typeface="Optima" charset="0"/>
                <a:cs typeface="Optima" charset="0"/>
              </a:rPr>
              <a:t>An AI Agent for Lunar Lander</a:t>
            </a:r>
          </a:p>
          <a:p>
            <a:pPr algn="ctr" defTabSz="3134577" eaLnBrk="1" hangingPunct="1">
              <a:defRPr/>
            </a:pPr>
            <a:r>
              <a:rPr lang="en-US" sz="4400" dirty="0" smtClean="0">
                <a:latin typeface="Optima" charset="0"/>
                <a:ea typeface="Optima" charset="0"/>
                <a:cs typeface="Optima" charset="0"/>
              </a:rPr>
              <a:t>CS 221, Fall 2018, Category: Reinforcement Learning</a:t>
            </a:r>
          </a:p>
          <a:p>
            <a:pPr defTabSz="3134577" eaLnBrk="1" hangingPunct="1">
              <a:defRPr/>
            </a:pPr>
            <a:r>
              <a:rPr lang="en-US" sz="4400" dirty="0">
                <a:latin typeface="Optima" charset="0"/>
                <a:ea typeface="Optima" charset="0"/>
                <a:cs typeface="Optima" charset="0"/>
              </a:rPr>
              <a:t>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Singh Rai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a:t>
            </a:r>
            <a:r>
              <a:rPr lang="en-US" sz="4400" dirty="0">
                <a:latin typeface="Optima" charset="0"/>
                <a:ea typeface="Optima" charset="0"/>
                <a:cs typeface="Optima" charset="0"/>
              </a:rPr>
              <a:t>Abhishek Bharani (</a:t>
            </a:r>
            <a:r>
              <a:rPr lang="en-US" sz="4400" dirty="0">
                <a:latin typeface="Optima" charset="0"/>
                <a:ea typeface="Optima" charset="0"/>
                <a:cs typeface="Optima" charset="0"/>
              </a:rPr>
              <a:t>abharani</a:t>
            </a:r>
            <a:r>
              <a:rPr lang="en-US" sz="4400" dirty="0">
                <a:latin typeface="Optima" charset="0"/>
                <a:ea typeface="Optima" charset="0"/>
                <a:cs typeface="Optima" charset="0"/>
              </a:rPr>
              <a:t>), </a:t>
            </a:r>
            <a:r>
              <a:rPr lang="en-US" sz="4400" dirty="0" smtClean="0">
                <a:latin typeface="Optima" charset="0"/>
                <a:ea typeface="Optima" charset="0"/>
                <a:cs typeface="Optima" charset="0"/>
              </a:rPr>
              <a:t>Amey Naik (</a:t>
            </a:r>
            <a:r>
              <a:rPr lang="en-US" sz="4400" dirty="0" err="1" smtClean="0">
                <a:latin typeface="Optima" charset="0"/>
                <a:ea typeface="Optima" charset="0"/>
                <a:cs typeface="Optima" charset="0"/>
              </a:rPr>
              <a:t>ameynaik</a:t>
            </a:r>
            <a:r>
              <a:rPr lang="en-US" sz="4400" dirty="0" smtClean="0">
                <a:latin typeface="Optima" charset="0"/>
                <a:ea typeface="Optima" charset="0"/>
                <a:cs typeface="Optima" charset="0"/>
              </a:rPr>
              <a:t>)</a:t>
            </a:r>
            <a:endParaRPr lang="en-US" sz="4400" dirty="0">
              <a:latin typeface="Optima" charset="0"/>
              <a:ea typeface="Optima" charset="0"/>
              <a:cs typeface="Optima"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40508"/>
            <a:ext cx="6962425" cy="3916364"/>
          </a:xfrm>
          <a:prstGeom prst="rect">
            <a:avLst/>
          </a:prstGeom>
        </p:spPr>
      </p:pic>
      <p:sp>
        <p:nvSpPr>
          <p:cNvPr id="20" name="TextBox 19"/>
          <p:cNvSpPr txBox="1"/>
          <p:nvPr/>
        </p:nvSpPr>
        <p:spPr>
          <a:xfrm>
            <a:off x="181289" y="6649809"/>
            <a:ext cx="10463049" cy="14619387"/>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Problem Definition</a:t>
            </a: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p:txBody>
      </p:sp>
      <p:pic>
        <p:nvPicPr>
          <p:cNvPr id="24" name="Picture 23" title="Game Screen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826" y="7051050"/>
            <a:ext cx="5593831" cy="3283155"/>
          </a:xfrm>
          <a:prstGeom prst="rect">
            <a:avLst/>
          </a:prstGeom>
        </p:spPr>
      </p:pic>
      <p:sp>
        <p:nvSpPr>
          <p:cNvPr id="17" name="TextBox 16"/>
          <p:cNvSpPr txBox="1"/>
          <p:nvPr/>
        </p:nvSpPr>
        <p:spPr>
          <a:xfrm>
            <a:off x="260102" y="7243140"/>
            <a:ext cx="4687724" cy="6555641"/>
          </a:xfrm>
          <a:prstGeom prst="rect">
            <a:avLst/>
          </a:prstGeom>
          <a:noFill/>
        </p:spPr>
        <p:txBody>
          <a:bodyPr wrap="square" rtlCol="0">
            <a:spAutoFit/>
          </a:bodyPr>
          <a:lstStyle/>
          <a:p>
            <a:pPr algn="just"/>
            <a:r>
              <a:rPr lang="en-US" sz="2800" dirty="0" smtClean="0">
                <a:latin typeface="Optima" charset="0"/>
                <a:ea typeface="Optima" charset="0"/>
                <a:cs typeface="Optima" charset="0"/>
              </a:rPr>
              <a:t>To build </a:t>
            </a:r>
            <a:r>
              <a:rPr lang="en-US" sz="2800" dirty="0">
                <a:latin typeface="Optima" charset="0"/>
                <a:ea typeface="Optima" charset="0"/>
                <a:cs typeface="Optima" charset="0"/>
              </a:rPr>
              <a:t>an AI agent to play Lunar Lander game to safely land on a landing </a:t>
            </a:r>
            <a:r>
              <a:rPr lang="en-US" sz="2800" dirty="0" smtClean="0">
                <a:latin typeface="Optima" charset="0"/>
                <a:ea typeface="Optima" charset="0"/>
                <a:cs typeface="Optima" charset="0"/>
              </a:rPr>
              <a:t>pad. Landing </a:t>
            </a:r>
            <a:r>
              <a:rPr lang="en-US" sz="2800" dirty="0">
                <a:latin typeface="Optima" charset="0"/>
                <a:ea typeface="Optima" charset="0"/>
                <a:cs typeface="Optima" charset="0"/>
              </a:rPr>
              <a:t>pad is always at coordinates (0,0). Reward for reaching the landing pad is about 100 to 140 points, depending on the </a:t>
            </a:r>
            <a:r>
              <a:rPr lang="en-US" sz="2800" dirty="0" smtClean="0">
                <a:latin typeface="Optima" charset="0"/>
                <a:ea typeface="Optima" charset="0"/>
                <a:cs typeface="Optima" charset="0"/>
              </a:rPr>
              <a:t>speed. </a:t>
            </a:r>
            <a:r>
              <a:rPr lang="en-US" sz="2800" dirty="0">
                <a:latin typeface="Optima" charset="0"/>
                <a:ea typeface="Optima" charset="0"/>
                <a:cs typeface="Optima" charset="0"/>
              </a:rPr>
              <a:t>Episode finishes if the lander crashes or comes to rest, receiving additional -100 or +100 points. Each leg ground contact is +10. Firing main engine is -0.3 points each frame. Solved is 200 points</a:t>
            </a:r>
            <a:r>
              <a:rPr lang="en-US" sz="2800" dirty="0" smtClean="0">
                <a:latin typeface="Optima" charset="0"/>
                <a:ea typeface="Optima" charset="0"/>
                <a:cs typeface="Optima" charset="0"/>
              </a:rPr>
              <a:t>. </a:t>
            </a:r>
          </a:p>
        </p:txBody>
      </p:sp>
      <p:sp>
        <p:nvSpPr>
          <p:cNvPr id="68" name="TextBox 67"/>
          <p:cNvSpPr txBox="1"/>
          <p:nvPr/>
        </p:nvSpPr>
        <p:spPr>
          <a:xfrm>
            <a:off x="260102" y="14424690"/>
            <a:ext cx="10294693" cy="5447645"/>
          </a:xfrm>
          <a:prstGeom prst="rect">
            <a:avLst/>
          </a:prstGeom>
          <a:noFill/>
        </p:spPr>
        <p:txBody>
          <a:bodyPr wrap="square" rtlCol="0">
            <a:spAutoFit/>
          </a:bodyPr>
          <a:lstStyle/>
          <a:p>
            <a:pPr algn="just"/>
            <a:r>
              <a:rPr lang="en-US" sz="2800" b="1" dirty="0" smtClean="0"/>
              <a:t>Goal- </a:t>
            </a:r>
            <a:r>
              <a:rPr lang="en-US" sz="2800" dirty="0" smtClean="0">
                <a:latin typeface="Optima" charset="0"/>
                <a:ea typeface="Optima" charset="0"/>
                <a:cs typeface="Optima" charset="0"/>
              </a:rPr>
              <a:t>Agents task is to learn to take optimal actions that maximizes their cumulative, long-term reward. A successful solution is expected to consistently land safely on the target area with both legs touching the ground, with an average cumulative reward of 200 over 100 trials.</a:t>
            </a:r>
          </a:p>
          <a:p>
            <a:pPr algn="just"/>
            <a:endParaRPr lang="en-US" sz="2800" dirty="0">
              <a:latin typeface="Optima" charset="0"/>
              <a:ea typeface="Optima" charset="0"/>
              <a:cs typeface="Optima" charset="0"/>
            </a:endParaRPr>
          </a:p>
          <a:p>
            <a:pPr algn="just" defTabSz="3134577" eaLnBrk="1" hangingPunct="1">
              <a:defRPr/>
            </a:pPr>
            <a:r>
              <a:rPr lang="en-US" sz="2800" b="1" u="sng" dirty="0">
                <a:solidFill>
                  <a:srgbClr val="C00000"/>
                </a:solidFill>
                <a:latin typeface="Optima" charset="0"/>
                <a:ea typeface="Optima" charset="0"/>
                <a:cs typeface="Optima" charset="0"/>
              </a:rPr>
              <a:t>Metrics</a:t>
            </a:r>
          </a:p>
          <a:p>
            <a:pPr algn="just" defTabSz="3134577" eaLnBrk="1" hangingPunct="1">
              <a:defRPr/>
            </a:pPr>
            <a:r>
              <a:rPr lang="en-US" sz="2800" dirty="0">
                <a:latin typeface="Optima" charset="0"/>
                <a:ea typeface="Optima" charset="0"/>
                <a:cs typeface="Optima" charset="0"/>
              </a:rPr>
              <a:t>Task Calculate performance of the agent by metrics</a:t>
            </a:r>
          </a:p>
          <a:p>
            <a:pPr algn="just" defTabSz="3134577" eaLnBrk="1" hangingPunct="1">
              <a:defRPr/>
            </a:pPr>
            <a:r>
              <a:rPr lang="en-US" sz="2800" dirty="0">
                <a:latin typeface="Optima" charset="0"/>
                <a:ea typeface="Optima" charset="0"/>
                <a:cs typeface="Optima" charset="0"/>
              </a:rPr>
              <a:t>- </a:t>
            </a:r>
            <a:r>
              <a:rPr lang="en-US" sz="2800" dirty="0" err="1">
                <a:latin typeface="Optima" charset="0"/>
                <a:ea typeface="Optima" charset="0"/>
                <a:cs typeface="Optima" charset="0"/>
              </a:rPr>
              <a:t>Avg</a:t>
            </a:r>
            <a:r>
              <a:rPr lang="en-US" sz="2800" dirty="0">
                <a:latin typeface="Optima" charset="0"/>
                <a:ea typeface="Optima" charset="0"/>
                <a:cs typeface="Optima" charset="0"/>
              </a:rPr>
              <a:t> rewards vs number of episodes</a:t>
            </a:r>
          </a:p>
          <a:p>
            <a:pPr algn="just"/>
            <a:endParaRPr lang="en-US" sz="2800" dirty="0" smtClean="0">
              <a:latin typeface="Optima" charset="0"/>
              <a:ea typeface="Optima" charset="0"/>
              <a:cs typeface="Optima" charset="0"/>
            </a:endParaRPr>
          </a:p>
          <a:p>
            <a:pPr algn="just"/>
            <a:endParaRPr lang="en-US" sz="2800" dirty="0" smtClean="0">
              <a:latin typeface="Optima" charset="0"/>
              <a:ea typeface="Optima" charset="0"/>
              <a:cs typeface="Optima" charset="0"/>
            </a:endParaRPr>
          </a:p>
          <a:p>
            <a:pPr algn="just"/>
            <a:endParaRPr lang="en-US" sz="2800" dirty="0"/>
          </a:p>
        </p:txBody>
      </p:sp>
      <p:sp>
        <p:nvSpPr>
          <p:cNvPr id="73" name="TextBox 72"/>
          <p:cNvSpPr txBox="1">
            <a:spLocks noChangeArrowheads="1"/>
          </p:cNvSpPr>
          <p:nvPr/>
        </p:nvSpPr>
        <p:spPr bwMode="auto">
          <a:xfrm>
            <a:off x="21413048" y="3363308"/>
            <a:ext cx="11353800" cy="10926068"/>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Results &amp; Analysis</a:t>
            </a:r>
            <a:endParaRPr lang="en-US" sz="3600" b="1" u="sng" dirty="0" smtClean="0">
              <a:solidFill>
                <a:srgbClr val="C00000"/>
              </a:solidFill>
              <a:latin typeface="Optima" charset="0"/>
              <a:ea typeface="Optima" charset="0"/>
              <a:cs typeface="Optima" charset="0"/>
            </a:endParaRPr>
          </a:p>
          <a:p>
            <a:pPr algn="just" eaLnBrk="1" hangingPunct="1"/>
            <a:r>
              <a:rPr lang="en-US" sz="2800" dirty="0" smtClean="0">
                <a:latin typeface="Optima" charset="0"/>
                <a:ea typeface="Optima" charset="0"/>
                <a:cs typeface="Optima" charset="0"/>
              </a:rPr>
              <a:t>- Compare episodes vs rewards for all the 4 approaches.</a:t>
            </a:r>
            <a:endParaRPr lang="en-US" sz="2800" b="1" u="sng" dirty="0">
              <a:solidFill>
                <a:srgbClr val="C00000"/>
              </a:solidFill>
              <a:latin typeface="Optima" charset="0"/>
              <a:ea typeface="Optima" charset="0"/>
              <a:cs typeface="Optima" charset="0"/>
            </a:endParaRPr>
          </a:p>
          <a:p>
            <a:pPr marL="457200" indent="-457200" algn="just" eaLnBrk="1" hangingPunct="1">
              <a:buFontTx/>
              <a:buChar char="-"/>
            </a:pPr>
            <a:r>
              <a:rPr lang="en-US" sz="2800" b="1" u="sng" dirty="0" smtClean="0">
                <a:solidFill>
                  <a:srgbClr val="C00000"/>
                </a:solidFill>
                <a:latin typeface="Optima" charset="0"/>
                <a:ea typeface="Optima" charset="0"/>
                <a:cs typeface="Optima" charset="0"/>
              </a:rPr>
              <a:t>Comparing different gammas?/alphas?</a:t>
            </a:r>
          </a:p>
          <a:p>
            <a:pPr marL="457200" indent="-457200" algn="just" eaLnBrk="1" hangingPunct="1">
              <a:buFontTx/>
              <a:buChar char="-"/>
            </a:pPr>
            <a:endParaRPr lang="en-US" sz="2800" b="1" u="sng" dirty="0" smtClean="0">
              <a:solidFill>
                <a:srgbClr val="C00000"/>
              </a:solidFill>
              <a:latin typeface="Optima" charset="0"/>
              <a:ea typeface="Optima" charset="0"/>
              <a:cs typeface="Optima" charset="0"/>
            </a:endParaRPr>
          </a:p>
          <a:p>
            <a:pPr marL="457200" indent="-457200" algn="just" eaLnBrk="1" hangingPunct="1">
              <a:buFontTx/>
              <a:buChar char="-"/>
            </a:pP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74" name="TextBox 73"/>
          <p:cNvSpPr txBox="1">
            <a:spLocks noChangeArrowheads="1"/>
          </p:cNvSpPr>
          <p:nvPr/>
        </p:nvSpPr>
        <p:spPr bwMode="auto">
          <a:xfrm>
            <a:off x="21394924" y="14334769"/>
            <a:ext cx="11353800" cy="3600986"/>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Future Work</a:t>
            </a: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75" name="TextBox 74"/>
          <p:cNvSpPr txBox="1">
            <a:spLocks noChangeArrowheads="1"/>
          </p:cNvSpPr>
          <p:nvPr/>
        </p:nvSpPr>
        <p:spPr bwMode="auto">
          <a:xfrm>
            <a:off x="21363139" y="18061463"/>
            <a:ext cx="11353800" cy="3170099"/>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smtClean="0">
                <a:solidFill>
                  <a:srgbClr val="C00000"/>
                </a:solidFill>
                <a:latin typeface="Optima" charset="0"/>
                <a:ea typeface="Optima" charset="0"/>
                <a:cs typeface="Optima" charset="0"/>
              </a:rPr>
              <a:t>References</a:t>
            </a:r>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9501" y="10533584"/>
            <a:ext cx="5593831" cy="35343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00013"/>
            <a:ext cx="38274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400" y="3352800"/>
            <a:ext cx="10972800" cy="13942278"/>
          </a:xfrm>
          <a:prstGeom prst="rect">
            <a:avLst/>
          </a:prstGeom>
          <a:solidFill>
            <a:schemeClr val="bg1">
              <a:lumMod val="95000"/>
            </a:schemeClr>
          </a:solidFill>
          <a:ln>
            <a:noFill/>
          </a:ln>
          <a:effectLst>
            <a:outerShdw blurRad="50800" dist="76200" dir="3000000" algn="t" rotWithShape="0">
              <a:prstClr val="black">
                <a:alpha val="40000"/>
              </a:prstClr>
            </a:outerShdw>
            <a:softEdge rad="0"/>
          </a:effectLst>
        </p:spPr>
        <p:txBody>
          <a:bodyPr>
            <a:spAutoFit/>
          </a:bodyPr>
          <a:lstStyle/>
          <a:p>
            <a:pPr algn="ctr" eaLnBrk="1" hangingPunct="1"/>
            <a:r>
              <a:rPr lang="en-US" altLang="en-US" sz="3600" b="1" u="sng"/>
              <a:t>Motivation</a:t>
            </a:r>
          </a:p>
          <a:p>
            <a:pPr eaLnBrk="1" hangingPunct="1"/>
            <a:r>
              <a:rPr lang="en-US" altLang="en-US" sz="3600"/>
              <a:t>The popularity of social media is increasing rapidly because it is easy to use and simple to create and share images, video even for users who are technically unaware of social media. You-tube is most popular video sharing with millions of users uploading videos and billions of comments on the videos. </a:t>
            </a:r>
          </a:p>
          <a:p>
            <a:pPr eaLnBrk="1" hangingPunct="1"/>
            <a:r>
              <a:rPr lang="en-US" altLang="en-US" sz="3600"/>
              <a:t>In our project we do Sentiment analysis of the comments, categorize videos based on their comments by predicting it’s category, predict the popularity of the video based on sentiments and ratings given. </a:t>
            </a:r>
          </a:p>
          <a:p>
            <a:pPr eaLnBrk="1" hangingPunct="1"/>
            <a:endParaRPr lang="en-US" altLang="en-US" sz="3600"/>
          </a:p>
          <a:p>
            <a:pPr algn="ctr" eaLnBrk="1" hangingPunct="1"/>
            <a:r>
              <a:rPr lang="en-US" altLang="en-US" sz="3600" b="1" u="sng"/>
              <a:t>Data</a:t>
            </a:r>
          </a:p>
          <a:p>
            <a:pPr eaLnBrk="1" hangingPunct="1"/>
            <a:r>
              <a:rPr lang="en-US" altLang="en-US" sz="3600"/>
              <a:t>We used data from Kaggle competition which contains top 200 videos per day along with their comments ,category and tags. </a:t>
            </a:r>
          </a:p>
          <a:p>
            <a:pPr eaLnBrk="1" hangingPunct="1"/>
            <a:r>
              <a:rPr lang="en-US" altLang="en-US" sz="3600">
                <a:hlinkClick r:id="rId4"/>
              </a:rPr>
              <a:t>https://www.kaggle.com/datasnaek/youtube</a:t>
            </a:r>
            <a:endParaRPr lang="en-US" altLang="en-US" sz="3600"/>
          </a:p>
          <a:p>
            <a:pPr eaLnBrk="1" hangingPunct="1"/>
            <a:endParaRPr lang="en-US" altLang="en-US" sz="3600"/>
          </a:p>
          <a:p>
            <a:pPr algn="ctr" eaLnBrk="1" hangingPunct="1"/>
            <a:r>
              <a:rPr lang="en-US" altLang="en-US" sz="3600" b="1" u="sng"/>
              <a:t>Feature Extraction</a:t>
            </a:r>
          </a:p>
          <a:p>
            <a:pPr eaLnBrk="1" hangingPunct="1"/>
            <a:r>
              <a:rPr lang="en-US" altLang="en-US" sz="3600"/>
              <a:t>We extracted features like sentiment polarity using TextBlob. TextBlob provides a consistent API for diving into common natural language processing (NLP) tasks such as part-of-speech tagging, noun phrase extraction, sentiment polarity, and more. TF-IDF, finds frequent words across comments.</a:t>
            </a:r>
          </a:p>
        </p:txBody>
      </p:sp>
      <p:sp>
        <p:nvSpPr>
          <p:cNvPr id="9" name="TextBox 8"/>
          <p:cNvSpPr txBox="1">
            <a:spLocks noChangeArrowheads="1"/>
          </p:cNvSpPr>
          <p:nvPr/>
        </p:nvSpPr>
        <p:spPr bwMode="auto">
          <a:xfrm>
            <a:off x="11174413" y="3394075"/>
            <a:ext cx="12218987" cy="6740525"/>
          </a:xfrm>
          <a:prstGeom prst="rect">
            <a:avLst/>
          </a:prstGeom>
          <a:solidFill>
            <a:srgbClr val="F2F2F2"/>
          </a:solidFill>
          <a:ln>
            <a:noFill/>
          </a:ln>
          <a:effectLst>
            <a:outerShdw blurRad="50800" dist="50800" dir="5400000" algn="ctr" rotWithShape="0">
              <a:schemeClr val="bg1"/>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a:t>
            </a:r>
          </a:p>
          <a:p>
            <a:pPr defTabSz="3134577" eaLnBrk="1" hangingPunct="1">
              <a:defRPr/>
            </a:pPr>
            <a:r>
              <a:rPr lang="en-US" sz="3600" dirty="0"/>
              <a:t>First we use the features extracted like sentiment polarity to train classification methods to decide the polarity of new comment. We ran three different classification techniques on the data like Bernoulli Naïve Bayes and Ridge Classifier and SVM. Analyzing the sentiments from comments helped us to separate positive and negative comments and identify most used words. We </a:t>
            </a:r>
            <a:r>
              <a:rPr lang="en-US" sz="3600" dirty="0">
                <a:latin typeface="Times New Roman" charset="0"/>
                <a:ea typeface="Times New Roman" charset="0"/>
                <a:cs typeface="Times New Roman" charset="0"/>
              </a:rPr>
              <a:t>used</a:t>
            </a:r>
            <a:r>
              <a:rPr lang="en-US" sz="3600" dirty="0"/>
              <a:t> python wordcloud library to generate the wordcloud of positive and negative words.</a:t>
            </a:r>
          </a:p>
          <a:p>
            <a:pPr defTabSz="3134577" eaLnBrk="1" hangingPunct="1">
              <a:defRPr/>
            </a:pPr>
            <a:r>
              <a:rPr lang="en-US" sz="3600" dirty="0"/>
              <a:t>Second we do category classification to categorize the YouTube videos based on the comments by computing the joint distribution of category and comments.</a:t>
            </a:r>
          </a:p>
        </p:txBody>
      </p:sp>
      <p:sp>
        <p:nvSpPr>
          <p:cNvPr id="5" name="TextBox 4"/>
          <p:cNvSpPr txBox="1"/>
          <p:nvPr/>
        </p:nvSpPr>
        <p:spPr>
          <a:xfrm>
            <a:off x="6934200" y="228600"/>
            <a:ext cx="25603200" cy="2947988"/>
          </a:xfrm>
          <a:prstGeom prst="rect">
            <a:avLst/>
          </a:prstGeom>
          <a:noFill/>
        </p:spPr>
        <p:txBody>
          <a:bodyPr>
            <a:spAutoFit/>
          </a:bodyPr>
          <a:lstStyle/>
          <a:p>
            <a:pPr defTabSz="3134577" eaLnBrk="1" hangingPunct="1">
              <a:defRPr/>
            </a:pPr>
            <a:r>
              <a:rPr lang="en-US" sz="8000"/>
              <a:t>	Content </a:t>
            </a:r>
            <a:r>
              <a:rPr lang="en-US" sz="8000" dirty="0"/>
              <a:t>Analysis of YouTube Data</a:t>
            </a:r>
          </a:p>
          <a:p>
            <a:pPr defTabSz="3134577" eaLnBrk="1" hangingPunct="1">
              <a:defRPr/>
            </a:pPr>
            <a:r>
              <a:rPr lang="en-US" sz="6154" dirty="0"/>
              <a:t>	           </a:t>
            </a:r>
            <a:r>
              <a:rPr lang="en-US" sz="4400" dirty="0"/>
              <a:t>cs229,Autumn 2017; Category : Natural Language</a:t>
            </a:r>
          </a:p>
          <a:p>
            <a:pPr defTabSz="3134577" eaLnBrk="1" hangingPunct="1">
              <a:defRPr/>
            </a:pPr>
            <a:r>
              <a:rPr lang="en-US" sz="4400" dirty="0"/>
              <a:t>	Afshin Moin (afshinm), Abhishek Bharani (abharani), and Peng Seng Kuok (pkuok)</a:t>
            </a:r>
          </a:p>
        </p:txBody>
      </p:sp>
      <p:sp>
        <p:nvSpPr>
          <p:cNvPr id="14" name="TextBox 13"/>
          <p:cNvSpPr txBox="1">
            <a:spLocks noChangeArrowheads="1"/>
          </p:cNvSpPr>
          <p:nvPr/>
        </p:nvSpPr>
        <p:spPr bwMode="auto">
          <a:xfrm>
            <a:off x="23123525" y="3352800"/>
            <a:ext cx="9794875" cy="6740525"/>
          </a:xfrm>
          <a:prstGeom prst="rect">
            <a:avLst/>
          </a:prstGeom>
          <a:solidFill>
            <a:srgbClr val="F2F2F2"/>
          </a:solidFill>
          <a:ln w="9525">
            <a:solidFill>
              <a:schemeClr val="bg1"/>
            </a:solidFill>
            <a:miter lim="800000"/>
            <a:headEnd/>
            <a:tailEnd/>
          </a:ln>
          <a:effectLst>
            <a:outerShdw blurRad="50800" dist="50800" dir="5400000" algn="ctr" rotWithShape="0">
              <a:schemeClr val="bg1"/>
            </a:outerShdw>
          </a:effec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II : Dimensionality Reduction</a:t>
            </a: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p:txBody>
      </p:sp>
      <p:graphicFrame>
        <p:nvGraphicFramePr>
          <p:cNvPr id="19" name="Table 18"/>
          <p:cNvGraphicFramePr>
            <a:graphicFrameLocks noGrp="1"/>
          </p:cNvGraphicFramePr>
          <p:nvPr/>
        </p:nvGraphicFramePr>
        <p:xfrm>
          <a:off x="11288713" y="11377613"/>
          <a:ext cx="11772900" cy="3407093"/>
        </p:xfrm>
        <a:graphic>
          <a:graphicData uri="http://schemas.openxmlformats.org/drawingml/2006/table">
            <a:tbl>
              <a:tblPr/>
              <a:tblGrid>
                <a:gridCol w="6230937"/>
                <a:gridCol w="5541963"/>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95.64/</a:t>
                      </a:r>
                      <a:r>
                        <a:rPr kumimoji="0" lang="cs-CZ" altLang="en-US" sz="3600" b="0" i="0" u="none" strike="noStrike" cap="none" normalizeH="0" baseline="0">
                          <a:ln>
                            <a:noFill/>
                          </a:ln>
                          <a:solidFill>
                            <a:srgbClr val="000000"/>
                          </a:solidFill>
                          <a:effectLst/>
                          <a:latin typeface="Calibri" charset="0"/>
                          <a:ea typeface="Arial" charset="0"/>
                          <a:cs typeface="Arial" charset="0"/>
                        </a:rPr>
                        <a:t>94.47</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uk-UA" altLang="en-US" sz="3600" b="0" i="0" u="none" strike="noStrike" cap="none" normalizeH="0" baseline="0">
                          <a:ln>
                            <a:noFill/>
                          </a:ln>
                          <a:solidFill>
                            <a:srgbClr val="000000"/>
                          </a:solidFill>
                          <a:effectLst/>
                          <a:latin typeface="Calibri" charset="0"/>
                          <a:ea typeface="Arial" charset="0"/>
                          <a:cs typeface="Arial" charset="0"/>
                        </a:rPr>
                        <a:t>93</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98</a:t>
                      </a:r>
                      <a:r>
                        <a:rPr kumimoji="0" lang="en-US" altLang="en-US" sz="3600" b="0" i="0" u="none" strike="noStrike" cap="none" normalizeH="0" baseline="0">
                          <a:ln>
                            <a:noFill/>
                          </a:ln>
                          <a:solidFill>
                            <a:srgbClr val="000000"/>
                          </a:solidFill>
                          <a:effectLst/>
                          <a:latin typeface="Calibri" charset="0"/>
                          <a:ea typeface="Arial" charset="0"/>
                          <a:cs typeface="Arial" charset="0"/>
                        </a:rPr>
                        <a:t>/90.46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72.15/71.53</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96.89/</a:t>
                      </a:r>
                      <a:r>
                        <a:rPr kumimoji="0" lang="uk-UA" altLang="en-US" sz="3600" b="0" i="0" u="none" strike="noStrike" cap="none" normalizeH="0" baseline="0">
                          <a:ln>
                            <a:noFill/>
                          </a:ln>
                          <a:solidFill>
                            <a:srgbClr val="000000"/>
                          </a:solidFill>
                          <a:effectLst/>
                          <a:latin typeface="Calibri" charset="0"/>
                          <a:ea typeface="Arial" charset="0"/>
                          <a:cs typeface="Arial" charset="0"/>
                        </a:rPr>
                        <a:t>95</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14</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sp>
        <p:nvSpPr>
          <p:cNvPr id="21" name="TextBox 20"/>
          <p:cNvSpPr txBox="1"/>
          <p:nvPr/>
        </p:nvSpPr>
        <p:spPr>
          <a:xfrm>
            <a:off x="23123525" y="14947900"/>
            <a:ext cx="9636125" cy="3416300"/>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Future work</a:t>
            </a:r>
          </a:p>
          <a:p>
            <a:pPr marL="571500" indent="-571500" defTabSz="3134577" eaLnBrk="1" hangingPunct="1">
              <a:buFont typeface="Arial" charset="0"/>
              <a:buChar char="•"/>
              <a:defRPr/>
            </a:pPr>
            <a:r>
              <a:rPr lang="en-US" sz="3600" dirty="0"/>
              <a:t>Category classification based on tags</a:t>
            </a:r>
          </a:p>
          <a:p>
            <a:pPr marL="571500" indent="-571500" defTabSz="3134577" eaLnBrk="1" hangingPunct="1">
              <a:buFont typeface="Arial" charset="0"/>
              <a:buChar char="•"/>
              <a:defRPr/>
            </a:pPr>
            <a:r>
              <a:rPr lang="en-US" sz="3600" dirty="0"/>
              <a:t>Automatic generation of tags based on category</a:t>
            </a:r>
          </a:p>
          <a:p>
            <a:pPr marL="571500" indent="-571500" defTabSz="3134577" eaLnBrk="1" hangingPunct="1">
              <a:buFont typeface="Arial" charset="0"/>
              <a:buChar char="•"/>
              <a:defRPr/>
            </a:pPr>
            <a:r>
              <a:rPr lang="en-US" sz="3600" dirty="0"/>
              <a:t>Generation of automatic comments given  category, sentiment and length</a:t>
            </a:r>
          </a:p>
        </p:txBody>
      </p:sp>
      <p:sp>
        <p:nvSpPr>
          <p:cNvPr id="22" name="TextBox 21"/>
          <p:cNvSpPr txBox="1"/>
          <p:nvPr/>
        </p:nvSpPr>
        <p:spPr>
          <a:xfrm>
            <a:off x="23123525" y="18364200"/>
            <a:ext cx="9725025" cy="2862263"/>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References</a:t>
            </a:r>
          </a:p>
          <a:p>
            <a:pPr marL="514350" indent="-514350" defTabSz="3134577" eaLnBrk="1" hangingPunct="1">
              <a:buFont typeface="+mj-lt"/>
              <a:buAutoNum type="arabicPeriod"/>
              <a:defRPr/>
            </a:pPr>
            <a:r>
              <a:rPr lang="en-US" sz="2400" dirty="0" err="1"/>
              <a:t>sklearn</a:t>
            </a:r>
            <a:r>
              <a:rPr lang="en-US" sz="2400" dirty="0"/>
              <a:t>, </a:t>
            </a:r>
            <a:r>
              <a:rPr lang="en-US" sz="2400" dirty="0" err="1"/>
              <a:t>numpy</a:t>
            </a:r>
            <a:r>
              <a:rPr lang="en-US" sz="2400" dirty="0"/>
              <a:t>, pandas, TextBlob were used in our development. Our classifiers assumed the default </a:t>
            </a:r>
            <a:r>
              <a:rPr lang="en-US" sz="2400" dirty="0" err="1"/>
              <a:t>hyperparameters</a:t>
            </a:r>
            <a:r>
              <a:rPr lang="en-US" sz="2400" dirty="0"/>
              <a:t> provided by the respective libraries  </a:t>
            </a:r>
          </a:p>
          <a:p>
            <a:pPr marL="514350" indent="-514350" defTabSz="3134577" eaLnBrk="1" hangingPunct="1">
              <a:buFont typeface="+mj-lt"/>
              <a:buAutoNum type="arabicPeriod"/>
              <a:defRPr/>
            </a:pPr>
            <a:r>
              <a:rPr lang="en-US" sz="2400" dirty="0"/>
              <a:t>G. </a:t>
            </a:r>
            <a:r>
              <a:rPr lang="en-US" sz="2400" dirty="0" err="1"/>
              <a:t>Toderici</a:t>
            </a:r>
            <a:r>
              <a:rPr lang="en-US" sz="2400" dirty="0"/>
              <a:t>, H. </a:t>
            </a:r>
            <a:r>
              <a:rPr lang="en-US" sz="2400" dirty="0" err="1"/>
              <a:t>Aradhye</a:t>
            </a:r>
            <a:r>
              <a:rPr lang="en-US" sz="2400" dirty="0"/>
              <a:t>, M. </a:t>
            </a:r>
            <a:r>
              <a:rPr lang="en-US" sz="2400" dirty="0" err="1"/>
              <a:t>Pasca</a:t>
            </a:r>
            <a:r>
              <a:rPr lang="en-US" sz="2400" dirty="0"/>
              <a:t>, L. </a:t>
            </a:r>
            <a:r>
              <a:rPr lang="en-US" sz="2400" dirty="0" err="1"/>
              <a:t>Sbaiz</a:t>
            </a:r>
            <a:r>
              <a:rPr lang="en-US" sz="2400" dirty="0"/>
              <a:t>, and J. </a:t>
            </a:r>
            <a:r>
              <a:rPr lang="en-US" sz="2400" dirty="0" err="1"/>
              <a:t>Yagnik</a:t>
            </a:r>
            <a:r>
              <a:rPr lang="en-US" sz="2400" dirty="0"/>
              <a:t>. Finding meaning on </a:t>
            </a:r>
            <a:r>
              <a:rPr lang="en-US" sz="2400" dirty="0" err="1"/>
              <a:t>youtube</a:t>
            </a:r>
            <a:r>
              <a:rPr lang="en-US" sz="2400" dirty="0"/>
              <a:t>: Tag </a:t>
            </a:r>
            <a:r>
              <a:rPr lang="en-US" sz="2400" dirty="0" err="1"/>
              <a:t>recom</a:t>
            </a:r>
            <a:r>
              <a:rPr lang="en-US" sz="2400" dirty="0"/>
              <a:t>- </a:t>
            </a:r>
            <a:r>
              <a:rPr lang="en-US" sz="2400" dirty="0" err="1"/>
              <a:t>mendation</a:t>
            </a:r>
            <a:r>
              <a:rPr lang="en-US" sz="2400" dirty="0"/>
              <a:t> and category discovery. In Computer Vision and Pattern Recognition, 2010. </a:t>
            </a:r>
          </a:p>
        </p:txBody>
      </p:sp>
      <p:graphicFrame>
        <p:nvGraphicFramePr>
          <p:cNvPr id="23" name="Table 22"/>
          <p:cNvGraphicFramePr>
            <a:graphicFrameLocks noGrp="1"/>
          </p:cNvGraphicFramePr>
          <p:nvPr/>
        </p:nvGraphicFramePr>
        <p:xfrm>
          <a:off x="23123525" y="11374438"/>
          <a:ext cx="9337675" cy="3407093"/>
        </p:xfrm>
        <a:graphic>
          <a:graphicData uri="http://schemas.openxmlformats.org/drawingml/2006/table">
            <a:tbl>
              <a:tblPr/>
              <a:tblGrid>
                <a:gridCol w="4927600"/>
                <a:gridCol w="4410075"/>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60.70/</a:t>
                      </a:r>
                      <a:r>
                        <a:rPr kumimoji="0" lang="cs-CZ" altLang="en-US" sz="3600" b="0" i="0" u="none" strike="noStrike" cap="none" normalizeH="0" baseline="0">
                          <a:ln>
                            <a:noFill/>
                          </a:ln>
                          <a:solidFill>
                            <a:srgbClr val="000000"/>
                          </a:solidFill>
                          <a:effectLst/>
                          <a:latin typeface="Calibri" charset="0"/>
                          <a:ea typeface="Arial" charset="0"/>
                          <a:cs typeface="Arial" charset="0"/>
                        </a:rPr>
                        <a:t>53.21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65.77/55.91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45.53/41.61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68.95/</a:t>
                      </a:r>
                      <a:r>
                        <a:rPr kumimoji="0" lang="en-US" altLang="en-US" sz="3600" b="0" i="0" u="none" strike="noStrike" cap="none" normalizeH="0" baseline="0">
                          <a:ln>
                            <a:noFill/>
                          </a:ln>
                          <a:solidFill>
                            <a:srgbClr val="000000"/>
                          </a:solidFill>
                          <a:effectLst/>
                          <a:latin typeface="Calibri" charset="0"/>
                          <a:ea typeface="Arial" charset="0"/>
                          <a:cs typeface="Arial" charset="0"/>
                        </a:rPr>
                        <a:t>57.79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pic>
        <p:nvPicPr>
          <p:cNvPr id="14386"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7394238"/>
            <a:ext cx="6858000"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7"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584613" y="15011400"/>
            <a:ext cx="6448425" cy="656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8" name="TextBox 11"/>
          <p:cNvSpPr txBox="1">
            <a:spLocks noChangeArrowheads="1"/>
          </p:cNvSpPr>
          <p:nvPr/>
        </p:nvSpPr>
        <p:spPr bwMode="auto">
          <a:xfrm>
            <a:off x="11441113" y="15397163"/>
            <a:ext cx="51435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600"/>
              <a:t>Logistic regression returns well calibrated results between range 0 to 1. Bernoulli NB tends to push results to 0 or 1 due to independence assumption which does not hold true here. Ridge Classifier and SVM are partially calibrated between range 0 to 1. </a:t>
            </a:r>
          </a:p>
        </p:txBody>
      </p:sp>
      <p:sp>
        <p:nvSpPr>
          <p:cNvPr id="14389" name="TextBox 14"/>
          <p:cNvSpPr txBox="1">
            <a:spLocks noChangeArrowheads="1"/>
          </p:cNvSpPr>
          <p:nvPr/>
        </p:nvSpPr>
        <p:spPr bwMode="auto">
          <a:xfrm>
            <a:off x="439738" y="17873663"/>
            <a:ext cx="35115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4000"/>
              <a:t>Bag of positive words extracted from comments</a:t>
            </a:r>
          </a:p>
        </p:txBody>
      </p:sp>
      <p:sp>
        <p:nvSpPr>
          <p:cNvPr id="16" name="TextBox 15"/>
          <p:cNvSpPr txBox="1"/>
          <p:nvPr/>
        </p:nvSpPr>
        <p:spPr>
          <a:xfrm>
            <a:off x="11125200" y="10047288"/>
            <a:ext cx="12268200" cy="1262062"/>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Sentiment  Classification Summary</a:t>
            </a:r>
          </a:p>
        </p:txBody>
      </p:sp>
      <p:sp>
        <p:nvSpPr>
          <p:cNvPr id="24" name="TextBox 23"/>
          <p:cNvSpPr txBox="1"/>
          <p:nvPr/>
        </p:nvSpPr>
        <p:spPr>
          <a:xfrm>
            <a:off x="23123525" y="9958388"/>
            <a:ext cx="9794875" cy="1323975"/>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Category</a:t>
            </a:r>
            <a:r>
              <a:rPr lang="en-US" altLang="en-US" sz="4000" b="1" u="sng"/>
              <a:t>  </a:t>
            </a:r>
            <a:r>
              <a:rPr lang="en-US" altLang="en-US" sz="3600" b="1" u="sng">
                <a:latin typeface="Times New Roman" charset="0"/>
                <a:ea typeface="Times New Roman" charset="0"/>
                <a:cs typeface="Times New Roman" charset="0"/>
              </a:rPr>
              <a:t>Classification</a:t>
            </a:r>
            <a:r>
              <a:rPr lang="en-US" altLang="en-US" sz="4000" b="1" u="sng"/>
              <a:t> </a:t>
            </a:r>
            <a:r>
              <a:rPr lang="en-US" altLang="en-US" sz="3600" b="1" u="sng">
                <a:latin typeface="Times New Roman" charset="0"/>
                <a:ea typeface="Times New Roman" charset="0"/>
                <a:cs typeface="Times New Roman" charset="0"/>
              </a:rPr>
              <a:t>Summary</a:t>
            </a:r>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14" name="Group 113"/>
          <p:cNvGrpSpPr/>
          <p:nvPr/>
        </p:nvGrpSpPr>
        <p:grpSpPr>
          <a:xfrm>
            <a:off x="9339692" y="6629400"/>
            <a:ext cx="11234308" cy="7162800"/>
            <a:chOff x="9339692" y="6629400"/>
            <a:chExt cx="11234308" cy="7162800"/>
          </a:xfrm>
        </p:grpSpPr>
        <p:sp>
          <p:nvSpPr>
            <p:cNvPr id="20" name="Rectangle 19"/>
            <p:cNvSpPr/>
            <p:nvPr/>
          </p:nvSpPr>
          <p:spPr>
            <a:xfrm>
              <a:off x="11811000" y="6629400"/>
              <a:ext cx="5913743" cy="716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9906000" y="7467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906000" y="8229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906000" y="90678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906000" y="99060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738764" y="11804073"/>
              <a:ext cx="184731" cy="1031051"/>
            </a:xfrm>
            <a:prstGeom prst="rect">
              <a:avLst/>
            </a:prstGeom>
            <a:noFill/>
          </p:spPr>
          <p:txBody>
            <a:bodyPr wrap="none" rtlCol="0">
              <a:spAutoFit/>
            </a:bodyPr>
            <a:lstStyle/>
            <a:p>
              <a:endParaRPr lang="en-US" dirty="0"/>
            </a:p>
          </p:txBody>
        </p:sp>
        <p:sp>
          <p:nvSpPr>
            <p:cNvPr id="19" name="TextBox 18"/>
            <p:cNvSpPr txBox="1"/>
            <p:nvPr/>
          </p:nvSpPr>
          <p:spPr>
            <a:xfrm>
              <a:off x="12990281" y="8921115"/>
              <a:ext cx="3533980" cy="1569660"/>
            </a:xfrm>
            <a:prstGeom prst="rect">
              <a:avLst/>
            </a:prstGeom>
            <a:noFill/>
          </p:spPr>
          <p:txBody>
            <a:bodyPr wrap="none" rtlCol="0">
              <a:spAutoFit/>
            </a:bodyPr>
            <a:lstStyle/>
            <a:p>
              <a:pPr algn="ctr"/>
              <a:r>
                <a:rPr lang="en-US" sz="4800" dirty="0" smtClean="0">
                  <a:latin typeface="Optima" charset="0"/>
                  <a:ea typeface="Optima" charset="0"/>
                  <a:cs typeface="Optima" charset="0"/>
                </a:rPr>
                <a:t>Game</a:t>
              </a:r>
            </a:p>
            <a:p>
              <a:pPr algn="ctr"/>
              <a:r>
                <a:rPr lang="en-US" sz="4800" dirty="0" smtClean="0">
                  <a:latin typeface="Optima" charset="0"/>
                  <a:ea typeface="Optima" charset="0"/>
                  <a:cs typeface="Optima" charset="0"/>
                </a:rPr>
                <a:t>Environment</a:t>
              </a:r>
              <a:endParaRPr lang="en-US" sz="4800" dirty="0">
                <a:latin typeface="Optima" charset="0"/>
                <a:ea typeface="Optima" charset="0"/>
                <a:cs typeface="Optima" charset="0"/>
              </a:endParaRPr>
            </a:p>
          </p:txBody>
        </p:sp>
        <p:cxnSp>
          <p:nvCxnSpPr>
            <p:cNvPr id="62" name="Straight Arrow Connector 61"/>
            <p:cNvCxnSpPr/>
            <p:nvPr/>
          </p:nvCxnSpPr>
          <p:spPr>
            <a:xfrm>
              <a:off x="9906000" y="10744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906000" y="11506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906000" y="123444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906000" y="13182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7744271" y="8635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744271" y="9397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7744271" y="102353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7744271" y="110735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367837" y="7885946"/>
              <a:ext cx="548548" cy="553998"/>
            </a:xfrm>
            <a:prstGeom prst="rect">
              <a:avLst/>
            </a:prstGeom>
            <a:noFill/>
          </p:spPr>
          <p:txBody>
            <a:bodyPr wrap="none" rtlCol="0">
              <a:spAutoFit/>
            </a:bodyPr>
            <a:lstStyle/>
            <a:p>
              <a:r>
                <a:rPr lang="en-US" sz="3000" dirty="0" smtClean="0"/>
                <a:t>s</a:t>
              </a:r>
              <a:r>
                <a:rPr lang="en-US" sz="3000" dirty="0">
                  <a:latin typeface="Optima" charset="0"/>
                  <a:ea typeface="Optima" charset="0"/>
                  <a:cs typeface="Optima" charset="0"/>
                </a:rPr>
                <a:t>1</a:t>
              </a:r>
            </a:p>
          </p:txBody>
        </p:sp>
        <p:sp>
          <p:nvSpPr>
            <p:cNvPr id="76" name="TextBox 75"/>
            <p:cNvSpPr txBox="1"/>
            <p:nvPr/>
          </p:nvSpPr>
          <p:spPr>
            <a:xfrm>
              <a:off x="9339692" y="7123947"/>
              <a:ext cx="604837" cy="553998"/>
            </a:xfrm>
            <a:prstGeom prst="rect">
              <a:avLst/>
            </a:prstGeom>
            <a:noFill/>
          </p:spPr>
          <p:txBody>
            <a:bodyPr wrap="square" rtlCol="0">
              <a:spAutoFit/>
            </a:bodyPr>
            <a:lstStyle/>
            <a:p>
              <a:r>
                <a:rPr lang="en-US" sz="3000" dirty="0" smtClean="0"/>
                <a:t>s</a:t>
              </a:r>
              <a:r>
                <a:rPr lang="en-US" sz="3000" dirty="0" smtClean="0">
                  <a:latin typeface="Optima" charset="0"/>
                  <a:ea typeface="Optima" charset="0"/>
                  <a:cs typeface="Optima" charset="0"/>
                </a:rPr>
                <a:t>0</a:t>
              </a:r>
              <a:endParaRPr lang="en-US" sz="3000" dirty="0">
                <a:latin typeface="Optima" charset="0"/>
                <a:ea typeface="Optima" charset="0"/>
                <a:cs typeface="Optima" charset="0"/>
              </a:endParaRPr>
            </a:p>
          </p:txBody>
        </p:sp>
        <p:sp>
          <p:nvSpPr>
            <p:cNvPr id="77" name="TextBox 76"/>
            <p:cNvSpPr txBox="1"/>
            <p:nvPr/>
          </p:nvSpPr>
          <p:spPr>
            <a:xfrm>
              <a:off x="9383177" y="1044203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4</a:t>
              </a:r>
              <a:endParaRPr lang="en-US" sz="3000" dirty="0">
                <a:latin typeface="Optima" charset="0"/>
                <a:ea typeface="Optima" charset="0"/>
                <a:cs typeface="Optima" charset="0"/>
              </a:endParaRPr>
            </a:p>
          </p:txBody>
        </p:sp>
        <p:sp>
          <p:nvSpPr>
            <p:cNvPr id="78" name="TextBox 77"/>
            <p:cNvSpPr txBox="1"/>
            <p:nvPr/>
          </p:nvSpPr>
          <p:spPr>
            <a:xfrm>
              <a:off x="9395981" y="9647674"/>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79" name="TextBox 78"/>
            <p:cNvSpPr txBox="1"/>
            <p:nvPr/>
          </p:nvSpPr>
          <p:spPr>
            <a:xfrm>
              <a:off x="9383177" y="8790801"/>
              <a:ext cx="548548" cy="553998"/>
            </a:xfrm>
            <a:prstGeom prst="rect">
              <a:avLst/>
            </a:prstGeom>
            <a:noFill/>
          </p:spPr>
          <p:txBody>
            <a:bodyPr wrap="none" rtlCol="0">
              <a:spAutoFit/>
            </a:bodyPr>
            <a:lstStyle/>
            <a:p>
              <a:r>
                <a:rPr lang="en-US" sz="3000" smtClean="0"/>
                <a:t>s</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0" name="TextBox 79"/>
            <p:cNvSpPr txBox="1"/>
            <p:nvPr/>
          </p:nvSpPr>
          <p:spPr>
            <a:xfrm>
              <a:off x="9390984" y="1204395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6</a:t>
              </a:r>
              <a:endParaRPr lang="en-US" sz="3000" dirty="0">
                <a:latin typeface="Optima" charset="0"/>
                <a:ea typeface="Optima" charset="0"/>
                <a:cs typeface="Optima" charset="0"/>
              </a:endParaRPr>
            </a:p>
          </p:txBody>
        </p:sp>
        <p:sp>
          <p:nvSpPr>
            <p:cNvPr id="81" name="TextBox 80"/>
            <p:cNvSpPr txBox="1"/>
            <p:nvPr/>
          </p:nvSpPr>
          <p:spPr>
            <a:xfrm>
              <a:off x="9383177" y="11201400"/>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3" name="TextBox 82"/>
            <p:cNvSpPr txBox="1"/>
            <p:nvPr/>
          </p:nvSpPr>
          <p:spPr>
            <a:xfrm>
              <a:off x="9390984" y="12908391"/>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4" name="TextBox 83"/>
            <p:cNvSpPr txBox="1"/>
            <p:nvPr/>
          </p:nvSpPr>
          <p:spPr>
            <a:xfrm>
              <a:off x="19652016" y="9070438"/>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1</a:t>
              </a:r>
              <a:endParaRPr lang="en-US" sz="3000" dirty="0">
                <a:latin typeface="Optima" charset="0"/>
                <a:ea typeface="Optima" charset="0"/>
                <a:cs typeface="Optima" charset="0"/>
              </a:endParaRPr>
            </a:p>
          </p:txBody>
        </p:sp>
        <p:sp>
          <p:nvSpPr>
            <p:cNvPr id="85" name="TextBox 84"/>
            <p:cNvSpPr txBox="1"/>
            <p:nvPr/>
          </p:nvSpPr>
          <p:spPr>
            <a:xfrm>
              <a:off x="19623871" y="8308439"/>
              <a:ext cx="950129" cy="553998"/>
            </a:xfrm>
            <a:prstGeom prst="rect">
              <a:avLst/>
            </a:prstGeom>
            <a:noFill/>
          </p:spPr>
          <p:txBody>
            <a:bodyPr wrap="square" rtlCol="0">
              <a:spAutoFit/>
            </a:bodyPr>
            <a:lstStyle/>
            <a:p>
              <a:r>
                <a:rPr lang="en-US" sz="3000" smtClean="0"/>
                <a:t>a0</a:t>
              </a:r>
              <a:endParaRPr lang="en-US" sz="3000" dirty="0">
                <a:latin typeface="Optima" charset="0"/>
                <a:ea typeface="Optima" charset="0"/>
                <a:cs typeface="Optima" charset="0"/>
              </a:endParaRPr>
            </a:p>
          </p:txBody>
        </p:sp>
        <p:sp>
          <p:nvSpPr>
            <p:cNvPr id="86" name="TextBox 85"/>
            <p:cNvSpPr txBox="1"/>
            <p:nvPr/>
          </p:nvSpPr>
          <p:spPr>
            <a:xfrm>
              <a:off x="19680160" y="10832166"/>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87" name="TextBox 86"/>
            <p:cNvSpPr txBox="1"/>
            <p:nvPr/>
          </p:nvSpPr>
          <p:spPr>
            <a:xfrm>
              <a:off x="19667356" y="9975293"/>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8" name="TextBox 87"/>
            <p:cNvSpPr txBox="1"/>
            <p:nvPr/>
          </p:nvSpPr>
          <p:spPr>
            <a:xfrm>
              <a:off x="17679337" y="8014079"/>
              <a:ext cx="1680845" cy="523220"/>
            </a:xfrm>
            <a:prstGeom prst="rect">
              <a:avLst/>
            </a:prstGeom>
            <a:noFill/>
          </p:spPr>
          <p:txBody>
            <a:bodyPr wrap="none" rtlCol="0">
              <a:spAutoFit/>
            </a:bodyPr>
            <a:lstStyle/>
            <a:p>
              <a:r>
                <a:rPr lang="en-US" sz="2800" dirty="0" smtClean="0">
                  <a:latin typeface="Optima" charset="0"/>
                  <a:ea typeface="Optima" charset="0"/>
                  <a:cs typeface="Optima" charset="0"/>
                </a:rPr>
                <a:t>Up Thrust</a:t>
              </a:r>
              <a:endParaRPr lang="en-US" sz="2800" dirty="0">
                <a:latin typeface="Optima" charset="0"/>
                <a:ea typeface="Optima" charset="0"/>
                <a:cs typeface="Optima" charset="0"/>
              </a:endParaRPr>
            </a:p>
          </p:txBody>
        </p:sp>
        <p:sp>
          <p:nvSpPr>
            <p:cNvPr id="89" name="TextBox 88"/>
            <p:cNvSpPr txBox="1"/>
            <p:nvPr/>
          </p:nvSpPr>
          <p:spPr>
            <a:xfrm>
              <a:off x="17679337" y="8832117"/>
              <a:ext cx="1759392" cy="523220"/>
            </a:xfrm>
            <a:prstGeom prst="rect">
              <a:avLst/>
            </a:prstGeom>
            <a:noFill/>
          </p:spPr>
          <p:txBody>
            <a:bodyPr wrap="none" rtlCol="0">
              <a:spAutoFit/>
            </a:bodyPr>
            <a:lstStyle/>
            <a:p>
              <a:r>
                <a:rPr lang="en-US" sz="2800" dirty="0" smtClean="0">
                  <a:latin typeface="Optima" charset="0"/>
                  <a:ea typeface="Optima" charset="0"/>
                  <a:cs typeface="Optima" charset="0"/>
                </a:rPr>
                <a:t>Left Thrust</a:t>
              </a:r>
              <a:endParaRPr lang="en-US" sz="2800" dirty="0">
                <a:latin typeface="Optima" charset="0"/>
                <a:ea typeface="Optima" charset="0"/>
                <a:cs typeface="Optima" charset="0"/>
              </a:endParaRPr>
            </a:p>
          </p:txBody>
        </p:sp>
        <p:sp>
          <p:nvSpPr>
            <p:cNvPr id="90" name="TextBox 89"/>
            <p:cNvSpPr txBox="1"/>
            <p:nvPr/>
          </p:nvSpPr>
          <p:spPr>
            <a:xfrm>
              <a:off x="17702718" y="9635905"/>
              <a:ext cx="1999843" cy="523220"/>
            </a:xfrm>
            <a:prstGeom prst="rect">
              <a:avLst/>
            </a:prstGeom>
            <a:noFill/>
          </p:spPr>
          <p:txBody>
            <a:bodyPr wrap="none" rtlCol="0">
              <a:spAutoFit/>
            </a:bodyPr>
            <a:lstStyle/>
            <a:p>
              <a:r>
                <a:rPr lang="en-US" sz="2800" dirty="0" smtClean="0">
                  <a:latin typeface="Optima" charset="0"/>
                  <a:ea typeface="Optima" charset="0"/>
                  <a:cs typeface="Optima" charset="0"/>
                </a:rPr>
                <a:t>Right Thrust</a:t>
              </a:r>
              <a:endParaRPr lang="en-US" sz="2800" dirty="0">
                <a:latin typeface="Optima" charset="0"/>
                <a:ea typeface="Optima" charset="0"/>
                <a:cs typeface="Optima" charset="0"/>
              </a:endParaRPr>
            </a:p>
          </p:txBody>
        </p:sp>
        <p:sp>
          <p:nvSpPr>
            <p:cNvPr id="91" name="TextBox 90"/>
            <p:cNvSpPr txBox="1"/>
            <p:nvPr/>
          </p:nvSpPr>
          <p:spPr>
            <a:xfrm>
              <a:off x="17702718" y="10550304"/>
              <a:ext cx="763351" cy="523220"/>
            </a:xfrm>
            <a:prstGeom prst="rect">
              <a:avLst/>
            </a:prstGeom>
            <a:noFill/>
          </p:spPr>
          <p:txBody>
            <a:bodyPr wrap="none" rtlCol="0">
              <a:spAutoFit/>
            </a:bodyPr>
            <a:lstStyle/>
            <a:p>
              <a:r>
                <a:rPr lang="en-US" sz="2800" dirty="0" smtClean="0">
                  <a:latin typeface="Optima" charset="0"/>
                  <a:ea typeface="Optima" charset="0"/>
                  <a:cs typeface="Optima" charset="0"/>
                </a:rPr>
                <a:t>Idle</a:t>
              </a:r>
              <a:endParaRPr lang="en-US" sz="2800" dirty="0">
                <a:latin typeface="Optima" charset="0"/>
                <a:ea typeface="Optima" charset="0"/>
                <a:cs typeface="Optima" charset="0"/>
              </a:endParaRPr>
            </a:p>
          </p:txBody>
        </p:sp>
        <p:sp>
          <p:nvSpPr>
            <p:cNvPr id="92" name="TextBox 91"/>
            <p:cNvSpPr txBox="1"/>
            <p:nvPr/>
          </p:nvSpPr>
          <p:spPr>
            <a:xfrm>
              <a:off x="9988252" y="6877726"/>
              <a:ext cx="1122423" cy="523220"/>
            </a:xfrm>
            <a:prstGeom prst="rect">
              <a:avLst/>
            </a:prstGeom>
            <a:noFill/>
          </p:spPr>
          <p:txBody>
            <a:bodyPr wrap="none" rtlCol="0">
              <a:spAutoFit/>
            </a:bodyPr>
            <a:lstStyle/>
            <a:p>
              <a:r>
                <a:rPr lang="en-US" sz="2800" smtClean="0">
                  <a:latin typeface="Optima" charset="0"/>
                  <a:ea typeface="Optima" charset="0"/>
                  <a:cs typeface="Optima" charset="0"/>
                </a:rPr>
                <a:t>X-axis</a:t>
              </a:r>
              <a:endParaRPr lang="en-US" sz="2800" dirty="0">
                <a:latin typeface="Optima" charset="0"/>
                <a:ea typeface="Optima" charset="0"/>
                <a:cs typeface="Optima" charset="0"/>
              </a:endParaRPr>
            </a:p>
          </p:txBody>
        </p:sp>
        <p:sp>
          <p:nvSpPr>
            <p:cNvPr id="93" name="TextBox 92"/>
            <p:cNvSpPr txBox="1"/>
            <p:nvPr/>
          </p:nvSpPr>
          <p:spPr>
            <a:xfrm>
              <a:off x="9988252" y="7706380"/>
              <a:ext cx="1068562" cy="523220"/>
            </a:xfrm>
            <a:prstGeom prst="rect">
              <a:avLst/>
            </a:prstGeom>
            <a:noFill/>
          </p:spPr>
          <p:txBody>
            <a:bodyPr wrap="none" rtlCol="0">
              <a:spAutoFit/>
            </a:bodyPr>
            <a:lstStyle/>
            <a:p>
              <a:r>
                <a:rPr lang="en-US" sz="2800" dirty="0">
                  <a:latin typeface="Optima" charset="0"/>
                  <a:ea typeface="Optima" charset="0"/>
                  <a:cs typeface="Optima" charset="0"/>
                </a:rPr>
                <a:t>Y</a:t>
              </a:r>
              <a:r>
                <a:rPr lang="en-US" sz="2800" dirty="0" smtClean="0">
                  <a:latin typeface="Optima" charset="0"/>
                  <a:ea typeface="Optima" charset="0"/>
                  <a:cs typeface="Optima" charset="0"/>
                </a:rPr>
                <a:t>-axis</a:t>
              </a:r>
              <a:endParaRPr lang="en-US" sz="2800" dirty="0">
                <a:latin typeface="Optima" charset="0"/>
                <a:ea typeface="Optima" charset="0"/>
                <a:cs typeface="Optima" charset="0"/>
              </a:endParaRPr>
            </a:p>
          </p:txBody>
        </p:sp>
        <p:sp>
          <p:nvSpPr>
            <p:cNvPr id="94" name="TextBox 93"/>
            <p:cNvSpPr txBox="1"/>
            <p:nvPr/>
          </p:nvSpPr>
          <p:spPr>
            <a:xfrm>
              <a:off x="9906000" y="8615909"/>
              <a:ext cx="1449436" cy="400110"/>
            </a:xfrm>
            <a:prstGeom prst="rect">
              <a:avLst/>
            </a:prstGeom>
            <a:noFill/>
          </p:spPr>
          <p:txBody>
            <a:bodyPr wrap="none" rtlCol="0">
              <a:spAutoFit/>
            </a:bodyPr>
            <a:lstStyle/>
            <a:p>
              <a:r>
                <a:rPr lang="en-US" sz="2000" smtClean="0">
                  <a:latin typeface="Optima" charset="0"/>
                  <a:ea typeface="Optima" charset="0"/>
                  <a:cs typeface="Optima" charset="0"/>
                </a:rPr>
                <a:t>Orientation</a:t>
              </a:r>
              <a:endParaRPr lang="en-US" sz="2000" dirty="0">
                <a:latin typeface="Optima" charset="0"/>
                <a:ea typeface="Optima" charset="0"/>
                <a:cs typeface="Optima" charset="0"/>
              </a:endParaRPr>
            </a:p>
          </p:txBody>
        </p:sp>
        <p:sp>
          <p:nvSpPr>
            <p:cNvPr id="95" name="TextBox 94"/>
            <p:cNvSpPr txBox="1"/>
            <p:nvPr/>
          </p:nvSpPr>
          <p:spPr>
            <a:xfrm>
              <a:off x="9859658" y="9450117"/>
              <a:ext cx="1810880" cy="400110"/>
            </a:xfrm>
            <a:prstGeom prst="rect">
              <a:avLst/>
            </a:prstGeom>
            <a:noFill/>
          </p:spPr>
          <p:txBody>
            <a:bodyPr wrap="none" rtlCol="0">
              <a:spAutoFit/>
            </a:bodyPr>
            <a:lstStyle/>
            <a:p>
              <a:r>
                <a:rPr lang="en-US" sz="2000" dirty="0" smtClean="0">
                  <a:latin typeface="Optima" charset="0"/>
                  <a:ea typeface="Optima" charset="0"/>
                  <a:cs typeface="Optima" charset="0"/>
                </a:rPr>
                <a:t>Linear Velocity</a:t>
              </a:r>
              <a:endParaRPr lang="en-US" sz="2000" dirty="0">
                <a:latin typeface="Optima" charset="0"/>
                <a:ea typeface="Optima" charset="0"/>
                <a:cs typeface="Optima" charset="0"/>
              </a:endParaRPr>
            </a:p>
          </p:txBody>
        </p:sp>
        <p:sp>
          <p:nvSpPr>
            <p:cNvPr id="96" name="TextBox 95"/>
            <p:cNvSpPr txBox="1"/>
            <p:nvPr/>
          </p:nvSpPr>
          <p:spPr>
            <a:xfrm>
              <a:off x="9838378" y="10238077"/>
              <a:ext cx="1996829" cy="400110"/>
            </a:xfrm>
            <a:prstGeom prst="rect">
              <a:avLst/>
            </a:prstGeom>
            <a:noFill/>
          </p:spPr>
          <p:txBody>
            <a:bodyPr wrap="none" rtlCol="0">
              <a:spAutoFit/>
            </a:bodyPr>
            <a:lstStyle/>
            <a:p>
              <a:r>
                <a:rPr lang="en-US" sz="2000" dirty="0" smtClean="0">
                  <a:latin typeface="Optima" charset="0"/>
                  <a:ea typeface="Optima" charset="0"/>
                  <a:cs typeface="Optima" charset="0"/>
                </a:rPr>
                <a:t>Angular Velocity</a:t>
              </a:r>
              <a:endParaRPr lang="en-US" sz="2000" dirty="0">
                <a:latin typeface="Optima" charset="0"/>
                <a:ea typeface="Optima" charset="0"/>
                <a:cs typeface="Optima" charset="0"/>
              </a:endParaRPr>
            </a:p>
          </p:txBody>
        </p:sp>
        <p:sp>
          <p:nvSpPr>
            <p:cNvPr id="97" name="TextBox 96"/>
            <p:cNvSpPr txBox="1"/>
            <p:nvPr/>
          </p:nvSpPr>
          <p:spPr>
            <a:xfrm>
              <a:off x="9921187" y="11061819"/>
              <a:ext cx="1859805" cy="400110"/>
            </a:xfrm>
            <a:prstGeom prst="rect">
              <a:avLst/>
            </a:prstGeom>
            <a:noFill/>
          </p:spPr>
          <p:txBody>
            <a:bodyPr wrap="none" rtlCol="0">
              <a:spAutoFit/>
            </a:bodyPr>
            <a:lstStyle/>
            <a:p>
              <a:r>
                <a:rPr lang="en-US" sz="2000" dirty="0" smtClean="0">
                  <a:latin typeface="Optima" charset="0"/>
                  <a:ea typeface="Optima" charset="0"/>
                  <a:cs typeface="Optima" charset="0"/>
                </a:rPr>
                <a:t>State of Left leg</a:t>
              </a:r>
              <a:endParaRPr lang="en-US" sz="2000" dirty="0">
                <a:latin typeface="Optima" charset="0"/>
                <a:ea typeface="Optima" charset="0"/>
                <a:cs typeface="Optima" charset="0"/>
              </a:endParaRPr>
            </a:p>
          </p:txBody>
        </p:sp>
        <p:sp>
          <p:nvSpPr>
            <p:cNvPr id="98" name="TextBox 97"/>
            <p:cNvSpPr txBox="1"/>
            <p:nvPr/>
          </p:nvSpPr>
          <p:spPr>
            <a:xfrm>
              <a:off x="9855243" y="11884011"/>
              <a:ext cx="2016899" cy="400110"/>
            </a:xfrm>
            <a:prstGeom prst="rect">
              <a:avLst/>
            </a:prstGeom>
            <a:noFill/>
          </p:spPr>
          <p:txBody>
            <a:bodyPr wrap="none" rtlCol="0">
              <a:spAutoFit/>
            </a:bodyPr>
            <a:lstStyle/>
            <a:p>
              <a:r>
                <a:rPr lang="en-US" sz="2000" dirty="0" smtClean="0">
                  <a:latin typeface="Optima" charset="0"/>
                  <a:ea typeface="Optima" charset="0"/>
                  <a:cs typeface="Optima" charset="0"/>
                </a:rPr>
                <a:t>State of right Leg</a:t>
              </a:r>
              <a:endParaRPr lang="en-US" sz="2000" dirty="0">
                <a:latin typeface="Optima" charset="0"/>
                <a:ea typeface="Optima" charset="0"/>
                <a:cs typeface="Optima" charset="0"/>
              </a:endParaRPr>
            </a:p>
          </p:txBody>
        </p:sp>
        <p:sp>
          <p:nvSpPr>
            <p:cNvPr id="99" name="TextBox 98"/>
            <p:cNvSpPr txBox="1"/>
            <p:nvPr/>
          </p:nvSpPr>
          <p:spPr>
            <a:xfrm>
              <a:off x="9988252" y="12782490"/>
              <a:ext cx="1404680" cy="400110"/>
            </a:xfrm>
            <a:prstGeom prst="rect">
              <a:avLst/>
            </a:prstGeom>
            <a:noFill/>
          </p:spPr>
          <p:txBody>
            <a:bodyPr wrap="none" rtlCol="0">
              <a:spAutoFit/>
            </a:bodyPr>
            <a:lstStyle/>
            <a:p>
              <a:r>
                <a:rPr lang="en-US" sz="2000" dirty="0" smtClean="0">
                  <a:latin typeface="Optima" charset="0"/>
                  <a:ea typeface="Optima" charset="0"/>
                  <a:cs typeface="Optima" charset="0"/>
                </a:rPr>
                <a:t>Crash State</a:t>
              </a:r>
              <a:endParaRPr lang="en-US" sz="2000" dirty="0">
                <a:latin typeface="Optima" charset="0"/>
                <a:ea typeface="Optima" charset="0"/>
                <a:cs typeface="Optima" charset="0"/>
              </a:endParaRPr>
            </a:p>
          </p:txBody>
        </p:sp>
        <p:sp>
          <p:nvSpPr>
            <p:cNvPr id="100" name="TextBox 99"/>
            <p:cNvSpPr txBox="1"/>
            <p:nvPr/>
          </p:nvSpPr>
          <p:spPr>
            <a:xfrm>
              <a:off x="16875421" y="8492002"/>
              <a:ext cx="800219" cy="2402261"/>
            </a:xfrm>
            <a:prstGeom prst="rect">
              <a:avLst/>
            </a:prstGeom>
            <a:noFill/>
          </p:spPr>
          <p:txBody>
            <a:bodyPr vert="vert270" wrap="none" rtlCol="0">
              <a:spAutoFit/>
            </a:bodyPr>
            <a:lstStyle/>
            <a:p>
              <a:r>
                <a:rPr lang="en-US" sz="4000" smtClean="0">
                  <a:latin typeface="Optima" charset="0"/>
                  <a:ea typeface="Optima" charset="0"/>
                  <a:cs typeface="Optima" charset="0"/>
                </a:rPr>
                <a:t>4 - actions</a:t>
              </a:r>
              <a:endParaRPr lang="en-US" sz="4000" dirty="0">
                <a:latin typeface="Optima" charset="0"/>
                <a:ea typeface="Optima" charset="0"/>
                <a:cs typeface="Optima" charset="0"/>
              </a:endParaRPr>
            </a:p>
          </p:txBody>
        </p:sp>
        <p:sp>
          <p:nvSpPr>
            <p:cNvPr id="101" name="TextBox 100"/>
            <p:cNvSpPr txBox="1"/>
            <p:nvPr/>
          </p:nvSpPr>
          <p:spPr>
            <a:xfrm>
              <a:off x="11735313" y="8849430"/>
              <a:ext cx="800219" cy="1887696"/>
            </a:xfrm>
            <a:prstGeom prst="rect">
              <a:avLst/>
            </a:prstGeom>
            <a:noFill/>
          </p:spPr>
          <p:txBody>
            <a:bodyPr vert="vert270" wrap="none" rtlCol="0">
              <a:spAutoFit/>
            </a:bodyPr>
            <a:lstStyle/>
            <a:p>
              <a:r>
                <a:rPr lang="en-US" sz="4000" smtClean="0">
                  <a:latin typeface="Optima" charset="0"/>
                  <a:ea typeface="Optima" charset="0"/>
                  <a:cs typeface="Optima" charset="0"/>
                </a:rPr>
                <a:t>8- states</a:t>
              </a:r>
              <a:endParaRPr lang="en-US" sz="4000" dirty="0">
                <a:latin typeface="Optima" charset="0"/>
                <a:ea typeface="Optima" charset="0"/>
                <a:cs typeface="Optima" charset="0"/>
              </a:endParaRPr>
            </a:p>
          </p:txBody>
        </p:sp>
        <p:sp>
          <p:nvSpPr>
            <p:cNvPr id="115" name="TextBox 114"/>
            <p:cNvSpPr txBox="1"/>
            <p:nvPr/>
          </p:nvSpPr>
          <p:spPr>
            <a:xfrm>
              <a:off x="15697200" y="11828874"/>
              <a:ext cx="184731" cy="1031051"/>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32659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_template (1)" id="{DD269EC2-FDF8-614A-9A01-72FEEFE1A624}" vid="{0AD1CC24-EAB0-3B44-AA19-A1BFD3EDBB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4239</TotalTime>
  <Words>814</Words>
  <Application>Microsoft Macintosh PowerPoint</Application>
  <PresentationFormat>Custom</PresentationFormat>
  <Paragraphs>196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Arial</vt:lpstr>
      <vt:lpstr>Courier</vt:lpstr>
      <vt:lpstr>Times New Roman</vt:lpstr>
      <vt:lpstr>Office Theme</vt:lpstr>
      <vt:lpstr>PowerPoint Presentation</vt:lpstr>
      <vt:lpstr>PowerPoint Presentation</vt:lpstr>
      <vt:lpstr>PowerPoint Presentation</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mailameynaik@gmail.com</cp:lastModifiedBy>
  <cp:revision>53</cp:revision>
  <dcterms:created xsi:type="dcterms:W3CDTF">2014-07-14T23:05:16Z</dcterms:created>
  <dcterms:modified xsi:type="dcterms:W3CDTF">2018-12-03T01:39:12Z</dcterms:modified>
</cp:coreProperties>
</file>