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8" r:id="rId2"/>
    <p:sldId id="275" r:id="rId3"/>
    <p:sldId id="284" r:id="rId4"/>
    <p:sldId id="285" r:id="rId5"/>
    <p:sldId id="286" r:id="rId6"/>
    <p:sldId id="276" r:id="rId7"/>
    <p:sldId id="287" r:id="rId8"/>
    <p:sldId id="288" r:id="rId9"/>
    <p:sldId id="289"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294" autoAdjust="0"/>
  </p:normalViewPr>
  <p:slideViewPr>
    <p:cSldViewPr snapToGrid="0">
      <p:cViewPr>
        <p:scale>
          <a:sx n="125" d="100"/>
          <a:sy n="125" d="100"/>
        </p:scale>
        <p:origin x="-888" y="-446"/>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US"/>
        </a:p>
      </dgm:t>
    </dgm:pt>
    <dgm:pt modelId="{38FB0022-09EC-4D6F-86C0-C813C6F2F39A}">
      <dgm:prSet phldrT="[Text]"/>
      <dgm:spPr/>
      <dgm:t>
        <a:bodyPr/>
        <a:lstStyle/>
        <a:p>
          <a:r>
            <a:rPr lang="en-US" dirty="0"/>
            <a:t>Brainstorm</a:t>
          </a:r>
        </a:p>
        <a:p>
          <a:r>
            <a:rPr lang="en-US" dirty="0"/>
            <a:t>solutions</a:t>
          </a:r>
        </a:p>
      </dgm:t>
      <dgm:extLst>
        <a:ext uri="{E40237B7-FDA0-4F09-8148-C483321AD2D9}">
          <dgm14:cNvPr xmlns:dgm14="http://schemas.microsoft.com/office/drawing/2010/diagram" id="0" name="" title="Step 3 title"/>
        </a:ext>
      </dgm:extLs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extLst>
        <a:ext uri="{E40237B7-FDA0-4F09-8148-C483321AD2D9}">
          <dgm14:cNvPr xmlns:dgm14="http://schemas.microsoft.com/office/drawing/2010/diagram" id="0" name="" title="Arrow between Step 3 and Step 4"/>
        </a:ext>
      </dgm:extLst>
    </dgm:pt>
    <dgm:pt modelId="{9131EDB8-27A6-42FD-A541-052EFC01D4C6}">
      <dgm:prSet phldrT="[Text]"/>
      <dgm:spPr/>
      <dgm:t>
        <a:bodyPr/>
        <a:lstStyle/>
        <a:p>
          <a:r>
            <a:rPr lang="en-US" dirty="0"/>
            <a:t>Propose Actions</a:t>
          </a:r>
        </a:p>
      </dgm:t>
      <dgm:extLst>
        <a:ext uri="{E40237B7-FDA0-4F09-8148-C483321AD2D9}">
          <dgm14:cNvPr xmlns:dgm14="http://schemas.microsoft.com/office/drawing/2010/diagram" id="0" name="" title="Step 4 title"/>
        </a:ext>
      </dgm:extLst>
    </dgm:pt>
    <dgm:pt modelId="{6EC3601D-D6CE-49D7-9229-0442323129DA}" type="parTrans" cxnId="{198EE807-14A4-40FA-B030-5F9F79A9713E}">
      <dgm:prSet/>
      <dgm:spPr/>
      <dgm:t>
        <a:bodyPr/>
        <a:lstStyle/>
        <a:p>
          <a:endParaRPr lang="en-US"/>
        </a:p>
      </dgm:t>
    </dgm:pt>
    <dgm:pt modelId="{13A2EB04-B868-427A-B17F-16729BFA55DA}" type="sibTrans" cxnId="{198EE807-14A4-40FA-B030-5F9F79A9713E}">
      <dgm:prSet/>
      <dgm:spPr/>
      <dgm:t>
        <a:bodyPr/>
        <a:lstStyle/>
        <a:p>
          <a:endParaRPr lang="en-US"/>
        </a:p>
      </dgm:t>
      <dgm:extLst>
        <a:ext uri="{E40237B7-FDA0-4F09-8148-C483321AD2D9}">
          <dgm14:cNvPr xmlns:dgm14="http://schemas.microsoft.com/office/drawing/2010/diagram" id="0" name="" title="Arrow between Step 4 and Step 5"/>
        </a:ext>
      </dgm:extLst>
    </dgm:pt>
    <dgm:pt modelId="{23116FF9-AEB9-43F5-882D-9ECB1FD5DE18}">
      <dgm:prSet phldrT="[Text]"/>
      <dgm:spPr/>
      <dgm:t>
        <a:bodyPr/>
        <a:lstStyle/>
        <a:p>
          <a:r>
            <a:rPr lang="en-US" dirty="0"/>
            <a:t>Analyze results</a:t>
          </a:r>
        </a:p>
      </dgm:t>
      <dgm:extLst>
        <a:ext uri="{E40237B7-FDA0-4F09-8148-C483321AD2D9}">
          <dgm14:cNvPr xmlns:dgm14="http://schemas.microsoft.com/office/drawing/2010/diagram" id="0" name="" title="Step 5 title"/>
        </a:ext>
      </dgm:extLst>
    </dgm:pt>
    <dgm:pt modelId="{86229775-B50F-4220-B88B-07C4BA05CEAC}" type="parTrans" cxnId="{97323DE5-E2BF-422D-8188-D2445F20223B}">
      <dgm:prSet/>
      <dgm:spPr/>
      <dgm:t>
        <a:bodyPr/>
        <a:lstStyle/>
        <a:p>
          <a:endParaRPr lang="en-US"/>
        </a:p>
      </dgm:t>
    </dgm:pt>
    <dgm:pt modelId="{BEE765C7-6165-4808-9B3B-A6627557B77F}" type="sibTrans" cxnId="{97323DE5-E2BF-422D-8188-D2445F20223B}">
      <dgm:prSet/>
      <dgm:spPr/>
      <dgm:t>
        <a:bodyPr/>
        <a:lstStyle/>
        <a:p>
          <a:endParaRPr lang="en-US"/>
        </a:p>
      </dgm:t>
      <dgm:extLst>
        <a:ext uri="{E40237B7-FDA0-4F09-8148-C483321AD2D9}">
          <dgm14:cNvPr xmlns:dgm14="http://schemas.microsoft.com/office/drawing/2010/diagram" id="0" name="" title="Arrow between Step 5 and Step 1"/>
        </a:ext>
      </dgm:extLst>
    </dgm:pt>
    <dgm:pt modelId="{DA2EE66E-1894-4E15-A659-CCDCFE4DAD65}">
      <dgm:prSet phldrT="[Text]"/>
      <dgm:spPr/>
      <dgm:t>
        <a:bodyPr/>
        <a:lstStyle/>
        <a:p>
          <a:r>
            <a:rPr lang="en-US" dirty="0"/>
            <a:t>Assess efforts</a:t>
          </a:r>
        </a:p>
      </dgm:t>
      <dgm:extLst>
        <a:ext uri="{E40237B7-FDA0-4F09-8148-C483321AD2D9}">
          <dgm14:cNvPr xmlns:dgm14="http://schemas.microsoft.com/office/drawing/2010/diagram" id="0" name="" title="Step 2 title"/>
        </a:ext>
      </dgm:extLs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extLst>
        <a:ext uri="{E40237B7-FDA0-4F09-8148-C483321AD2D9}">
          <dgm14:cNvPr xmlns:dgm14="http://schemas.microsoft.com/office/drawing/2010/diagram" id="0" name="" title="Arrow between Step 2 and Step 3"/>
        </a:ext>
      </dgm:extLst>
    </dgm:pt>
    <dgm:pt modelId="{012EDDC6-207F-4EE3-9DEB-146599520561}">
      <dgm:prSet phldrT="[Text]"/>
      <dgm:spPr/>
      <dgm:t>
        <a:bodyPr/>
        <a:lstStyle/>
        <a:p>
          <a:r>
            <a:rPr lang="en-US" dirty="0"/>
            <a:t>Evaluate situation</a:t>
          </a:r>
        </a:p>
      </dgm:t>
      <dgm:extLst>
        <a:ext uri="{E40237B7-FDA0-4F09-8148-C483321AD2D9}">
          <dgm14:cNvPr xmlns:dgm14="http://schemas.microsoft.com/office/drawing/2010/diagram" id="0" name="" title="Step 1 title"/>
        </a:ext>
      </dgm:extLst>
    </dgm:pt>
    <dgm:pt modelId="{7985EE53-BD3D-4DB3-B5BD-6B9FFA75B9E6}" type="sibTrans" cxnId="{A9676025-22BC-4F10-8860-B270A6112553}">
      <dgm:prSet/>
      <dgm:spPr/>
      <dgm:t>
        <a:bodyPr/>
        <a:lstStyle/>
        <a:p>
          <a:endParaRPr lang="en-US" dirty="0"/>
        </a:p>
      </dgm:t>
      <dgm:extLst>
        <a:ext uri="{E40237B7-FDA0-4F09-8148-C483321AD2D9}">
          <dgm14:cNvPr xmlns:dgm14="http://schemas.microsoft.com/office/drawing/2010/diagram" id="0" name="" title="Arrow between Step 1 and Step 2"/>
        </a:ext>
      </dgm:extLst>
    </dgm:pt>
    <dgm:pt modelId="{1850CBD5-1A99-4F4F-897C-451AA66F1516}" type="parTrans" cxnId="{A9676025-22BC-4F10-8860-B270A6112553}">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4DD53E4A-81C3-4CAD-B31F-4C20BA5CFCD7}" type="pres">
      <dgm:prSet presAssocID="{23116FF9-AEB9-43F5-882D-9ECB1FD5DE18}" presName="node" presStyleLbl="node1" presStyleIdx="4" presStyleCnt="5">
        <dgm:presLayoutVars>
          <dgm:bulletEnabled val="1"/>
        </dgm:presLayoutVars>
      </dgm:prSet>
      <dgm:spPr/>
    </dgm:pt>
    <dgm:pt modelId="{670EC530-2BF9-418C-9EBE-CFD33FE15D7D}" type="pres">
      <dgm:prSet presAssocID="{BEE765C7-6165-4808-9B3B-A6627557B77F}" presName="sibTrans" presStyleLbl="sibTrans2D1" presStyleIdx="4" presStyleCnt="5"/>
      <dgm:spPr/>
    </dgm:pt>
    <dgm:pt modelId="{75E8BE9C-270B-4810-939F-EB750969C50A}" type="pres">
      <dgm:prSet presAssocID="{BEE765C7-6165-4808-9B3B-A6627557B77F}"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08C26720-4CBB-4226-9FAA-5FA72C464F41}" type="presOf" srcId="{612BA10D-4F4F-4BF6-9059-06A94BDAF34E}" destId="{018B9E75-742E-4303-A16C-8A821310EF15}" srcOrd="1"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54F8772A-7F81-4F90-B03D-21A18269F8D4}" type="presOf" srcId="{DA2EE66E-1894-4E15-A659-CCDCFE4DAD65}" destId="{7C5A343C-E262-450D-959C-A644EA0CABBE}" srcOrd="0" destOrd="0" presId="urn:microsoft.com/office/officeart/2005/8/layout/cycle2"/>
    <dgm:cxn modelId="{6BAAF43C-7E5B-435B-A7D7-29098A98B81E}" type="presOf" srcId="{7985EE53-BD3D-4DB3-B5BD-6B9FFA75B9E6}" destId="{973C755A-5077-47FB-BDC0-FF7A84FD3F26}" srcOrd="0"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2E4A0F44-C22C-4A79-B441-BE1F243004F3}" type="presOf" srcId="{612BA10D-4F4F-4BF6-9059-06A94BDAF34E}" destId="{719BC63E-F731-4648-BC28-EDC25FC57AA9}" srcOrd="0" destOrd="0" presId="urn:microsoft.com/office/officeart/2005/8/layout/cycle2"/>
    <dgm:cxn modelId="{22D86A64-D851-411D-98DD-66DB08D887DE}" type="presOf" srcId="{012EDDC6-207F-4EE3-9DEB-146599520561}" destId="{558890D5-4F42-4C33-B381-CD393B37A1FF}" srcOrd="0" destOrd="0" presId="urn:microsoft.com/office/officeart/2005/8/layout/cycle2"/>
    <dgm:cxn modelId="{70A15E49-F97C-4E32-8474-DA58034FE49C}" type="presOf" srcId="{7985EE53-BD3D-4DB3-B5BD-6B9FFA75B9E6}" destId="{746707A3-847D-4DEF-8437-C19565999197}" srcOrd="1" destOrd="0" presId="urn:microsoft.com/office/officeart/2005/8/layout/cycle2"/>
    <dgm:cxn modelId="{66822E6F-E441-4678-A445-668144701D63}" type="presOf" srcId="{13A2EB04-B868-427A-B17F-16729BFA55DA}" destId="{2F68EEE9-28D4-49EC-A4B1-C191492E34F2}" srcOrd="1" destOrd="0" presId="urn:microsoft.com/office/officeart/2005/8/layout/cycle2"/>
    <dgm:cxn modelId="{8426E189-4684-4E41-AAAC-C4772D18A644}" type="presOf" srcId="{38FB0022-09EC-4D6F-86C0-C813C6F2F39A}" destId="{91CB6799-0928-4E01-9EDA-41B17BB04FAF}" srcOrd="0" destOrd="0" presId="urn:microsoft.com/office/officeart/2005/8/layout/cycle2"/>
    <dgm:cxn modelId="{3EDF7B8C-7598-4E0B-B3E9-3F82986F4CD4}" type="presOf" srcId="{9131EDB8-27A6-42FD-A541-052EFC01D4C6}" destId="{28372633-A8CE-4898-AF86-305447452F30}" srcOrd="0" destOrd="0" presId="urn:microsoft.com/office/officeart/2005/8/layout/cycle2"/>
    <dgm:cxn modelId="{04CB5DA5-3FF2-4B6D-8DE7-1F090C09BE47}" type="presOf" srcId="{EA86A114-EBD1-49CF-AB76-042FF3D636A5}" destId="{3701657F-6946-4A4C-877D-2A88A526B7E1}" srcOrd="0" destOrd="0" presId="urn:microsoft.com/office/officeart/2005/8/layout/cycle2"/>
    <dgm:cxn modelId="{70E930A6-C827-4F72-B6F2-9BC8DC8AB8CD}" type="presOf" srcId="{23116FF9-AEB9-43F5-882D-9ECB1FD5DE18}" destId="{4DD53E4A-81C3-4CAD-B31F-4C20BA5CFCD7}" srcOrd="0" destOrd="0" presId="urn:microsoft.com/office/officeart/2005/8/layout/cycle2"/>
    <dgm:cxn modelId="{5637A8D1-6DDD-43E0-A654-B84F12CA0E6D}" type="presOf" srcId="{EA86A114-EBD1-49CF-AB76-042FF3D636A5}" destId="{A60042D3-910C-4160-96CD-1A63C2C4C0FB}" srcOrd="1"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178C50D8-77D8-41C7-84A7-20D85C0A1825}" type="presOf" srcId="{BEE765C7-6165-4808-9B3B-A6627557B77F}" destId="{670EC530-2BF9-418C-9EBE-CFD33FE15D7D}" srcOrd="0" destOrd="0" presId="urn:microsoft.com/office/officeart/2005/8/layout/cycle2"/>
    <dgm:cxn modelId="{6A3565DD-D04C-4E82-B5A0-4809B84DBC70}" type="presOf" srcId="{13A2EB04-B868-427A-B17F-16729BFA55DA}" destId="{3BFA7701-5D17-48E5-8EAF-0CE4B894FCD8}" srcOrd="0" destOrd="0" presId="urn:microsoft.com/office/officeart/2005/8/layout/cycle2"/>
    <dgm:cxn modelId="{142518E3-74EC-49D4-B3EA-D407F6E4F483}" type="presOf" srcId="{BEE765C7-6165-4808-9B3B-A6627557B77F}" destId="{75E8BE9C-270B-4810-939F-EB750969C50A}" srcOrd="1" destOrd="0" presId="urn:microsoft.com/office/officeart/2005/8/layout/cycle2"/>
    <dgm:cxn modelId="{97323DE5-E2BF-422D-8188-D2445F20223B}" srcId="{13633CBA-2502-434A-928C-6EC6967F259D}" destId="{23116FF9-AEB9-43F5-882D-9ECB1FD5DE18}" srcOrd="4" destOrd="0" parTransId="{86229775-B50F-4220-B88B-07C4BA05CEAC}" sibTransId="{BEE765C7-6165-4808-9B3B-A6627557B77F}"/>
    <dgm:cxn modelId="{DFA86892-7D69-4BFB-B34F-2C8C07271E8B}" type="presParOf" srcId="{EA3ADED0-C9AD-4C17-98CE-D872DACD90E8}" destId="{558890D5-4F42-4C33-B381-CD393B37A1FF}" srcOrd="0" destOrd="0" presId="urn:microsoft.com/office/officeart/2005/8/layout/cycle2"/>
    <dgm:cxn modelId="{7F9B98CF-1D17-4778-A91B-7B74EBAA0FA8}" type="presParOf" srcId="{EA3ADED0-C9AD-4C17-98CE-D872DACD90E8}" destId="{973C755A-5077-47FB-BDC0-FF7A84FD3F26}" srcOrd="1" destOrd="0" presId="urn:microsoft.com/office/officeart/2005/8/layout/cycle2"/>
    <dgm:cxn modelId="{58B0DBF7-4E3D-49F6-8D26-ACACE46843EA}" type="presParOf" srcId="{973C755A-5077-47FB-BDC0-FF7A84FD3F26}" destId="{746707A3-847D-4DEF-8437-C19565999197}" srcOrd="0" destOrd="0" presId="urn:microsoft.com/office/officeart/2005/8/layout/cycle2"/>
    <dgm:cxn modelId="{381EE5FA-8238-4893-AAE3-669FE20776B0}" type="presParOf" srcId="{EA3ADED0-C9AD-4C17-98CE-D872DACD90E8}" destId="{7C5A343C-E262-450D-959C-A644EA0CABBE}" srcOrd="2" destOrd="0" presId="urn:microsoft.com/office/officeart/2005/8/layout/cycle2"/>
    <dgm:cxn modelId="{516E789B-A1EF-4A99-AEAC-BA725AC33E92}" type="presParOf" srcId="{EA3ADED0-C9AD-4C17-98CE-D872DACD90E8}" destId="{719BC63E-F731-4648-BC28-EDC25FC57AA9}" srcOrd="3" destOrd="0" presId="urn:microsoft.com/office/officeart/2005/8/layout/cycle2"/>
    <dgm:cxn modelId="{13FBEBCD-DC9D-4FEF-AE29-4C9E0849BF3F}" type="presParOf" srcId="{719BC63E-F731-4648-BC28-EDC25FC57AA9}" destId="{018B9E75-742E-4303-A16C-8A821310EF15}" srcOrd="0" destOrd="0" presId="urn:microsoft.com/office/officeart/2005/8/layout/cycle2"/>
    <dgm:cxn modelId="{FB008668-0FF3-46C7-8959-1F236FB4F4D0}" type="presParOf" srcId="{EA3ADED0-C9AD-4C17-98CE-D872DACD90E8}" destId="{91CB6799-0928-4E01-9EDA-41B17BB04FAF}" srcOrd="4" destOrd="0" presId="urn:microsoft.com/office/officeart/2005/8/layout/cycle2"/>
    <dgm:cxn modelId="{971F10E2-5CED-4C4E-9252-D755753EA2E9}" type="presParOf" srcId="{EA3ADED0-C9AD-4C17-98CE-D872DACD90E8}" destId="{3701657F-6946-4A4C-877D-2A88A526B7E1}" srcOrd="5" destOrd="0" presId="urn:microsoft.com/office/officeart/2005/8/layout/cycle2"/>
    <dgm:cxn modelId="{A68F6CC6-1A0A-4333-8003-8FEDD4F0E677}" type="presParOf" srcId="{3701657F-6946-4A4C-877D-2A88A526B7E1}" destId="{A60042D3-910C-4160-96CD-1A63C2C4C0FB}" srcOrd="0" destOrd="0" presId="urn:microsoft.com/office/officeart/2005/8/layout/cycle2"/>
    <dgm:cxn modelId="{10A74CE4-5A25-4509-ADD3-06BB9CEF21C7}" type="presParOf" srcId="{EA3ADED0-C9AD-4C17-98CE-D872DACD90E8}" destId="{28372633-A8CE-4898-AF86-305447452F30}" srcOrd="6" destOrd="0" presId="urn:microsoft.com/office/officeart/2005/8/layout/cycle2"/>
    <dgm:cxn modelId="{1B430A39-072A-40C5-B4BD-47B08DF907B6}" type="presParOf" srcId="{EA3ADED0-C9AD-4C17-98CE-D872DACD90E8}" destId="{3BFA7701-5D17-48E5-8EAF-0CE4B894FCD8}" srcOrd="7" destOrd="0" presId="urn:microsoft.com/office/officeart/2005/8/layout/cycle2"/>
    <dgm:cxn modelId="{46827EAB-B72B-42D7-AFD7-E30968E9F4C3}" type="presParOf" srcId="{3BFA7701-5D17-48E5-8EAF-0CE4B894FCD8}" destId="{2F68EEE9-28D4-49EC-A4B1-C191492E34F2}" srcOrd="0" destOrd="0" presId="urn:microsoft.com/office/officeart/2005/8/layout/cycle2"/>
    <dgm:cxn modelId="{9F3F7806-C569-417D-8EC1-52CA3866F5CB}" type="presParOf" srcId="{EA3ADED0-C9AD-4C17-98CE-D872DACD90E8}" destId="{4DD53E4A-81C3-4CAD-B31F-4C20BA5CFCD7}" srcOrd="8" destOrd="0" presId="urn:microsoft.com/office/officeart/2005/8/layout/cycle2"/>
    <dgm:cxn modelId="{30A9895D-4071-42A8-815E-0C83C1883982}" type="presParOf" srcId="{EA3ADED0-C9AD-4C17-98CE-D872DACD90E8}" destId="{670EC530-2BF9-418C-9EBE-CFD33FE15D7D}" srcOrd="9" destOrd="0" presId="urn:microsoft.com/office/officeart/2005/8/layout/cycle2"/>
    <dgm:cxn modelId="{687D3A8C-60B6-45BD-AF82-A0D5A13C4B1D}" type="presParOf" srcId="{670EC530-2BF9-418C-9EBE-CFD33FE15D7D}" destId="{75E8BE9C-270B-4810-939F-EB750969C50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1633118" y="86031"/>
          <a:ext cx="1343862" cy="134386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Evaluate situation</a:t>
          </a:r>
        </a:p>
      </dsp:txBody>
      <dsp:txXfrm>
        <a:off x="1829922" y="282835"/>
        <a:ext cx="950254" cy="950254"/>
      </dsp:txXfrm>
    </dsp:sp>
    <dsp:sp modelId="{973C755A-5077-47FB-BDC0-FF7A84FD3F26}">
      <dsp:nvSpPr>
        <dsp:cNvPr id="0" name=""/>
        <dsp:cNvSpPr/>
      </dsp:nvSpPr>
      <dsp:spPr>
        <a:xfrm rot="2160000">
          <a:off x="2934512" y="1118300"/>
          <a:ext cx="357260" cy="4535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44747" y="1177512"/>
        <a:ext cx="250082" cy="272131"/>
      </dsp:txXfrm>
    </dsp:sp>
    <dsp:sp modelId="{7C5A343C-E262-450D-959C-A644EA0CABBE}">
      <dsp:nvSpPr>
        <dsp:cNvPr id="0" name=""/>
        <dsp:cNvSpPr/>
      </dsp:nvSpPr>
      <dsp:spPr>
        <a:xfrm>
          <a:off x="3265664" y="1272146"/>
          <a:ext cx="1343862" cy="134386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Assess efforts</a:t>
          </a:r>
        </a:p>
      </dsp:txBody>
      <dsp:txXfrm>
        <a:off x="3462468" y="1468950"/>
        <a:ext cx="950254" cy="950254"/>
      </dsp:txXfrm>
    </dsp:sp>
    <dsp:sp modelId="{719BC63E-F731-4648-BC28-EDC25FC57AA9}">
      <dsp:nvSpPr>
        <dsp:cNvPr id="0" name=""/>
        <dsp:cNvSpPr/>
      </dsp:nvSpPr>
      <dsp:spPr>
        <a:xfrm rot="6480000">
          <a:off x="3450301" y="2667270"/>
          <a:ext cx="357260" cy="4535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520450" y="2707015"/>
        <a:ext cx="250082" cy="272131"/>
      </dsp:txXfrm>
    </dsp:sp>
    <dsp:sp modelId="{91CB6799-0928-4E01-9EDA-41B17BB04FAF}">
      <dsp:nvSpPr>
        <dsp:cNvPr id="0" name=""/>
        <dsp:cNvSpPr/>
      </dsp:nvSpPr>
      <dsp:spPr>
        <a:xfrm>
          <a:off x="2642087" y="3191318"/>
          <a:ext cx="1343862" cy="134386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Brainstorm</a:t>
          </a:r>
        </a:p>
        <a:p>
          <a:pPr marL="0" lvl="0" indent="0" algn="ctr" defTabSz="666750">
            <a:lnSpc>
              <a:spcPct val="90000"/>
            </a:lnSpc>
            <a:spcBef>
              <a:spcPct val="0"/>
            </a:spcBef>
            <a:spcAft>
              <a:spcPct val="35000"/>
            </a:spcAft>
            <a:buNone/>
          </a:pPr>
          <a:r>
            <a:rPr lang="en-US" sz="1500" kern="1200" dirty="0"/>
            <a:t>solutions</a:t>
          </a:r>
        </a:p>
      </dsp:txBody>
      <dsp:txXfrm>
        <a:off x="2838891" y="3388122"/>
        <a:ext cx="950254" cy="950254"/>
      </dsp:txXfrm>
    </dsp:sp>
    <dsp:sp modelId="{3701657F-6946-4A4C-877D-2A88A526B7E1}">
      <dsp:nvSpPr>
        <dsp:cNvPr id="0" name=""/>
        <dsp:cNvSpPr/>
      </dsp:nvSpPr>
      <dsp:spPr>
        <a:xfrm rot="10800000">
          <a:off x="2136531" y="3636473"/>
          <a:ext cx="357260" cy="4535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243709" y="3727184"/>
        <a:ext cx="250082" cy="272131"/>
      </dsp:txXfrm>
    </dsp:sp>
    <dsp:sp modelId="{28372633-A8CE-4898-AF86-305447452F30}">
      <dsp:nvSpPr>
        <dsp:cNvPr id="0" name=""/>
        <dsp:cNvSpPr/>
      </dsp:nvSpPr>
      <dsp:spPr>
        <a:xfrm>
          <a:off x="624150" y="3191318"/>
          <a:ext cx="1343862" cy="134386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Propose Actions</a:t>
          </a:r>
        </a:p>
      </dsp:txBody>
      <dsp:txXfrm>
        <a:off x="820954" y="3388122"/>
        <a:ext cx="950254" cy="950254"/>
      </dsp:txXfrm>
    </dsp:sp>
    <dsp:sp modelId="{3BFA7701-5D17-48E5-8EAF-0CE4B894FCD8}">
      <dsp:nvSpPr>
        <dsp:cNvPr id="0" name=""/>
        <dsp:cNvSpPr/>
      </dsp:nvSpPr>
      <dsp:spPr>
        <a:xfrm rot="15120000">
          <a:off x="808787" y="2686503"/>
          <a:ext cx="357260" cy="4535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878936" y="2828180"/>
        <a:ext cx="250082" cy="272131"/>
      </dsp:txXfrm>
    </dsp:sp>
    <dsp:sp modelId="{4DD53E4A-81C3-4CAD-B31F-4C20BA5CFCD7}">
      <dsp:nvSpPr>
        <dsp:cNvPr id="0" name=""/>
        <dsp:cNvSpPr/>
      </dsp:nvSpPr>
      <dsp:spPr>
        <a:xfrm>
          <a:off x="572" y="1272146"/>
          <a:ext cx="1343862" cy="134386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Analyze results</a:t>
          </a:r>
        </a:p>
      </dsp:txBody>
      <dsp:txXfrm>
        <a:off x="197376" y="1468950"/>
        <a:ext cx="950254" cy="950254"/>
      </dsp:txXfrm>
    </dsp:sp>
    <dsp:sp modelId="{670EC530-2BF9-418C-9EBE-CFD33FE15D7D}">
      <dsp:nvSpPr>
        <dsp:cNvPr id="0" name=""/>
        <dsp:cNvSpPr/>
      </dsp:nvSpPr>
      <dsp:spPr>
        <a:xfrm rot="19440000">
          <a:off x="1301966" y="1130186"/>
          <a:ext cx="357260" cy="4535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12201" y="1252396"/>
        <a:ext cx="250082" cy="2721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6/13/2023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6/13/2023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6/13/2023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6/13/2023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6/13/2023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6/13/2023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6/13/2023</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6/13/2023</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6/13/2023</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6/13/2023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6/13/2023</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6/13/2023</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 Green (ICG PS)</a:t>
            </a:r>
          </a:p>
        </p:txBody>
      </p:sp>
      <p:sp>
        <p:nvSpPr>
          <p:cNvPr id="3" name="Subtitle 2"/>
          <p:cNvSpPr>
            <a:spLocks noGrp="1"/>
          </p:cNvSpPr>
          <p:nvPr>
            <p:ph type="subTitle" idx="1"/>
          </p:nvPr>
        </p:nvSpPr>
        <p:spPr/>
        <p:txBody>
          <a:bodyPr/>
          <a:lstStyle/>
          <a:p>
            <a:r>
              <a:rPr lang="en-US" dirty="0"/>
              <a:t>by TheOdd1s_out</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5" y="393547"/>
            <a:ext cx="9371949" cy="729737"/>
          </a:xfrm>
        </p:spPr>
        <p:txBody>
          <a:bodyPr/>
          <a:lstStyle/>
          <a:p>
            <a:r>
              <a:rPr lang="en-US" dirty="0"/>
              <a:t>Disregard of Nature by Humans</a:t>
            </a:r>
          </a:p>
        </p:txBody>
      </p:sp>
      <p:sp>
        <p:nvSpPr>
          <p:cNvPr id="3" name="Content Placeholder 2"/>
          <p:cNvSpPr>
            <a:spLocks noGrp="1"/>
          </p:cNvSpPr>
          <p:nvPr>
            <p:ph idx="1"/>
          </p:nvPr>
        </p:nvSpPr>
        <p:spPr>
          <a:xfrm>
            <a:off x="1410027" y="1243263"/>
            <a:ext cx="9371948" cy="4943420"/>
          </a:xfrm>
        </p:spPr>
        <p:txBody>
          <a:bodyPr>
            <a:normAutofit/>
          </a:bodyPr>
          <a:lstStyle/>
          <a:p>
            <a:r>
              <a:rPr lang="en-US" dirty="0"/>
              <a:t>Humans are aiming for increased productivity in each sector.</a:t>
            </a:r>
          </a:p>
          <a:p>
            <a:r>
              <a:rPr lang="en-US" dirty="0"/>
              <a:t>As a result, there is a disregard for nature and a sole focus on how to extract resources and then effectively utilize them.</a:t>
            </a:r>
          </a:p>
          <a:p>
            <a:r>
              <a:rPr lang="en-US" dirty="0"/>
              <a:t>Companies are hiding from their responsibility towards society.</a:t>
            </a:r>
          </a:p>
          <a:p>
            <a:endParaRPr lang="en-US" dirty="0"/>
          </a:p>
          <a:p>
            <a:r>
              <a:rPr lang="en-US" dirty="0"/>
              <a:t>There are marginalized communities which are adversely affected by the drastic climate changes.</a:t>
            </a:r>
          </a:p>
          <a:p>
            <a:r>
              <a:rPr lang="en-US" dirty="0"/>
              <a:t>But they are less/not recognized because the focus is rather on the large firms.</a:t>
            </a:r>
          </a:p>
          <a:p>
            <a:r>
              <a:rPr lang="en-US" dirty="0"/>
              <a:t>On the bright side, we are slowly realizing the direction we are headed towards and correcting it.</a:t>
            </a:r>
          </a:p>
          <a:p>
            <a:endParaRPr lang="en-US" dirty="0"/>
          </a:p>
          <a:p>
            <a:r>
              <a:rPr lang="en-US" dirty="0"/>
              <a:t>There is hence a need for an open-ended and sustainable framework.</a:t>
            </a: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FB67-B95C-3ED9-AAC4-603D79EB6DF8}"/>
              </a:ext>
            </a:extLst>
          </p:cNvPr>
          <p:cNvSpPr>
            <a:spLocks noGrp="1"/>
          </p:cNvSpPr>
          <p:nvPr>
            <p:ph type="title"/>
          </p:nvPr>
        </p:nvSpPr>
        <p:spPr/>
        <p:txBody>
          <a:bodyPr/>
          <a:lstStyle/>
          <a:p>
            <a:r>
              <a:rPr lang="en-IN" dirty="0"/>
              <a:t>Stakeholders in this Topic</a:t>
            </a:r>
          </a:p>
        </p:txBody>
      </p:sp>
      <p:sp>
        <p:nvSpPr>
          <p:cNvPr id="3" name="Content Placeholder 2">
            <a:extLst>
              <a:ext uri="{FF2B5EF4-FFF2-40B4-BE49-F238E27FC236}">
                <a16:creationId xmlns:a16="http://schemas.microsoft.com/office/drawing/2014/main" id="{D420996B-7657-DA46-9B39-42F1C4CCD9F0}"/>
              </a:ext>
            </a:extLst>
          </p:cNvPr>
          <p:cNvSpPr>
            <a:spLocks noGrp="1"/>
          </p:cNvSpPr>
          <p:nvPr>
            <p:ph idx="1"/>
          </p:nvPr>
        </p:nvSpPr>
        <p:spPr/>
        <p:txBody>
          <a:bodyPr/>
          <a:lstStyle/>
          <a:p>
            <a:r>
              <a:rPr lang="en-IN" dirty="0"/>
              <a:t>Local communities, marginalized societies, indigenous people etc.</a:t>
            </a:r>
          </a:p>
          <a:p>
            <a:r>
              <a:rPr lang="en-IN" dirty="0"/>
              <a:t>Non-Governmental Organisations (NGOs).</a:t>
            </a:r>
          </a:p>
          <a:p>
            <a:r>
              <a:rPr lang="en-IN" dirty="0"/>
              <a:t>Customers / Consumers.</a:t>
            </a:r>
          </a:p>
          <a:p>
            <a:r>
              <a:rPr lang="en-IN" dirty="0"/>
              <a:t>Employees (of companies) and Labour Unions.</a:t>
            </a:r>
          </a:p>
          <a:p>
            <a:r>
              <a:rPr lang="en-IN" dirty="0"/>
              <a:t>Shareholders and Investors (including VCs).</a:t>
            </a:r>
          </a:p>
          <a:p>
            <a:r>
              <a:rPr lang="en-IN" dirty="0"/>
              <a:t>Governments and Regulatory Bodies.</a:t>
            </a:r>
          </a:p>
          <a:p>
            <a:r>
              <a:rPr lang="en-IN" dirty="0"/>
              <a:t>Academic and Research Institutions.</a:t>
            </a:r>
          </a:p>
          <a:p>
            <a:r>
              <a:rPr lang="en-IN" dirty="0"/>
              <a:t>Media and Journalists.</a:t>
            </a:r>
          </a:p>
          <a:p>
            <a:r>
              <a:rPr lang="en-IN" dirty="0"/>
              <a:t>Future Generations ! [Surprisingly, future generations will also be impacted by the steps we take towards destroying / preserving our environment]</a:t>
            </a:r>
          </a:p>
          <a:p>
            <a:pPr marL="0" indent="0">
              <a:buNone/>
            </a:pPr>
            <a:endParaRPr lang="en-IN" dirty="0"/>
          </a:p>
        </p:txBody>
      </p:sp>
      <p:sp>
        <p:nvSpPr>
          <p:cNvPr id="4" name="Slide Number Placeholder 3">
            <a:extLst>
              <a:ext uri="{FF2B5EF4-FFF2-40B4-BE49-F238E27FC236}">
                <a16:creationId xmlns:a16="http://schemas.microsoft.com/office/drawing/2014/main" id="{C615F930-57C7-86FD-B502-CA29E0B4EFE0}"/>
              </a:ext>
            </a:extLst>
          </p:cNvPr>
          <p:cNvSpPr>
            <a:spLocks noGrp="1"/>
          </p:cNvSpPr>
          <p:nvPr>
            <p:ph type="sldNum" sz="quarter" idx="12"/>
          </p:nvPr>
        </p:nvSpPr>
        <p:spPr/>
        <p:txBody>
          <a:bodyPr/>
          <a:lstStyle/>
          <a:p>
            <a:fld id="{9CD8D479-8942-46E8-A226-A4E01F7A105C}" type="slidenum">
              <a:rPr lang="en-IN" smtClean="0"/>
              <a:t>3</a:t>
            </a:fld>
            <a:endParaRPr lang="en-IN"/>
          </a:p>
        </p:txBody>
      </p:sp>
      <p:sp>
        <p:nvSpPr>
          <p:cNvPr id="5" name="Date Placeholder 4">
            <a:extLst>
              <a:ext uri="{FF2B5EF4-FFF2-40B4-BE49-F238E27FC236}">
                <a16:creationId xmlns:a16="http://schemas.microsoft.com/office/drawing/2014/main" id="{7D48357A-1F9D-CA37-AFC3-E63608BD3F6D}"/>
              </a:ext>
            </a:extLst>
          </p:cNvPr>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a:extLst>
              <a:ext uri="{FF2B5EF4-FFF2-40B4-BE49-F238E27FC236}">
                <a16:creationId xmlns:a16="http://schemas.microsoft.com/office/drawing/2014/main" id="{9764C975-BEAB-3807-1AE3-E6662DB6DAD5}"/>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395560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4E7E-ACC9-CDA2-B25D-A04E39B418A6}"/>
              </a:ext>
            </a:extLst>
          </p:cNvPr>
          <p:cNvSpPr>
            <a:spLocks noGrp="1"/>
          </p:cNvSpPr>
          <p:nvPr>
            <p:ph type="title"/>
          </p:nvPr>
        </p:nvSpPr>
        <p:spPr/>
        <p:txBody>
          <a:bodyPr/>
          <a:lstStyle/>
          <a:p>
            <a:r>
              <a:rPr lang="en-IN" dirty="0"/>
              <a:t>Objectives of Framework</a:t>
            </a:r>
          </a:p>
        </p:txBody>
      </p:sp>
      <p:sp>
        <p:nvSpPr>
          <p:cNvPr id="3" name="Content Placeholder 2">
            <a:extLst>
              <a:ext uri="{FF2B5EF4-FFF2-40B4-BE49-F238E27FC236}">
                <a16:creationId xmlns:a16="http://schemas.microsoft.com/office/drawing/2014/main" id="{77899D79-AC04-8CD9-A5B0-5C67B02F0CBC}"/>
              </a:ext>
            </a:extLst>
          </p:cNvPr>
          <p:cNvSpPr>
            <a:spLocks noGrp="1"/>
          </p:cNvSpPr>
          <p:nvPr>
            <p:ph idx="1"/>
          </p:nvPr>
        </p:nvSpPr>
        <p:spPr>
          <a:xfrm>
            <a:off x="1410027" y="1566001"/>
            <a:ext cx="4244815" cy="4620682"/>
          </a:xfrm>
        </p:spPr>
        <p:txBody>
          <a:bodyPr/>
          <a:lstStyle/>
          <a:p>
            <a:r>
              <a:rPr lang="en-US" dirty="0"/>
              <a:t>Evaluate the environmental impact of human industrial activities and pursuits.</a:t>
            </a:r>
          </a:p>
          <a:p>
            <a:r>
              <a:rPr lang="en-US" dirty="0"/>
              <a:t>Assess social responsibility efforts of organizations.</a:t>
            </a:r>
          </a:p>
          <a:p>
            <a:r>
              <a:rPr lang="en-US" dirty="0"/>
              <a:t>Evaluate governance practices.</a:t>
            </a:r>
          </a:p>
          <a:p>
            <a:r>
              <a:rPr lang="en-US" dirty="0"/>
              <a:t>Propose actionable measures to foster sustainable growth and profitability.</a:t>
            </a:r>
          </a:p>
          <a:p>
            <a:r>
              <a:rPr lang="en-US" dirty="0"/>
              <a:t>Explore innovative approaches and solutions to address sustainability challenges.</a:t>
            </a:r>
          </a:p>
          <a:p>
            <a:endParaRPr lang="en-US" dirty="0"/>
          </a:p>
          <a:p>
            <a:endParaRPr lang="en-IN" dirty="0"/>
          </a:p>
        </p:txBody>
      </p:sp>
      <p:sp>
        <p:nvSpPr>
          <p:cNvPr id="4" name="Slide Number Placeholder 3">
            <a:extLst>
              <a:ext uri="{FF2B5EF4-FFF2-40B4-BE49-F238E27FC236}">
                <a16:creationId xmlns:a16="http://schemas.microsoft.com/office/drawing/2014/main" id="{ADA9D681-584F-4391-A4BF-01E73855414E}"/>
              </a:ext>
            </a:extLst>
          </p:cNvPr>
          <p:cNvSpPr>
            <a:spLocks noGrp="1"/>
          </p:cNvSpPr>
          <p:nvPr>
            <p:ph type="sldNum" sz="quarter" idx="12"/>
          </p:nvPr>
        </p:nvSpPr>
        <p:spPr/>
        <p:txBody>
          <a:bodyPr/>
          <a:lstStyle/>
          <a:p>
            <a:fld id="{9CD8D479-8942-46E8-A226-A4E01F7A105C}" type="slidenum">
              <a:rPr lang="en-IN" smtClean="0"/>
              <a:t>4</a:t>
            </a:fld>
            <a:endParaRPr lang="en-IN"/>
          </a:p>
        </p:txBody>
      </p:sp>
      <p:sp>
        <p:nvSpPr>
          <p:cNvPr id="5" name="Date Placeholder 4">
            <a:extLst>
              <a:ext uri="{FF2B5EF4-FFF2-40B4-BE49-F238E27FC236}">
                <a16:creationId xmlns:a16="http://schemas.microsoft.com/office/drawing/2014/main" id="{992B1A0E-A203-B926-0AF9-EF82CBB8366F}"/>
              </a:ext>
            </a:extLst>
          </p:cNvPr>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a:extLst>
              <a:ext uri="{FF2B5EF4-FFF2-40B4-BE49-F238E27FC236}">
                <a16:creationId xmlns:a16="http://schemas.microsoft.com/office/drawing/2014/main" id="{AF5D27A2-63E8-B620-989C-7D3014820C0F}"/>
              </a:ext>
            </a:extLst>
          </p:cNvPr>
          <p:cNvSpPr>
            <a:spLocks noGrp="1"/>
          </p:cNvSpPr>
          <p:nvPr>
            <p:ph type="ftr" sz="quarter" idx="11"/>
          </p:nvPr>
        </p:nvSpPr>
        <p:spPr/>
        <p:txBody>
          <a:bodyPr/>
          <a:lstStyle/>
          <a:p>
            <a:r>
              <a:rPr lang="en-US"/>
              <a:t>Add a footer</a:t>
            </a:r>
            <a:endParaRPr lang="en-US" dirty="0"/>
          </a:p>
        </p:txBody>
      </p:sp>
      <p:graphicFrame>
        <p:nvGraphicFramePr>
          <p:cNvPr id="7" name="Content Placeholder 9" descr="Basic cycle diagram with a continuing sequence of stages, tasks, or events in a circular flow. Emphasizes the stages or steps rather than the connecting arrows or flow">
            <a:extLst>
              <a:ext uri="{FF2B5EF4-FFF2-40B4-BE49-F238E27FC236}">
                <a16:creationId xmlns:a16="http://schemas.microsoft.com/office/drawing/2014/main" id="{704F3D84-6930-2E08-C511-1C50CB0B4A11}"/>
              </a:ext>
            </a:extLst>
          </p:cNvPr>
          <p:cNvGraphicFramePr>
            <a:graphicFrameLocks/>
          </p:cNvGraphicFramePr>
          <p:nvPr>
            <p:extLst>
              <p:ext uri="{D42A27DB-BD31-4B8C-83A1-F6EECF244321}">
                <p14:modId xmlns:p14="http://schemas.microsoft.com/office/powerpoint/2010/main" val="370024837"/>
              </p:ext>
            </p:extLst>
          </p:nvPr>
        </p:nvGraphicFramePr>
        <p:xfrm>
          <a:off x="6537160" y="1459653"/>
          <a:ext cx="4610100" cy="462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48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AD75-4939-5381-66E2-D6A3B39D1E18}"/>
              </a:ext>
            </a:extLst>
          </p:cNvPr>
          <p:cNvSpPr>
            <a:spLocks noGrp="1"/>
          </p:cNvSpPr>
          <p:nvPr>
            <p:ph type="title"/>
          </p:nvPr>
        </p:nvSpPr>
        <p:spPr/>
        <p:txBody>
          <a:bodyPr/>
          <a:lstStyle/>
          <a:p>
            <a:r>
              <a:rPr lang="en-IN" dirty="0"/>
              <a:t>Broad View of Framework</a:t>
            </a:r>
          </a:p>
        </p:txBody>
      </p:sp>
      <p:sp>
        <p:nvSpPr>
          <p:cNvPr id="3" name="Content Placeholder 2">
            <a:extLst>
              <a:ext uri="{FF2B5EF4-FFF2-40B4-BE49-F238E27FC236}">
                <a16:creationId xmlns:a16="http://schemas.microsoft.com/office/drawing/2014/main" id="{6DD2256D-42FD-3DD6-8CD6-DA957536090B}"/>
              </a:ext>
            </a:extLst>
          </p:cNvPr>
          <p:cNvSpPr>
            <a:spLocks noGrp="1"/>
          </p:cNvSpPr>
          <p:nvPr>
            <p:ph idx="1"/>
          </p:nvPr>
        </p:nvSpPr>
        <p:spPr>
          <a:xfrm>
            <a:off x="1410027" y="1566001"/>
            <a:ext cx="4244815" cy="4620682"/>
          </a:xfrm>
        </p:spPr>
        <p:txBody>
          <a:bodyPr/>
          <a:lstStyle/>
          <a:p>
            <a:r>
              <a:rPr lang="en-IN" dirty="0"/>
              <a:t>Components:</a:t>
            </a:r>
          </a:p>
          <a:p>
            <a:pPr lvl="1"/>
            <a:r>
              <a:rPr lang="en-IN" dirty="0"/>
              <a:t>Data Collection.</a:t>
            </a:r>
          </a:p>
          <a:p>
            <a:pPr lvl="1"/>
            <a:r>
              <a:rPr lang="en-IN" dirty="0"/>
              <a:t>Data Analysis.</a:t>
            </a:r>
          </a:p>
          <a:p>
            <a:pPr lvl="1"/>
            <a:r>
              <a:rPr lang="en-IN" dirty="0"/>
              <a:t>Key Performance Indicators (KPIs).</a:t>
            </a:r>
          </a:p>
          <a:p>
            <a:pPr lvl="1"/>
            <a:r>
              <a:rPr lang="en-IN" dirty="0"/>
              <a:t>Assessment and Scoring.</a:t>
            </a:r>
          </a:p>
          <a:p>
            <a:pPr lvl="1"/>
            <a:endParaRPr lang="en-IN" dirty="0"/>
          </a:p>
          <a:p>
            <a:r>
              <a:rPr lang="en-IN" dirty="0"/>
              <a:t>Actionable Measures and Recommendations:</a:t>
            </a:r>
          </a:p>
          <a:p>
            <a:pPr lvl="1"/>
            <a:r>
              <a:rPr lang="en-IN" dirty="0"/>
              <a:t>Insights Generation.</a:t>
            </a:r>
          </a:p>
          <a:p>
            <a:pPr lvl="1"/>
            <a:r>
              <a:rPr lang="en-IN" dirty="0"/>
              <a:t>Recommendations.</a:t>
            </a:r>
          </a:p>
          <a:p>
            <a:pPr marL="283464" lvl="1" indent="0">
              <a:buNone/>
            </a:pPr>
            <a:endParaRPr lang="en-IN" dirty="0"/>
          </a:p>
          <a:p>
            <a:r>
              <a:rPr lang="en-IN" dirty="0"/>
              <a:t>Innovation and Collaboration:</a:t>
            </a:r>
          </a:p>
          <a:p>
            <a:pPr lvl="1"/>
            <a:r>
              <a:rPr lang="en-IN" dirty="0"/>
              <a:t>Innovative Approaches.</a:t>
            </a:r>
          </a:p>
          <a:p>
            <a:pPr lvl="1"/>
            <a:r>
              <a:rPr lang="en-IN" dirty="0"/>
              <a:t>Collaboration.</a:t>
            </a:r>
          </a:p>
          <a:p>
            <a:pPr marL="283464" lvl="1" indent="0">
              <a:buNone/>
            </a:pPr>
            <a:endParaRPr lang="en-IN" dirty="0"/>
          </a:p>
        </p:txBody>
      </p:sp>
      <p:sp>
        <p:nvSpPr>
          <p:cNvPr id="4" name="Slide Number Placeholder 3">
            <a:extLst>
              <a:ext uri="{FF2B5EF4-FFF2-40B4-BE49-F238E27FC236}">
                <a16:creationId xmlns:a16="http://schemas.microsoft.com/office/drawing/2014/main" id="{EF8E9165-B188-6049-7E68-82FCE9E60BA4}"/>
              </a:ext>
            </a:extLst>
          </p:cNvPr>
          <p:cNvSpPr>
            <a:spLocks noGrp="1"/>
          </p:cNvSpPr>
          <p:nvPr>
            <p:ph type="sldNum" sz="quarter" idx="12"/>
          </p:nvPr>
        </p:nvSpPr>
        <p:spPr/>
        <p:txBody>
          <a:bodyPr/>
          <a:lstStyle/>
          <a:p>
            <a:fld id="{9CD8D479-8942-46E8-A226-A4E01F7A105C}" type="slidenum">
              <a:rPr lang="en-IN" smtClean="0"/>
              <a:t>5</a:t>
            </a:fld>
            <a:endParaRPr lang="en-IN"/>
          </a:p>
        </p:txBody>
      </p:sp>
      <p:sp>
        <p:nvSpPr>
          <p:cNvPr id="5" name="Date Placeholder 4">
            <a:extLst>
              <a:ext uri="{FF2B5EF4-FFF2-40B4-BE49-F238E27FC236}">
                <a16:creationId xmlns:a16="http://schemas.microsoft.com/office/drawing/2014/main" id="{DEBACF3D-C58F-6D75-A17C-93463B6D7A4A}"/>
              </a:ext>
            </a:extLst>
          </p:cNvPr>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a:extLst>
              <a:ext uri="{FF2B5EF4-FFF2-40B4-BE49-F238E27FC236}">
                <a16:creationId xmlns:a16="http://schemas.microsoft.com/office/drawing/2014/main" id="{79D2B496-45CB-98F8-4B07-14F4E16E6E0C}"/>
              </a:ext>
            </a:extLst>
          </p:cNvPr>
          <p:cNvSpPr>
            <a:spLocks noGrp="1"/>
          </p:cNvSpPr>
          <p:nvPr>
            <p:ph type="ftr" sz="quarter" idx="11"/>
          </p:nvPr>
        </p:nvSpPr>
        <p:spPr/>
        <p:txBody>
          <a:bodyPr/>
          <a:lstStyle/>
          <a:p>
            <a:r>
              <a:rPr lang="en-US"/>
              <a:t>Add a footer</a:t>
            </a:r>
            <a:endParaRPr lang="en-US" dirty="0"/>
          </a:p>
        </p:txBody>
      </p:sp>
      <p:sp>
        <p:nvSpPr>
          <p:cNvPr id="7" name="Content Placeholder 2">
            <a:extLst>
              <a:ext uri="{FF2B5EF4-FFF2-40B4-BE49-F238E27FC236}">
                <a16:creationId xmlns:a16="http://schemas.microsoft.com/office/drawing/2014/main" id="{10AD105C-FA02-010F-080E-BC5A3496259B}"/>
              </a:ext>
            </a:extLst>
          </p:cNvPr>
          <p:cNvSpPr txBox="1">
            <a:spLocks/>
          </p:cNvSpPr>
          <p:nvPr/>
        </p:nvSpPr>
        <p:spPr>
          <a:xfrm>
            <a:off x="6096000" y="1459653"/>
            <a:ext cx="4244815" cy="2727336"/>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IN" dirty="0"/>
              <a:t>Integration and Implementation:</a:t>
            </a:r>
          </a:p>
          <a:p>
            <a:pPr lvl="1"/>
            <a:r>
              <a:rPr lang="en-IN" dirty="0"/>
              <a:t>Integration with Existing Systems.</a:t>
            </a:r>
          </a:p>
          <a:p>
            <a:pPr lvl="1"/>
            <a:r>
              <a:rPr lang="en-IN" dirty="0"/>
              <a:t>Implementation Support.</a:t>
            </a:r>
          </a:p>
          <a:p>
            <a:pPr marL="283464" lvl="1" indent="0">
              <a:buNone/>
            </a:pPr>
            <a:endParaRPr lang="en-IN" dirty="0"/>
          </a:p>
          <a:p>
            <a:r>
              <a:rPr lang="en-IN" dirty="0"/>
              <a:t>Monitoring and Continuous Improvement:</a:t>
            </a:r>
          </a:p>
          <a:p>
            <a:pPr lvl="1"/>
            <a:r>
              <a:rPr lang="en-IN" dirty="0"/>
              <a:t>Monitoring.</a:t>
            </a:r>
          </a:p>
          <a:p>
            <a:pPr lvl="1"/>
            <a:r>
              <a:rPr lang="en-IN" dirty="0"/>
              <a:t>Continuous Improvement.</a:t>
            </a:r>
          </a:p>
        </p:txBody>
      </p:sp>
    </p:spTree>
    <p:extLst>
      <p:ext uri="{BB962C8B-B14F-4D97-AF65-F5344CB8AC3E}">
        <p14:creationId xmlns:p14="http://schemas.microsoft.com/office/powerpoint/2010/main" val="167690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Air pollution infographics with world map and pie charts of global forest  resources and deforestation share by countries and years, bar graphs and  dia Stock Vector Image &amp; Art - Alamy">
            <a:extLst>
              <a:ext uri="{FF2B5EF4-FFF2-40B4-BE49-F238E27FC236}">
                <a16:creationId xmlns:a16="http://schemas.microsoft.com/office/drawing/2014/main" id="{8F464C34-6163-7AE5-D32C-A637FAE25D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8168" y="276087"/>
            <a:ext cx="6420782" cy="611915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D8D479-8942-46E8-A226-A4E01F7A105C}" type="slidenum">
              <a:rPr lang="en-US" smtClean="0"/>
              <a:t>6</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pic>
        <p:nvPicPr>
          <p:cNvPr id="1028" name="Picture 4" descr="Air pollution infographics with world map and pie charts of global forest  resources and deforestation share by countries and years, bar graphs and  dia Stock Vector Image &amp; Art - Alamy">
            <a:extLst>
              <a:ext uri="{FF2B5EF4-FFF2-40B4-BE49-F238E27FC236}">
                <a16:creationId xmlns:a16="http://schemas.microsoft.com/office/drawing/2014/main" id="{25184D33-98EE-B142-88F0-0819658B4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723" y="276086"/>
            <a:ext cx="4332371" cy="606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695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0C4C-2CDD-74EE-CD45-A824654B58BE}"/>
              </a:ext>
            </a:extLst>
          </p:cNvPr>
          <p:cNvSpPr>
            <a:spLocks noGrp="1"/>
          </p:cNvSpPr>
          <p:nvPr>
            <p:ph type="title"/>
          </p:nvPr>
        </p:nvSpPr>
        <p:spPr>
          <a:xfrm>
            <a:off x="1410025" y="256763"/>
            <a:ext cx="9371949" cy="625464"/>
          </a:xfrm>
        </p:spPr>
        <p:txBody>
          <a:bodyPr/>
          <a:lstStyle/>
          <a:p>
            <a:r>
              <a:rPr lang="en-IN" dirty="0"/>
              <a:t>Mechanism of Framework</a:t>
            </a:r>
          </a:p>
        </p:txBody>
      </p:sp>
      <p:sp>
        <p:nvSpPr>
          <p:cNvPr id="3" name="Content Placeholder 2">
            <a:extLst>
              <a:ext uri="{FF2B5EF4-FFF2-40B4-BE49-F238E27FC236}">
                <a16:creationId xmlns:a16="http://schemas.microsoft.com/office/drawing/2014/main" id="{3B5DCE6E-0ABB-6940-6258-10C2E4D12A98}"/>
              </a:ext>
            </a:extLst>
          </p:cNvPr>
          <p:cNvSpPr>
            <a:spLocks noGrp="1"/>
          </p:cNvSpPr>
          <p:nvPr>
            <p:ph idx="1"/>
          </p:nvPr>
        </p:nvSpPr>
        <p:spPr>
          <a:xfrm>
            <a:off x="850231" y="1024154"/>
            <a:ext cx="10940715" cy="5304456"/>
          </a:xfrm>
        </p:spPr>
        <p:txBody>
          <a:bodyPr>
            <a:noAutofit/>
          </a:bodyPr>
          <a:lstStyle/>
          <a:p>
            <a:pPr marL="457200" indent="-457200">
              <a:buFont typeface="+mj-lt"/>
              <a:buAutoNum type="arabicPeriod"/>
            </a:pPr>
            <a:r>
              <a:rPr lang="en-US" i="1" u="sng" dirty="0"/>
              <a:t>Framework Components:</a:t>
            </a:r>
          </a:p>
          <a:p>
            <a:pPr marL="457200" indent="-457200">
              <a:buFont typeface="+mj-lt"/>
              <a:buAutoNum type="alphaLcParenR"/>
            </a:pPr>
            <a:r>
              <a:rPr lang="en-US" u="sng" dirty="0"/>
              <a:t>Data Collection:</a:t>
            </a:r>
            <a:r>
              <a:rPr lang="en-US" dirty="0"/>
              <a:t> It involves collecting relevant data from various sources, including environmental impact assessments, social responsibility reports, governance metrics etc.</a:t>
            </a:r>
          </a:p>
          <a:p>
            <a:pPr marL="457200" indent="-457200">
              <a:buFont typeface="+mj-lt"/>
              <a:buAutoNum type="alphaLcParenR"/>
            </a:pPr>
            <a:r>
              <a:rPr lang="en-US" u="sng" dirty="0"/>
              <a:t>Data Analysis:</a:t>
            </a:r>
            <a:r>
              <a:rPr lang="en-US" dirty="0"/>
              <a:t> The collected data is analyzed using advanced data analysis techniques, such as machine learning algorithms and predictive modeling. This analysis helps in understanding patterns, identifying trends, and evaluating the performance of organizations in terms of environmental impact &amp; social responsibility</a:t>
            </a:r>
          </a:p>
          <a:p>
            <a:pPr marL="457200" indent="-457200">
              <a:buFont typeface="+mj-lt"/>
              <a:buAutoNum type="alphaLcParenR"/>
            </a:pPr>
            <a:r>
              <a:rPr lang="en-US" u="sng" dirty="0"/>
              <a:t>Key Performance Indicators (KPIs):</a:t>
            </a:r>
            <a:r>
              <a:rPr lang="en-US" dirty="0"/>
              <a:t> The framework defines a set of KPIs specific to each aspect of sustainability - environmental impact, social responsibility, and governance. These KPIs serve as measurable metrics against which the performance of organizations is assessed.</a:t>
            </a:r>
          </a:p>
          <a:p>
            <a:pPr marL="457200" indent="-457200">
              <a:buFont typeface="+mj-lt"/>
              <a:buAutoNum type="alphaLcParenR"/>
            </a:pPr>
            <a:r>
              <a:rPr lang="en-US" u="sng" dirty="0"/>
              <a:t>Assessment and Scoring:</a:t>
            </a:r>
            <a:r>
              <a:rPr lang="en-US" dirty="0"/>
              <a:t> Based on the data analysis and KPIs, organizations are evaluated and assigned scores or ratings in each sustainability aspect. The assessment provides a comprehensive picture of the organization's sustainability performance and areas for improvement.</a:t>
            </a:r>
            <a:endParaRPr lang="en-IN" dirty="0"/>
          </a:p>
        </p:txBody>
      </p:sp>
      <p:sp>
        <p:nvSpPr>
          <p:cNvPr id="4" name="Slide Number Placeholder 3">
            <a:extLst>
              <a:ext uri="{FF2B5EF4-FFF2-40B4-BE49-F238E27FC236}">
                <a16:creationId xmlns:a16="http://schemas.microsoft.com/office/drawing/2014/main" id="{F5831B04-E374-4A3B-66E6-F6C0E45FF55D}"/>
              </a:ext>
            </a:extLst>
          </p:cNvPr>
          <p:cNvSpPr>
            <a:spLocks noGrp="1"/>
          </p:cNvSpPr>
          <p:nvPr>
            <p:ph type="sldNum" sz="quarter" idx="12"/>
          </p:nvPr>
        </p:nvSpPr>
        <p:spPr/>
        <p:txBody>
          <a:bodyPr/>
          <a:lstStyle/>
          <a:p>
            <a:fld id="{9CD8D479-8942-46E8-A226-A4E01F7A105C}" type="slidenum">
              <a:rPr lang="en-IN" smtClean="0"/>
              <a:t>7</a:t>
            </a:fld>
            <a:endParaRPr lang="en-IN"/>
          </a:p>
        </p:txBody>
      </p:sp>
      <p:sp>
        <p:nvSpPr>
          <p:cNvPr id="5" name="Date Placeholder 4">
            <a:extLst>
              <a:ext uri="{FF2B5EF4-FFF2-40B4-BE49-F238E27FC236}">
                <a16:creationId xmlns:a16="http://schemas.microsoft.com/office/drawing/2014/main" id="{2E6F075C-2842-D0B4-2114-2EA22C7FAD67}"/>
              </a:ext>
            </a:extLst>
          </p:cNvPr>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a:extLst>
              <a:ext uri="{FF2B5EF4-FFF2-40B4-BE49-F238E27FC236}">
                <a16:creationId xmlns:a16="http://schemas.microsoft.com/office/drawing/2014/main" id="{97D5C324-363B-7711-66FB-24F6F21B3B43}"/>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109845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C5DAB-ADA1-8488-0AE5-AD44E35CE621}"/>
              </a:ext>
            </a:extLst>
          </p:cNvPr>
          <p:cNvSpPr>
            <a:spLocks noGrp="1"/>
          </p:cNvSpPr>
          <p:nvPr>
            <p:ph idx="1"/>
          </p:nvPr>
        </p:nvSpPr>
        <p:spPr>
          <a:xfrm>
            <a:off x="753979" y="328862"/>
            <a:ext cx="10972800" cy="6104021"/>
          </a:xfrm>
        </p:spPr>
        <p:txBody>
          <a:bodyPr>
            <a:noAutofit/>
          </a:bodyPr>
          <a:lstStyle/>
          <a:p>
            <a:pPr marL="0" indent="0">
              <a:buNone/>
            </a:pPr>
            <a:r>
              <a:rPr lang="en-US" dirty="0"/>
              <a:t>2. </a:t>
            </a:r>
            <a:r>
              <a:rPr lang="en-US" i="1" u="sng" dirty="0"/>
              <a:t>Actionable Measures and Recommendations:</a:t>
            </a:r>
          </a:p>
          <a:p>
            <a:pPr marL="457200" indent="-457200">
              <a:buFont typeface="+mj-lt"/>
              <a:buAutoNum type="alphaLcParenR"/>
            </a:pPr>
            <a:r>
              <a:rPr lang="en-US" u="sng" dirty="0"/>
              <a:t>Insights Generation</a:t>
            </a:r>
            <a:r>
              <a:rPr lang="en-US" dirty="0"/>
              <a:t>: The framework generates insights and identifies areas of strength and weaknesses for organizations based on the assessment results.</a:t>
            </a:r>
          </a:p>
          <a:p>
            <a:pPr marL="457200" indent="-457200">
              <a:buFont typeface="+mj-lt"/>
              <a:buAutoNum type="alphaLcParenR"/>
            </a:pPr>
            <a:r>
              <a:rPr lang="en-US" u="sng" dirty="0"/>
              <a:t>Recommendations</a:t>
            </a:r>
            <a:r>
              <a:rPr lang="en-US" dirty="0"/>
              <a:t>: The framework provides actionable recommendations and measures to improve sustainability performance. They may include changes in processes, resource optimization, adoption of sustainable technologies, employee engagement, community outreach, and other relevant strategies.</a:t>
            </a:r>
          </a:p>
          <a:p>
            <a:pPr marL="457200" indent="-457200">
              <a:buFont typeface="+mj-lt"/>
              <a:buAutoNum type="alphaLcParenR"/>
            </a:pPr>
            <a:endParaRPr lang="en-US" dirty="0"/>
          </a:p>
          <a:p>
            <a:pPr marL="0" indent="0">
              <a:buNone/>
            </a:pPr>
            <a:r>
              <a:rPr lang="en-US" dirty="0"/>
              <a:t>3. </a:t>
            </a:r>
            <a:r>
              <a:rPr lang="en-US" i="1" u="sng" dirty="0"/>
              <a:t>Innovation and Collaboration:</a:t>
            </a:r>
          </a:p>
          <a:p>
            <a:pPr marL="457200" indent="-457200">
              <a:buFont typeface="+mj-lt"/>
              <a:buAutoNum type="alphaLcParenR"/>
            </a:pPr>
            <a:r>
              <a:rPr lang="en-US" u="sng" dirty="0"/>
              <a:t>Innovative Approaches</a:t>
            </a:r>
            <a:r>
              <a:rPr lang="en-US" dirty="0"/>
              <a:t>: It encourages the exploration of innovative approaches and solutions to address sustainability challenges. It promotes creativity, research, and the adoption of emerging technologies that can drive sustainable development and offer competitive advantages.</a:t>
            </a:r>
          </a:p>
          <a:p>
            <a:pPr marL="457200" indent="-457200">
              <a:buFont typeface="+mj-lt"/>
              <a:buAutoNum type="alphaLcParenR"/>
            </a:pPr>
            <a:r>
              <a:rPr lang="en-US" u="sng" dirty="0"/>
              <a:t>Collaboration</a:t>
            </a:r>
            <a:r>
              <a:rPr lang="en-US" dirty="0"/>
              <a:t>: It emphasizes the importance of collaboration among different stakeholders, including organizations, academia, NGOs, and government bodies. Collaboration helps in sharing knowledge, best practices, and resources, as well as fostering collective action towards sustainable goals.</a:t>
            </a:r>
            <a:endParaRPr lang="en-IN" dirty="0"/>
          </a:p>
        </p:txBody>
      </p:sp>
      <p:sp>
        <p:nvSpPr>
          <p:cNvPr id="4" name="Slide Number Placeholder 3">
            <a:extLst>
              <a:ext uri="{FF2B5EF4-FFF2-40B4-BE49-F238E27FC236}">
                <a16:creationId xmlns:a16="http://schemas.microsoft.com/office/drawing/2014/main" id="{9454C4F1-1C86-9E19-C975-42898DD279CB}"/>
              </a:ext>
            </a:extLst>
          </p:cNvPr>
          <p:cNvSpPr>
            <a:spLocks noGrp="1"/>
          </p:cNvSpPr>
          <p:nvPr>
            <p:ph type="sldNum" sz="quarter" idx="12"/>
          </p:nvPr>
        </p:nvSpPr>
        <p:spPr/>
        <p:txBody>
          <a:bodyPr/>
          <a:lstStyle/>
          <a:p>
            <a:fld id="{9CD8D479-8942-46E8-A226-A4E01F7A105C}" type="slidenum">
              <a:rPr lang="en-IN" smtClean="0"/>
              <a:t>8</a:t>
            </a:fld>
            <a:endParaRPr lang="en-IN"/>
          </a:p>
        </p:txBody>
      </p:sp>
      <p:sp>
        <p:nvSpPr>
          <p:cNvPr id="5" name="Date Placeholder 4">
            <a:extLst>
              <a:ext uri="{FF2B5EF4-FFF2-40B4-BE49-F238E27FC236}">
                <a16:creationId xmlns:a16="http://schemas.microsoft.com/office/drawing/2014/main" id="{AE579DC5-7D8D-EF09-8B7B-3A812BBE3705}"/>
              </a:ext>
            </a:extLst>
          </p:cNvPr>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a:extLst>
              <a:ext uri="{FF2B5EF4-FFF2-40B4-BE49-F238E27FC236}">
                <a16:creationId xmlns:a16="http://schemas.microsoft.com/office/drawing/2014/main" id="{5FAC23D3-13D9-F6FC-B8AD-94E11660D7D7}"/>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35064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A691F-C7D0-E1BA-EBFE-EBF3B6615164}"/>
              </a:ext>
            </a:extLst>
          </p:cNvPr>
          <p:cNvSpPr>
            <a:spLocks noGrp="1"/>
          </p:cNvSpPr>
          <p:nvPr>
            <p:ph idx="1"/>
          </p:nvPr>
        </p:nvSpPr>
        <p:spPr>
          <a:xfrm>
            <a:off x="762000" y="393032"/>
            <a:ext cx="10852483" cy="5903494"/>
          </a:xfrm>
        </p:spPr>
        <p:txBody>
          <a:bodyPr>
            <a:noAutofit/>
          </a:bodyPr>
          <a:lstStyle/>
          <a:p>
            <a:pPr marL="0" indent="0">
              <a:buNone/>
            </a:pPr>
            <a:r>
              <a:rPr lang="en-US" dirty="0"/>
              <a:t>4. </a:t>
            </a:r>
            <a:r>
              <a:rPr lang="en-US" i="1" u="sng" dirty="0"/>
              <a:t>Integration and Implementation:</a:t>
            </a:r>
          </a:p>
          <a:p>
            <a:pPr marL="457200" indent="-457200">
              <a:buFont typeface="+mj-lt"/>
              <a:buAutoNum type="alphaLcParenR"/>
            </a:pPr>
            <a:r>
              <a:rPr lang="en-US" u="sng" dirty="0"/>
              <a:t>Integration with Existing Systems</a:t>
            </a:r>
            <a:r>
              <a:rPr lang="en-US" dirty="0"/>
              <a:t>: The framework can be integrated with existing systems, such as sustainability management software, enterprise resource planning (ERP) systems, and reporting platforms. This integration ensures seamless data flow and avoids duplication of efforts.</a:t>
            </a:r>
          </a:p>
          <a:p>
            <a:pPr marL="457200" indent="-457200">
              <a:buFont typeface="+mj-lt"/>
              <a:buAutoNum type="alphaLcParenR"/>
            </a:pPr>
            <a:r>
              <a:rPr lang="en-US" u="sng" dirty="0"/>
              <a:t>Implementation Support</a:t>
            </a:r>
            <a:r>
              <a:rPr lang="en-US" dirty="0"/>
              <a:t>: To facilitate the implementation of recommended measures, the framework can provide implementation guidelines, training programs, and support resources. These resources assist organizations in translating recommendations into actionable plans and embedding sustainability practices into their daily operations.</a:t>
            </a:r>
          </a:p>
          <a:p>
            <a:pPr marL="0" indent="0">
              <a:buNone/>
            </a:pPr>
            <a:endParaRPr lang="en-US" dirty="0"/>
          </a:p>
          <a:p>
            <a:pPr marL="0" indent="0">
              <a:buNone/>
            </a:pPr>
            <a:r>
              <a:rPr lang="en-US" dirty="0"/>
              <a:t>5. </a:t>
            </a:r>
            <a:r>
              <a:rPr lang="en-US" i="1" u="sng" dirty="0"/>
              <a:t>Monitoring and Continuous Improvement:</a:t>
            </a:r>
          </a:p>
          <a:p>
            <a:pPr marL="457200" indent="-457200">
              <a:buFont typeface="+mj-lt"/>
              <a:buAutoNum type="alphaLcParenR"/>
            </a:pPr>
            <a:r>
              <a:rPr lang="en-US" u="sng" dirty="0"/>
              <a:t>Monitoring</a:t>
            </a:r>
            <a:r>
              <a:rPr lang="en-US" dirty="0"/>
              <a:t>: Regular monitoring helps organizations measure their progress, identify emerging issues, and make informed decisions to enhance their sustainability practices.</a:t>
            </a:r>
          </a:p>
          <a:p>
            <a:pPr marL="457200" indent="-457200">
              <a:buFont typeface="+mj-lt"/>
              <a:buAutoNum type="alphaLcParenR"/>
            </a:pPr>
            <a:r>
              <a:rPr lang="en-US" u="sng" dirty="0"/>
              <a:t>Continuous Improvement</a:t>
            </a:r>
            <a:r>
              <a:rPr lang="en-US" dirty="0"/>
              <a:t>: The framework promotes a culture of continuous improvement by encouraging organizations to learn from their experiences, adapt strategies, and refine practices over and over.</a:t>
            </a:r>
            <a:endParaRPr lang="en-IN" dirty="0"/>
          </a:p>
        </p:txBody>
      </p:sp>
      <p:sp>
        <p:nvSpPr>
          <p:cNvPr id="4" name="Slide Number Placeholder 3">
            <a:extLst>
              <a:ext uri="{FF2B5EF4-FFF2-40B4-BE49-F238E27FC236}">
                <a16:creationId xmlns:a16="http://schemas.microsoft.com/office/drawing/2014/main" id="{5BA62EBD-B321-EEB3-60FF-A34F116547CD}"/>
              </a:ext>
            </a:extLst>
          </p:cNvPr>
          <p:cNvSpPr>
            <a:spLocks noGrp="1"/>
          </p:cNvSpPr>
          <p:nvPr>
            <p:ph type="sldNum" sz="quarter" idx="12"/>
          </p:nvPr>
        </p:nvSpPr>
        <p:spPr/>
        <p:txBody>
          <a:bodyPr/>
          <a:lstStyle/>
          <a:p>
            <a:fld id="{9CD8D479-8942-46E8-A226-A4E01F7A105C}" type="slidenum">
              <a:rPr lang="en-IN" smtClean="0"/>
              <a:t>9</a:t>
            </a:fld>
            <a:endParaRPr lang="en-IN"/>
          </a:p>
        </p:txBody>
      </p:sp>
      <p:sp>
        <p:nvSpPr>
          <p:cNvPr id="5" name="Date Placeholder 4">
            <a:extLst>
              <a:ext uri="{FF2B5EF4-FFF2-40B4-BE49-F238E27FC236}">
                <a16:creationId xmlns:a16="http://schemas.microsoft.com/office/drawing/2014/main" id="{6700C6FE-A089-AD0F-2437-0B0A1FC75542}"/>
              </a:ext>
            </a:extLst>
          </p:cNvPr>
          <p:cNvSpPr>
            <a:spLocks noGrp="1"/>
          </p:cNvSpPr>
          <p:nvPr>
            <p:ph type="dt" sz="half" idx="10"/>
          </p:nvPr>
        </p:nvSpPr>
        <p:spPr/>
        <p:txBody>
          <a:bodyPr/>
          <a:lstStyle/>
          <a:p>
            <a:fld id="{6DD1B487-36FD-4CED-B07A-1A81FC6540B1}" type="datetime1">
              <a:rPr lang="en-US" smtClean="0"/>
              <a:pPr/>
              <a:t>6/13/2023</a:t>
            </a:fld>
            <a:endParaRPr lang="en-US" dirty="0"/>
          </a:p>
        </p:txBody>
      </p:sp>
      <p:sp>
        <p:nvSpPr>
          <p:cNvPr id="6" name="Footer Placeholder 5">
            <a:extLst>
              <a:ext uri="{FF2B5EF4-FFF2-40B4-BE49-F238E27FC236}">
                <a16:creationId xmlns:a16="http://schemas.microsoft.com/office/drawing/2014/main" id="{B8A73935-BBCB-2893-497D-875C8BCB9EED}"/>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97606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78</TotalTime>
  <Words>837</Words>
  <Application>Microsoft Office PowerPoint</Application>
  <PresentationFormat>Widescreen</PresentationFormat>
  <Paragraphs>101</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Ecology 16x9</vt:lpstr>
      <vt:lpstr>Go Green (ICG PS)</vt:lpstr>
      <vt:lpstr>Disregard of Nature by Humans</vt:lpstr>
      <vt:lpstr>Stakeholders in this Topic</vt:lpstr>
      <vt:lpstr>Objectives of Framework</vt:lpstr>
      <vt:lpstr>Broad View of Framework</vt:lpstr>
      <vt:lpstr>PowerPoint Presentation</vt:lpstr>
      <vt:lpstr>Mechanism of Framework</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Green (ICG PS)</dc:title>
  <dc:creator>Prajeet Singh Rawat</dc:creator>
  <cp:lastModifiedBy>Prajeet Singh Rawat</cp:lastModifiedBy>
  <cp:revision>1</cp:revision>
  <dcterms:created xsi:type="dcterms:W3CDTF">2023-06-13T15:05:53Z</dcterms:created>
  <dcterms:modified xsi:type="dcterms:W3CDTF">2023-06-13T16:24:17Z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