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7" r:id="rId4"/>
    <p:sldId id="260" r:id="rId5"/>
    <p:sldId id="261" r:id="rId6"/>
    <p:sldId id="269" r:id="rId7"/>
    <p:sldId id="270" r:id="rId8"/>
    <p:sldId id="262" r:id="rId9"/>
    <p:sldId id="263" r:id="rId10"/>
    <p:sldId id="264" r:id="rId11"/>
    <p:sldId id="265" r:id="rId12"/>
    <p:sldId id="271" r:id="rId13"/>
    <p:sldId id="272" r:id="rId14"/>
    <p:sldId id="266" r:id="rId15"/>
    <p:sldId id="267" r:id="rId16"/>
  </p:sldIdLst>
  <p:sldSz cx="9144000" cy="6858000" type="screen4x3"/>
  <p:notesSz cx="9926638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828B3A7-F60A-4B7A-9425-3AB0DDB3A5E7}">
          <p14:sldIdLst>
            <p14:sldId id="256"/>
            <p14:sldId id="258"/>
            <p14:sldId id="257"/>
            <p14:sldId id="260"/>
            <p14:sldId id="261"/>
            <p14:sldId id="269"/>
            <p14:sldId id="270"/>
            <p14:sldId id="262"/>
            <p14:sldId id="263"/>
            <p14:sldId id="264"/>
            <p14:sldId id="265"/>
            <p14:sldId id="271"/>
            <p14:sldId id="272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2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us Gerke" initials="M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E00"/>
    <a:srgbClr val="049472"/>
    <a:srgbClr val="005374"/>
    <a:srgbClr val="CC0099"/>
    <a:srgbClr val="33CC33"/>
    <a:srgbClr val="009900"/>
    <a:srgbClr val="FFCD00"/>
    <a:srgbClr val="7CCDE6"/>
    <a:srgbClr val="0080B4"/>
    <a:srgbClr val="C6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89016" autoAdjust="0"/>
  </p:normalViewPr>
  <p:slideViewPr>
    <p:cSldViewPr>
      <p:cViewPr varScale="1">
        <p:scale>
          <a:sx n="73" d="100"/>
          <a:sy n="73" d="100"/>
        </p:scale>
        <p:origin x="1906" y="67"/>
      </p:cViewPr>
      <p:guideLst>
        <p:guide orient="horz" pos="459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D0860-42B8-4AF1-8A83-097607F2273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1696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03C74-EE0D-4366-9AF9-8F4659C4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14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defTabSz="955731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81" y="0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731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221" y="3228553"/>
            <a:ext cx="7942198" cy="305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106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defTabSz="955731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81" y="6457106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731">
              <a:defRPr sz="1300"/>
            </a:lvl1pPr>
          </a:lstStyle>
          <a:p>
            <a:fld id="{E4AA6088-1FF0-4E53-845C-EFEDD1C948F8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725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992221" y="3228553"/>
            <a:ext cx="7942198" cy="3058795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992221" y="3228553"/>
            <a:ext cx="7942198" cy="305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Papers with EDA for this </a:t>
            </a:r>
            <a:endParaRPr/>
          </a:p>
        </p:txBody>
      </p:sp>
      <p:sp>
        <p:nvSpPr>
          <p:cNvPr id="64" name="Google Shape;64;p2:notes"/>
          <p:cNvSpPr txBox="1">
            <a:spLocks noGrp="1"/>
          </p:cNvSpPr>
          <p:nvPr>
            <p:ph type="sldNum" idx="12"/>
          </p:nvPr>
        </p:nvSpPr>
        <p:spPr>
          <a:xfrm>
            <a:off x="5622581" y="6457106"/>
            <a:ext cx="4301839" cy="33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-braunschweig.de/en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noProof="0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noProof="0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8" y="1438275"/>
            <a:ext cx="8580437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TUBS_CO_150dpi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 dirty="0"/>
              <a:t>Title of the Presentation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First Name, Last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04219E-CCFD-4844-B96A-A1E4E0EEC6F0}"/>
              </a:ext>
            </a:extLst>
          </p:cNvPr>
          <p:cNvSpPr/>
          <p:nvPr userDrawn="1"/>
        </p:nvSpPr>
        <p:spPr>
          <a:xfrm>
            <a:off x="296863" y="6296025"/>
            <a:ext cx="8550275" cy="269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Dr. -Ing., Dr. </a:t>
            </a:r>
            <a:endParaRPr lang="en-DE" sz="16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EB7491F-3306-4304-9977-361BD0C1C3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0263" y="5903913"/>
            <a:ext cx="7747000" cy="33337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r>
              <a:rPr lang="en-US" kern="0" dirty="0"/>
              <a:t>Your Institute or Study program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31740" y="2078850"/>
            <a:ext cx="5040560" cy="2745305"/>
          </a:xfrm>
        </p:spPr>
        <p:txBody>
          <a:bodyPr/>
          <a:lstStyle/>
          <a:p>
            <a:pPr lvl="0"/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9513C7-0FC3-49F3-BF18-18BD13323461}"/>
              </a:ext>
            </a:extLst>
          </p:cNvPr>
          <p:cNvSpPr/>
          <p:nvPr userDrawn="1"/>
        </p:nvSpPr>
        <p:spPr>
          <a:xfrm>
            <a:off x="3671900" y="4914165"/>
            <a:ext cx="2385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source: 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link</a:t>
            </a:r>
            <a:endParaRPr lang="en-US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44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D6EF-F33D-40F0-9EDE-59FDC981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A7790CA-EC38-4D19-AD22-1C0EAD25B0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51620" y="1583163"/>
            <a:ext cx="7671976" cy="405237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118D8CC6-64BD-4F15-AEA8-D316DF3CDF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1620" y="2167788"/>
            <a:ext cx="7671976" cy="405237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CF6F7254-6B14-4298-BD30-2D2B12A496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5474" y="2752413"/>
            <a:ext cx="7671976" cy="405237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76EE081-C41B-4D2D-A943-D1BB106D7B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652" y="3331488"/>
            <a:ext cx="8375650" cy="405237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8EE44EB-7CB4-4F9F-9DE4-D0E4602B39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17180" y="3921663"/>
            <a:ext cx="7688122" cy="405237"/>
          </a:xfrm>
        </p:spPr>
        <p:txBody>
          <a:bodyPr anchor="ctr" anchorCtr="0"/>
          <a:lstStyle>
            <a:lvl1pPr marL="285750" indent="-285750"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0DF2FE6A-6B45-46FC-809D-9372518497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35474" y="4500738"/>
            <a:ext cx="7688122" cy="405237"/>
          </a:xfrm>
        </p:spPr>
        <p:txBody>
          <a:bodyPr anchor="ctr" anchorCtr="0"/>
          <a:lstStyle>
            <a:lvl1pPr marL="285750" indent="-285750"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E5C04966-48F9-46CF-B493-475D024CD3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17180" y="5079813"/>
            <a:ext cx="7688122" cy="405237"/>
          </a:xfrm>
        </p:spPr>
        <p:txBody>
          <a:bodyPr anchor="ctr" anchorCtr="0"/>
          <a:lstStyle>
            <a:lvl1pPr marL="285750" indent="-285750"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B52872E6-A8DE-4CE2-9A01-D920945AC5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946" y="992988"/>
            <a:ext cx="8375650" cy="405237"/>
          </a:xfrm>
        </p:spPr>
        <p:txBody>
          <a:bodyPr anchor="ctr" anchorCtr="0"/>
          <a:lstStyle>
            <a:lvl1pPr marL="0" indent="0">
              <a:buFontTx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258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/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falst</a:t>
            </a:r>
            <a:endParaRPr lang="de-DE" sz="2000" dirty="0">
              <a:solidFill>
                <a:srgbClr val="C0C0C0"/>
              </a:solidFill>
            </a:endParaRPr>
          </a:p>
          <a:p>
            <a:pPr lvl="1"/>
            <a:r>
              <a:rPr lang="de-DE" sz="2000" dirty="0" err="1"/>
              <a:t>Quol</a:t>
            </a:r>
            <a:r>
              <a:rPr lang="de-DE" sz="2000" dirty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">
  <p:cSld name="1_Titelfolie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Platzhalter für Bild, Bild auf Titelfolie hinter das Logo einsetzen</a:t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pic>
        <p:nvPicPr>
          <p:cNvPr id="20" name="Google Shape;20;p2" descr="TU_Braunschweig_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338" y="1438275"/>
            <a:ext cx="8580437" cy="2665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 descr="TUBS_CO_150dp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41363"/>
            <a:ext cx="2517775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831850" y="4356100"/>
            <a:ext cx="7772400" cy="87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830263" y="5499100"/>
            <a:ext cx="7747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296863" y="6296025"/>
            <a:ext cx="8550275" cy="269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EDD4ED"/>
                </a:solidFill>
                <a:latin typeface="Arial"/>
                <a:ea typeface="Arial"/>
                <a:cs typeface="Arial"/>
                <a:sym typeface="Arial"/>
              </a:rPr>
              <a:t>,       Dr. -Ing., Dr. </a:t>
            </a:r>
            <a:endParaRPr sz="1600" dirty="0">
              <a:solidFill>
                <a:srgbClr val="EDD4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 txBox="1">
            <a:spLocks noGrp="1"/>
          </p:cNvSpPr>
          <p:nvPr>
            <p:ph type="body" idx="2"/>
          </p:nvPr>
        </p:nvSpPr>
        <p:spPr>
          <a:xfrm>
            <a:off x="830263" y="5903913"/>
            <a:ext cx="7747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409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2_Custom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1151620" y="1583163"/>
            <a:ext cx="7671976" cy="405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2"/>
          </p:nvPr>
        </p:nvSpPr>
        <p:spPr>
          <a:xfrm>
            <a:off x="1151620" y="2167788"/>
            <a:ext cx="7671976" cy="405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3"/>
          </p:nvPr>
        </p:nvSpPr>
        <p:spPr>
          <a:xfrm>
            <a:off x="1135474" y="2752413"/>
            <a:ext cx="7671976" cy="405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4"/>
          </p:nvPr>
        </p:nvSpPr>
        <p:spPr>
          <a:xfrm>
            <a:off x="429652" y="3331488"/>
            <a:ext cx="8375650" cy="405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5"/>
          </p:nvPr>
        </p:nvSpPr>
        <p:spPr>
          <a:xfrm>
            <a:off x="1117180" y="3921663"/>
            <a:ext cx="7688122" cy="405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body" idx="6"/>
          </p:nvPr>
        </p:nvSpPr>
        <p:spPr>
          <a:xfrm>
            <a:off x="1135474" y="4500738"/>
            <a:ext cx="7688122" cy="405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7"/>
          </p:nvPr>
        </p:nvSpPr>
        <p:spPr>
          <a:xfrm>
            <a:off x="1117180" y="5079813"/>
            <a:ext cx="7688122" cy="405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8"/>
          </p:nvPr>
        </p:nvSpPr>
        <p:spPr>
          <a:xfrm>
            <a:off x="447946" y="992988"/>
            <a:ext cx="8375650" cy="405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095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821600" y="6140450"/>
            <a:ext cx="431688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REPRESENTATION LEARNING ON GRAPHS USING NODE2VEC</a:t>
            </a:r>
            <a:r>
              <a:rPr lang="de-DE" sz="800" dirty="0"/>
              <a:t>| Pankaj Rajoria|</a:t>
            </a:r>
            <a:r>
              <a:rPr lang="de-DE" sz="800" baseline="0" dirty="0"/>
              <a:t> </a:t>
            </a:r>
            <a:r>
              <a:rPr lang="de-DE" sz="800" dirty="0"/>
              <a:t>page</a:t>
            </a:r>
            <a:r>
              <a:rPr lang="de-DE" sz="800" baseline="0" dirty="0"/>
              <a:t> </a:t>
            </a:r>
            <a:fld id="{54091A06-E49E-4F45-A4ED-27B9A60B04AE}" type="slidenum">
              <a:rPr lang="de-DE" sz="8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800" dirty="0"/>
          </a:p>
          <a:p>
            <a:endParaRPr lang="de-DE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4" r:id="rId4"/>
    <p:sldLayoutId id="2147483660" r:id="rId5"/>
    <p:sldLayoutId id="2147483662" r:id="rId6"/>
    <p:sldLayoutId id="2147483661" r:id="rId7"/>
    <p:sldLayoutId id="2147483664" r:id="rId8"/>
    <p:sldLayoutId id="2147483665" r:id="rId9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ctrTitle"/>
          </p:nvPr>
        </p:nvSpPr>
        <p:spPr>
          <a:xfrm>
            <a:off x="831850" y="4356100"/>
            <a:ext cx="7772400" cy="87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REPRESENTATION LEARNING ON GRAPHS USING NODE2VEC</a:t>
            </a:r>
            <a:endParaRPr dirty="0"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1"/>
          </p:nvPr>
        </p:nvSpPr>
        <p:spPr>
          <a:xfrm>
            <a:off x="830263" y="5256020"/>
            <a:ext cx="774700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Pankaj, Rajoria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MSc. Data Science</a:t>
            </a:r>
            <a:endParaRPr dirty="0"/>
          </a:p>
        </p:txBody>
      </p:sp>
      <p:sp>
        <p:nvSpPr>
          <p:cNvPr id="60" name="Google Shape;60;p9"/>
          <p:cNvSpPr txBox="1"/>
          <p:nvPr/>
        </p:nvSpPr>
        <p:spPr>
          <a:xfrm>
            <a:off x="7793850" y="840859"/>
            <a:ext cx="13501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-July-23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2C484-F975-286C-5E17-46C4C8E9B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Walks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205EA4B-98AB-236F-C81A-E016877530B4}"/>
              </a:ext>
            </a:extLst>
          </p:cNvPr>
          <p:cNvGrpSpPr/>
          <p:nvPr/>
        </p:nvGrpSpPr>
        <p:grpSpPr>
          <a:xfrm>
            <a:off x="1524000" y="2189752"/>
            <a:ext cx="6095999" cy="2478495"/>
            <a:chOff x="1524000" y="2189752"/>
            <a:chExt cx="6095999" cy="247849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C03A593-0378-EE58-8F03-9561B5090CA6}"/>
                </a:ext>
              </a:extLst>
            </p:cNvPr>
            <p:cNvGrpSpPr/>
            <p:nvPr/>
          </p:nvGrpSpPr>
          <p:grpSpPr>
            <a:xfrm>
              <a:off x="1524000" y="2189752"/>
              <a:ext cx="6095999" cy="2478495"/>
              <a:chOff x="1524000" y="2161745"/>
              <a:chExt cx="6095999" cy="2478495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29B52A4-E034-CA94-F95B-22AC122B1AC7}"/>
                  </a:ext>
                </a:extLst>
              </p:cNvPr>
              <p:cNvSpPr/>
              <p:nvPr/>
            </p:nvSpPr>
            <p:spPr>
              <a:xfrm>
                <a:off x="2096725" y="2191431"/>
                <a:ext cx="433425" cy="486053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4" name="Circle: Hollow 13">
                <a:extLst>
                  <a:ext uri="{FF2B5EF4-FFF2-40B4-BE49-F238E27FC236}">
                    <a16:creationId xmlns:a16="http://schemas.microsoft.com/office/drawing/2014/main" id="{E0ACCCF1-505E-5270-BDB0-875DE6DDD03D}"/>
                  </a:ext>
                </a:extLst>
              </p:cNvPr>
              <p:cNvSpPr/>
              <p:nvPr/>
            </p:nvSpPr>
            <p:spPr>
              <a:xfrm>
                <a:off x="3898392" y="2161745"/>
                <a:ext cx="433425" cy="433147"/>
              </a:xfrm>
              <a:prstGeom prst="donut">
                <a:avLst>
                  <a:gd name="adj" fmla="val 746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60F3CA7-5548-EBE8-B1BF-C9722839B4C8}"/>
                  </a:ext>
                </a:extLst>
              </p:cNvPr>
              <p:cNvSpPr/>
              <p:nvPr/>
            </p:nvSpPr>
            <p:spPr>
              <a:xfrm>
                <a:off x="3023615" y="3939955"/>
                <a:ext cx="666293" cy="700285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5CFAB36-EE4A-4735-B52A-E51ECC7A9578}"/>
                  </a:ext>
                </a:extLst>
              </p:cNvPr>
              <p:cNvSpPr/>
              <p:nvPr/>
            </p:nvSpPr>
            <p:spPr>
              <a:xfrm>
                <a:off x="6811364" y="2486162"/>
                <a:ext cx="320650" cy="351663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003A0A7-9F67-658A-F05E-0FEFB37C30A6}"/>
                  </a:ext>
                </a:extLst>
              </p:cNvPr>
              <p:cNvSpPr/>
              <p:nvPr/>
            </p:nvSpPr>
            <p:spPr>
              <a:xfrm>
                <a:off x="4752019" y="3713751"/>
                <a:ext cx="499683" cy="517420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735BE85-8344-4E5F-C2B9-9D9BCD07A94C}"/>
                  </a:ext>
                </a:extLst>
              </p:cNvPr>
              <p:cNvSpPr/>
              <p:nvPr/>
            </p:nvSpPr>
            <p:spPr>
              <a:xfrm>
                <a:off x="3847186" y="3332307"/>
                <a:ext cx="401928" cy="433148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dirty="0"/>
                  <a:t>C</a:t>
                </a:r>
              </a:p>
            </p:txBody>
          </p:sp>
          <p:sp>
            <p:nvSpPr>
              <p:cNvPr id="19" name="Circle: Hollow 18">
                <a:extLst>
                  <a:ext uri="{FF2B5EF4-FFF2-40B4-BE49-F238E27FC236}">
                    <a16:creationId xmlns:a16="http://schemas.microsoft.com/office/drawing/2014/main" id="{B75A948F-0234-D378-FCD5-79F82E45ADD1}"/>
                  </a:ext>
                </a:extLst>
              </p:cNvPr>
              <p:cNvSpPr/>
              <p:nvPr/>
            </p:nvSpPr>
            <p:spPr>
              <a:xfrm>
                <a:off x="5052974" y="2193932"/>
                <a:ext cx="401117" cy="400959"/>
              </a:xfrm>
              <a:prstGeom prst="donut">
                <a:avLst>
                  <a:gd name="adj" fmla="val 746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20" name="Circle: Hollow 19">
                <a:extLst>
                  <a:ext uri="{FF2B5EF4-FFF2-40B4-BE49-F238E27FC236}">
                    <a16:creationId xmlns:a16="http://schemas.microsoft.com/office/drawing/2014/main" id="{276ED009-D562-8317-21F5-81B2B19EB0B7}"/>
                  </a:ext>
                </a:extLst>
              </p:cNvPr>
              <p:cNvSpPr/>
              <p:nvPr/>
            </p:nvSpPr>
            <p:spPr>
              <a:xfrm>
                <a:off x="5374233" y="4279326"/>
                <a:ext cx="322892" cy="360913"/>
              </a:xfrm>
              <a:prstGeom prst="donut">
                <a:avLst>
                  <a:gd name="adj" fmla="val 746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I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45DC38E-6680-CE85-6634-01CAFC1A6700}"/>
                  </a:ext>
                </a:extLst>
              </p:cNvPr>
              <p:cNvSpPr/>
              <p:nvPr/>
            </p:nvSpPr>
            <p:spPr>
              <a:xfrm>
                <a:off x="5933439" y="3189487"/>
                <a:ext cx="568147" cy="524263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r>
                  <a:rPr lang="en-US" dirty="0">
                    <a:solidFill>
                      <a:srgbClr val="FFFF00"/>
                    </a:solidFill>
                  </a:rPr>
                  <a:t>H</a:t>
                </a: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6B5A590-6AD2-D687-2E09-C4BC34BDBE4B}"/>
                  </a:ext>
                </a:extLst>
              </p:cNvPr>
              <p:cNvSpPr/>
              <p:nvPr/>
            </p:nvSpPr>
            <p:spPr>
              <a:xfrm>
                <a:off x="1524000" y="2486162"/>
                <a:ext cx="2165908" cy="703326"/>
              </a:xfrm>
              <a:custGeom>
                <a:avLst/>
                <a:gdLst>
                  <a:gd name="connsiteX0" fmla="*/ 0 w 2165908"/>
                  <a:gd name="connsiteY0" fmla="*/ 0 h 703326"/>
                  <a:gd name="connsiteX1" fmla="*/ 2165908 w 2165908"/>
                  <a:gd name="connsiteY1" fmla="*/ 0 h 703326"/>
                  <a:gd name="connsiteX2" fmla="*/ 2165908 w 2165908"/>
                  <a:gd name="connsiteY2" fmla="*/ 703326 h 703326"/>
                  <a:gd name="connsiteX3" fmla="*/ 0 w 2165908"/>
                  <a:gd name="connsiteY3" fmla="*/ 703326 h 703326"/>
                  <a:gd name="connsiteX4" fmla="*/ 0 w 2165908"/>
                  <a:gd name="connsiteY4" fmla="*/ 0 h 703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5908" h="703326">
                    <a:moveTo>
                      <a:pt x="0" y="0"/>
                    </a:moveTo>
                    <a:lnTo>
                      <a:pt x="2165908" y="0"/>
                    </a:lnTo>
                    <a:lnTo>
                      <a:pt x="2165908" y="703326"/>
                    </a:lnTo>
                    <a:lnTo>
                      <a:pt x="0" y="70332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" numCol="1" spcCol="1270" anchor="b" anchorCtr="0">
                <a:noAutofit/>
              </a:bodyPr>
              <a:lstStyle/>
              <a:p>
                <a:pPr marL="0" lvl="0" indent="0" algn="r" defTabSz="2133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4800" kern="12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4E22B2D-4D63-AD71-9CD9-75B1A1EF88C2}"/>
                  </a:ext>
                </a:extLst>
              </p:cNvPr>
              <p:cNvSpPr/>
              <p:nvPr/>
            </p:nvSpPr>
            <p:spPr>
              <a:xfrm>
                <a:off x="5454091" y="3557499"/>
                <a:ext cx="2165908" cy="673672"/>
              </a:xfrm>
              <a:custGeom>
                <a:avLst/>
                <a:gdLst>
                  <a:gd name="connsiteX0" fmla="*/ 0 w 2165908"/>
                  <a:gd name="connsiteY0" fmla="*/ 0 h 673672"/>
                  <a:gd name="connsiteX1" fmla="*/ 2165908 w 2165908"/>
                  <a:gd name="connsiteY1" fmla="*/ 0 h 673672"/>
                  <a:gd name="connsiteX2" fmla="*/ 2165908 w 2165908"/>
                  <a:gd name="connsiteY2" fmla="*/ 673672 h 673672"/>
                  <a:gd name="connsiteX3" fmla="*/ 0 w 2165908"/>
                  <a:gd name="connsiteY3" fmla="*/ 673672 h 673672"/>
                  <a:gd name="connsiteX4" fmla="*/ 0 w 2165908"/>
                  <a:gd name="connsiteY4" fmla="*/ 0 h 673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5908" h="673672">
                    <a:moveTo>
                      <a:pt x="0" y="0"/>
                    </a:moveTo>
                    <a:lnTo>
                      <a:pt x="2165908" y="0"/>
                    </a:lnTo>
                    <a:lnTo>
                      <a:pt x="2165908" y="673672"/>
                    </a:lnTo>
                    <a:lnTo>
                      <a:pt x="0" y="67367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lvl="0" indent="0" algn="l" defTabSz="1866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4200" kern="1200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B87B6AE-B815-5707-782B-F8D75AEF0528}"/>
                  </a:ext>
                </a:extLst>
              </p:cNvPr>
              <p:cNvSpPr/>
              <p:nvPr/>
            </p:nvSpPr>
            <p:spPr>
              <a:xfrm>
                <a:off x="5374233" y="2486162"/>
                <a:ext cx="2165908" cy="875926"/>
              </a:xfrm>
              <a:custGeom>
                <a:avLst/>
                <a:gdLst>
                  <a:gd name="connsiteX0" fmla="*/ 0 w 2165908"/>
                  <a:gd name="connsiteY0" fmla="*/ 0 h 875926"/>
                  <a:gd name="connsiteX1" fmla="*/ 2165908 w 2165908"/>
                  <a:gd name="connsiteY1" fmla="*/ 0 h 875926"/>
                  <a:gd name="connsiteX2" fmla="*/ 2165908 w 2165908"/>
                  <a:gd name="connsiteY2" fmla="*/ 875926 h 875926"/>
                  <a:gd name="connsiteX3" fmla="*/ 0 w 2165908"/>
                  <a:gd name="connsiteY3" fmla="*/ 875926 h 875926"/>
                  <a:gd name="connsiteX4" fmla="*/ 0 w 2165908"/>
                  <a:gd name="connsiteY4" fmla="*/ 0 h 875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5908" h="875926">
                    <a:moveTo>
                      <a:pt x="0" y="0"/>
                    </a:moveTo>
                    <a:lnTo>
                      <a:pt x="2165908" y="0"/>
                    </a:lnTo>
                    <a:lnTo>
                      <a:pt x="2165908" y="875926"/>
                    </a:lnTo>
                    <a:lnTo>
                      <a:pt x="0" y="87592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9850" tIns="69850" rIns="69850" bIns="69850" numCol="1" spcCol="1270" anchor="ctr" anchorCtr="0">
                <a:noAutofit/>
              </a:bodyPr>
              <a:lstStyle/>
              <a:p>
                <a:pPr marL="0" lvl="0" indent="0" algn="l" defTabSz="2444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5500" kern="1200" dirty="0"/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E8B72CB-17B9-4718-AEA8-3D612E7E508B}"/>
                </a:ext>
              </a:extLst>
            </p:cNvPr>
            <p:cNvCxnSpPr>
              <a:endCxn id="14" idx="2"/>
            </p:cNvCxnSpPr>
            <p:nvPr/>
          </p:nvCxnSpPr>
          <p:spPr>
            <a:xfrm flipV="1">
              <a:off x="2530150" y="2406326"/>
              <a:ext cx="1368242" cy="107843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578FF1-C1DA-EB6E-D0BD-08B6A3E616C7}"/>
                </a:ext>
              </a:extLst>
            </p:cNvPr>
            <p:cNvCxnSpPr>
              <a:endCxn id="18" idx="2"/>
            </p:cNvCxnSpPr>
            <p:nvPr/>
          </p:nvCxnSpPr>
          <p:spPr>
            <a:xfrm>
              <a:off x="2530150" y="2542808"/>
              <a:ext cx="1317036" cy="103408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6FC83AB-BF7E-412B-32BE-B3217728D98B}"/>
                </a:ext>
              </a:extLst>
            </p:cNvPr>
            <p:cNvCxnSpPr>
              <a:stCxn id="18" idx="2"/>
              <a:endCxn id="15" idx="7"/>
            </p:cNvCxnSpPr>
            <p:nvPr/>
          </p:nvCxnSpPr>
          <p:spPr>
            <a:xfrm flipH="1">
              <a:off x="3592332" y="3576888"/>
              <a:ext cx="254854" cy="49362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9E954F9-9150-F6A1-F231-66CD1B8B0F99}"/>
                </a:ext>
              </a:extLst>
            </p:cNvPr>
            <p:cNvCxnSpPr>
              <a:cxnSpLocks/>
              <a:stCxn id="14" idx="6"/>
              <a:endCxn id="17" idx="0"/>
            </p:cNvCxnSpPr>
            <p:nvPr/>
          </p:nvCxnSpPr>
          <p:spPr>
            <a:xfrm>
              <a:off x="4331817" y="2406326"/>
              <a:ext cx="670044" cy="1335432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F3C27FD-231F-76DD-F978-5DF2CBB87F82}"/>
                </a:ext>
              </a:extLst>
            </p:cNvPr>
            <p:cNvCxnSpPr>
              <a:cxnSpLocks/>
              <a:stCxn id="18" idx="6"/>
              <a:endCxn id="17" idx="0"/>
            </p:cNvCxnSpPr>
            <p:nvPr/>
          </p:nvCxnSpPr>
          <p:spPr>
            <a:xfrm>
              <a:off x="4249114" y="3576888"/>
              <a:ext cx="752747" cy="16487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E2056F4-A8AE-6717-0902-47D304DF8677}"/>
                </a:ext>
              </a:extLst>
            </p:cNvPr>
            <p:cNvCxnSpPr>
              <a:cxnSpLocks/>
              <a:stCxn id="19" idx="4"/>
              <a:endCxn id="17" idx="0"/>
            </p:cNvCxnSpPr>
            <p:nvPr/>
          </p:nvCxnSpPr>
          <p:spPr>
            <a:xfrm flipH="1">
              <a:off x="5001861" y="2622898"/>
              <a:ext cx="251672" cy="111886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B4F8F15-CE77-1829-9DAE-9E978329E4DD}"/>
                </a:ext>
              </a:extLst>
            </p:cNvPr>
            <p:cNvCxnSpPr>
              <a:cxnSpLocks/>
              <a:stCxn id="19" idx="6"/>
              <a:endCxn id="16" idx="2"/>
            </p:cNvCxnSpPr>
            <p:nvPr/>
          </p:nvCxnSpPr>
          <p:spPr>
            <a:xfrm>
              <a:off x="5454091" y="2422419"/>
              <a:ext cx="1357273" cy="267582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C284B96-CAE4-94C9-295D-3DD1DF8B3811}"/>
                </a:ext>
              </a:extLst>
            </p:cNvPr>
            <p:cNvCxnSpPr>
              <a:cxnSpLocks/>
              <a:stCxn id="17" idx="0"/>
              <a:endCxn id="21" idx="2"/>
            </p:cNvCxnSpPr>
            <p:nvPr/>
          </p:nvCxnSpPr>
          <p:spPr>
            <a:xfrm flipV="1">
              <a:off x="5001861" y="3479626"/>
              <a:ext cx="931578" cy="262132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02BC94D-7FB5-DFA0-A0CD-4E6AC2031099}"/>
                </a:ext>
              </a:extLst>
            </p:cNvPr>
            <p:cNvCxnSpPr>
              <a:stCxn id="17" idx="5"/>
              <a:endCxn id="20" idx="1"/>
            </p:cNvCxnSpPr>
            <p:nvPr/>
          </p:nvCxnSpPr>
          <p:spPr>
            <a:xfrm>
              <a:off x="5178525" y="4183404"/>
              <a:ext cx="242994" cy="176783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C4A4D7C-05EC-C49E-FE76-09B15D31C8DD}"/>
                </a:ext>
              </a:extLst>
            </p:cNvPr>
            <p:cNvCxnSpPr>
              <a:stCxn id="20" idx="7"/>
              <a:endCxn id="21" idx="3"/>
            </p:cNvCxnSpPr>
            <p:nvPr/>
          </p:nvCxnSpPr>
          <p:spPr>
            <a:xfrm flipV="1">
              <a:off x="5649839" y="3664980"/>
              <a:ext cx="366803" cy="69520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13F16A6-D8E9-375D-CC28-CA775F5EFE9B}"/>
                </a:ext>
              </a:extLst>
            </p:cNvPr>
            <p:cNvCxnSpPr/>
            <p:nvPr/>
          </p:nvCxnSpPr>
          <p:spPr>
            <a:xfrm flipH="1">
              <a:off x="5068300" y="3337192"/>
              <a:ext cx="764940" cy="31503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D62FF52-ACA9-7407-5695-0A265981E973}"/>
                </a:ext>
              </a:extLst>
            </p:cNvPr>
            <p:cNvCxnSpPr>
              <a:cxnSpLocks/>
              <a:endCxn id="18" idx="5"/>
            </p:cNvCxnSpPr>
            <p:nvPr/>
          </p:nvCxnSpPr>
          <p:spPr>
            <a:xfrm flipH="1" flipV="1">
              <a:off x="4190253" y="3730029"/>
              <a:ext cx="524034" cy="15845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E36190A-8B03-F53F-1ABB-100DBCADFB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30150" y="2771864"/>
              <a:ext cx="1159758" cy="83366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E41B3F2-158E-B0A1-068D-0FE96E72032F}"/>
              </a:ext>
            </a:extLst>
          </p:cNvPr>
          <p:cNvSpPr txBox="1"/>
          <p:nvPr/>
        </p:nvSpPr>
        <p:spPr>
          <a:xfrm>
            <a:off x="836585" y="5004175"/>
            <a:ext cx="661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walk(3) : H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G </a:t>
            </a:r>
            <a:r>
              <a:rPr lang="en-US" dirty="0">
                <a:sym typeface="Wingdings" panose="05000000000000000000" pitchFamily="2" charset="2"/>
              </a:rPr>
              <a:t> C  A</a:t>
            </a:r>
            <a:r>
              <a:rPr lang="en-US" dirty="0"/>
              <a:t> 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365219D-3703-E01E-1753-3E5D9B15AEC0}"/>
              </a:ext>
            </a:extLst>
          </p:cNvPr>
          <p:cNvSpPr txBox="1"/>
          <p:nvPr/>
        </p:nvSpPr>
        <p:spPr>
          <a:xfrm>
            <a:off x="611560" y="1088740"/>
            <a:ext cx="80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random path to a node from a selected node with a walk length </a:t>
            </a:r>
            <a:r>
              <a:rPr lang="en-US" b="1" i="1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324457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B846-CBE5-839D-C397-6AA57021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Bias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7ED64E-FD8A-FC7D-C9FF-84ADC4106787}"/>
              </a:ext>
            </a:extLst>
          </p:cNvPr>
          <p:cNvSpPr txBox="1"/>
          <p:nvPr/>
        </p:nvSpPr>
        <p:spPr>
          <a:xfrm>
            <a:off x="431800" y="1088740"/>
            <a:ext cx="760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order random walk.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0762FD-B214-8A1E-EA30-37389C6DB7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51" t="13826"/>
          <a:stretch/>
        </p:blipFill>
        <p:spPr>
          <a:xfrm>
            <a:off x="5341743" y="3585897"/>
            <a:ext cx="3181442" cy="19832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F8B04F-9B18-630E-F8CD-91E7B3CDB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88" y="1451187"/>
            <a:ext cx="3596952" cy="14860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30616E8-1631-DCB0-3558-4A9B4F99A0EE}"/>
              </a:ext>
            </a:extLst>
          </p:cNvPr>
          <p:cNvSpPr txBox="1"/>
          <p:nvPr/>
        </p:nvSpPr>
        <p:spPr>
          <a:xfrm>
            <a:off x="395300" y="1727662"/>
            <a:ext cx="4577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Return parameter(p)</a:t>
            </a:r>
            <a:br>
              <a:rPr lang="en-US" b="1" dirty="0"/>
            </a:br>
            <a:r>
              <a:rPr lang="en-US" dirty="0"/>
              <a:t>controls the likelihood of immediately revisiting a node in the walk.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A66CD9-06A9-766C-7ED9-6AC49CD952C5}"/>
              </a:ext>
            </a:extLst>
          </p:cNvPr>
          <p:cNvSpPr txBox="1"/>
          <p:nvPr/>
        </p:nvSpPr>
        <p:spPr>
          <a:xfrm>
            <a:off x="395300" y="2967335"/>
            <a:ext cx="4577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In-out parameter(q)</a:t>
            </a:r>
            <a:br>
              <a:rPr lang="en-US" dirty="0"/>
            </a:br>
            <a:r>
              <a:rPr lang="en-US" dirty="0"/>
              <a:t>Allows the search to differentiate</a:t>
            </a:r>
          </a:p>
          <a:p>
            <a:pPr algn="l"/>
            <a:r>
              <a:rPr lang="en-US" dirty="0"/>
              <a:t>between “inward” and “outward” nodes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1248CB-9DB3-CCD0-E24F-1AD321AAA3B4}"/>
              </a:ext>
            </a:extLst>
          </p:cNvPr>
          <p:cNvSpPr txBox="1"/>
          <p:nvPr/>
        </p:nvSpPr>
        <p:spPr>
          <a:xfrm>
            <a:off x="395300" y="4392847"/>
            <a:ext cx="45770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p (&gt; max(q; 1)) </a:t>
            </a:r>
            <a:r>
              <a:rPr lang="en-US" dirty="0">
                <a:sym typeface="Wingdings" panose="05000000000000000000" pitchFamily="2" charset="2"/>
              </a:rPr>
              <a:t> Less likely to sample an already visited node i.e. DFS</a:t>
            </a:r>
          </a:p>
          <a:p>
            <a:r>
              <a:rPr lang="en-US" dirty="0"/>
              <a:t>if q &gt; 1 </a:t>
            </a:r>
            <a:r>
              <a:rPr lang="en-US" dirty="0">
                <a:sym typeface="Wingdings" panose="05000000000000000000" pitchFamily="2" charset="2"/>
              </a:rPr>
              <a:t>  BFS</a:t>
            </a:r>
          </a:p>
          <a:p>
            <a:r>
              <a:rPr lang="en-US" dirty="0" err="1">
                <a:sym typeface="Wingdings" panose="05000000000000000000" pitchFamily="2" charset="2"/>
              </a:rPr>
              <a:t>elif</a:t>
            </a:r>
            <a:r>
              <a:rPr lang="en-US" dirty="0">
                <a:sym typeface="Wingdings" panose="05000000000000000000" pitchFamily="2" charset="2"/>
              </a:rPr>
              <a:t> q&lt;1  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86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EF60-F319-341D-C52B-33E60FC1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F8977-ADBA-3EDE-8B2B-C84CAF9CD147}"/>
              </a:ext>
            </a:extLst>
          </p:cNvPr>
          <p:cNvSpPr txBox="1"/>
          <p:nvPr/>
        </p:nvSpPr>
        <p:spPr>
          <a:xfrm>
            <a:off x="431800" y="1043735"/>
            <a:ext cx="8820720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G = (V;E) be a given network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f : V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Rd be the mapping function</a:t>
            </a:r>
          </a:p>
          <a:p>
            <a:pPr>
              <a:lnSpc>
                <a:spcPct val="150000"/>
              </a:lnSpc>
            </a:pPr>
            <a:r>
              <a:rPr lang="en-US" dirty="0"/>
              <a:t>where f is a matrix of size |V| x  d parameters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∀ u </a:t>
            </a:r>
            <a:r>
              <a:rPr lang="en-US" dirty="0">
                <a:sym typeface="Wingdings" panose="05000000000000000000" pitchFamily="2" charset="2"/>
              </a:rPr>
              <a:t>ϵ </a:t>
            </a:r>
            <a:r>
              <a:rPr lang="en-US" dirty="0"/>
              <a:t>V, N</a:t>
            </a:r>
            <a:r>
              <a:rPr lang="en-US" baseline="-25000" dirty="0"/>
              <a:t>S</a:t>
            </a:r>
            <a:r>
              <a:rPr lang="en-US" dirty="0"/>
              <a:t>(u) </a:t>
            </a:r>
            <a:r>
              <a:rPr lang="az-Cyrl-AZ" dirty="0"/>
              <a:t>с</a:t>
            </a:r>
            <a:r>
              <a:rPr lang="en-US" dirty="0"/>
              <a:t> V </a:t>
            </a:r>
            <a:r>
              <a:rPr lang="en-US" dirty="0">
                <a:sym typeface="Wingdings" panose="05000000000000000000" pitchFamily="2" charset="2"/>
              </a:rPr>
              <a:t> network neighborhood of node u generated through a neighborhood sampling strategy 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dirty="0"/>
              <a:t>log-probability of observing a network neighborhood N</a:t>
            </a:r>
            <a:r>
              <a:rPr lang="en-US" baseline="-25000" dirty="0"/>
              <a:t>S</a:t>
            </a:r>
            <a:r>
              <a:rPr lang="en-US" dirty="0"/>
              <a:t>(u)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dirty="0"/>
              <a:t>Assuming Conditional independence and Symmetry in feature space model the conditional likelihood of every source-neighborhood node pair as a SoftMax unit parametrized by a dot product of their features: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FAA03D-9E46-08B9-DEDC-6D4A2BF05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715" y="3544035"/>
            <a:ext cx="2263336" cy="4572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BFE8A4-1C0B-8162-E91A-C03B5F749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32708"/>
            <a:ext cx="3482642" cy="746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80DD97-A10D-55CD-4E33-4D97F94D25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99"/>
          <a:stretch/>
        </p:blipFill>
        <p:spPr>
          <a:xfrm>
            <a:off x="4268399" y="5275465"/>
            <a:ext cx="3642676" cy="61327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4CEACF-2476-9C10-908D-6D42680E31C5}"/>
              </a:ext>
            </a:extLst>
          </p:cNvPr>
          <p:cNvCxnSpPr/>
          <p:nvPr/>
        </p:nvCxnSpPr>
        <p:spPr>
          <a:xfrm>
            <a:off x="3896925" y="5506120"/>
            <a:ext cx="3731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236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EF60-F319-341D-C52B-33E60FC1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the Objective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F8977-ADBA-3EDE-8B2B-C84CAF9CD147}"/>
              </a:ext>
            </a:extLst>
          </p:cNvPr>
          <p:cNvSpPr txBox="1"/>
          <p:nvPr/>
        </p:nvSpPr>
        <p:spPr>
          <a:xfrm>
            <a:off x="326584" y="998730"/>
            <a:ext cx="8820720" cy="456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 Using Negative sampling with Skip-gram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86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4964-F248-5FA7-8F16-92A8A1C5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56B4E4-60EA-5CE3-5DA7-9792DF531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178750"/>
            <a:ext cx="4633362" cy="42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2AEB-286B-B52B-AF3E-D2A81F6E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681102-FEB2-542C-DB4F-2A29AB40A20D}"/>
              </a:ext>
            </a:extLst>
          </p:cNvPr>
          <p:cNvSpPr txBox="1"/>
          <p:nvPr/>
        </p:nvSpPr>
        <p:spPr>
          <a:xfrm>
            <a:off x="431800" y="1088740"/>
            <a:ext cx="6480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a python code for Node2vec to measure the F1 score with different datasets and compare it with other methods such as DeepWalk</a:t>
            </a:r>
          </a:p>
        </p:txBody>
      </p:sp>
    </p:spTree>
    <p:extLst>
      <p:ext uri="{BB962C8B-B14F-4D97-AF65-F5344CB8AC3E}">
        <p14:creationId xmlns:p14="http://schemas.microsoft.com/office/powerpoint/2010/main" val="334423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5D31-8CAD-613B-732C-AC4AF38E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313E26-C1BF-DEEA-956B-171002A98DB6}"/>
              </a:ext>
            </a:extLst>
          </p:cNvPr>
          <p:cNvSpPr txBox="1"/>
          <p:nvPr/>
        </p:nvSpPr>
        <p:spPr>
          <a:xfrm>
            <a:off x="431800" y="1133745"/>
            <a:ext cx="7920620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Ubiquitous Data Structure that capture interactions between individual units.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Social Networks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Biological Networks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Recommendation Systems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DC89655-6472-05AF-C4A0-FB5A06D44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13965"/>
            <a:ext cx="6885765" cy="24853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01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594381-6B5A-7003-3E81-188E5D57A344}"/>
              </a:ext>
            </a:extLst>
          </p:cNvPr>
          <p:cNvSpPr txBox="1"/>
          <p:nvPr/>
        </p:nvSpPr>
        <p:spPr>
          <a:xfrm>
            <a:off x="431800" y="1178750"/>
            <a:ext cx="81456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Node2vec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0160-88FE-E77A-D11A-BB0F379CE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58573"/>
            <a:ext cx="8375650" cy="708025"/>
          </a:xfrm>
        </p:spPr>
        <p:txBody>
          <a:bodyPr/>
          <a:lstStyle/>
          <a:p>
            <a:r>
              <a:rPr lang="en-US" dirty="0"/>
              <a:t>Graph Learning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9257F-CC51-6605-A8BF-49DDDA3A767E}"/>
              </a:ext>
            </a:extLst>
          </p:cNvPr>
          <p:cNvSpPr txBox="1"/>
          <p:nvPr/>
        </p:nvSpPr>
        <p:spPr>
          <a:xfrm>
            <a:off x="296525" y="1088740"/>
            <a:ext cx="66607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to incorporate graph structure info into a ML model.</a:t>
            </a:r>
          </a:p>
          <a:p>
            <a:endParaRPr lang="en-US" dirty="0"/>
          </a:p>
          <a:p>
            <a:r>
              <a:rPr lang="en-US" dirty="0"/>
              <a:t>Traditional Approaches: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degree, centrality, clustering coefficient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Local/global neighborhood overlap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Kernel Functions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4DE674-FD47-A2F3-0C01-D9FDA1FD5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50" y="3258844"/>
            <a:ext cx="6104938" cy="22925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528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CD85-FA16-39EF-DE15-EF945DFD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Learning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9AC056-72DA-C260-7ED1-3F12A16E1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40" y="2978950"/>
            <a:ext cx="7176719" cy="28385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673840-4F23-0182-1072-CDB7CD107947}"/>
              </a:ext>
            </a:extLst>
          </p:cNvPr>
          <p:cNvSpPr txBox="1"/>
          <p:nvPr/>
        </p:nvSpPr>
        <p:spPr>
          <a:xfrm>
            <a:off x="431800" y="1133745"/>
            <a:ext cx="751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Mapping that embed nodes, (sub)graphs into low dimensional vector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Reflects structure of the original graph</a:t>
            </a:r>
          </a:p>
        </p:txBody>
      </p:sp>
    </p:spTree>
    <p:extLst>
      <p:ext uri="{BB962C8B-B14F-4D97-AF65-F5344CB8AC3E}">
        <p14:creationId xmlns:p14="http://schemas.microsoft.com/office/powerpoint/2010/main" val="21947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CD85-FA16-39EF-DE15-EF945DFD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673840-4F23-0182-1072-CDB7CD107947}"/>
              </a:ext>
            </a:extLst>
          </p:cNvPr>
          <p:cNvSpPr txBox="1"/>
          <p:nvPr/>
        </p:nvSpPr>
        <p:spPr>
          <a:xfrm>
            <a:off x="446105" y="1142883"/>
            <a:ext cx="3330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Auto-encoder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 GraRep, DeepWalk, node2vec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59DD7B-1794-229E-E200-E1E87F222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45" y="1133745"/>
            <a:ext cx="4620950" cy="20048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6721AF-F28C-F4CA-2F3C-6C91A851A360}"/>
              </a:ext>
            </a:extLst>
          </p:cNvPr>
          <p:cNvSpPr txBox="1"/>
          <p:nvPr/>
        </p:nvSpPr>
        <p:spPr>
          <a:xfrm>
            <a:off x="451964" y="4014065"/>
            <a:ext cx="3324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Sum-based approaches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 GNNs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2EF69-91D6-A4DE-AFA5-B269A06FC87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2"/>
          <a:stretch/>
        </p:blipFill>
        <p:spPr bwMode="auto">
          <a:xfrm>
            <a:off x="4071085" y="4014065"/>
            <a:ext cx="4620950" cy="171019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764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CD85-FA16-39EF-DE15-EF945DFD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Embedding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A0CB6-3248-26F6-4451-731207AD82BC}"/>
              </a:ext>
            </a:extLst>
          </p:cNvPr>
          <p:cNvSpPr txBox="1"/>
          <p:nvPr/>
        </p:nvSpPr>
        <p:spPr>
          <a:xfrm>
            <a:off x="431800" y="1178750"/>
            <a:ext cx="42302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Encoder</a:t>
            </a:r>
            <a:br>
              <a:rPr lang="en-US" b="1" dirty="0"/>
            </a:br>
            <a:r>
              <a:rPr lang="en-US" dirty="0"/>
              <a:t>Maps from nodes to embeddings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Similarity Function</a:t>
            </a:r>
            <a:br>
              <a:rPr lang="en-US" b="1" dirty="0"/>
            </a:br>
            <a:r>
              <a:rPr lang="en-US" dirty="0"/>
              <a:t>Measures the similarity between nodes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Decoder </a:t>
            </a:r>
            <a:br>
              <a:rPr lang="en-US" b="1" dirty="0"/>
            </a:br>
            <a:r>
              <a:rPr lang="en-US" dirty="0"/>
              <a:t>Reconstructs pairwise similarity values from the generated embeddings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Loss Function</a:t>
            </a:r>
            <a:br>
              <a:rPr lang="en-US" b="1" dirty="0"/>
            </a:br>
            <a:r>
              <a:rPr lang="en-US" dirty="0"/>
              <a:t>measuring the discrepancy between the decoded (i.e., estimated) similarity values and the true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ADA5DB-EAA6-F74A-7489-B078DE5C4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945" y="2753925"/>
            <a:ext cx="4881048" cy="1890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836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F4D9-4FAD-B0E2-1E5C-44557AAA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Node2vec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DFDE53-EB71-3B51-662C-874A354F7712}"/>
              </a:ext>
            </a:extLst>
          </p:cNvPr>
          <p:cNvSpPr txBox="1"/>
          <p:nvPr/>
        </p:nvSpPr>
        <p:spPr>
          <a:xfrm>
            <a:off x="431800" y="1088740"/>
            <a:ext cx="61286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Semi-supervised Algorithm for scalable feature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 objective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 decoder based on inner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 embedding based on random walks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AEF738-4AB4-F469-44E7-D64709DFB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2957900"/>
            <a:ext cx="7272300" cy="27927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58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EF60-F319-341D-C52B-33E60FC1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Strategy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4A6181-D4F5-DC9B-868E-3363B8669222}"/>
              </a:ext>
            </a:extLst>
          </p:cNvPr>
          <p:cNvSpPr txBox="1"/>
          <p:nvPr/>
        </p:nvSpPr>
        <p:spPr>
          <a:xfrm>
            <a:off x="431800" y="1178750"/>
            <a:ext cx="74705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Breadth-first Sampling (BFS)</a:t>
            </a:r>
            <a:r>
              <a:rPr lang="en-US" dirty="0"/>
              <a:t> Restricted to nodes which are immediate neighbors of the source.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Depth-first Sampling (DFS) </a:t>
            </a:r>
          </a:p>
          <a:p>
            <a:r>
              <a:rPr lang="en-US" dirty="0"/>
              <a:t>Consists of nodes sequentially sampled at increasing distances from the source node.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9B3E234-FAB7-F86D-6BBF-194A4E712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690" y="3559025"/>
            <a:ext cx="4950550" cy="19177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743044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489</Words>
  <Application>Microsoft Office PowerPoint</Application>
  <PresentationFormat>On-screen Show (4:3)</PresentationFormat>
  <Paragraphs>86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Wingdings</vt:lpstr>
      <vt:lpstr>Standarddesign</vt:lpstr>
      <vt:lpstr>REPRESENTATION LEARNING ON GRAPHS USING NODE2VEC</vt:lpstr>
      <vt:lpstr>Graphs</vt:lpstr>
      <vt:lpstr>Outline</vt:lpstr>
      <vt:lpstr>Graph Learning</vt:lpstr>
      <vt:lpstr>Representation Learning</vt:lpstr>
      <vt:lpstr>Representation Learning</vt:lpstr>
      <vt:lpstr>Node Embedding</vt:lpstr>
      <vt:lpstr>Node2vec</vt:lpstr>
      <vt:lpstr>Sampling Strategy</vt:lpstr>
      <vt:lpstr>Random Walks</vt:lpstr>
      <vt:lpstr>Search Bias</vt:lpstr>
      <vt:lpstr>Objective Function</vt:lpstr>
      <vt:lpstr>Optimizing the Objective Function</vt:lpstr>
      <vt:lpstr>Algorithm</vt:lpstr>
      <vt:lpstr>Implementation</vt:lpstr>
    </vt:vector>
  </TitlesOfParts>
  <Company>wir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Mehdi Maboudi</dc:creator>
  <cp:lastModifiedBy>Pankaj Rajoria</cp:lastModifiedBy>
  <cp:revision>860</cp:revision>
  <cp:lastPrinted>2019-04-18T13:03:36Z</cp:lastPrinted>
  <dcterms:created xsi:type="dcterms:W3CDTF">2007-08-29T07:13:29Z</dcterms:created>
  <dcterms:modified xsi:type="dcterms:W3CDTF">2023-07-20T13:42:45Z</dcterms:modified>
</cp:coreProperties>
</file>