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5" r:id="rId3"/>
  </p:sldMasterIdLst>
  <p:notesMasterIdLst>
    <p:notesMasterId r:id="rId15"/>
  </p:notesMasterIdLst>
  <p:sldIdLst>
    <p:sldId id="11079" r:id="rId4"/>
    <p:sldId id="687" r:id="rId5"/>
    <p:sldId id="738" r:id="rId6"/>
    <p:sldId id="2076136985" r:id="rId7"/>
    <p:sldId id="739" r:id="rId8"/>
    <p:sldId id="2076136984" r:id="rId9"/>
    <p:sldId id="741" r:id="rId10"/>
    <p:sldId id="743" r:id="rId11"/>
    <p:sldId id="2076136983" r:id="rId12"/>
    <p:sldId id="746" r:id="rId13"/>
    <p:sldId id="11080"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A1FA"/>
    <a:srgbClr val="0070AD"/>
    <a:srgbClr val="0099FF"/>
    <a:srgbClr val="0083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83687" autoAdjust="0"/>
  </p:normalViewPr>
  <p:slideViewPr>
    <p:cSldViewPr snapToGrid="0">
      <p:cViewPr>
        <p:scale>
          <a:sx n="100" d="100"/>
          <a:sy n="100" d="100"/>
        </p:scale>
        <p:origin x="-533"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byna\Desktop\DeskBackup\QBR\Q4\Q4\Chart%20in%20Microsoft%20PowerPoi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solidFill>
                  <a:sysClr val="windowText" lastClr="000000"/>
                </a:solidFill>
              </a:rPr>
              <a:t>Application Wise Resources</a:t>
            </a:r>
          </a:p>
        </c:rich>
      </c:tx>
      <c:layout>
        <c:manualLayout>
          <c:xMode val="edge"/>
          <c:yMode val="edge"/>
          <c:x val="0.22161789151356082"/>
          <c:y val="3.433474847769097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Distributions'!$B$15:$B$21</c:f>
              <c:strCache>
                <c:ptCount val="7"/>
                <c:pt idx="0">
                  <c:v>QIS - SQCS</c:v>
                </c:pt>
                <c:pt idx="1">
                  <c:v>AST</c:v>
                </c:pt>
                <c:pt idx="2">
                  <c:v>PQM</c:v>
                </c:pt>
                <c:pt idx="3">
                  <c:v>Product Holds</c:v>
                </c:pt>
                <c:pt idx="4">
                  <c:v>Torus</c:v>
                </c:pt>
                <c:pt idx="5">
                  <c:v>Custom Applications</c:v>
                </c:pt>
                <c:pt idx="6">
                  <c:v>Trackwise Digital</c:v>
                </c:pt>
              </c:strCache>
            </c:strRef>
          </c:cat>
          <c:val>
            <c:numRef>
              <c:f>'Skill Distributions'!$C$15:$C$21</c:f>
              <c:numCache>
                <c:formatCode>General</c:formatCode>
                <c:ptCount val="7"/>
                <c:pt idx="0">
                  <c:v>1</c:v>
                </c:pt>
                <c:pt idx="1">
                  <c:v>1</c:v>
                </c:pt>
                <c:pt idx="2">
                  <c:v>3</c:v>
                </c:pt>
                <c:pt idx="3">
                  <c:v>2</c:v>
                </c:pt>
                <c:pt idx="4">
                  <c:v>1</c:v>
                </c:pt>
                <c:pt idx="5">
                  <c:v>1</c:v>
                </c:pt>
                <c:pt idx="6">
                  <c:v>3</c:v>
                </c:pt>
              </c:numCache>
            </c:numRef>
          </c:val>
          <c:extLst>
            <c:ext xmlns:c16="http://schemas.microsoft.com/office/drawing/2014/chart" uri="{C3380CC4-5D6E-409C-BE32-E72D297353CC}">
              <c16:uniqueId val="{00000000-FB9F-4B13-A601-02C3A0FE70F5}"/>
            </c:ext>
          </c:extLst>
        </c:ser>
        <c:dLbls>
          <c:showLegendKey val="0"/>
          <c:showVal val="0"/>
          <c:showCatName val="0"/>
          <c:showSerName val="0"/>
          <c:showPercent val="0"/>
          <c:showBubbleSize val="0"/>
        </c:dLbls>
        <c:gapWidth val="182"/>
        <c:axId val="570431760"/>
        <c:axId val="570409128"/>
      </c:barChart>
      <c:catAx>
        <c:axId val="570431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70409128"/>
        <c:crosses val="autoZero"/>
        <c:auto val="1"/>
        <c:lblAlgn val="ctr"/>
        <c:lblOffset val="100"/>
        <c:noMultiLvlLbl val="0"/>
      </c:catAx>
      <c:valAx>
        <c:axId val="570409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4317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1"/>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dirty="0"/>
              <a:t>Automation Candidates</a:t>
            </a:r>
            <a:r>
              <a:rPr lang="en-US" sz="1200" b="1" baseline="0" dirty="0"/>
              <a:t> Vs Automated TCs</a:t>
            </a:r>
            <a:endParaRPr lang="en-US" sz="1200" b="1" dirty="0"/>
          </a:p>
        </c:rich>
      </c:tx>
      <c:layout>
        <c:manualLayout>
          <c:xMode val="edge"/>
          <c:yMode val="edge"/>
          <c:x val="4.4716569676598813E-4"/>
          <c:y val="1.8291567587342236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1629577435549245"/>
          <c:w val="1"/>
          <c:h val="0.72630821816600943"/>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254-4C83-A065-40BE8BECFEFB}"/>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1254-4C83-A065-40BE8BECFEFB}"/>
              </c:ext>
            </c:extLst>
          </c:dPt>
          <c:dPt>
            <c:idx val="2"/>
            <c:bubble3D val="0"/>
            <c:spPr>
              <a:solidFill>
                <a:srgbClr val="92D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5-1254-4C83-A065-40BE8BECFEF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'Manual Vs Auto TCs'!$D$6:$F$6</c:f>
              <c:strCache>
                <c:ptCount val="3"/>
                <c:pt idx="0">
                  <c:v># TCs not Automated</c:v>
                </c:pt>
                <c:pt idx="1">
                  <c:v># TCs to be Maintaned</c:v>
                </c:pt>
                <c:pt idx="2">
                  <c:v># TCs Automated</c:v>
                </c:pt>
              </c:strCache>
            </c:strRef>
          </c:cat>
          <c:val>
            <c:numRef>
              <c:f>'Manual Vs Auto TCs'!$D$7:$F$7</c:f>
              <c:numCache>
                <c:formatCode>General</c:formatCode>
                <c:ptCount val="3"/>
                <c:pt idx="0">
                  <c:v>15</c:v>
                </c:pt>
                <c:pt idx="1">
                  <c:v>37</c:v>
                </c:pt>
                <c:pt idx="2">
                  <c:v>40</c:v>
                </c:pt>
              </c:numCache>
            </c:numRef>
          </c:val>
          <c:extLst>
            <c:ext xmlns:c16="http://schemas.microsoft.com/office/drawing/2014/chart" uri="{C3380CC4-5D6E-409C-BE32-E72D297353CC}">
              <c16:uniqueId val="{00000006-1254-4C83-A065-40BE8BECFEFB}"/>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15875" cap="rnd" cmpd="sng" algn="ctr">
      <a:solidFill>
        <a:schemeClr val="accent1"/>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rPr>
              <a:t>Skill Distribution - Resource View</a:t>
            </a:r>
          </a:p>
        </c:rich>
      </c:tx>
      <c:layout>
        <c:manualLayout>
          <c:xMode val="edge"/>
          <c:yMode val="edge"/>
          <c:x val="0.22610941794128528"/>
          <c:y val="1.51190476190476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'Skill Distributions'!$C$3</c:f>
              <c:strCache>
                <c:ptCount val="1"/>
                <c:pt idx="0">
                  <c:v>No Of resource</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Distributions'!$B$4:$B$5</c:f>
              <c:strCache>
                <c:ptCount val="2"/>
                <c:pt idx="0">
                  <c:v>Selenium / Manual</c:v>
                </c:pt>
                <c:pt idx="1">
                  <c:v>Manual</c:v>
                </c:pt>
              </c:strCache>
            </c:strRef>
          </c:cat>
          <c:val>
            <c:numRef>
              <c:f>'Skill Distributions'!$C$4:$C$5</c:f>
              <c:numCache>
                <c:formatCode>General</c:formatCode>
                <c:ptCount val="2"/>
                <c:pt idx="0">
                  <c:v>5</c:v>
                </c:pt>
                <c:pt idx="1">
                  <c:v>7</c:v>
                </c:pt>
              </c:numCache>
            </c:numRef>
          </c:val>
          <c:extLst>
            <c:ext xmlns:c16="http://schemas.microsoft.com/office/drawing/2014/chart" uri="{C3380CC4-5D6E-409C-BE32-E72D297353CC}">
              <c16:uniqueId val="{00000000-2F60-4DF7-9B9A-DF202948EBAF}"/>
            </c:ext>
          </c:extLst>
        </c:ser>
        <c:dLbls>
          <c:showLegendKey val="0"/>
          <c:showVal val="0"/>
          <c:showCatName val="0"/>
          <c:showSerName val="0"/>
          <c:showPercent val="0"/>
          <c:showBubbleSize val="0"/>
        </c:dLbls>
        <c:gapWidth val="182"/>
        <c:axId val="654394040"/>
        <c:axId val="654390760"/>
      </c:barChart>
      <c:catAx>
        <c:axId val="654394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654390760"/>
        <c:crosses val="autoZero"/>
        <c:auto val="1"/>
        <c:lblAlgn val="ctr"/>
        <c:lblOffset val="100"/>
        <c:noMultiLvlLbl val="0"/>
      </c:catAx>
      <c:valAx>
        <c:axId val="654390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394040"/>
        <c:crosses val="autoZero"/>
        <c:crossBetween val="between"/>
        <c:majorUnit val="1"/>
        <c:min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Manual TC Created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46166666666665"/>
          <c:y val="0.16151794871794872"/>
          <c:w val="0.84778833333333337"/>
          <c:h val="0.54572478632478627"/>
        </c:manualLayout>
      </c:layout>
      <c:barChart>
        <c:barDir val="col"/>
        <c:grouping val="clustered"/>
        <c:varyColors val="0"/>
        <c:ser>
          <c:idx val="0"/>
          <c:order val="0"/>
          <c:tx>
            <c:strRef>
              <c:f>'YTD Metrics - Corp'!$C$2</c:f>
              <c:strCache>
                <c:ptCount val="1"/>
                <c:pt idx="0">
                  <c:v>Q1</c:v>
                </c:pt>
              </c:strCache>
            </c:strRef>
          </c:tx>
          <c:spPr>
            <a:solidFill>
              <a:schemeClr val="accent1"/>
            </a:solidFill>
            <a:ln>
              <a:noFill/>
            </a:ln>
            <a:effectLst/>
          </c:spPr>
          <c:invertIfNegative val="0"/>
          <c:dLbls>
            <c:dLbl>
              <c:idx val="1"/>
              <c:layout>
                <c:manualLayout>
                  <c:x val="0"/>
                  <c:y val="2.1709401709401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948-42AF-BEE3-F1588464477D}"/>
                </c:ext>
              </c:extLst>
            </c:dLbl>
            <c:dLbl>
              <c:idx val="2"/>
              <c:layout>
                <c:manualLayout>
                  <c:x val="6.4675178792741559E-17"/>
                  <c:y val="2.71367521367521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948-42AF-BEE3-F1588464477D}"/>
                </c:ext>
              </c:extLst>
            </c:dLbl>
            <c:dLbl>
              <c:idx val="3"/>
              <c:layout>
                <c:manualLayout>
                  <c:x val="-1.2935035758548312E-16"/>
                  <c:y val="2.71367521367521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948-42AF-BEE3-F1588464477D}"/>
                </c:ext>
              </c:extLst>
            </c:dLbl>
            <c:dLbl>
              <c:idx val="4"/>
              <c:layout>
                <c:manualLayout>
                  <c:x val="0"/>
                  <c:y val="2.17094017094017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948-42AF-BEE3-F1588464477D}"/>
                </c:ext>
              </c:extLst>
            </c:dLbl>
            <c:spPr>
              <a:noFill/>
              <a:ln>
                <a:noFill/>
              </a:ln>
              <a:effectLst/>
            </c:spPr>
            <c:txPr>
              <a:bodyPr rot="0" spcFirstLastPara="1" vertOverflow="ellipsis" vert="horz" wrap="square" lIns="38100" tIns="19050" rIns="38100" bIns="19050" anchor="ctr" anchorCtr="0">
                <a:spAutoFit/>
              </a:bodyPr>
              <a:lstStyle/>
              <a:p>
                <a:pPr algn="ctr">
                  <a:defRPr lang="en-IN"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Corp'!$B$3:$B$8</c:f>
              <c:strCache>
                <c:ptCount val="6"/>
                <c:pt idx="0">
                  <c:v>AST</c:v>
                </c:pt>
                <c:pt idx="1">
                  <c:v>QIS</c:v>
                </c:pt>
                <c:pt idx="2">
                  <c:v>PQM</c:v>
                </c:pt>
                <c:pt idx="3">
                  <c:v>Torus</c:v>
                </c:pt>
                <c:pt idx="4">
                  <c:v>Product Holds</c:v>
                </c:pt>
                <c:pt idx="5">
                  <c:v>Custom Apps</c:v>
                </c:pt>
              </c:strCache>
            </c:strRef>
          </c:cat>
          <c:val>
            <c:numRef>
              <c:f>'YTD Metrics - Corp'!$C$3:$C$8</c:f>
              <c:numCache>
                <c:formatCode>General</c:formatCode>
                <c:ptCount val="6"/>
                <c:pt idx="0">
                  <c:v>90</c:v>
                </c:pt>
                <c:pt idx="1">
                  <c:v>7</c:v>
                </c:pt>
                <c:pt idx="2">
                  <c:v>8</c:v>
                </c:pt>
                <c:pt idx="3">
                  <c:v>9</c:v>
                </c:pt>
                <c:pt idx="4">
                  <c:v>4</c:v>
                </c:pt>
              </c:numCache>
            </c:numRef>
          </c:val>
          <c:extLst>
            <c:ext xmlns:c16="http://schemas.microsoft.com/office/drawing/2014/chart" uri="{C3380CC4-5D6E-409C-BE32-E72D297353CC}">
              <c16:uniqueId val="{00000000-9BB5-4816-8E7A-A33B7FE6EFC6}"/>
            </c:ext>
          </c:extLst>
        </c:ser>
        <c:ser>
          <c:idx val="1"/>
          <c:order val="1"/>
          <c:tx>
            <c:strRef>
              <c:f>'YTD Metrics - Corp'!$D$2</c:f>
              <c:strCache>
                <c:ptCount val="1"/>
                <c:pt idx="0">
                  <c:v>Q2</c:v>
                </c:pt>
              </c:strCache>
            </c:strRef>
          </c:tx>
          <c:spPr>
            <a:solidFill>
              <a:schemeClr val="accent2"/>
            </a:solidFill>
            <a:ln>
              <a:noFill/>
            </a:ln>
            <a:effectLst/>
          </c:spPr>
          <c:invertIfNegative val="0"/>
          <c:dLbls>
            <c:dLbl>
              <c:idx val="1"/>
              <c:layout>
                <c:manualLayout>
                  <c:x val="0"/>
                  <c:y val="-5.97008547008548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948-42AF-BEE3-F1588464477D}"/>
                </c:ext>
              </c:extLst>
            </c:dLbl>
            <c:dLbl>
              <c:idx val="2"/>
              <c:layout>
                <c:manualLayout>
                  <c:x val="3.5277777777776484E-3"/>
                  <c:y val="-4.88461538461539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48-42AF-BEE3-F1588464477D}"/>
                </c:ext>
              </c:extLst>
            </c:dLbl>
            <c:dLbl>
              <c:idx val="3"/>
              <c:layout>
                <c:manualLayout>
                  <c:x val="-1.0583333333333333E-2"/>
                  <c:y val="-3.79914529914530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948-42AF-BEE3-F1588464477D}"/>
                </c:ext>
              </c:extLst>
            </c:dLbl>
            <c:dLbl>
              <c:idx val="4"/>
              <c:layout>
                <c:manualLayout>
                  <c:x val="-3.5277777777777777E-3"/>
                  <c:y val="-4.88461538461538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948-42AF-BEE3-F1588464477D}"/>
                </c:ext>
              </c:extLst>
            </c:dLbl>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'YTD Metrics - Corp'!$B$3:$B$8</c:f>
              <c:strCache>
                <c:ptCount val="6"/>
                <c:pt idx="0">
                  <c:v>AST</c:v>
                </c:pt>
                <c:pt idx="1">
                  <c:v>QIS</c:v>
                </c:pt>
                <c:pt idx="2">
                  <c:v>PQM</c:v>
                </c:pt>
                <c:pt idx="3">
                  <c:v>Torus</c:v>
                </c:pt>
                <c:pt idx="4">
                  <c:v>Product Holds</c:v>
                </c:pt>
                <c:pt idx="5">
                  <c:v>Custom Apps</c:v>
                </c:pt>
              </c:strCache>
            </c:strRef>
          </c:cat>
          <c:val>
            <c:numRef>
              <c:f>'YTD Metrics - Corp'!$D$3:$D$8</c:f>
              <c:numCache>
                <c:formatCode>0</c:formatCode>
                <c:ptCount val="6"/>
                <c:pt idx="0">
                  <c:v>70</c:v>
                </c:pt>
                <c:pt idx="1">
                  <c:v>9</c:v>
                </c:pt>
                <c:pt idx="2">
                  <c:v>10</c:v>
                </c:pt>
                <c:pt idx="3">
                  <c:v>3</c:v>
                </c:pt>
                <c:pt idx="4">
                  <c:v>3</c:v>
                </c:pt>
              </c:numCache>
            </c:numRef>
          </c:val>
          <c:extLst>
            <c:ext xmlns:c16="http://schemas.microsoft.com/office/drawing/2014/chart" uri="{C3380CC4-5D6E-409C-BE32-E72D297353CC}">
              <c16:uniqueId val="{00000000-CD93-4D45-95F9-7D91718F45C4}"/>
            </c:ext>
          </c:extLst>
        </c:ser>
        <c:ser>
          <c:idx val="2"/>
          <c:order val="2"/>
          <c:tx>
            <c:strRef>
              <c:f>'YTD Metrics - Corp'!$E$2</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IN"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Corp'!$B$3:$B$8</c:f>
              <c:strCache>
                <c:ptCount val="6"/>
                <c:pt idx="0">
                  <c:v>AST</c:v>
                </c:pt>
                <c:pt idx="1">
                  <c:v>QIS</c:v>
                </c:pt>
                <c:pt idx="2">
                  <c:v>PQM</c:v>
                </c:pt>
                <c:pt idx="3">
                  <c:v>Torus</c:v>
                </c:pt>
                <c:pt idx="4">
                  <c:v>Product Holds</c:v>
                </c:pt>
                <c:pt idx="5">
                  <c:v>Custom Apps</c:v>
                </c:pt>
              </c:strCache>
            </c:strRef>
          </c:cat>
          <c:val>
            <c:numRef>
              <c:f>'YTD Metrics - Corp'!$E$3:$E$8</c:f>
              <c:numCache>
                <c:formatCode>General</c:formatCode>
                <c:ptCount val="6"/>
                <c:pt idx="0">
                  <c:v>93</c:v>
                </c:pt>
                <c:pt idx="1">
                  <c:v>10</c:v>
                </c:pt>
                <c:pt idx="2">
                  <c:v>30</c:v>
                </c:pt>
                <c:pt idx="3">
                  <c:v>9</c:v>
                </c:pt>
                <c:pt idx="4">
                  <c:v>10</c:v>
                </c:pt>
                <c:pt idx="5">
                  <c:v>59</c:v>
                </c:pt>
              </c:numCache>
            </c:numRef>
          </c:val>
          <c:extLst>
            <c:ext xmlns:c16="http://schemas.microsoft.com/office/drawing/2014/chart" uri="{C3380CC4-5D6E-409C-BE32-E72D297353CC}">
              <c16:uniqueId val="{00000000-410C-4742-A0C1-6719D0D2F0A5}"/>
            </c:ext>
          </c:extLst>
        </c:ser>
        <c:ser>
          <c:idx val="3"/>
          <c:order val="3"/>
          <c:tx>
            <c:strRef>
              <c:f>'YTD Metrics - Corp'!$F$2</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Corp'!$B$3:$B$8</c:f>
              <c:strCache>
                <c:ptCount val="6"/>
                <c:pt idx="0">
                  <c:v>AST</c:v>
                </c:pt>
                <c:pt idx="1">
                  <c:v>QIS</c:v>
                </c:pt>
                <c:pt idx="2">
                  <c:v>PQM</c:v>
                </c:pt>
                <c:pt idx="3">
                  <c:v>Torus</c:v>
                </c:pt>
                <c:pt idx="4">
                  <c:v>Product Holds</c:v>
                </c:pt>
                <c:pt idx="5">
                  <c:v>Custom Apps</c:v>
                </c:pt>
              </c:strCache>
            </c:strRef>
          </c:cat>
          <c:val>
            <c:numRef>
              <c:f>'YTD Metrics - Corp'!$F$3:$F$8</c:f>
              <c:numCache>
                <c:formatCode>General</c:formatCode>
                <c:ptCount val="6"/>
                <c:pt idx="0">
                  <c:v>14</c:v>
                </c:pt>
                <c:pt idx="1">
                  <c:v>5</c:v>
                </c:pt>
                <c:pt idx="2">
                  <c:v>38</c:v>
                </c:pt>
                <c:pt idx="3">
                  <c:v>6</c:v>
                </c:pt>
                <c:pt idx="4">
                  <c:v>5</c:v>
                </c:pt>
                <c:pt idx="5">
                  <c:v>68</c:v>
                </c:pt>
              </c:numCache>
            </c:numRef>
          </c:val>
          <c:extLst>
            <c:ext xmlns:c16="http://schemas.microsoft.com/office/drawing/2014/chart" uri="{C3380CC4-5D6E-409C-BE32-E72D297353CC}">
              <c16:uniqueId val="{00000001-EDA9-47DA-A992-AC93F528BD1C}"/>
            </c:ext>
          </c:extLst>
        </c:ser>
        <c:dLbls>
          <c:showLegendKey val="0"/>
          <c:showVal val="0"/>
          <c:showCatName val="0"/>
          <c:showSerName val="0"/>
          <c:showPercent val="0"/>
          <c:showBubbleSize val="0"/>
        </c:dLbls>
        <c:gapWidth val="20"/>
        <c:axId val="533337488"/>
        <c:axId val="533337160"/>
      </c:barChart>
      <c:catAx>
        <c:axId val="53333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33337160"/>
        <c:crosses val="autoZero"/>
        <c:auto val="1"/>
        <c:lblAlgn val="ctr"/>
        <c:lblOffset val="100"/>
        <c:noMultiLvlLbl val="0"/>
      </c:catAx>
      <c:valAx>
        <c:axId val="533337160"/>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337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Manual TC Maintained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'YTD Metrics - Corp'!$C$18</c:f>
              <c:strCache>
                <c:ptCount val="1"/>
                <c:pt idx="0">
                  <c:v>Q1</c:v>
                </c:pt>
              </c:strCache>
            </c:strRef>
          </c:tx>
          <c:spPr>
            <a:solidFill>
              <a:schemeClr val="accent1"/>
            </a:solidFill>
            <a:ln>
              <a:noFill/>
            </a:ln>
            <a:effectLst/>
          </c:spPr>
          <c:invertIfNegative val="0"/>
          <c:dLbls>
            <c:dLbl>
              <c:idx val="1"/>
              <c:layout>
                <c:manualLayout>
                  <c:x val="0"/>
                  <c:y val="2.17094017094017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E6D-4D0A-8AE0-54CB6160C969}"/>
                </c:ext>
              </c:extLst>
            </c:dLbl>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Corp'!$B$19:$B$23</c:f>
              <c:strCache>
                <c:ptCount val="5"/>
                <c:pt idx="0">
                  <c:v>AST</c:v>
                </c:pt>
                <c:pt idx="1">
                  <c:v>QIS</c:v>
                </c:pt>
                <c:pt idx="2">
                  <c:v>PQM</c:v>
                </c:pt>
                <c:pt idx="3">
                  <c:v>Torus</c:v>
                </c:pt>
                <c:pt idx="4">
                  <c:v>Product Holds</c:v>
                </c:pt>
              </c:strCache>
            </c:strRef>
          </c:cat>
          <c:val>
            <c:numRef>
              <c:f>'YTD Metrics - Corp'!$C$19:$C$23</c:f>
              <c:numCache>
                <c:formatCode>General</c:formatCode>
                <c:ptCount val="5"/>
                <c:pt idx="0" formatCode="0">
                  <c:v>15</c:v>
                </c:pt>
                <c:pt idx="1">
                  <c:v>2</c:v>
                </c:pt>
                <c:pt idx="2">
                  <c:v>56</c:v>
                </c:pt>
                <c:pt idx="3">
                  <c:v>25</c:v>
                </c:pt>
                <c:pt idx="4">
                  <c:v>30</c:v>
                </c:pt>
              </c:numCache>
            </c:numRef>
          </c:val>
          <c:extLst>
            <c:ext xmlns:c16="http://schemas.microsoft.com/office/drawing/2014/chart" uri="{C3380CC4-5D6E-409C-BE32-E72D297353CC}">
              <c16:uniqueId val="{00000000-224C-48BD-AF5C-3BEDF96856B3}"/>
            </c:ext>
          </c:extLst>
        </c:ser>
        <c:ser>
          <c:idx val="1"/>
          <c:order val="1"/>
          <c:tx>
            <c:strRef>
              <c:f>'YTD Metrics - Corp'!$D$18</c:f>
              <c:strCache>
                <c:ptCount val="1"/>
                <c:pt idx="0">
                  <c:v>Q2</c:v>
                </c:pt>
              </c:strCache>
            </c:strRef>
          </c:tx>
          <c:spPr>
            <a:solidFill>
              <a:schemeClr val="accent2"/>
            </a:solidFill>
            <a:ln>
              <a:noFill/>
            </a:ln>
            <a:effectLst/>
          </c:spPr>
          <c:invertIfNegative val="0"/>
          <c:dLbls>
            <c:dLbl>
              <c:idx val="1"/>
              <c:layout>
                <c:manualLayout>
                  <c:x val="0"/>
                  <c:y val="-4.88461538461538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E6D-4D0A-8AE0-54CB6160C969}"/>
                </c:ext>
              </c:extLst>
            </c:dLbl>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'YTD Metrics - Corp'!$B$19:$B$23</c:f>
              <c:strCache>
                <c:ptCount val="5"/>
                <c:pt idx="0">
                  <c:v>AST</c:v>
                </c:pt>
                <c:pt idx="1">
                  <c:v>QIS</c:v>
                </c:pt>
                <c:pt idx="2">
                  <c:v>PQM</c:v>
                </c:pt>
                <c:pt idx="3">
                  <c:v>Torus</c:v>
                </c:pt>
                <c:pt idx="4">
                  <c:v>Product Holds</c:v>
                </c:pt>
              </c:strCache>
            </c:strRef>
          </c:cat>
          <c:val>
            <c:numRef>
              <c:f>'YTD Metrics - Corp'!$D$19:$D$23</c:f>
              <c:numCache>
                <c:formatCode>0</c:formatCode>
                <c:ptCount val="5"/>
                <c:pt idx="0">
                  <c:v>10</c:v>
                </c:pt>
                <c:pt idx="1">
                  <c:v>5</c:v>
                </c:pt>
                <c:pt idx="2">
                  <c:v>57</c:v>
                </c:pt>
                <c:pt idx="3">
                  <c:v>47</c:v>
                </c:pt>
                <c:pt idx="4">
                  <c:v>31</c:v>
                </c:pt>
              </c:numCache>
            </c:numRef>
          </c:val>
          <c:extLst>
            <c:ext xmlns:c16="http://schemas.microsoft.com/office/drawing/2014/chart" uri="{C3380CC4-5D6E-409C-BE32-E72D297353CC}">
              <c16:uniqueId val="{00000001-224C-48BD-AF5C-3BEDF96856B3}"/>
            </c:ext>
          </c:extLst>
        </c:ser>
        <c:ser>
          <c:idx val="2"/>
          <c:order val="2"/>
          <c:tx>
            <c:strRef>
              <c:f>'YTD Metrics - Corp'!$E$18</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Corp'!$B$19:$B$23</c:f>
              <c:strCache>
                <c:ptCount val="5"/>
                <c:pt idx="0">
                  <c:v>AST</c:v>
                </c:pt>
                <c:pt idx="1">
                  <c:v>QIS</c:v>
                </c:pt>
                <c:pt idx="2">
                  <c:v>PQM</c:v>
                </c:pt>
                <c:pt idx="3">
                  <c:v>Torus</c:v>
                </c:pt>
                <c:pt idx="4">
                  <c:v>Product Holds</c:v>
                </c:pt>
              </c:strCache>
            </c:strRef>
          </c:cat>
          <c:val>
            <c:numRef>
              <c:f>'YTD Metrics - Corp'!$E$19:$E$23</c:f>
              <c:numCache>
                <c:formatCode>General</c:formatCode>
                <c:ptCount val="5"/>
                <c:pt idx="1">
                  <c:v>2</c:v>
                </c:pt>
                <c:pt idx="2">
                  <c:v>95</c:v>
                </c:pt>
                <c:pt idx="3">
                  <c:v>28</c:v>
                </c:pt>
                <c:pt idx="4">
                  <c:v>13</c:v>
                </c:pt>
              </c:numCache>
            </c:numRef>
          </c:val>
          <c:extLst>
            <c:ext xmlns:c16="http://schemas.microsoft.com/office/drawing/2014/chart" uri="{C3380CC4-5D6E-409C-BE32-E72D297353CC}">
              <c16:uniqueId val="{00000000-80E0-4BA5-9C8A-62677BAFB5D2}"/>
            </c:ext>
          </c:extLst>
        </c:ser>
        <c:ser>
          <c:idx val="3"/>
          <c:order val="3"/>
          <c:tx>
            <c:strRef>
              <c:f>'YTD Metrics - Corp'!$F$18</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Corp'!$B$19:$B$23</c:f>
              <c:strCache>
                <c:ptCount val="5"/>
                <c:pt idx="0">
                  <c:v>AST</c:v>
                </c:pt>
                <c:pt idx="1">
                  <c:v>QIS</c:v>
                </c:pt>
                <c:pt idx="2">
                  <c:v>PQM</c:v>
                </c:pt>
                <c:pt idx="3">
                  <c:v>Torus</c:v>
                </c:pt>
                <c:pt idx="4">
                  <c:v>Product Holds</c:v>
                </c:pt>
              </c:strCache>
            </c:strRef>
          </c:cat>
          <c:val>
            <c:numRef>
              <c:f>'YTD Metrics - Corp'!$F$19:$F$23</c:f>
              <c:numCache>
                <c:formatCode>General</c:formatCode>
                <c:ptCount val="5"/>
                <c:pt idx="1">
                  <c:v>20</c:v>
                </c:pt>
                <c:pt idx="2">
                  <c:v>10</c:v>
                </c:pt>
                <c:pt idx="3">
                  <c:v>28</c:v>
                </c:pt>
                <c:pt idx="4">
                  <c:v>29</c:v>
                </c:pt>
              </c:numCache>
            </c:numRef>
          </c:val>
          <c:extLst>
            <c:ext xmlns:c16="http://schemas.microsoft.com/office/drawing/2014/chart" uri="{C3380CC4-5D6E-409C-BE32-E72D297353CC}">
              <c16:uniqueId val="{00000001-D268-4CDD-85B3-A348A0747412}"/>
            </c:ext>
          </c:extLst>
        </c:ser>
        <c:dLbls>
          <c:showLegendKey val="0"/>
          <c:showVal val="0"/>
          <c:showCatName val="0"/>
          <c:showSerName val="0"/>
          <c:showPercent val="0"/>
          <c:showBubbleSize val="0"/>
        </c:dLbls>
        <c:gapWidth val="20"/>
        <c:axId val="372451288"/>
        <c:axId val="372453584"/>
      </c:barChart>
      <c:catAx>
        <c:axId val="372451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72453584"/>
        <c:crosses val="autoZero"/>
        <c:auto val="1"/>
        <c:lblAlgn val="ctr"/>
        <c:lblOffset val="100"/>
        <c:noMultiLvlLbl val="0"/>
      </c:catAx>
      <c:valAx>
        <c:axId val="372453584"/>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72451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Manual TC Executed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'YTD Metrics - Corp'!$C$34</c:f>
              <c:strCache>
                <c:ptCount val="1"/>
                <c:pt idx="0">
                  <c:v>Q1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Corp'!$B$35:$B$40</c:f>
              <c:strCache>
                <c:ptCount val="6"/>
                <c:pt idx="0">
                  <c:v>AST</c:v>
                </c:pt>
                <c:pt idx="1">
                  <c:v>QIS</c:v>
                </c:pt>
                <c:pt idx="2">
                  <c:v>PQM</c:v>
                </c:pt>
                <c:pt idx="3">
                  <c:v>Torus</c:v>
                </c:pt>
                <c:pt idx="4">
                  <c:v>Product Holds</c:v>
                </c:pt>
                <c:pt idx="5">
                  <c:v>Custom Apps</c:v>
                </c:pt>
              </c:strCache>
            </c:strRef>
          </c:cat>
          <c:val>
            <c:numRef>
              <c:f>'YTD Metrics - Corp'!$C$35:$C$40</c:f>
              <c:numCache>
                <c:formatCode>General</c:formatCode>
                <c:ptCount val="6"/>
                <c:pt idx="0">
                  <c:v>145</c:v>
                </c:pt>
                <c:pt idx="1">
                  <c:v>27</c:v>
                </c:pt>
                <c:pt idx="2">
                  <c:v>146</c:v>
                </c:pt>
                <c:pt idx="3">
                  <c:v>68</c:v>
                </c:pt>
                <c:pt idx="4">
                  <c:v>102</c:v>
                </c:pt>
              </c:numCache>
            </c:numRef>
          </c:val>
          <c:extLst>
            <c:ext xmlns:c16="http://schemas.microsoft.com/office/drawing/2014/chart" uri="{C3380CC4-5D6E-409C-BE32-E72D297353CC}">
              <c16:uniqueId val="{00000000-24FC-41CE-97E4-AB2AA3CCEF69}"/>
            </c:ext>
          </c:extLst>
        </c:ser>
        <c:ser>
          <c:idx val="1"/>
          <c:order val="1"/>
          <c:tx>
            <c:strRef>
              <c:f>'YTD Metrics - Corp'!$D$34</c:f>
              <c:strCache>
                <c:ptCount val="1"/>
                <c:pt idx="0">
                  <c:v>Q2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Corp'!$B$35:$B$40</c:f>
              <c:strCache>
                <c:ptCount val="6"/>
                <c:pt idx="0">
                  <c:v>AST</c:v>
                </c:pt>
                <c:pt idx="1">
                  <c:v>QIS</c:v>
                </c:pt>
                <c:pt idx="2">
                  <c:v>PQM</c:v>
                </c:pt>
                <c:pt idx="3">
                  <c:v>Torus</c:v>
                </c:pt>
                <c:pt idx="4">
                  <c:v>Product Holds</c:v>
                </c:pt>
                <c:pt idx="5">
                  <c:v>Custom Apps</c:v>
                </c:pt>
              </c:strCache>
            </c:strRef>
          </c:cat>
          <c:val>
            <c:numRef>
              <c:f>'YTD Metrics - Corp'!$D$35:$D$40</c:f>
              <c:numCache>
                <c:formatCode>0</c:formatCode>
                <c:ptCount val="6"/>
                <c:pt idx="0">
                  <c:v>110</c:v>
                </c:pt>
                <c:pt idx="1">
                  <c:v>28</c:v>
                </c:pt>
                <c:pt idx="2">
                  <c:v>140</c:v>
                </c:pt>
                <c:pt idx="3">
                  <c:v>100</c:v>
                </c:pt>
                <c:pt idx="4">
                  <c:v>102</c:v>
                </c:pt>
              </c:numCache>
            </c:numRef>
          </c:val>
          <c:extLst>
            <c:ext xmlns:c16="http://schemas.microsoft.com/office/drawing/2014/chart" uri="{C3380CC4-5D6E-409C-BE32-E72D297353CC}">
              <c16:uniqueId val="{00000001-24FC-41CE-97E4-AB2AA3CCEF69}"/>
            </c:ext>
          </c:extLst>
        </c:ser>
        <c:ser>
          <c:idx val="2"/>
          <c:order val="2"/>
          <c:tx>
            <c:strRef>
              <c:f>'YTD Metrics - Corp'!$E$34</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Corp'!$B$35:$B$40</c:f>
              <c:strCache>
                <c:ptCount val="6"/>
                <c:pt idx="0">
                  <c:v>AST</c:v>
                </c:pt>
                <c:pt idx="1">
                  <c:v>QIS</c:v>
                </c:pt>
                <c:pt idx="2">
                  <c:v>PQM</c:v>
                </c:pt>
                <c:pt idx="3">
                  <c:v>Torus</c:v>
                </c:pt>
                <c:pt idx="4">
                  <c:v>Product Holds</c:v>
                </c:pt>
                <c:pt idx="5">
                  <c:v>Custom Apps</c:v>
                </c:pt>
              </c:strCache>
            </c:strRef>
          </c:cat>
          <c:val>
            <c:numRef>
              <c:f>'YTD Metrics - Corp'!$E$35:$E$40</c:f>
              <c:numCache>
                <c:formatCode>General</c:formatCode>
                <c:ptCount val="6"/>
                <c:pt idx="0">
                  <c:v>374</c:v>
                </c:pt>
                <c:pt idx="1">
                  <c:v>66</c:v>
                </c:pt>
                <c:pt idx="2">
                  <c:v>293</c:v>
                </c:pt>
                <c:pt idx="3">
                  <c:v>90</c:v>
                </c:pt>
                <c:pt idx="4">
                  <c:v>143</c:v>
                </c:pt>
                <c:pt idx="5">
                  <c:v>228</c:v>
                </c:pt>
              </c:numCache>
            </c:numRef>
          </c:val>
          <c:extLst>
            <c:ext xmlns:c16="http://schemas.microsoft.com/office/drawing/2014/chart" uri="{C3380CC4-5D6E-409C-BE32-E72D297353CC}">
              <c16:uniqueId val="{00000000-6CB0-4D2D-A414-E5086445A78D}"/>
            </c:ext>
          </c:extLst>
        </c:ser>
        <c:ser>
          <c:idx val="3"/>
          <c:order val="3"/>
          <c:tx>
            <c:strRef>
              <c:f>'YTD Metrics - Corp'!$F$34</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Corp'!$B$35:$B$40</c:f>
              <c:strCache>
                <c:ptCount val="6"/>
                <c:pt idx="0">
                  <c:v>AST</c:v>
                </c:pt>
                <c:pt idx="1">
                  <c:v>QIS</c:v>
                </c:pt>
                <c:pt idx="2">
                  <c:v>PQM</c:v>
                </c:pt>
                <c:pt idx="3">
                  <c:v>Torus</c:v>
                </c:pt>
                <c:pt idx="4">
                  <c:v>Product Holds</c:v>
                </c:pt>
                <c:pt idx="5">
                  <c:v>Custom Apps</c:v>
                </c:pt>
              </c:strCache>
            </c:strRef>
          </c:cat>
          <c:val>
            <c:numRef>
              <c:f>'YTD Metrics - Corp'!$F$35:$F$40</c:f>
              <c:numCache>
                <c:formatCode>General</c:formatCode>
                <c:ptCount val="6"/>
                <c:pt idx="0">
                  <c:v>312</c:v>
                </c:pt>
                <c:pt idx="1">
                  <c:v>97</c:v>
                </c:pt>
                <c:pt idx="2">
                  <c:v>195</c:v>
                </c:pt>
                <c:pt idx="3">
                  <c:v>77</c:v>
                </c:pt>
                <c:pt idx="4">
                  <c:v>63</c:v>
                </c:pt>
                <c:pt idx="5">
                  <c:v>137</c:v>
                </c:pt>
              </c:numCache>
            </c:numRef>
          </c:val>
          <c:extLst>
            <c:ext xmlns:c16="http://schemas.microsoft.com/office/drawing/2014/chart" uri="{C3380CC4-5D6E-409C-BE32-E72D297353CC}">
              <c16:uniqueId val="{00000001-FA04-4DFB-900F-B72F9FD084FE}"/>
            </c:ext>
          </c:extLst>
        </c:ser>
        <c:dLbls>
          <c:showLegendKey val="0"/>
          <c:showVal val="0"/>
          <c:showCatName val="0"/>
          <c:showSerName val="0"/>
          <c:showPercent val="0"/>
          <c:showBubbleSize val="0"/>
        </c:dLbls>
        <c:gapWidth val="20"/>
        <c:axId val="674268648"/>
        <c:axId val="674266352"/>
      </c:barChart>
      <c:catAx>
        <c:axId val="674268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74266352"/>
        <c:crosses val="autoZero"/>
        <c:auto val="1"/>
        <c:lblAlgn val="ctr"/>
        <c:lblOffset val="100"/>
        <c:noMultiLvlLbl val="0"/>
      </c:catAx>
      <c:valAx>
        <c:axId val="674266352"/>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74268648"/>
        <c:crosses val="autoZero"/>
        <c:crossBetween val="between"/>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User stories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'YTD Metrics - Corp'!$C$50</c:f>
              <c:strCache>
                <c:ptCount val="1"/>
                <c:pt idx="0">
                  <c:v>Q1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Corp'!$B$51:$B$56</c:f>
              <c:strCache>
                <c:ptCount val="6"/>
                <c:pt idx="0">
                  <c:v>AST</c:v>
                </c:pt>
                <c:pt idx="1">
                  <c:v>QIS</c:v>
                </c:pt>
                <c:pt idx="2">
                  <c:v>PQM</c:v>
                </c:pt>
                <c:pt idx="3">
                  <c:v>Torus</c:v>
                </c:pt>
                <c:pt idx="4">
                  <c:v>Product Holds</c:v>
                </c:pt>
                <c:pt idx="5">
                  <c:v>Custom Apps</c:v>
                </c:pt>
              </c:strCache>
            </c:strRef>
          </c:cat>
          <c:val>
            <c:numRef>
              <c:f>'YTD Metrics - Corp'!$C$51:$C$56</c:f>
              <c:numCache>
                <c:formatCode>General</c:formatCode>
                <c:ptCount val="6"/>
                <c:pt idx="0">
                  <c:v>32</c:v>
                </c:pt>
                <c:pt idx="1">
                  <c:v>7</c:v>
                </c:pt>
                <c:pt idx="2">
                  <c:v>16</c:v>
                </c:pt>
                <c:pt idx="3">
                  <c:v>4</c:v>
                </c:pt>
                <c:pt idx="4">
                  <c:v>16</c:v>
                </c:pt>
              </c:numCache>
            </c:numRef>
          </c:val>
          <c:extLst>
            <c:ext xmlns:c16="http://schemas.microsoft.com/office/drawing/2014/chart" uri="{C3380CC4-5D6E-409C-BE32-E72D297353CC}">
              <c16:uniqueId val="{00000000-9C83-4342-B32F-330601929E03}"/>
            </c:ext>
          </c:extLst>
        </c:ser>
        <c:ser>
          <c:idx val="1"/>
          <c:order val="1"/>
          <c:tx>
            <c:strRef>
              <c:f>'YTD Metrics - Corp'!$D$50</c:f>
              <c:strCache>
                <c:ptCount val="1"/>
                <c:pt idx="0">
                  <c:v>Q2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Corp'!$B$51:$B$56</c:f>
              <c:strCache>
                <c:ptCount val="6"/>
                <c:pt idx="0">
                  <c:v>AST</c:v>
                </c:pt>
                <c:pt idx="1">
                  <c:v>QIS</c:v>
                </c:pt>
                <c:pt idx="2">
                  <c:v>PQM</c:v>
                </c:pt>
                <c:pt idx="3">
                  <c:v>Torus</c:v>
                </c:pt>
                <c:pt idx="4">
                  <c:v>Product Holds</c:v>
                </c:pt>
                <c:pt idx="5">
                  <c:v>Custom Apps</c:v>
                </c:pt>
              </c:strCache>
            </c:strRef>
          </c:cat>
          <c:val>
            <c:numRef>
              <c:f>'YTD Metrics - Corp'!$D$51:$D$56</c:f>
              <c:numCache>
                <c:formatCode>0</c:formatCode>
                <c:ptCount val="6"/>
                <c:pt idx="0">
                  <c:v>98</c:v>
                </c:pt>
                <c:pt idx="1">
                  <c:v>9</c:v>
                </c:pt>
                <c:pt idx="2">
                  <c:v>26</c:v>
                </c:pt>
                <c:pt idx="3">
                  <c:v>26</c:v>
                </c:pt>
                <c:pt idx="4">
                  <c:v>14</c:v>
                </c:pt>
              </c:numCache>
            </c:numRef>
          </c:val>
          <c:extLst>
            <c:ext xmlns:c16="http://schemas.microsoft.com/office/drawing/2014/chart" uri="{C3380CC4-5D6E-409C-BE32-E72D297353CC}">
              <c16:uniqueId val="{00000001-9C83-4342-B32F-330601929E03}"/>
            </c:ext>
          </c:extLst>
        </c:ser>
        <c:ser>
          <c:idx val="2"/>
          <c:order val="2"/>
          <c:tx>
            <c:strRef>
              <c:f>'YTD Metrics - Corp'!$E$50</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IN"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Corp'!$B$51:$B$56</c:f>
              <c:strCache>
                <c:ptCount val="6"/>
                <c:pt idx="0">
                  <c:v>AST</c:v>
                </c:pt>
                <c:pt idx="1">
                  <c:v>QIS</c:v>
                </c:pt>
                <c:pt idx="2">
                  <c:v>PQM</c:v>
                </c:pt>
                <c:pt idx="3">
                  <c:v>Torus</c:v>
                </c:pt>
                <c:pt idx="4">
                  <c:v>Product Holds</c:v>
                </c:pt>
                <c:pt idx="5">
                  <c:v>Custom Apps</c:v>
                </c:pt>
              </c:strCache>
            </c:strRef>
          </c:cat>
          <c:val>
            <c:numRef>
              <c:f>'YTD Metrics - Corp'!$E$51:$E$56</c:f>
              <c:numCache>
                <c:formatCode>General</c:formatCode>
                <c:ptCount val="6"/>
                <c:pt idx="0">
                  <c:v>71</c:v>
                </c:pt>
                <c:pt idx="1">
                  <c:v>25</c:v>
                </c:pt>
                <c:pt idx="2">
                  <c:v>27</c:v>
                </c:pt>
                <c:pt idx="3">
                  <c:v>11</c:v>
                </c:pt>
                <c:pt idx="4">
                  <c:v>30</c:v>
                </c:pt>
                <c:pt idx="5">
                  <c:v>29</c:v>
                </c:pt>
              </c:numCache>
            </c:numRef>
          </c:val>
          <c:extLst>
            <c:ext xmlns:c16="http://schemas.microsoft.com/office/drawing/2014/chart" uri="{C3380CC4-5D6E-409C-BE32-E72D297353CC}">
              <c16:uniqueId val="{00000000-9E28-458F-9CE8-F29E386216BF}"/>
            </c:ext>
          </c:extLst>
        </c:ser>
        <c:ser>
          <c:idx val="3"/>
          <c:order val="3"/>
          <c:tx>
            <c:strRef>
              <c:f>'YTD Metrics - Corp'!$F$50</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Corp'!$B$51:$B$56</c:f>
              <c:strCache>
                <c:ptCount val="6"/>
                <c:pt idx="0">
                  <c:v>AST</c:v>
                </c:pt>
                <c:pt idx="1">
                  <c:v>QIS</c:v>
                </c:pt>
                <c:pt idx="2">
                  <c:v>PQM</c:v>
                </c:pt>
                <c:pt idx="3">
                  <c:v>Torus</c:v>
                </c:pt>
                <c:pt idx="4">
                  <c:v>Product Holds</c:v>
                </c:pt>
                <c:pt idx="5">
                  <c:v>Custom Apps</c:v>
                </c:pt>
              </c:strCache>
            </c:strRef>
          </c:cat>
          <c:val>
            <c:numRef>
              <c:f>'YTD Metrics - Corp'!$F$51:$F$56</c:f>
              <c:numCache>
                <c:formatCode>General</c:formatCode>
                <c:ptCount val="6"/>
                <c:pt idx="0">
                  <c:v>45</c:v>
                </c:pt>
                <c:pt idx="1">
                  <c:v>12</c:v>
                </c:pt>
                <c:pt idx="2">
                  <c:v>29</c:v>
                </c:pt>
                <c:pt idx="3">
                  <c:v>8</c:v>
                </c:pt>
                <c:pt idx="4">
                  <c:v>18</c:v>
                </c:pt>
                <c:pt idx="5">
                  <c:v>33</c:v>
                </c:pt>
              </c:numCache>
            </c:numRef>
          </c:val>
          <c:extLst>
            <c:ext xmlns:c16="http://schemas.microsoft.com/office/drawing/2014/chart" uri="{C3380CC4-5D6E-409C-BE32-E72D297353CC}">
              <c16:uniqueId val="{00000001-1761-420D-9719-F1AC201C42BF}"/>
            </c:ext>
          </c:extLst>
        </c:ser>
        <c:dLbls>
          <c:showLegendKey val="0"/>
          <c:showVal val="0"/>
          <c:showCatName val="0"/>
          <c:showSerName val="0"/>
          <c:showPercent val="0"/>
          <c:showBubbleSize val="0"/>
        </c:dLbls>
        <c:gapWidth val="20"/>
        <c:axId val="465972136"/>
        <c:axId val="465975416"/>
      </c:barChart>
      <c:catAx>
        <c:axId val="465972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65975416"/>
        <c:crosses val="autoZero"/>
        <c:auto val="1"/>
        <c:lblAlgn val="ctr"/>
        <c:lblOffset val="100"/>
        <c:noMultiLvlLbl val="0"/>
      </c:catAx>
      <c:valAx>
        <c:axId val="46597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65972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baseline="0" dirty="0" err="1">
                <a:solidFill>
                  <a:sysClr val="windowText" lastClr="000000"/>
                </a:solidFill>
              </a:rPr>
              <a:t>Aut</a:t>
            </a:r>
            <a:r>
              <a:rPr lang="en-US" sz="1050" b="1" baseline="0" dirty="0">
                <a:solidFill>
                  <a:sysClr val="windowText" lastClr="000000"/>
                </a:solidFill>
              </a:rPr>
              <a:t>. TS Maintained</a:t>
            </a:r>
            <a:endParaRPr lang="en-US" sz="1050" b="1"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'YTD Metrics - Corp'!$C$66</c:f>
              <c:strCache>
                <c:ptCount val="1"/>
                <c:pt idx="0">
                  <c:v>Q1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Corp'!$B$67:$B$69</c:f>
              <c:strCache>
                <c:ptCount val="3"/>
                <c:pt idx="0">
                  <c:v>AST</c:v>
                </c:pt>
                <c:pt idx="1">
                  <c:v>PQM</c:v>
                </c:pt>
                <c:pt idx="2">
                  <c:v>Product Holds</c:v>
                </c:pt>
              </c:strCache>
            </c:strRef>
          </c:cat>
          <c:val>
            <c:numRef>
              <c:f>'YTD Metrics - Corp'!$C$67:$C$69</c:f>
              <c:numCache>
                <c:formatCode>General</c:formatCode>
                <c:ptCount val="3"/>
                <c:pt idx="1">
                  <c:v>25</c:v>
                </c:pt>
                <c:pt idx="2">
                  <c:v>2</c:v>
                </c:pt>
              </c:numCache>
            </c:numRef>
          </c:val>
          <c:extLst>
            <c:ext xmlns:c16="http://schemas.microsoft.com/office/drawing/2014/chart" uri="{C3380CC4-5D6E-409C-BE32-E72D297353CC}">
              <c16:uniqueId val="{00000000-C76D-41FD-9CEF-D868918DEDBB}"/>
            </c:ext>
          </c:extLst>
        </c:ser>
        <c:ser>
          <c:idx val="1"/>
          <c:order val="1"/>
          <c:tx>
            <c:strRef>
              <c:f>'YTD Metrics - Corp'!$D$66</c:f>
              <c:strCache>
                <c:ptCount val="1"/>
                <c:pt idx="0">
                  <c:v>Q2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Corp'!$B$67:$B$69</c:f>
              <c:strCache>
                <c:ptCount val="3"/>
                <c:pt idx="0">
                  <c:v>AST</c:v>
                </c:pt>
                <c:pt idx="1">
                  <c:v>PQM</c:v>
                </c:pt>
                <c:pt idx="2">
                  <c:v>Product Holds</c:v>
                </c:pt>
              </c:strCache>
            </c:strRef>
          </c:cat>
          <c:val>
            <c:numRef>
              <c:f>'YTD Metrics - Corp'!$D$67:$D$69</c:f>
              <c:numCache>
                <c:formatCode>General</c:formatCode>
                <c:ptCount val="3"/>
                <c:pt idx="2" formatCode="0">
                  <c:v>2</c:v>
                </c:pt>
              </c:numCache>
            </c:numRef>
          </c:val>
          <c:extLst>
            <c:ext xmlns:c16="http://schemas.microsoft.com/office/drawing/2014/chart" uri="{C3380CC4-5D6E-409C-BE32-E72D297353CC}">
              <c16:uniqueId val="{00000001-C76D-41FD-9CEF-D868918DEDBB}"/>
            </c:ext>
          </c:extLst>
        </c:ser>
        <c:ser>
          <c:idx val="2"/>
          <c:order val="2"/>
          <c:tx>
            <c:strRef>
              <c:f>'YTD Metrics - Corp'!$E$66</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Corp'!$B$67:$B$69</c:f>
              <c:strCache>
                <c:ptCount val="3"/>
                <c:pt idx="0">
                  <c:v>AST</c:v>
                </c:pt>
                <c:pt idx="1">
                  <c:v>PQM</c:v>
                </c:pt>
                <c:pt idx="2">
                  <c:v>Product Holds</c:v>
                </c:pt>
              </c:strCache>
            </c:strRef>
          </c:cat>
          <c:val>
            <c:numRef>
              <c:f>'YTD Metrics - Corp'!$E$67:$E$69</c:f>
              <c:numCache>
                <c:formatCode>General</c:formatCode>
                <c:ptCount val="3"/>
                <c:pt idx="0">
                  <c:v>2</c:v>
                </c:pt>
                <c:pt idx="2">
                  <c:v>4</c:v>
                </c:pt>
              </c:numCache>
            </c:numRef>
          </c:val>
          <c:extLst>
            <c:ext xmlns:c16="http://schemas.microsoft.com/office/drawing/2014/chart" uri="{C3380CC4-5D6E-409C-BE32-E72D297353CC}">
              <c16:uniqueId val="{00000000-62A3-41EF-996D-382AFCD3510C}"/>
            </c:ext>
          </c:extLst>
        </c:ser>
        <c:ser>
          <c:idx val="3"/>
          <c:order val="3"/>
          <c:tx>
            <c:strRef>
              <c:f>'YTD Metrics - Corp'!$F$66</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Corp'!$B$67:$B$69</c:f>
              <c:strCache>
                <c:ptCount val="3"/>
                <c:pt idx="0">
                  <c:v>AST</c:v>
                </c:pt>
                <c:pt idx="1">
                  <c:v>PQM</c:v>
                </c:pt>
                <c:pt idx="2">
                  <c:v>Product Holds</c:v>
                </c:pt>
              </c:strCache>
            </c:strRef>
          </c:cat>
          <c:val>
            <c:numRef>
              <c:f>'YTD Metrics - Corp'!$F$67:$F$69</c:f>
              <c:numCache>
                <c:formatCode>General</c:formatCode>
                <c:ptCount val="3"/>
                <c:pt idx="1">
                  <c:v>10</c:v>
                </c:pt>
                <c:pt idx="2">
                  <c:v>3</c:v>
                </c:pt>
              </c:numCache>
            </c:numRef>
          </c:val>
          <c:extLst>
            <c:ext xmlns:c16="http://schemas.microsoft.com/office/drawing/2014/chart" uri="{C3380CC4-5D6E-409C-BE32-E72D297353CC}">
              <c16:uniqueId val="{00000001-FAE7-48BC-A1DC-6532A8CE091B}"/>
            </c:ext>
          </c:extLst>
        </c:ser>
        <c:dLbls>
          <c:showLegendKey val="0"/>
          <c:showVal val="0"/>
          <c:showCatName val="0"/>
          <c:showSerName val="0"/>
          <c:showPercent val="0"/>
          <c:showBubbleSize val="0"/>
        </c:dLbls>
        <c:gapWidth val="20"/>
        <c:axId val="370924864"/>
        <c:axId val="370929784"/>
      </c:barChart>
      <c:catAx>
        <c:axId val="37092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70929784"/>
        <c:crosses val="autoZero"/>
        <c:auto val="1"/>
        <c:lblAlgn val="ctr"/>
        <c:lblOffset val="100"/>
        <c:noMultiLvlLbl val="0"/>
      </c:catAx>
      <c:valAx>
        <c:axId val="370929784"/>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70924864"/>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Defects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'YTD Metrics - Corp'!$C$82</c:f>
              <c:strCache>
                <c:ptCount val="1"/>
                <c:pt idx="0">
                  <c:v>Q1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Corp'!$B$83:$B$88</c:f>
              <c:strCache>
                <c:ptCount val="6"/>
                <c:pt idx="0">
                  <c:v>AST</c:v>
                </c:pt>
                <c:pt idx="1">
                  <c:v>QIS</c:v>
                </c:pt>
                <c:pt idx="2">
                  <c:v>PQM</c:v>
                </c:pt>
                <c:pt idx="3">
                  <c:v>Torus</c:v>
                </c:pt>
                <c:pt idx="4">
                  <c:v>Product Holds</c:v>
                </c:pt>
                <c:pt idx="5">
                  <c:v>Custom Apps</c:v>
                </c:pt>
              </c:strCache>
            </c:strRef>
          </c:cat>
          <c:val>
            <c:numRef>
              <c:f>'YTD Metrics - Corp'!$C$83:$C$88</c:f>
              <c:numCache>
                <c:formatCode>General</c:formatCode>
                <c:ptCount val="6"/>
                <c:pt idx="0">
                  <c:v>37</c:v>
                </c:pt>
                <c:pt idx="1">
                  <c:v>4</c:v>
                </c:pt>
                <c:pt idx="2">
                  <c:v>41</c:v>
                </c:pt>
                <c:pt idx="3">
                  <c:v>5</c:v>
                </c:pt>
                <c:pt idx="4">
                  <c:v>8</c:v>
                </c:pt>
              </c:numCache>
            </c:numRef>
          </c:val>
          <c:extLst>
            <c:ext xmlns:c16="http://schemas.microsoft.com/office/drawing/2014/chart" uri="{C3380CC4-5D6E-409C-BE32-E72D297353CC}">
              <c16:uniqueId val="{00000000-522A-4EF3-B666-D5C28AD1E68F}"/>
            </c:ext>
          </c:extLst>
        </c:ser>
        <c:ser>
          <c:idx val="1"/>
          <c:order val="1"/>
          <c:tx>
            <c:strRef>
              <c:f>'YTD Metrics - Corp'!$D$82</c:f>
              <c:strCache>
                <c:ptCount val="1"/>
                <c:pt idx="0">
                  <c:v>Q2</c:v>
                </c:pt>
              </c:strCache>
            </c:strRef>
          </c:tx>
          <c:spPr>
            <a:solidFill>
              <a:schemeClr val="accent2"/>
            </a:solidFill>
            <a:ln>
              <a:noFill/>
            </a:ln>
            <a:effectLst/>
          </c:spPr>
          <c:invertIfNegative val="0"/>
          <c:dLbls>
            <c:dLbl>
              <c:idx val="1"/>
              <c:layout>
                <c:manualLayout>
                  <c:x val="-6.4675178792741559E-17"/>
                  <c:y val="-1.0854700854700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50-48C7-90A4-5BDFF6E43759}"/>
                </c:ext>
              </c:extLst>
            </c:dLbl>
            <c:dLbl>
              <c:idx val="3"/>
              <c:layout>
                <c:manualLayout>
                  <c:x val="1.7638888888888878E-3"/>
                  <c:y val="-8.1408119658120705E-3"/>
                </c:manualLayout>
              </c:layout>
              <c:spPr>
                <a:noFill/>
                <a:ln>
                  <a:noFill/>
                </a:ln>
                <a:effectLst/>
              </c:spPr>
              <c:txPr>
                <a:bodyPr rot="0" spcFirstLastPara="1" vertOverflow="ellipsis" vert="horz" wrap="square" lIns="38100" tIns="19050" rIns="38100" bIns="19050" anchor="ctr" anchorCtr="0">
                  <a:no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9740277777777777E-2"/>
                      <c:h val="6.1274786324786314E-2"/>
                    </c:manualLayout>
                  </c15:layout>
                </c:ext>
                <c:ext xmlns:c16="http://schemas.microsoft.com/office/drawing/2014/chart" uri="{C3380CC4-5D6E-409C-BE32-E72D297353CC}">
                  <c16:uniqueId val="{00000001-1050-48C7-90A4-5BDFF6E43759}"/>
                </c:ext>
              </c:extLst>
            </c:dLbl>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'YTD Metrics - Corp'!$B$83:$B$88</c:f>
              <c:strCache>
                <c:ptCount val="6"/>
                <c:pt idx="0">
                  <c:v>AST</c:v>
                </c:pt>
                <c:pt idx="1">
                  <c:v>QIS</c:v>
                </c:pt>
                <c:pt idx="2">
                  <c:v>PQM</c:v>
                </c:pt>
                <c:pt idx="3">
                  <c:v>Torus</c:v>
                </c:pt>
                <c:pt idx="4">
                  <c:v>Product Holds</c:v>
                </c:pt>
                <c:pt idx="5">
                  <c:v>Custom Apps</c:v>
                </c:pt>
              </c:strCache>
            </c:strRef>
          </c:cat>
          <c:val>
            <c:numRef>
              <c:f>'YTD Metrics - Corp'!$D$83:$D$88</c:f>
              <c:numCache>
                <c:formatCode>0</c:formatCode>
                <c:ptCount val="6"/>
                <c:pt idx="0">
                  <c:v>63</c:v>
                </c:pt>
                <c:pt idx="1">
                  <c:v>3</c:v>
                </c:pt>
                <c:pt idx="2">
                  <c:v>61</c:v>
                </c:pt>
                <c:pt idx="3">
                  <c:v>3</c:v>
                </c:pt>
                <c:pt idx="4">
                  <c:v>14</c:v>
                </c:pt>
              </c:numCache>
            </c:numRef>
          </c:val>
          <c:extLst>
            <c:ext xmlns:c16="http://schemas.microsoft.com/office/drawing/2014/chart" uri="{C3380CC4-5D6E-409C-BE32-E72D297353CC}">
              <c16:uniqueId val="{00000001-522A-4EF3-B666-D5C28AD1E68F}"/>
            </c:ext>
          </c:extLst>
        </c:ser>
        <c:ser>
          <c:idx val="2"/>
          <c:order val="2"/>
          <c:tx>
            <c:strRef>
              <c:f>'YTD Metrics - Corp'!$E$82</c:f>
              <c:strCache>
                <c:ptCount val="1"/>
                <c:pt idx="0">
                  <c:v>Q3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Corp'!$B$83:$B$88</c:f>
              <c:strCache>
                <c:ptCount val="6"/>
                <c:pt idx="0">
                  <c:v>AST</c:v>
                </c:pt>
                <c:pt idx="1">
                  <c:v>QIS</c:v>
                </c:pt>
                <c:pt idx="2">
                  <c:v>PQM</c:v>
                </c:pt>
                <c:pt idx="3">
                  <c:v>Torus</c:v>
                </c:pt>
                <c:pt idx="4">
                  <c:v>Product Holds</c:v>
                </c:pt>
                <c:pt idx="5">
                  <c:v>Custom Apps</c:v>
                </c:pt>
              </c:strCache>
            </c:strRef>
          </c:cat>
          <c:val>
            <c:numRef>
              <c:f>'YTD Metrics - Corp'!$E$83:$E$88</c:f>
              <c:numCache>
                <c:formatCode>General</c:formatCode>
                <c:ptCount val="6"/>
                <c:pt idx="0">
                  <c:v>17</c:v>
                </c:pt>
                <c:pt idx="1">
                  <c:v>2</c:v>
                </c:pt>
                <c:pt idx="2">
                  <c:v>25</c:v>
                </c:pt>
                <c:pt idx="3">
                  <c:v>5</c:v>
                </c:pt>
                <c:pt idx="4">
                  <c:v>26</c:v>
                </c:pt>
                <c:pt idx="5">
                  <c:v>32</c:v>
                </c:pt>
              </c:numCache>
            </c:numRef>
          </c:val>
          <c:extLst>
            <c:ext xmlns:c16="http://schemas.microsoft.com/office/drawing/2014/chart" uri="{C3380CC4-5D6E-409C-BE32-E72D297353CC}">
              <c16:uniqueId val="{00000000-15E0-48F6-9ACF-81ABDFA32BDF}"/>
            </c:ext>
          </c:extLst>
        </c:ser>
        <c:ser>
          <c:idx val="3"/>
          <c:order val="3"/>
          <c:tx>
            <c:strRef>
              <c:f>'YTD Metrics - Corp'!$F$82</c:f>
              <c:strCache>
                <c:ptCount val="1"/>
                <c:pt idx="0">
                  <c:v>Q4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'YTD Metrics - Corp'!$B$83:$B$88</c:f>
              <c:strCache>
                <c:ptCount val="6"/>
                <c:pt idx="0">
                  <c:v>AST</c:v>
                </c:pt>
                <c:pt idx="1">
                  <c:v>QIS</c:v>
                </c:pt>
                <c:pt idx="2">
                  <c:v>PQM</c:v>
                </c:pt>
                <c:pt idx="3">
                  <c:v>Torus</c:v>
                </c:pt>
                <c:pt idx="4">
                  <c:v>Product Holds</c:v>
                </c:pt>
                <c:pt idx="5">
                  <c:v>Custom Apps</c:v>
                </c:pt>
              </c:strCache>
            </c:strRef>
          </c:cat>
          <c:val>
            <c:numRef>
              <c:f>'YTD Metrics - Corp'!$F$83:$F$88</c:f>
              <c:numCache>
                <c:formatCode>General</c:formatCode>
                <c:ptCount val="6"/>
                <c:pt idx="0">
                  <c:v>13</c:v>
                </c:pt>
                <c:pt idx="1">
                  <c:v>10</c:v>
                </c:pt>
                <c:pt idx="2">
                  <c:v>6</c:v>
                </c:pt>
                <c:pt idx="3">
                  <c:v>6</c:v>
                </c:pt>
                <c:pt idx="4">
                  <c:v>17</c:v>
                </c:pt>
                <c:pt idx="5">
                  <c:v>10</c:v>
                </c:pt>
              </c:numCache>
            </c:numRef>
          </c:val>
          <c:extLst>
            <c:ext xmlns:c16="http://schemas.microsoft.com/office/drawing/2014/chart" uri="{C3380CC4-5D6E-409C-BE32-E72D297353CC}">
              <c16:uniqueId val="{00000001-548D-40D9-A947-4E0107D10FFD}"/>
            </c:ext>
          </c:extLst>
        </c:ser>
        <c:dLbls>
          <c:showLegendKey val="0"/>
          <c:showVal val="0"/>
          <c:showCatName val="0"/>
          <c:showSerName val="0"/>
          <c:showPercent val="0"/>
          <c:showBubbleSize val="0"/>
        </c:dLbls>
        <c:gapWidth val="20"/>
        <c:axId val="485082432"/>
        <c:axId val="485082760"/>
      </c:barChart>
      <c:catAx>
        <c:axId val="48508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5082760"/>
        <c:crosses val="autoZero"/>
        <c:auto val="1"/>
        <c:lblAlgn val="ctr"/>
        <c:lblOffset val="100"/>
        <c:noMultiLvlLbl val="0"/>
      </c:catAx>
      <c:valAx>
        <c:axId val="4850827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85082432"/>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a:outerShdw blurRad="63500" sx="102000" sy="102000" algn="ctr" rotWithShape="0">
        <a:prstClr val="black">
          <a:alpha val="40000"/>
        </a:prstClr>
      </a:outerShdw>
    </a:effectLst>
  </c:spPr>
  <c:txPr>
    <a:bodyPr/>
    <a:lstStyle/>
    <a:p>
      <a:pPr>
        <a:defRPr/>
      </a:pPr>
      <a:endParaRPr lang="en-US"/>
    </a:p>
  </c:txPr>
  <c:externalData r:id="rId3">
    <c:autoUpdate val="1"/>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200" b="1" i="0" u="none" strike="noStrike" kern="1200" spc="0" baseline="0" dirty="0" smtClean="0">
                <a:solidFill>
                  <a:prstClr val="black">
                    <a:lumMod val="65000"/>
                    <a:lumOff val="35000"/>
                  </a:prstClr>
                </a:solidFill>
                <a:latin typeface="+mn-lt"/>
                <a:ea typeface="+mn-ea"/>
                <a:cs typeface="+mn-cs"/>
              </a:defRPr>
            </a:pPr>
            <a:r>
              <a:rPr lang="en-US" sz="1200" b="1" i="0" u="none" strike="noStrike" kern="1200" spc="0" baseline="0" dirty="0">
                <a:solidFill>
                  <a:prstClr val="black">
                    <a:lumMod val="65000"/>
                    <a:lumOff val="35000"/>
                  </a:prstClr>
                </a:solidFill>
                <a:latin typeface="+mn-lt"/>
                <a:ea typeface="+mn-ea"/>
                <a:cs typeface="+mn-cs"/>
              </a:rPr>
              <a:t>% of QA Engagements into Automation</a:t>
            </a:r>
          </a:p>
        </c:rich>
      </c:tx>
      <c:layout>
        <c:manualLayout>
          <c:xMode val="edge"/>
          <c:yMode val="edge"/>
          <c:x val="0"/>
          <c:y val="1.1283780827745209E-2"/>
        </c:manualLayout>
      </c:layout>
      <c:overlay val="0"/>
      <c:spPr>
        <a:noFill/>
        <a:ln>
          <a:noFill/>
        </a:ln>
        <a:effectLst/>
      </c:spPr>
      <c:txPr>
        <a:bodyPr rot="0" spcFirstLastPara="1" vertOverflow="ellipsis" vert="horz" wrap="square" anchor="ctr" anchorCtr="1"/>
        <a:lstStyle/>
        <a:p>
          <a:pPr algn="ctr" rtl="0">
            <a:defRPr lang="en-US" sz="1200" b="1" i="0" u="none" strike="noStrike" kern="1200" spc="0" baseline="0" dirty="0" smtClean="0">
              <a:solidFill>
                <a:prstClr val="black">
                  <a:lumMod val="65000"/>
                  <a:lumOff val="35000"/>
                </a:prst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066745316870468E-4"/>
          <c:y val="6.0563067590238655E-2"/>
          <c:w val="0.99453938132887387"/>
          <c:h val="0.82522806188853892"/>
        </c:manualLayout>
      </c:layout>
      <c:pie3DChart>
        <c:varyColors val="1"/>
        <c:ser>
          <c:idx val="0"/>
          <c:order val="0"/>
          <c:dPt>
            <c:idx val="0"/>
            <c:bubble3D val="0"/>
            <c:spPr>
              <a:solidFill>
                <a:srgbClr val="FFC000"/>
              </a:solidFill>
              <a:ln w="25400">
                <a:solidFill>
                  <a:schemeClr val="lt1"/>
                </a:solidFill>
              </a:ln>
              <a:effectLst/>
              <a:sp3d contourW="25400">
                <a:contourClr>
                  <a:schemeClr val="lt1"/>
                </a:contourClr>
              </a:sp3d>
            </c:spPr>
            <c:extLst>
              <c:ext xmlns:c16="http://schemas.microsoft.com/office/drawing/2014/chart" uri="{C3380CC4-5D6E-409C-BE32-E72D297353CC}">
                <c16:uniqueId val="{00000001-F9E5-48A0-94A4-71D24D9E312F}"/>
              </c:ext>
            </c:extLst>
          </c:dPt>
          <c:dPt>
            <c:idx val="1"/>
            <c:bubble3D val="0"/>
            <c:spPr>
              <a:solidFill>
                <a:srgbClr val="92D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3-F9E5-48A0-94A4-71D24D9E312F}"/>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'Projects with Automaton_21Nov19'!$D$6:$E$6</c:f>
              <c:strCache>
                <c:ptCount val="2"/>
                <c:pt idx="0">
                  <c:v>% Projects with zero automation</c:v>
                </c:pt>
                <c:pt idx="1">
                  <c:v>% Projects into automation</c:v>
                </c:pt>
              </c:strCache>
            </c:strRef>
          </c:cat>
          <c:val>
            <c:numRef>
              <c:f>'Projects with Automaton_21Nov19'!$D$7:$E$7</c:f>
              <c:numCache>
                <c:formatCode>General</c:formatCode>
                <c:ptCount val="2"/>
                <c:pt idx="0">
                  <c:v>3</c:v>
                </c:pt>
                <c:pt idx="1">
                  <c:v>4</c:v>
                </c:pt>
              </c:numCache>
            </c:numRef>
          </c:val>
          <c:extLst>
            <c:ext xmlns:c16="http://schemas.microsoft.com/office/drawing/2014/chart" uri="{C3380CC4-5D6E-409C-BE32-E72D297353CC}">
              <c16:uniqueId val="{00000004-F9E5-48A0-94A4-71D24D9E312F}"/>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lang="en-IN"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15875" cap="rnd" cmpd="sng" algn="ctr">
      <a:solidFill>
        <a:schemeClr val="accent1"/>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631A-1524-47B7-B5BA-68E4F7C2E7C7}"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6B464-14C3-4BBE-B9C5-9E08D6719E34}" type="slidenum">
              <a:rPr lang="en-US" smtClean="0"/>
              <a:t>‹#›</a:t>
            </a:fld>
            <a:endParaRPr lang="en-US" dirty="0"/>
          </a:p>
        </p:txBody>
      </p:sp>
    </p:spTree>
    <p:extLst>
      <p:ext uri="{BB962C8B-B14F-4D97-AF65-F5344CB8AC3E}">
        <p14:creationId xmlns:p14="http://schemas.microsoft.com/office/powerpoint/2010/main" val="204957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6B464-14C3-4BBE-B9C5-9E08D6719E34}" type="slidenum">
              <a:rPr lang="en-US" smtClean="0"/>
              <a:t>3</a:t>
            </a:fld>
            <a:endParaRPr lang="en-US" dirty="0"/>
          </a:p>
        </p:txBody>
      </p:sp>
    </p:spTree>
    <p:extLst>
      <p:ext uri="{BB962C8B-B14F-4D97-AF65-F5344CB8AC3E}">
        <p14:creationId xmlns:p14="http://schemas.microsoft.com/office/powerpoint/2010/main" val="138711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6B464-14C3-4BBE-B9C5-9E08D6719E34}" type="slidenum">
              <a:rPr lang="en-US" smtClean="0"/>
              <a:t>4</a:t>
            </a:fld>
            <a:endParaRPr lang="en-US" dirty="0"/>
          </a:p>
        </p:txBody>
      </p:sp>
    </p:spTree>
    <p:extLst>
      <p:ext uri="{BB962C8B-B14F-4D97-AF65-F5344CB8AC3E}">
        <p14:creationId xmlns:p14="http://schemas.microsoft.com/office/powerpoint/2010/main" val="124797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D6F5EA-6A48-47B4-858C-126470D2E16D}" type="slidenum">
              <a:rPr lang="en-US" smtClean="0"/>
              <a:pPr>
                <a:defRPr/>
              </a:pPr>
              <a:t>5</a:t>
            </a:fld>
            <a:endParaRPr lang="en-US" dirty="0"/>
          </a:p>
        </p:txBody>
      </p:sp>
    </p:spTree>
    <p:extLst>
      <p:ext uri="{BB962C8B-B14F-4D97-AF65-F5344CB8AC3E}">
        <p14:creationId xmlns:p14="http://schemas.microsoft.com/office/powerpoint/2010/main" val="188565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6B464-14C3-4BBE-B9C5-9E08D6719E34}" type="slidenum">
              <a:rPr lang="en-US" smtClean="0"/>
              <a:t>6</a:t>
            </a:fld>
            <a:endParaRPr lang="en-US" dirty="0"/>
          </a:p>
        </p:txBody>
      </p:sp>
    </p:spTree>
    <p:extLst>
      <p:ext uri="{BB962C8B-B14F-4D97-AF65-F5344CB8AC3E}">
        <p14:creationId xmlns:p14="http://schemas.microsoft.com/office/powerpoint/2010/main" val="71505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576B464-14C3-4BBE-B9C5-9E08D6719E34}" type="slidenum">
              <a:rPr lang="en-US" smtClean="0"/>
              <a:t>7</a:t>
            </a:fld>
            <a:endParaRPr lang="en-US" dirty="0"/>
          </a:p>
        </p:txBody>
      </p:sp>
    </p:spTree>
    <p:extLst>
      <p:ext uri="{BB962C8B-B14F-4D97-AF65-F5344CB8AC3E}">
        <p14:creationId xmlns:p14="http://schemas.microsoft.com/office/powerpoint/2010/main" val="334914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76B464-14C3-4BBE-B9C5-9E08D6719E34}" type="slidenum">
              <a:rPr lang="en-US" smtClean="0"/>
              <a:t>8</a:t>
            </a:fld>
            <a:endParaRPr lang="en-US" dirty="0"/>
          </a:p>
        </p:txBody>
      </p:sp>
    </p:spTree>
    <p:extLst>
      <p:ext uri="{BB962C8B-B14F-4D97-AF65-F5344CB8AC3E}">
        <p14:creationId xmlns:p14="http://schemas.microsoft.com/office/powerpoint/2010/main" val="78894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6B464-14C3-4BBE-B9C5-9E08D6719E34}" type="slidenum">
              <a:rPr lang="en-US" smtClean="0"/>
              <a:t>9</a:t>
            </a:fld>
            <a:endParaRPr lang="en-US" dirty="0"/>
          </a:p>
        </p:txBody>
      </p:sp>
    </p:spTree>
    <p:extLst>
      <p:ext uri="{BB962C8B-B14F-4D97-AF65-F5344CB8AC3E}">
        <p14:creationId xmlns:p14="http://schemas.microsoft.com/office/powerpoint/2010/main" val="2524793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Mahesh: PQM Testing Feedback is to be added</a:t>
            </a:r>
          </a:p>
        </p:txBody>
      </p:sp>
      <p:sp>
        <p:nvSpPr>
          <p:cNvPr id="4" name="Slide Number Placeholder 3"/>
          <p:cNvSpPr>
            <a:spLocks noGrp="1"/>
          </p:cNvSpPr>
          <p:nvPr>
            <p:ph type="sldNum" sz="quarter" idx="10"/>
          </p:nvPr>
        </p:nvSpPr>
        <p:spPr/>
        <p:txBody>
          <a:bodyPr/>
          <a:lstStyle/>
          <a:p>
            <a:fld id="{3576B464-14C3-4BBE-B9C5-9E08D6719E34}" type="slidenum">
              <a:rPr lang="en-US" smtClean="0"/>
              <a:t>10</a:t>
            </a:fld>
            <a:endParaRPr lang="en-US" dirty="0"/>
          </a:p>
        </p:txBody>
      </p:sp>
    </p:spTree>
    <p:extLst>
      <p:ext uri="{BB962C8B-B14F-4D97-AF65-F5344CB8AC3E}">
        <p14:creationId xmlns:p14="http://schemas.microsoft.com/office/powerpoint/2010/main" val="116930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tags" Target="../tags/tag4.xml"/><Relationship Id="rId16" Type="http://schemas.openxmlformats.org/officeDocument/2006/relationships/image" Target="../media/image12.png"/><Relationship Id="rId1" Type="http://schemas.openxmlformats.org/officeDocument/2006/relationships/vmlDrawing" Target="../drawings/vmlDrawing4.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7.emf"/><Relationship Id="rId15" Type="http://schemas.openxmlformats.org/officeDocument/2006/relationships/hyperlink" Target="http://www.facebook.com/capgemini" TargetMode="External"/><Relationship Id="rId10"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6.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4.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7.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5.png"/><Relationship Id="rId19"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2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1_Cover1">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FA4BA6-842C-4E28-AD96-AF1156912E29}"/>
              </a:ext>
            </a:extLst>
          </p:cNvPr>
          <p:cNvPicPr>
            <a:picLocks noChangeAspect="1"/>
          </p:cNvPicPr>
          <p:nvPr userDrawn="1"/>
        </p:nvPicPr>
        <p:blipFill>
          <a:blip r:embed="rId2"/>
          <a:stretch>
            <a:fillRect/>
          </a:stretch>
        </p:blipFill>
        <p:spPr>
          <a:xfrm>
            <a:off x="8267952" y="1202405"/>
            <a:ext cx="3853870" cy="3834144"/>
          </a:xfrm>
          <a:prstGeom prst="rect">
            <a:avLst/>
          </a:prstGeom>
        </p:spPr>
      </p:pic>
      <p:sp>
        <p:nvSpPr>
          <p:cNvPr id="139" name="Freeform: Shape 138">
            <a:extLst>
              <a:ext uri="{FF2B5EF4-FFF2-40B4-BE49-F238E27FC236}">
                <a16:creationId xmlns:a16="http://schemas.microsoft.com/office/drawing/2014/main" id="{D890E82A-1020-4ECC-AB88-062A790C2455}"/>
              </a:ext>
            </a:extLst>
          </p:cNvPr>
          <p:cNvSpPr/>
          <p:nvPr userDrawn="1"/>
        </p:nvSpPr>
        <p:spPr>
          <a:xfrm flipH="1">
            <a:off x="0" y="0"/>
            <a:ext cx="8010167" cy="6858000"/>
          </a:xfrm>
          <a:custGeom>
            <a:avLst/>
            <a:gdLst>
              <a:gd name="connsiteX0" fmla="*/ 4043645 w 8010167"/>
              <a:gd name="connsiteY0" fmla="*/ 0 h 6858000"/>
              <a:gd name="connsiteX1" fmla="*/ 8007408 w 8010167"/>
              <a:gd name="connsiteY1" fmla="*/ 0 h 6858000"/>
              <a:gd name="connsiteX2" fmla="*/ 8010167 w 8010167"/>
              <a:gd name="connsiteY2" fmla="*/ 2402 h 6858000"/>
              <a:gd name="connsiteX3" fmla="*/ 8010167 w 8010167"/>
              <a:gd name="connsiteY3" fmla="*/ 4682744 h 6858000"/>
              <a:gd name="connsiteX4" fmla="*/ 7831223 w 8010167"/>
              <a:gd name="connsiteY4" fmla="*/ 4825832 h 6858000"/>
              <a:gd name="connsiteX5" fmla="*/ 4145720 w 8010167"/>
              <a:gd name="connsiteY5" fmla="*/ 6767732 h 6858000"/>
              <a:gd name="connsiteX6" fmla="*/ 4050499 w 8010167"/>
              <a:gd name="connsiteY6" fmla="*/ 6858000 h 6858000"/>
              <a:gd name="connsiteX7" fmla="*/ 1063819 w 8010167"/>
              <a:gd name="connsiteY7" fmla="*/ 6858000 h 6858000"/>
              <a:gd name="connsiteX8" fmla="*/ 957932 w 8010167"/>
              <a:gd name="connsiteY8" fmla="*/ 6671469 h 6858000"/>
              <a:gd name="connsiteX9" fmla="*/ 0 w 8010167"/>
              <a:gd name="connsiteY9" fmla="*/ 4068246 h 6858000"/>
              <a:gd name="connsiteX10" fmla="*/ 3979617 w 8010167"/>
              <a:gd name="connsiteY10" fmla="*/ 42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10167" h="6858000">
                <a:moveTo>
                  <a:pt x="4043645" y="0"/>
                </a:moveTo>
                <a:lnTo>
                  <a:pt x="8007408" y="0"/>
                </a:lnTo>
                <a:lnTo>
                  <a:pt x="8010167" y="2402"/>
                </a:lnTo>
                <a:lnTo>
                  <a:pt x="8010167" y="4682744"/>
                </a:lnTo>
                <a:lnTo>
                  <a:pt x="7831223" y="4825832"/>
                </a:lnTo>
                <a:cubicBezTo>
                  <a:pt x="6657613" y="5706270"/>
                  <a:pt x="5018177" y="6012378"/>
                  <a:pt x="4145720" y="6767732"/>
                </a:cubicBezTo>
                <a:lnTo>
                  <a:pt x="4050499" y="6858000"/>
                </a:lnTo>
                <a:lnTo>
                  <a:pt x="1063819" y="6858000"/>
                </a:lnTo>
                <a:lnTo>
                  <a:pt x="957932" y="6671469"/>
                </a:lnTo>
                <a:cubicBezTo>
                  <a:pt x="533826" y="5882842"/>
                  <a:pt x="216049" y="4994254"/>
                  <a:pt x="0" y="4068246"/>
                </a:cubicBezTo>
                <a:cubicBezTo>
                  <a:pt x="1149863" y="3365232"/>
                  <a:pt x="2335228" y="1184852"/>
                  <a:pt x="3979617" y="423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13">
            <a:extLst>
              <a:ext uri="{FF2B5EF4-FFF2-40B4-BE49-F238E27FC236}">
                <a16:creationId xmlns:a16="http://schemas.microsoft.com/office/drawing/2014/main" id="{BD03D80A-7B68-4E45-81A4-747E51982ED9}"/>
              </a:ext>
            </a:extLst>
          </p:cNvPr>
          <p:cNvSpPr>
            <a:spLocks noGrp="1"/>
          </p:cNvSpPr>
          <p:nvPr>
            <p:ph type="body" sz="quarter" idx="11" hasCustomPrompt="1"/>
          </p:nvPr>
        </p:nvSpPr>
        <p:spPr>
          <a:xfrm>
            <a:off x="407987" y="4286250"/>
            <a:ext cx="5354637" cy="704850"/>
          </a:xfrm>
          <a:prstGeom prst="rect">
            <a:avLst/>
          </a:prstGeom>
        </p:spPr>
        <p:txBody>
          <a:bodyPr anchor="b">
            <a:normAutofit/>
          </a:bodyPr>
          <a:lstStyle>
            <a:lvl1pPr marL="0" indent="0" algn="l">
              <a:lnSpc>
                <a:spcPts val="3000"/>
              </a:lnSpc>
              <a:buNone/>
              <a:defRPr lang="pt-PT" sz="2600" b="1" kern="1200" dirty="0">
                <a:solidFill>
                  <a:schemeClr val="tx2"/>
                </a:solidFill>
                <a:latin typeface="+mn-lt"/>
                <a:ea typeface="+mn-ea"/>
                <a:cs typeface="+mn-cs"/>
              </a:defRPr>
            </a:lvl1pPr>
            <a:lvl2pPr marL="457200" indent="0">
              <a:buNone/>
              <a:defRPr sz="6000">
                <a:solidFill>
                  <a:schemeClr val="bg1"/>
                </a:solidFill>
              </a:defRPr>
            </a:lvl2pPr>
          </a:lstStyle>
          <a:p>
            <a:pPr marL="0" lvl="0" algn="l" defTabSz="914400" rtl="0" eaLnBrk="1" latinLnBrk="0" hangingPunct="1">
              <a:lnSpc>
                <a:spcPts val="3000"/>
              </a:lnSpc>
              <a:spcBef>
                <a:spcPct val="0"/>
              </a:spcBef>
              <a:buNone/>
            </a:pPr>
            <a:r>
              <a:rPr lang="en-US"/>
              <a:t>Click to insert section title</a:t>
            </a:r>
            <a:endParaRPr lang="pt-PT"/>
          </a:p>
        </p:txBody>
      </p:sp>
      <p:sp>
        <p:nvSpPr>
          <p:cNvPr id="37" name="Rectangle: Rounded Corners 36">
            <a:extLst>
              <a:ext uri="{FF2B5EF4-FFF2-40B4-BE49-F238E27FC236}">
                <a16:creationId xmlns:a16="http://schemas.microsoft.com/office/drawing/2014/main" id="{F2675DA5-31F8-4B0E-BB43-E75D52589FBE}"/>
              </a:ext>
            </a:extLst>
          </p:cNvPr>
          <p:cNvSpPr/>
          <p:nvPr userDrawn="1"/>
        </p:nvSpPr>
        <p:spPr>
          <a:xfrm rot="19450455">
            <a:off x="11201883" y="5400397"/>
            <a:ext cx="897246" cy="10272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38" name="Rectangle: Rounded Corners 37">
            <a:extLst>
              <a:ext uri="{FF2B5EF4-FFF2-40B4-BE49-F238E27FC236}">
                <a16:creationId xmlns:a16="http://schemas.microsoft.com/office/drawing/2014/main" id="{4E1BD91E-3E7E-44B3-A5A9-1D7E4E2A9E29}"/>
              </a:ext>
            </a:extLst>
          </p:cNvPr>
          <p:cNvSpPr/>
          <p:nvPr userDrawn="1"/>
        </p:nvSpPr>
        <p:spPr>
          <a:xfrm rot="19450455">
            <a:off x="573683" y="759398"/>
            <a:ext cx="897246" cy="10272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39" name="Rectangle: Rounded Corners 38">
            <a:extLst>
              <a:ext uri="{FF2B5EF4-FFF2-40B4-BE49-F238E27FC236}">
                <a16:creationId xmlns:a16="http://schemas.microsoft.com/office/drawing/2014/main" id="{34D5FC13-5465-4586-A2F2-CA6DD3092CBD}"/>
              </a:ext>
            </a:extLst>
          </p:cNvPr>
          <p:cNvSpPr/>
          <p:nvPr userDrawn="1"/>
        </p:nvSpPr>
        <p:spPr>
          <a:xfrm rot="19450455">
            <a:off x="470289" y="2950472"/>
            <a:ext cx="701111" cy="13674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41" name="Rectangle: Rounded Corners 40">
            <a:extLst>
              <a:ext uri="{FF2B5EF4-FFF2-40B4-BE49-F238E27FC236}">
                <a16:creationId xmlns:a16="http://schemas.microsoft.com/office/drawing/2014/main" id="{F0FDFC16-9D7D-4FE1-9247-147D79A2DA37}"/>
              </a:ext>
            </a:extLst>
          </p:cNvPr>
          <p:cNvSpPr/>
          <p:nvPr userDrawn="1"/>
        </p:nvSpPr>
        <p:spPr>
          <a:xfrm rot="19450455">
            <a:off x="262113" y="868557"/>
            <a:ext cx="465868" cy="8905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47" name="Freeform: Shape 46">
            <a:extLst>
              <a:ext uri="{FF2B5EF4-FFF2-40B4-BE49-F238E27FC236}">
                <a16:creationId xmlns:a16="http://schemas.microsoft.com/office/drawing/2014/main" id="{33C6E3DD-6A44-498F-A082-EDB781629121}"/>
              </a:ext>
            </a:extLst>
          </p:cNvPr>
          <p:cNvSpPr/>
          <p:nvPr userDrawn="1"/>
        </p:nvSpPr>
        <p:spPr>
          <a:xfrm rot="19450455">
            <a:off x="10126487" y="5952652"/>
            <a:ext cx="2629003" cy="1119288"/>
          </a:xfrm>
          <a:custGeom>
            <a:avLst/>
            <a:gdLst>
              <a:gd name="connsiteX0" fmla="*/ 2629003 w 2629003"/>
              <a:gd name="connsiteY0" fmla="*/ 21842 h 1119288"/>
              <a:gd name="connsiteX1" fmla="*/ 1836750 w 2629003"/>
              <a:gd name="connsiteY1" fmla="*/ 1119288 h 1119288"/>
              <a:gd name="connsiteX2" fmla="*/ 1499112 w 2629003"/>
              <a:gd name="connsiteY2" fmla="*/ 1119288 h 1119288"/>
              <a:gd name="connsiteX3" fmla="*/ 0 w 2629003"/>
              <a:gd name="connsiteY3" fmla="*/ 37070 h 1119288"/>
              <a:gd name="connsiteX4" fmla="*/ 82792 w 2629003"/>
              <a:gd name="connsiteY4" fmla="*/ 11370 h 1119288"/>
              <a:gd name="connsiteX5" fmla="*/ 195580 w 2629003"/>
              <a:gd name="connsiteY5" fmla="*/ 0 h 1119288"/>
              <a:gd name="connsiteX6" fmla="*/ 2482482 w 2629003"/>
              <a:gd name="connsiteY6" fmla="*/ 0 h 1119288"/>
              <a:gd name="connsiteX7" fmla="*/ 2595270 w 2629003"/>
              <a:gd name="connsiteY7" fmla="*/ 11370 h 111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9003" h="1119288">
                <a:moveTo>
                  <a:pt x="2629003" y="21842"/>
                </a:moveTo>
                <a:lnTo>
                  <a:pt x="1836750" y="1119288"/>
                </a:lnTo>
                <a:lnTo>
                  <a:pt x="1499112" y="1119288"/>
                </a:lnTo>
                <a:lnTo>
                  <a:pt x="0" y="37070"/>
                </a:lnTo>
                <a:lnTo>
                  <a:pt x="82792" y="11370"/>
                </a:lnTo>
                <a:cubicBezTo>
                  <a:pt x="119224" y="3915"/>
                  <a:pt x="156944" y="0"/>
                  <a:pt x="195580" y="0"/>
                </a:cubicBezTo>
                <a:lnTo>
                  <a:pt x="2482482" y="0"/>
                </a:lnTo>
                <a:cubicBezTo>
                  <a:pt x="2521118" y="0"/>
                  <a:pt x="2558838" y="3915"/>
                  <a:pt x="2595270" y="1137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00" dirty="0"/>
          </a:p>
        </p:txBody>
      </p:sp>
      <p:sp>
        <p:nvSpPr>
          <p:cNvPr id="44" name="Freeform: Shape 43">
            <a:extLst>
              <a:ext uri="{FF2B5EF4-FFF2-40B4-BE49-F238E27FC236}">
                <a16:creationId xmlns:a16="http://schemas.microsoft.com/office/drawing/2014/main" id="{DC4A81C0-8DE0-44EE-B2E2-8B9736887F74}"/>
              </a:ext>
            </a:extLst>
          </p:cNvPr>
          <p:cNvSpPr/>
          <p:nvPr userDrawn="1"/>
        </p:nvSpPr>
        <p:spPr>
          <a:xfrm>
            <a:off x="-2891" y="711234"/>
            <a:ext cx="2093899" cy="2280234"/>
          </a:xfrm>
          <a:custGeom>
            <a:avLst/>
            <a:gdLst>
              <a:gd name="connsiteX0" fmla="*/ 1561736 w 2093899"/>
              <a:gd name="connsiteY0" fmla="*/ 251 h 2280234"/>
              <a:gd name="connsiteX1" fmla="*/ 1996309 w 2093899"/>
              <a:gd name="connsiteY1" fmla="*/ 213850 h 2280234"/>
              <a:gd name="connsiteX2" fmla="*/ 1880049 w 2093899"/>
              <a:gd name="connsiteY2" fmla="*/ 933705 h 2280234"/>
              <a:gd name="connsiteX3" fmla="*/ 74788 w 2093899"/>
              <a:gd name="connsiteY3" fmla="*/ 2236935 h 2280234"/>
              <a:gd name="connsiteX4" fmla="*/ 0 w 2093899"/>
              <a:gd name="connsiteY4" fmla="*/ 2280234 h 2280234"/>
              <a:gd name="connsiteX5" fmla="*/ 0 w 2093899"/>
              <a:gd name="connsiteY5" fmla="*/ 1019071 h 2280234"/>
              <a:gd name="connsiteX6" fmla="*/ 1276454 w 2093899"/>
              <a:gd name="connsiteY6" fmla="*/ 97591 h 2280234"/>
              <a:gd name="connsiteX7" fmla="*/ 1561736 w 2093899"/>
              <a:gd name="connsiteY7" fmla="*/ 251 h 228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899" h="2280234">
                <a:moveTo>
                  <a:pt x="1561736" y="251"/>
                </a:moveTo>
                <a:cubicBezTo>
                  <a:pt x="1727175" y="-4900"/>
                  <a:pt x="1892134" y="69546"/>
                  <a:pt x="1996309" y="213850"/>
                </a:cubicBezTo>
                <a:cubicBezTo>
                  <a:pt x="2162987" y="444737"/>
                  <a:pt x="2110936" y="767027"/>
                  <a:pt x="1880049" y="933705"/>
                </a:cubicBezTo>
                <a:lnTo>
                  <a:pt x="74788" y="2236935"/>
                </a:lnTo>
                <a:lnTo>
                  <a:pt x="0" y="2280234"/>
                </a:lnTo>
                <a:lnTo>
                  <a:pt x="0" y="1019071"/>
                </a:lnTo>
                <a:lnTo>
                  <a:pt x="1276454" y="97591"/>
                </a:lnTo>
                <a:cubicBezTo>
                  <a:pt x="1363036" y="35087"/>
                  <a:pt x="1462472" y="3341"/>
                  <a:pt x="1561736" y="25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9F247C6-E48E-49E8-9667-9FB06F9D4714}"/>
              </a:ext>
            </a:extLst>
          </p:cNvPr>
          <p:cNvSpPr/>
          <p:nvPr userDrawn="1"/>
        </p:nvSpPr>
        <p:spPr>
          <a:xfrm>
            <a:off x="-2891" y="2896880"/>
            <a:ext cx="548360" cy="499208"/>
          </a:xfrm>
          <a:custGeom>
            <a:avLst/>
            <a:gdLst>
              <a:gd name="connsiteX0" fmla="*/ 490885 w 548360"/>
              <a:gd name="connsiteY0" fmla="*/ 880 h 499208"/>
              <a:gd name="connsiteX1" fmla="*/ 535420 w 548360"/>
              <a:gd name="connsiteY1" fmla="*/ 28358 h 499208"/>
              <a:gd name="connsiteX2" fmla="*/ 535420 w 548360"/>
              <a:gd name="connsiteY2" fmla="*/ 28359 h 499208"/>
              <a:gd name="connsiteX3" fmla="*/ 520003 w 548360"/>
              <a:gd name="connsiteY3" fmla="*/ 123816 h 499208"/>
              <a:gd name="connsiteX4" fmla="*/ 0 w 548360"/>
              <a:gd name="connsiteY4" fmla="*/ 499208 h 499208"/>
              <a:gd name="connsiteX5" fmla="*/ 0 w 548360"/>
              <a:gd name="connsiteY5" fmla="*/ 330554 h 499208"/>
              <a:gd name="connsiteX6" fmla="*/ 439963 w 548360"/>
              <a:gd name="connsiteY6" fmla="*/ 12942 h 499208"/>
              <a:gd name="connsiteX7" fmla="*/ 490885 w 548360"/>
              <a:gd name="connsiteY7" fmla="*/ 880 h 4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60" h="499208">
                <a:moveTo>
                  <a:pt x="490885" y="880"/>
                </a:moveTo>
                <a:cubicBezTo>
                  <a:pt x="508159" y="3670"/>
                  <a:pt x="524369" y="13050"/>
                  <a:pt x="535420" y="28358"/>
                </a:cubicBezTo>
                <a:lnTo>
                  <a:pt x="535420" y="28359"/>
                </a:lnTo>
                <a:cubicBezTo>
                  <a:pt x="557522" y="58975"/>
                  <a:pt x="550619" y="101714"/>
                  <a:pt x="520003" y="123816"/>
                </a:cubicBezTo>
                <a:lnTo>
                  <a:pt x="0" y="499208"/>
                </a:lnTo>
                <a:lnTo>
                  <a:pt x="0" y="330554"/>
                </a:lnTo>
                <a:lnTo>
                  <a:pt x="439963" y="12942"/>
                </a:lnTo>
                <a:cubicBezTo>
                  <a:pt x="455271" y="1890"/>
                  <a:pt x="473610" y="-1910"/>
                  <a:pt x="490885" y="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597FCEA9-249B-43F3-B19B-1DC5BA7C1D63}"/>
              </a:ext>
            </a:extLst>
          </p:cNvPr>
          <p:cNvGrpSpPr/>
          <p:nvPr userDrawn="1"/>
        </p:nvGrpSpPr>
        <p:grpSpPr>
          <a:xfrm>
            <a:off x="7912152" y="383133"/>
            <a:ext cx="3851509" cy="715012"/>
            <a:chOff x="3708872" y="424900"/>
            <a:chExt cx="3851509" cy="715012"/>
          </a:xfrm>
        </p:grpSpPr>
        <p:pic>
          <p:nvPicPr>
            <p:cNvPr id="78" name="Graphic 9">
              <a:extLst>
                <a:ext uri="{FF2B5EF4-FFF2-40B4-BE49-F238E27FC236}">
                  <a16:creationId xmlns:a16="http://schemas.microsoft.com/office/drawing/2014/main" id="{4DBFE04A-6F18-4034-AC4D-2F7DBA9737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70325" y="539752"/>
              <a:ext cx="2690056" cy="600160"/>
            </a:xfrm>
            <a:prstGeom prst="rect">
              <a:avLst/>
            </a:prstGeom>
          </p:spPr>
        </p:pic>
        <p:pic>
          <p:nvPicPr>
            <p:cNvPr id="79" name="Picture 78" descr="Icon&#10;&#10;Description automatically generated">
              <a:extLst>
                <a:ext uri="{FF2B5EF4-FFF2-40B4-BE49-F238E27FC236}">
                  <a16:creationId xmlns:a16="http://schemas.microsoft.com/office/drawing/2014/main" id="{F3C1C9BD-418E-4FFF-826B-929B6679AA8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08872" y="424900"/>
              <a:ext cx="632216" cy="632216"/>
            </a:xfrm>
            <a:prstGeom prst="rect">
              <a:avLst/>
            </a:prstGeom>
          </p:spPr>
        </p:pic>
        <p:cxnSp>
          <p:nvCxnSpPr>
            <p:cNvPr id="80" name="Straight Connector 79">
              <a:extLst>
                <a:ext uri="{FF2B5EF4-FFF2-40B4-BE49-F238E27FC236}">
                  <a16:creationId xmlns:a16="http://schemas.microsoft.com/office/drawing/2014/main" id="{70B317BD-B15B-4946-8827-AEF036B400E9}"/>
                </a:ext>
              </a:extLst>
            </p:cNvPr>
            <p:cNvCxnSpPr/>
            <p:nvPr userDrawn="1"/>
          </p:nvCxnSpPr>
          <p:spPr>
            <a:xfrm>
              <a:off x="4616187" y="539752"/>
              <a:ext cx="0" cy="43179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018628"/>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4_Vide">
    <p:bg>
      <p:bgPr>
        <a:solidFill>
          <a:srgbClr val="EDEDED"/>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5C80C0B-04A5-4988-BF58-CECB3E074315}"/>
              </a:ext>
            </a:extLst>
          </p:cNvPr>
          <p:cNvGrpSpPr/>
          <p:nvPr userDrawn="1"/>
        </p:nvGrpSpPr>
        <p:grpSpPr>
          <a:xfrm>
            <a:off x="1" y="-9939"/>
            <a:ext cx="12284765" cy="6867939"/>
            <a:chOff x="-9939" y="-9939"/>
            <a:chExt cx="12284765" cy="6867939"/>
          </a:xfrm>
        </p:grpSpPr>
        <p:sp>
          <p:nvSpPr>
            <p:cNvPr id="35" name="Freeform: Shape 34">
              <a:extLst>
                <a:ext uri="{FF2B5EF4-FFF2-40B4-BE49-F238E27FC236}">
                  <a16:creationId xmlns:a16="http://schemas.microsoft.com/office/drawing/2014/main" id="{6D7C51D6-324A-47E2-B92C-69695123ABB8}"/>
                </a:ext>
              </a:extLst>
            </p:cNvPr>
            <p:cNvSpPr/>
            <p:nvPr/>
          </p:nvSpPr>
          <p:spPr>
            <a:xfrm>
              <a:off x="-9939" y="-9939"/>
              <a:ext cx="12284765" cy="6867939"/>
            </a:xfrm>
            <a:custGeom>
              <a:avLst/>
              <a:gdLst>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096540 w 12284765"/>
                <a:gd name="connsiteY5" fmla="*/ 3955774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5635487 w 12284765"/>
                <a:gd name="connsiteY5" fmla="*/ 4631635 h 6867939"/>
                <a:gd name="connsiteX6" fmla="*/ 0 w 12284765"/>
                <a:gd name="connsiteY6" fmla="*/ 2524539 h 6867939"/>
                <a:gd name="connsiteX7" fmla="*/ 0 w 12284765"/>
                <a:gd name="connsiteY7" fmla="*/ 6867939 h 6867939"/>
                <a:gd name="connsiteX8" fmla="*/ 12284765 w 12284765"/>
                <a:gd name="connsiteY8" fmla="*/ 6838122 h 6867939"/>
                <a:gd name="connsiteX9" fmla="*/ 12225130 w 12284765"/>
                <a:gd name="connsiteY9"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5635487 w 12284765"/>
                <a:gd name="connsiteY4" fmla="*/ 4631635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39947 w 12284765"/>
                <a:gd name="connsiteY2" fmla="*/ 2375451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5655365 w 12284765"/>
                <a:gd name="connsiteY2" fmla="*/ 4134678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84765" h="6867939">
                  <a:moveTo>
                    <a:pt x="12225130" y="0"/>
                  </a:moveTo>
                  <a:lnTo>
                    <a:pt x="5794513" y="29817"/>
                  </a:lnTo>
                  <a:cubicBezTo>
                    <a:pt x="5922065" y="251791"/>
                    <a:pt x="7110853" y="1638160"/>
                    <a:pt x="6072213" y="2928591"/>
                  </a:cubicBezTo>
                  <a:cubicBezTo>
                    <a:pt x="5926439" y="3364256"/>
                    <a:pt x="6265759" y="3577244"/>
                    <a:pt x="5818497" y="4002971"/>
                  </a:cubicBezTo>
                  <a:cubicBezTo>
                    <a:pt x="4152989" y="3949982"/>
                    <a:pt x="1556297" y="1840544"/>
                    <a:pt x="0" y="2524539"/>
                  </a:cubicBezTo>
                  <a:lnTo>
                    <a:pt x="0" y="6867939"/>
                  </a:lnTo>
                  <a:lnTo>
                    <a:pt x="12284765" y="6838122"/>
                  </a:lnTo>
                  <a:lnTo>
                    <a:pt x="122251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36" name="Group 35">
              <a:extLst>
                <a:ext uri="{FF2B5EF4-FFF2-40B4-BE49-F238E27FC236}">
                  <a16:creationId xmlns:a16="http://schemas.microsoft.com/office/drawing/2014/main" id="{6C64F750-1842-4310-8865-DA1B99CE1479}"/>
                </a:ext>
              </a:extLst>
            </p:cNvPr>
            <p:cNvGrpSpPr/>
            <p:nvPr/>
          </p:nvGrpSpPr>
          <p:grpSpPr>
            <a:xfrm>
              <a:off x="5391870" y="2921859"/>
              <a:ext cx="1249653" cy="1182638"/>
              <a:chOff x="5662614" y="3032124"/>
              <a:chExt cx="863600" cy="801689"/>
            </a:xfrm>
          </p:grpSpPr>
          <p:sp>
            <p:nvSpPr>
              <p:cNvPr id="37" name="Freeform 5">
                <a:extLst>
                  <a:ext uri="{FF2B5EF4-FFF2-40B4-BE49-F238E27FC236}">
                    <a16:creationId xmlns:a16="http://schemas.microsoft.com/office/drawing/2014/main" id="{B24D8AB3-10EE-40FB-BDBD-B5151B9DF65F}"/>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6">
                <a:extLst>
                  <a:ext uri="{FF2B5EF4-FFF2-40B4-BE49-F238E27FC236}">
                    <a16:creationId xmlns:a16="http://schemas.microsoft.com/office/drawing/2014/main" id="{CEE9B025-8359-4CB3-B1BF-DEFF9FF48344}"/>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gr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76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7490218" y="2253300"/>
            <a:ext cx="4040424"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en-US" sz="1200" kern="12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Visit us at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www.capgemini.com</a:t>
            </a:r>
            <a:endParaRPr lang="en-US" sz="1867"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userDrawn="1"/>
        </p:nvSpPr>
        <p:spPr>
          <a:xfrm>
            <a:off x="7490218" y="1747329"/>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7" name="Rectangle 16"/>
          <p:cNvSpPr/>
          <p:nvPr userDrawn="1"/>
        </p:nvSpPr>
        <p:spPr>
          <a:xfrm>
            <a:off x="6651463" y="6042841"/>
            <a:ext cx="5213580" cy="574260"/>
          </a:xfrm>
          <a:prstGeom prst="rect">
            <a:avLst/>
          </a:prstGeom>
        </p:spPr>
        <p:txBody>
          <a:bodyPr wrap="square" lIns="0" tIns="0" rIns="0" bIns="0" anchor="b" anchorCtr="0">
            <a:spAutoFit/>
          </a:bodyPr>
          <a:lstStyle/>
          <a:p>
            <a:pPr>
              <a:spcAft>
                <a:spcPts val="600"/>
              </a:spcAft>
            </a:pPr>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16" name="Rectangle 15"/>
          <p:cNvSpPr/>
          <p:nvPr userDrawn="1"/>
        </p:nvSpPr>
        <p:spPr>
          <a:xfrm>
            <a:off x="803869" y="5301551"/>
            <a:ext cx="4024517" cy="484748"/>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05580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grpSp>
        <p:nvGrpSpPr>
          <p:cNvPr id="13" name="Group 14"/>
          <p:cNvGrpSpPr>
            <a:grpSpLocks noChangeAspect="1"/>
          </p:cNvGrpSpPr>
          <p:nvPr/>
        </p:nvGrpSpPr>
        <p:grpSpPr>
          <a:xfrm>
            <a:off x="416888" y="4537346"/>
            <a:ext cx="5040000" cy="1123654"/>
            <a:chOff x="728663" y="4465638"/>
            <a:chExt cx="5354637" cy="1193801"/>
          </a:xfrm>
        </p:grpSpPr>
        <p:sp>
          <p:nvSpPr>
            <p:cNvPr id="14" name="Freeform 11"/>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6" name="Freeform 12"/>
            <p:cNvSpPr>
              <a:spLocks noEditPoints="1"/>
            </p:cNvSpPr>
            <p:nvPr/>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3"/>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4"/>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5"/>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63895151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7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nvGrpSpPr>
          <p:cNvPr id="15" name="Group 14"/>
          <p:cNvGrpSpPr>
            <a:grpSpLocks noChangeAspect="1"/>
          </p:cNvGrpSpPr>
          <p:nvPr/>
        </p:nvGrpSpPr>
        <p:grpSpPr>
          <a:xfrm>
            <a:off x="416888" y="4537346"/>
            <a:ext cx="5040000" cy="1123654"/>
            <a:chOff x="728663" y="4465638"/>
            <a:chExt cx="5354637" cy="1193801"/>
          </a:xfrm>
        </p:grpSpPr>
        <p:sp>
          <p:nvSpPr>
            <p:cNvPr id="16" name="Freeform 11"/>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2"/>
            <p:cNvSpPr>
              <a:spLocks noEditPoints="1"/>
            </p:cNvSpPr>
            <p:nvPr/>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3"/>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4"/>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5"/>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latin typeface="Calibri" panose="020F0502020204030204" pitchFamily="34" charset="0"/>
              </a:defRPr>
            </a:lvl1pPr>
          </a:lstStyle>
          <a:p>
            <a:r>
              <a:rPr lang="en-US" dirty="0"/>
              <a:t>Click to insert title</a:t>
            </a:r>
          </a:p>
        </p:txBody>
      </p:sp>
    </p:spTree>
    <p:extLst>
      <p:ext uri="{BB962C8B-B14F-4D97-AF65-F5344CB8AC3E}">
        <p14:creationId xmlns:p14="http://schemas.microsoft.com/office/powerpoint/2010/main" val="139905155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95"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grpSp>
        <p:nvGrpSpPr>
          <p:cNvPr id="22" name="Group 14"/>
          <p:cNvGrpSpPr>
            <a:grpSpLocks noChangeAspect="1"/>
          </p:cNvGrpSpPr>
          <p:nvPr/>
        </p:nvGrpSpPr>
        <p:grpSpPr>
          <a:xfrm>
            <a:off x="407988" y="695702"/>
            <a:ext cx="5040000" cy="1123653"/>
            <a:chOff x="728663" y="4465638"/>
            <a:chExt cx="5354637" cy="1193800"/>
          </a:xfrm>
        </p:grpSpPr>
        <p:sp>
          <p:nvSpPr>
            <p:cNvPr id="23" name="Freeform 11"/>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4" name="Freeform 12"/>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5" name="Freeform 13"/>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6" name="Freeform 14"/>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7" name="Freeform 15"/>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3044368389"/>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19"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atin typeface="Calibri" panose="020F0502020204030204" pitchFamily="34" charset="0"/>
              </a:defRPr>
            </a:lvl1pPr>
          </a:lstStyle>
          <a:p>
            <a:r>
              <a:rPr lang="en-US" dirty="0"/>
              <a:t>Click icon to add picture</a:t>
            </a:r>
            <a:endParaRPr lang="pt-PT" dirty="0"/>
          </a:p>
        </p:txBody>
      </p:sp>
      <p:grpSp>
        <p:nvGrpSpPr>
          <p:cNvPr id="17" name="Group 14"/>
          <p:cNvGrpSpPr>
            <a:grpSpLocks noChangeAspect="1"/>
          </p:cNvGrpSpPr>
          <p:nvPr/>
        </p:nvGrpSpPr>
        <p:grpSpPr>
          <a:xfrm>
            <a:off x="407988" y="695702"/>
            <a:ext cx="5040000" cy="1123653"/>
            <a:chOff x="728663" y="4465638"/>
            <a:chExt cx="5354637" cy="1193800"/>
          </a:xfrm>
        </p:grpSpPr>
        <p:sp>
          <p:nvSpPr>
            <p:cNvPr id="18" name="Freeform 11"/>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2"/>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3"/>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1" name="Freeform 14"/>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2" name="Freeform 15"/>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3773329046"/>
      </p:ext>
    </p:extLst>
  </p:cSld>
  <p:clrMapOvr>
    <a:masterClrMapping/>
  </p:clrMapOvr>
  <p:extLst>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283508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1998331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484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atin typeface="Calibri" panose="020F0502020204030204" pitchFamily="34" charset="0"/>
              </a:defRPr>
            </a:lvl1pPr>
          </a:lstStyle>
          <a:p>
            <a:pPr lvl="0"/>
            <a:r>
              <a:rPr lang="en-US" noProof="0"/>
              <a:t>Click to edit Master title style</a:t>
            </a:r>
          </a:p>
        </p:txBody>
      </p:sp>
    </p:spTree>
    <p:extLst>
      <p:ext uri="{BB962C8B-B14F-4D97-AF65-F5344CB8AC3E}">
        <p14:creationId xmlns:p14="http://schemas.microsoft.com/office/powerpoint/2010/main" val="3968671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a:xfrm>
            <a:off x="2" y="1"/>
            <a:ext cx="12191999" cy="1002135"/>
          </a:xfrm>
          <a:prstGeom prst="rect">
            <a:avLst/>
          </a:prstGeom>
        </p:spPr>
        <p:txBody>
          <a:bodyPr/>
          <a:lstStyle>
            <a:lvl1pPr>
              <a:defRPr>
                <a:latin typeface="Calibri" panose="020F0502020204030204" pitchFamily="34" charset="0"/>
              </a:defRPr>
            </a:lvl1pPr>
          </a:lstStyle>
          <a:p>
            <a:r>
              <a:rPr lang="en-US" noProof="0" dirty="0"/>
              <a:t>Click to edit Master title style</a:t>
            </a:r>
            <a:endParaRPr lang="en-US" dirty="0"/>
          </a:p>
        </p:txBody>
      </p:sp>
      <p:graphicFrame>
        <p:nvGraphicFramePr>
          <p:cNvPr id="4" name="Object 3" hidden="1"/>
          <p:cNvGraphicFramePr>
            <a:graphicFrameLocks noChangeAspect="1"/>
          </p:cNvGraphicFramePr>
          <p:nvPr>
            <p:custDataLst>
              <p:tags r:id="rId3"/>
            </p:custDataLst>
          </p:nvPr>
        </p:nvGraphicFramePr>
        <p:xfrm>
          <a:off x="2" y="2"/>
          <a:ext cx="180998" cy="143985"/>
        </p:xfrm>
        <a:graphic>
          <a:graphicData uri="http://schemas.openxmlformats.org/presentationml/2006/ole">
            <mc:AlternateContent xmlns:mc="http://schemas.openxmlformats.org/markup-compatibility/2006">
              <mc:Choice xmlns:v="urn:schemas-microsoft-com:vml" Requires="v">
                <p:oleObj spid="_x0000_s35867"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sz="quarter" idx="10"/>
          </p:nvPr>
        </p:nvSpPr>
        <p:spPr>
          <a:xfrm>
            <a:off x="398022" y="1501977"/>
            <a:ext cx="11406552" cy="4773168"/>
          </a:xfrm>
          <a:prstGeom prst="rect">
            <a:avLst/>
          </a:prstGeo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p:txBody>
      </p:sp>
    </p:spTree>
    <p:extLst>
      <p:ext uri="{BB962C8B-B14F-4D97-AF65-F5344CB8AC3E}">
        <p14:creationId xmlns:p14="http://schemas.microsoft.com/office/powerpoint/2010/main" val="192735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57925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3385008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latin typeface="Calibri" panose="020F0502020204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latin typeface="Calibri" panose="020F0502020204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latin typeface="Calibri" panose="020F0502020204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latin typeface="Calibri" panose="020F0502020204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latin typeface="Calibri" panose="020F0502020204030204" pitchFamily="34" charset="0"/>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p:nvSpPr>
        <p:spPr>
          <a:xfrm>
            <a:off x="11719894" y="6555758"/>
            <a:ext cx="306494"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latin typeface="Calibri" panose="020F0502020204030204" pitchFamily="34" charset="0"/>
                <a:cs typeface="Arial" panose="020B0604020202020204" pitchFamily="34" charset="0"/>
              </a:rPr>
              <a:t>‹#›</a:t>
            </a:fld>
            <a:endParaRPr lang="en-US" sz="800" dirty="0">
              <a:solidFill>
                <a:prstClr val="black">
                  <a:lumMod val="50000"/>
                  <a:lumOff val="50000"/>
                </a:prstClr>
              </a:solidFill>
              <a:latin typeface="Calibri" panose="020F0502020204030204" pitchFamily="34" charset="0"/>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Calibri" panose="020F0502020204030204" pitchFamily="34" charset="0"/>
                <a:cs typeface="Arial" panose="020B0604020202020204" pitchFamily="34" charset="0"/>
              </a:rPr>
              <a:t>App Testing Services</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latin typeface="Calibri" panose="020F0502020204030204" pitchFamily="34" charset="0"/>
                <a:cs typeface="Arial" panose="020B0604020202020204" pitchFamily="34" charset="0"/>
              </a:rPr>
              <a:t>© 2017 Capgemini. All rights reserved.</a:t>
            </a:r>
          </a:p>
        </p:txBody>
      </p:sp>
    </p:spTree>
    <p:extLst>
      <p:ext uri="{BB962C8B-B14F-4D97-AF65-F5344CB8AC3E}">
        <p14:creationId xmlns:p14="http://schemas.microsoft.com/office/powerpoint/2010/main" val="2588953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2661908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latin typeface="Calibri" panose="020F0502020204030204" pitchFamily="34" charset="0"/>
              </a:defRPr>
            </a:lvl1pPr>
          </a:lstStyle>
          <a:p>
            <a:r>
              <a:rPr lang="en-US" dirty="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latin typeface="Calibri" panose="020F0502020204030204" pitchFamily="34" charset="0"/>
              </a:defRPr>
            </a:lvl1pPr>
          </a:lstStyle>
          <a:p>
            <a:pPr lvl="0"/>
            <a:r>
              <a:rPr lang="en-US" dirty="0"/>
              <a:t>Click to edit Master subtitle styles</a:t>
            </a:r>
          </a:p>
        </p:txBody>
      </p:sp>
    </p:spTree>
    <p:extLst>
      <p:ext uri="{BB962C8B-B14F-4D97-AF65-F5344CB8AC3E}">
        <p14:creationId xmlns:p14="http://schemas.microsoft.com/office/powerpoint/2010/main" val="3840003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573970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nal Slide 1">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2" name="Freeform: Shape 4">
            <a:extLst>
              <a:ext uri="{FF2B5EF4-FFF2-40B4-BE49-F238E27FC236}">
                <a16:creationId xmlns:a16="http://schemas.microsoft.com/office/drawing/2014/main" id="{AEFD73FD-4310-4FE6-83F6-4ADDF1642E27}"/>
              </a:ext>
            </a:extLst>
          </p:cNvPr>
          <p:cNvSpPr>
            <a:spLocks/>
          </p:cNvSpPr>
          <p:nvPr/>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latin typeface="Calibri" panose="020F0502020204030204" pitchFamily="34" charset="0"/>
            </a:endParaRPr>
          </a:p>
        </p:txBody>
      </p:sp>
      <p:grpSp>
        <p:nvGrpSpPr>
          <p:cNvPr id="2" name="Group 5">
            <a:extLst>
              <a:ext uri="{FF2B5EF4-FFF2-40B4-BE49-F238E27FC236}">
                <a16:creationId xmlns:a16="http://schemas.microsoft.com/office/drawing/2014/main" id="{D1D61DEE-13C9-4E34-97DE-432882EEB993}"/>
              </a:ext>
            </a:extLst>
          </p:cNvPr>
          <p:cNvGrpSpPr/>
          <p:nvPr/>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sp>
        <p:nvSpPr>
          <p:cNvPr id="14" name="Rectangle 13"/>
          <p:cNvSpPr/>
          <p:nvPr/>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p:nvSpPr>
        <p:spPr>
          <a:xfrm>
            <a:off x="6536184" y="2507082"/>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16" name="Rectangle 15"/>
          <p:cNvSpPr/>
          <p:nvPr/>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17" name="Picture 2" descr="D:\My Work\Template\Icons\Social Media\LinkedIN.pn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26720" y="3979258"/>
            <a:ext cx="333195" cy="333195"/>
          </a:xfrm>
          <a:prstGeom prst="rect">
            <a:avLst/>
          </a:prstGeom>
          <a:noFill/>
        </p:spPr>
      </p:pic>
      <p:sp>
        <p:nvSpPr>
          <p:cNvPr id="23" name="Rectangle 22"/>
          <p:cNvSpPr/>
          <p:nvPr/>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Calibri" panose="020F0502020204030204" pitchFamily="34" charset="0"/>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Calibri" panose="020F0502020204030204" pitchFamily="34" charset="0"/>
                <a:cs typeface="Arial"/>
              </a:rPr>
              <a:t>Copyright © 2017 Capgemini. All rights reserved.</a:t>
            </a:r>
          </a:p>
        </p:txBody>
      </p:sp>
      <p:sp>
        <p:nvSpPr>
          <p:cNvPr id="25" name="Rectangle 24">
            <a:hlinkClick r:id="rId12"/>
          </p:cNvPr>
          <p:cNvSpPr/>
          <p:nvPr/>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6" name="Rectangle 25">
            <a:hlinkClick r:id="rId13"/>
          </p:cNvPr>
          <p:cNvSpPr/>
          <p:nvPr/>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4" name="ZoneTexte 23"/>
          <p:cNvSpPr txBox="1"/>
          <p:nvPr/>
        </p:nvSpPr>
        <p:spPr>
          <a:xfrm>
            <a:off x="419254" y="4381708"/>
            <a:ext cx="1838324" cy="276999"/>
          </a:xfrm>
          <a:prstGeom prst="rect">
            <a:avLst/>
          </a:prstGeom>
          <a:noFill/>
        </p:spPr>
        <p:txBody>
          <a:bodyPr wrap="none" lIns="0" rIns="0" rtlCol="0">
            <a:spAutoFit/>
          </a:bodyPr>
          <a:lstStyle/>
          <a:p>
            <a:r>
              <a:rPr lang="en-US" sz="1200" b="1" dirty="0">
                <a:solidFill>
                  <a:schemeClr val="bg1"/>
                </a:solidFill>
                <a:latin typeface="Calibri" panose="020F0502020204030204" pitchFamily="34" charset="0"/>
              </a:rPr>
              <a:t>People matter, results count.</a:t>
            </a:r>
          </a:p>
        </p:txBody>
      </p:sp>
    </p:spTree>
    <p:extLst>
      <p:ext uri="{BB962C8B-B14F-4D97-AF65-F5344CB8AC3E}">
        <p14:creationId xmlns:p14="http://schemas.microsoft.com/office/powerpoint/2010/main" val="124448622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p:nvSpPr>
        <p:spPr>
          <a:xfrm>
            <a:off x="426523" y="1068313"/>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49" name="Rectangle 48"/>
          <p:cNvSpPr/>
          <p:nvPr/>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50" name="Picture 2" descr="D:\My Work\Template\Icons\Social Media\LinkedIN.png">
            <a:hlinkClick r:id="rId6"/>
          </p:cNvPr>
          <p:cNvPicPr>
            <a:picLocks noChangeAspect="1" noChangeArrowheads="1"/>
          </p:cNvPicPr>
          <p:nvPr/>
        </p:nvPicPr>
        <p:blipFill>
          <a:blip r:embed="rId7" cstate="email">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p:nvPicPr>
        <p:blipFill>
          <a:blip r:embed="rId10" cstate="email">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p:nvPicPr>
        <p:blipFill>
          <a:blip r:embed="rId13" cstate="email">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p:nvPicPr>
        <p:blipFill>
          <a:blip r:embed="rId16" cstate="email">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p:nvPicPr>
        <p:blipFill>
          <a:blip r:embed="rId19" cstate="email">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426720" y="4829457"/>
            <a:ext cx="333195" cy="333195"/>
          </a:xfrm>
          <a:prstGeom prst="rect">
            <a:avLst/>
          </a:prstGeom>
          <a:noFill/>
        </p:spPr>
      </p:pic>
      <p:sp>
        <p:nvSpPr>
          <p:cNvPr id="57" name="Rectangle 56"/>
          <p:cNvSpPr/>
          <p:nvPr/>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Calibri" panose="020F0502020204030204" pitchFamily="34" charset="0"/>
                <a:cs typeface="Arial"/>
              </a:rPr>
              <a:t>This message contains information that may be privileged or confidential and is the property of the Capgemini Group.</a:t>
            </a:r>
            <a:br>
              <a:rPr lang="en-US" sz="800" noProof="0" dirty="0">
                <a:latin typeface="Calibri" panose="020F0502020204030204" pitchFamily="34" charset="0"/>
                <a:cs typeface="Arial"/>
              </a:rPr>
            </a:br>
            <a:r>
              <a:rPr lang="en-US" sz="800" noProof="0" dirty="0">
                <a:latin typeface="Calibri" panose="020F0502020204030204" pitchFamily="34" charset="0"/>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Arial"/>
              </a:rPr>
              <a:t>Name, Last Name</a:t>
            </a:r>
          </a:p>
          <a:p>
            <a:pPr>
              <a:lnSpc>
                <a:spcPts val="1200"/>
              </a:lnSpc>
            </a:pPr>
            <a:r>
              <a:rPr lang="en-US" sz="1000" dirty="0">
                <a:solidFill>
                  <a:schemeClr val="accent2"/>
                </a:solidFill>
                <a:latin typeface="Calibri" panose="020F0502020204030204" pitchFamily="34" charset="0"/>
                <a:cs typeface="Arial"/>
              </a:rPr>
              <a:t>Title/Role</a:t>
            </a:r>
          </a:p>
          <a:p>
            <a:pPr>
              <a:lnSpc>
                <a:spcPts val="1200"/>
              </a:lnSpc>
            </a:pPr>
            <a:r>
              <a:rPr lang="en-US" sz="1000" dirty="0">
                <a:latin typeface="Calibri" panose="020F0502020204030204" pitchFamily="34" charset="0"/>
                <a:cs typeface="Arial"/>
              </a:rPr>
              <a:t>Capgemini Office (Optional)</a:t>
            </a:r>
          </a:p>
          <a:p>
            <a:pPr>
              <a:lnSpc>
                <a:spcPts val="1200"/>
              </a:lnSpc>
            </a:pPr>
            <a:r>
              <a:rPr lang="en-US" sz="1000" dirty="0">
                <a:latin typeface="Calibri" panose="020F0502020204030204" pitchFamily="34" charset="0"/>
                <a:cs typeface="Arial"/>
              </a:rPr>
              <a:t>Address Line 1</a:t>
            </a:r>
          </a:p>
          <a:p>
            <a:pPr>
              <a:lnSpc>
                <a:spcPts val="1200"/>
              </a:lnSpc>
            </a:pPr>
            <a:r>
              <a:rPr lang="en-US" sz="1000" dirty="0">
                <a:latin typeface="Calibri" panose="020F0502020204030204" pitchFamily="34" charset="0"/>
                <a:cs typeface="Arial"/>
              </a:rPr>
              <a:t>Address Line 2 </a:t>
            </a:r>
          </a:p>
          <a:p>
            <a:pPr>
              <a:lnSpc>
                <a:spcPts val="1200"/>
              </a:lnSpc>
            </a:pPr>
            <a:r>
              <a:rPr lang="en-US" sz="1000" dirty="0">
                <a:latin typeface="Calibri" panose="020F0502020204030204" pitchFamily="34" charset="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Arial"/>
              </a:rPr>
              <a:t>Name, Last Name</a:t>
            </a:r>
          </a:p>
          <a:p>
            <a:pPr>
              <a:lnSpc>
                <a:spcPts val="1200"/>
              </a:lnSpc>
            </a:pPr>
            <a:r>
              <a:rPr lang="en-US" sz="1000" dirty="0">
                <a:solidFill>
                  <a:schemeClr val="accent2"/>
                </a:solidFill>
                <a:latin typeface="Calibri" panose="020F0502020204030204" pitchFamily="34" charset="0"/>
                <a:cs typeface="Arial"/>
              </a:rPr>
              <a:t>Title/Role</a:t>
            </a:r>
          </a:p>
          <a:p>
            <a:pPr>
              <a:lnSpc>
                <a:spcPts val="1200"/>
              </a:lnSpc>
            </a:pPr>
            <a:r>
              <a:rPr lang="en-US" sz="1000" dirty="0">
                <a:latin typeface="Calibri" panose="020F0502020204030204" pitchFamily="34" charset="0"/>
                <a:cs typeface="Arial"/>
              </a:rPr>
              <a:t>Capgemini Office (Optional)</a:t>
            </a:r>
          </a:p>
          <a:p>
            <a:pPr>
              <a:lnSpc>
                <a:spcPts val="1200"/>
              </a:lnSpc>
            </a:pPr>
            <a:r>
              <a:rPr lang="en-US" sz="1000" dirty="0">
                <a:latin typeface="Calibri" panose="020F0502020204030204" pitchFamily="34" charset="0"/>
                <a:cs typeface="Arial"/>
              </a:rPr>
              <a:t>Address Line 1</a:t>
            </a:r>
          </a:p>
          <a:p>
            <a:pPr>
              <a:lnSpc>
                <a:spcPts val="1200"/>
              </a:lnSpc>
            </a:pPr>
            <a:r>
              <a:rPr lang="en-US" sz="1000" dirty="0">
                <a:latin typeface="Calibri" panose="020F0502020204030204" pitchFamily="34" charset="0"/>
                <a:cs typeface="Arial"/>
              </a:rPr>
              <a:t>Address Line 2 </a:t>
            </a:r>
          </a:p>
          <a:p>
            <a:pPr>
              <a:lnSpc>
                <a:spcPts val="1200"/>
              </a:lnSpc>
            </a:pPr>
            <a:r>
              <a:rPr lang="en-US" sz="1000" dirty="0">
                <a:latin typeface="Calibri" panose="020F0502020204030204" pitchFamily="34" charset="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Arial"/>
              </a:rPr>
              <a:t>Name, Last Name</a:t>
            </a:r>
          </a:p>
          <a:p>
            <a:pPr>
              <a:lnSpc>
                <a:spcPts val="1200"/>
              </a:lnSpc>
            </a:pPr>
            <a:r>
              <a:rPr lang="en-US" sz="1000" dirty="0">
                <a:solidFill>
                  <a:schemeClr val="accent2"/>
                </a:solidFill>
                <a:latin typeface="Calibri" panose="020F0502020204030204" pitchFamily="34" charset="0"/>
                <a:cs typeface="Arial"/>
              </a:rPr>
              <a:t>Title/Role</a:t>
            </a:r>
          </a:p>
          <a:p>
            <a:pPr>
              <a:lnSpc>
                <a:spcPts val="1200"/>
              </a:lnSpc>
            </a:pPr>
            <a:r>
              <a:rPr lang="en-US" sz="1000" dirty="0">
                <a:latin typeface="Calibri" panose="020F0502020204030204" pitchFamily="34" charset="0"/>
                <a:cs typeface="Arial"/>
              </a:rPr>
              <a:t>Capgemini Office (Optional)</a:t>
            </a:r>
          </a:p>
          <a:p>
            <a:pPr>
              <a:lnSpc>
                <a:spcPts val="1200"/>
              </a:lnSpc>
            </a:pPr>
            <a:r>
              <a:rPr lang="en-US" sz="1000" dirty="0">
                <a:latin typeface="Calibri" panose="020F0502020204030204" pitchFamily="34" charset="0"/>
                <a:cs typeface="Arial"/>
              </a:rPr>
              <a:t>Address Line 1</a:t>
            </a:r>
          </a:p>
          <a:p>
            <a:pPr>
              <a:lnSpc>
                <a:spcPts val="1200"/>
              </a:lnSpc>
            </a:pPr>
            <a:r>
              <a:rPr lang="en-US" sz="1000" dirty="0">
                <a:latin typeface="Calibri" panose="020F0502020204030204" pitchFamily="34" charset="0"/>
                <a:cs typeface="Arial"/>
              </a:rPr>
              <a:t>Address Line 2 </a:t>
            </a:r>
          </a:p>
          <a:p>
            <a:pPr>
              <a:lnSpc>
                <a:spcPts val="1200"/>
              </a:lnSpc>
            </a:pPr>
            <a:r>
              <a:rPr lang="en-US" sz="1000" dirty="0">
                <a:latin typeface="Calibri" panose="020F0502020204030204" pitchFamily="34" charset="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Arial"/>
              </a:rPr>
              <a:t>Name, Last Name</a:t>
            </a:r>
          </a:p>
          <a:p>
            <a:pPr>
              <a:lnSpc>
                <a:spcPts val="1200"/>
              </a:lnSpc>
            </a:pPr>
            <a:r>
              <a:rPr lang="en-US" sz="1000" dirty="0">
                <a:solidFill>
                  <a:schemeClr val="accent2"/>
                </a:solidFill>
                <a:latin typeface="Calibri" panose="020F0502020204030204" pitchFamily="34" charset="0"/>
                <a:cs typeface="Arial"/>
              </a:rPr>
              <a:t>Title/Role</a:t>
            </a:r>
          </a:p>
          <a:p>
            <a:pPr>
              <a:lnSpc>
                <a:spcPts val="1200"/>
              </a:lnSpc>
            </a:pPr>
            <a:r>
              <a:rPr lang="en-US" sz="1000" dirty="0">
                <a:latin typeface="Calibri" panose="020F0502020204030204" pitchFamily="34" charset="0"/>
                <a:cs typeface="Arial"/>
              </a:rPr>
              <a:t>Capgemini Office (Optional)</a:t>
            </a:r>
          </a:p>
          <a:p>
            <a:pPr>
              <a:lnSpc>
                <a:spcPts val="1200"/>
              </a:lnSpc>
            </a:pPr>
            <a:r>
              <a:rPr lang="en-US" sz="1000" dirty="0">
                <a:latin typeface="Calibri" panose="020F0502020204030204" pitchFamily="34" charset="0"/>
                <a:cs typeface="Arial"/>
              </a:rPr>
              <a:t>Address Line 1</a:t>
            </a:r>
          </a:p>
          <a:p>
            <a:pPr>
              <a:lnSpc>
                <a:spcPts val="1200"/>
              </a:lnSpc>
            </a:pPr>
            <a:r>
              <a:rPr lang="en-US" sz="1000" dirty="0">
                <a:latin typeface="Calibri" panose="020F0502020204030204" pitchFamily="34" charset="0"/>
                <a:cs typeface="Arial"/>
              </a:rPr>
              <a:t>Address Line 2 </a:t>
            </a:r>
          </a:p>
          <a:p>
            <a:pPr>
              <a:lnSpc>
                <a:spcPts val="1200"/>
              </a:lnSpc>
            </a:pPr>
            <a:r>
              <a:rPr lang="en-US" sz="1000" dirty="0">
                <a:latin typeface="Calibri" panose="020F0502020204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8" name="Rectangle 67">
            <a:hlinkClick r:id="rId22"/>
          </p:cNvPr>
          <p:cNvSpPr/>
          <p:nvPr/>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9" name="Rectangle 68">
            <a:hlinkClick r:id="rId23"/>
          </p:cNvPr>
          <p:cNvSpPr/>
          <p:nvPr/>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 name="ZoneTexte 1"/>
          <p:cNvSpPr txBox="1"/>
          <p:nvPr/>
        </p:nvSpPr>
        <p:spPr>
          <a:xfrm>
            <a:off x="419254" y="5204668"/>
            <a:ext cx="1838324" cy="276999"/>
          </a:xfrm>
          <a:prstGeom prst="rect">
            <a:avLst/>
          </a:prstGeom>
          <a:noFill/>
        </p:spPr>
        <p:txBody>
          <a:bodyPr wrap="none" lIns="0" rIns="0" rtlCol="0">
            <a:spAutoFit/>
          </a:bodyPr>
          <a:lstStyle/>
          <a:p>
            <a:r>
              <a:rPr lang="en-US" sz="1200" b="1" dirty="0">
                <a:solidFill>
                  <a:schemeClr val="accent1"/>
                </a:solidFill>
                <a:latin typeface="Calibri" panose="020F0502020204030204" pitchFamily="34" charset="0"/>
              </a:rPr>
              <a:t>People matter, results count.</a:t>
            </a:r>
          </a:p>
        </p:txBody>
      </p:sp>
    </p:spTree>
    <p:extLst>
      <p:ext uri="{BB962C8B-B14F-4D97-AF65-F5344CB8AC3E}">
        <p14:creationId xmlns:p14="http://schemas.microsoft.com/office/powerpoint/2010/main" val="232641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378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413368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93957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6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98463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Tree>
    <p:extLst>
      <p:ext uri="{BB962C8B-B14F-4D97-AF65-F5344CB8AC3E}">
        <p14:creationId xmlns:p14="http://schemas.microsoft.com/office/powerpoint/2010/main" val="323401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364067" y="1185150"/>
            <a:ext cx="11567584" cy="1509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162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520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oleObject" Target="../embeddings/oleObject5.bin"/><Relationship Id="rId2" Type="http://schemas.openxmlformats.org/officeDocument/2006/relationships/slideLayout" Target="../slideLayouts/slideLayout13.xml"/><Relationship Id="rId16" Type="http://schemas.openxmlformats.org/officeDocument/2006/relationships/tags" Target="../tags/tag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vmlDrawing" Target="../drawings/vmlDrawing5.v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oleObject" Target="../embeddings/oleObject12.bin"/><Relationship Id="rId5" Type="http://schemas.openxmlformats.org/officeDocument/2006/relationships/tags" Target="../tags/tag14.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54"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41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7" name="Retângulo 43">
            <a:extLst>
              <a:ext uri="{FF2B5EF4-FFF2-40B4-BE49-F238E27FC236}">
                <a16:creationId xmlns:a16="http://schemas.microsoft.com/office/drawing/2014/main" id="{25FC8637-25BD-4C09-AF25-56B4243DAB3D}"/>
              </a:ext>
            </a:extLst>
          </p:cNvPr>
          <p:cNvSpPr/>
          <p:nvPr/>
        </p:nvSpPr>
        <p:spPr>
          <a:xfrm>
            <a:off x="11806172" y="6650661"/>
            <a:ext cx="121828"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latin typeface="Calibri" panose="020F0502020204030204" pitchFamily="34" charset="0"/>
                <a:cs typeface="Arial" panose="020B0604020202020204" pitchFamily="34" charset="0"/>
              </a:rPr>
              <a:pPr algn="r"/>
              <a:t>‹#›</a:t>
            </a:fld>
            <a:endParaRPr lang="en-US" sz="800" dirty="0">
              <a:solidFill>
                <a:schemeClr val="bg1">
                  <a:lumMod val="65000"/>
                </a:schemeClr>
              </a:solidFill>
              <a:latin typeface="Calibri" panose="020F0502020204030204" pitchFamily="34" charset="0"/>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latin typeface="Calibri" panose="020F0502020204030204" pitchFamily="34" charset="0"/>
              </a:rPr>
              <a:t>© Capgemini 2017. All rights reserved  </a:t>
            </a:r>
            <a:r>
              <a:rPr lang="en-US" dirty="0">
                <a:solidFill>
                  <a:schemeClr val="accent2"/>
                </a:solidFill>
                <a:latin typeface="Calibri" panose="020F0502020204030204" pitchFamily="34" charset="0"/>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latin typeface="Calibri" panose="020F0502020204030204" pitchFamily="34" charset="0"/>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3600506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8" r:id="rId8"/>
    <p:sldLayoutId id="2147483689" r:id="rId9"/>
    <p:sldLayoutId id="2147483695" r:id="rId10"/>
    <p:sldLayoutId id="2147483696"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Calibri" panose="020F050202020403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Calibri" panose="020F0502020204030204" pitchFamily="34" charset="0"/>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Calibri" panose="020F0502020204030204" pitchFamily="34" charset="0"/>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Calibri" panose="020F0502020204030204" pitchFamily="34" charset="0"/>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Calibri" panose="020F0502020204030204" pitchFamily="34" charset="0"/>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23" name="think-cell Slide" r:id="rId17" imgW="270" imgH="270" progId="TCLayout.ActiveDocument.1">
                  <p:embed/>
                </p:oleObj>
              </mc:Choice>
              <mc:Fallback>
                <p:oleObj name="think-cell Slide" r:id="rId17" imgW="270" imgH="270" progId="TCLayout.ActiveDocument.1">
                  <p:embed/>
                  <p:pic>
                    <p:nvPicPr>
                      <p:cNvPr id="21" name="Object 20"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05830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689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0863373"/>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B2211E-D5B9-43F6-8385-189EFD18EA4E}"/>
              </a:ext>
            </a:extLst>
          </p:cNvPr>
          <p:cNvSpPr>
            <a:spLocks noGrp="1"/>
          </p:cNvSpPr>
          <p:nvPr>
            <p:ph type="body" sz="quarter" idx="11"/>
          </p:nvPr>
        </p:nvSpPr>
        <p:spPr>
          <a:xfrm>
            <a:off x="525974" y="4276418"/>
            <a:ext cx="6983413" cy="704850"/>
          </a:xfrm>
        </p:spPr>
        <p:txBody>
          <a:bodyPr>
            <a:noAutofit/>
          </a:bodyPr>
          <a:lstStyle/>
          <a:p>
            <a:r>
              <a:rPr lang="en-US" sz="2400" dirty="0"/>
              <a:t>GE Healthcare – QARA &amp; Legal Program</a:t>
            </a:r>
            <a:endParaRPr lang="en-US" sz="1600" dirty="0"/>
          </a:p>
          <a:p>
            <a:r>
              <a:rPr lang="en-US" sz="1600" dirty="0"/>
              <a:t>2021 Q4: Quarterly Business Review</a:t>
            </a:r>
          </a:p>
          <a:p>
            <a:r>
              <a:rPr lang="en-US" sz="1600" dirty="0"/>
              <a:t>12-Jan-2022</a:t>
            </a:r>
          </a:p>
        </p:txBody>
      </p:sp>
    </p:spTree>
    <p:extLst>
      <p:ext uri="{BB962C8B-B14F-4D97-AF65-F5344CB8AC3E}">
        <p14:creationId xmlns:p14="http://schemas.microsoft.com/office/powerpoint/2010/main" val="63042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bwMode="auto">
          <a:xfrm>
            <a:off x="220479" y="296431"/>
            <a:ext cx="8714184" cy="425450"/>
          </a:xfrm>
          <a:prstGeom prst="rect">
            <a:avLst/>
          </a:prstGeom>
          <a:noFill/>
          <a:ln w="9525">
            <a:noFill/>
            <a:miter lim="800000"/>
            <a:headEnd/>
            <a:tailEnd/>
          </a:ln>
        </p:spPr>
        <p:txBody>
          <a:bodyPr anchor="ctr"/>
          <a:lstStyle/>
          <a:p>
            <a:r>
              <a:rPr lang="en-US" sz="3200" dirty="0">
                <a:solidFill>
                  <a:schemeClr val="accent1"/>
                </a:solidFill>
                <a:latin typeface="Calibri" panose="020F0502020204030204" pitchFamily="34" charset="0"/>
                <a:ea typeface="+mj-ea"/>
                <a:cs typeface="+mj-cs"/>
              </a:rPr>
              <a:t>VoCs -  Voice Of Customers</a:t>
            </a:r>
          </a:p>
        </p:txBody>
      </p:sp>
      <p:cxnSp>
        <p:nvCxnSpPr>
          <p:cNvPr id="28" name="Straight Connector 27">
            <a:extLst>
              <a:ext uri="{FF2B5EF4-FFF2-40B4-BE49-F238E27FC236}">
                <a16:creationId xmlns:a16="http://schemas.microsoft.com/office/drawing/2014/main" id="{4D2C9351-1637-465B-B59E-521BBEBC1528}"/>
              </a:ext>
            </a:extLst>
          </p:cNvPr>
          <p:cNvCxnSpPr>
            <a:cxnSpLocks/>
          </p:cNvCxnSpPr>
          <p:nvPr/>
        </p:nvCxnSpPr>
        <p:spPr>
          <a:xfrm>
            <a:off x="0" y="917600"/>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D6E75CB-E5D8-4AD4-8C5F-D3729BB8B770}"/>
              </a:ext>
            </a:extLst>
          </p:cNvPr>
          <p:cNvPicPr>
            <a:picLocks noChangeAspect="1"/>
          </p:cNvPicPr>
          <p:nvPr/>
        </p:nvPicPr>
        <p:blipFill>
          <a:blip r:embed="rId3"/>
          <a:stretch>
            <a:fillRect/>
          </a:stretch>
        </p:blipFill>
        <p:spPr>
          <a:xfrm>
            <a:off x="1559895" y="1391869"/>
            <a:ext cx="4245482" cy="4044121"/>
          </a:xfrm>
          <a:prstGeom prst="rect">
            <a:avLst/>
          </a:prstGeom>
        </p:spPr>
      </p:pic>
      <p:pic>
        <p:nvPicPr>
          <p:cNvPr id="6" name="Picture 5">
            <a:extLst>
              <a:ext uri="{FF2B5EF4-FFF2-40B4-BE49-F238E27FC236}">
                <a16:creationId xmlns:a16="http://schemas.microsoft.com/office/drawing/2014/main" id="{1966AD8E-08FB-4774-B52A-E342FA5631EB}"/>
              </a:ext>
            </a:extLst>
          </p:cNvPr>
          <p:cNvPicPr>
            <a:picLocks noChangeAspect="1"/>
          </p:cNvPicPr>
          <p:nvPr/>
        </p:nvPicPr>
        <p:blipFill>
          <a:blip r:embed="rId4"/>
          <a:stretch>
            <a:fillRect/>
          </a:stretch>
        </p:blipFill>
        <p:spPr>
          <a:xfrm>
            <a:off x="6696513" y="1236244"/>
            <a:ext cx="4476299" cy="4199746"/>
          </a:xfrm>
          <a:prstGeom prst="rect">
            <a:avLst/>
          </a:prstGeom>
        </p:spPr>
      </p:pic>
    </p:spTree>
    <p:extLst>
      <p:ext uri="{BB962C8B-B14F-4D97-AF65-F5344CB8AC3E}">
        <p14:creationId xmlns:p14="http://schemas.microsoft.com/office/powerpoint/2010/main" val="314001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B2211E-D5B9-43F6-8385-189EFD18EA4E}"/>
              </a:ext>
            </a:extLst>
          </p:cNvPr>
          <p:cNvSpPr>
            <a:spLocks noGrp="1"/>
          </p:cNvSpPr>
          <p:nvPr>
            <p:ph type="body" sz="quarter" idx="4294967295"/>
          </p:nvPr>
        </p:nvSpPr>
        <p:spPr>
          <a:xfrm>
            <a:off x="0" y="4286250"/>
            <a:ext cx="5354638" cy="704850"/>
          </a:xfrm>
        </p:spPr>
        <p:txBody>
          <a:bodyPr/>
          <a:lstStyle/>
          <a:p>
            <a:r>
              <a:rPr lang="en-US" dirty="0"/>
              <a:t>Exec Summary</a:t>
            </a:r>
          </a:p>
        </p:txBody>
      </p:sp>
    </p:spTree>
    <p:extLst>
      <p:ext uri="{BB962C8B-B14F-4D97-AF65-F5344CB8AC3E}">
        <p14:creationId xmlns:p14="http://schemas.microsoft.com/office/powerpoint/2010/main" val="29307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181298"/>
            <a:ext cx="11125236" cy="699011"/>
          </a:xfrm>
        </p:spPr>
        <p:txBody>
          <a:bodyPr/>
          <a:lstStyle/>
          <a:p>
            <a:r>
              <a:rPr lang="en-US" dirty="0">
                <a:solidFill>
                  <a:schemeClr val="accent1"/>
                </a:solidFill>
              </a:rPr>
              <a:t>Agenda</a:t>
            </a:r>
          </a:p>
        </p:txBody>
      </p:sp>
      <p:sp>
        <p:nvSpPr>
          <p:cNvPr id="4" name="Line 4"/>
          <p:cNvSpPr>
            <a:spLocks noChangeShapeType="1"/>
          </p:cNvSpPr>
          <p:nvPr/>
        </p:nvSpPr>
        <p:spPr bwMode="auto">
          <a:xfrm rot="21540000" flipH="1">
            <a:off x="3732738" y="1696314"/>
            <a:ext cx="80339" cy="3921622"/>
          </a:xfrm>
          <a:prstGeom prst="line">
            <a:avLst/>
          </a:prstGeom>
          <a:noFill/>
          <a:ln w="12700">
            <a:solidFill>
              <a:srgbClr val="4D4D4D"/>
            </a:solidFill>
            <a:prstDash val="sysDot"/>
            <a:round/>
            <a:headEnd type="oval" w="sm" len="sm"/>
            <a:tailEnd type="oval" w="sm" len="sm"/>
          </a:ln>
        </p:spPr>
        <p:txBody>
          <a:bodyPr/>
          <a:lstStyle/>
          <a:p>
            <a:r>
              <a:rPr lang="en-US" sz="1600" dirty="0">
                <a:latin typeface="Calibri" panose="020F0502020204030204" pitchFamily="34" charset="0"/>
              </a:rPr>
              <a:t> </a:t>
            </a:r>
          </a:p>
        </p:txBody>
      </p:sp>
      <p:sp>
        <p:nvSpPr>
          <p:cNvPr id="6" name="AutoShape 10"/>
          <p:cNvSpPr>
            <a:spLocks noChangeArrowheads="1"/>
          </p:cNvSpPr>
          <p:nvPr/>
        </p:nvSpPr>
        <p:spPr bwMode="auto">
          <a:xfrm>
            <a:off x="2619461" y="2428906"/>
            <a:ext cx="1077912" cy="255389"/>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2</a:t>
            </a:r>
          </a:p>
        </p:txBody>
      </p:sp>
      <p:sp>
        <p:nvSpPr>
          <p:cNvPr id="7" name="Line 5"/>
          <p:cNvSpPr>
            <a:spLocks noChangeShapeType="1"/>
          </p:cNvSpPr>
          <p:nvPr/>
        </p:nvSpPr>
        <p:spPr bwMode="auto">
          <a:xfrm>
            <a:off x="2538770" y="2321377"/>
            <a:ext cx="7020000" cy="14079"/>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10" name="AutoShape 7"/>
          <p:cNvSpPr>
            <a:spLocks noChangeArrowheads="1"/>
          </p:cNvSpPr>
          <p:nvPr/>
        </p:nvSpPr>
        <p:spPr bwMode="auto">
          <a:xfrm>
            <a:off x="2619462" y="1987142"/>
            <a:ext cx="1076325" cy="306467"/>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1</a:t>
            </a:r>
          </a:p>
        </p:txBody>
      </p:sp>
      <p:sp>
        <p:nvSpPr>
          <p:cNvPr id="11" name="Line 23"/>
          <p:cNvSpPr>
            <a:spLocks noChangeShapeType="1"/>
          </p:cNvSpPr>
          <p:nvPr/>
        </p:nvSpPr>
        <p:spPr bwMode="auto">
          <a:xfrm flipV="1">
            <a:off x="2513371" y="1872132"/>
            <a:ext cx="7020000" cy="19421"/>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12" name="Rectangle 28"/>
          <p:cNvSpPr>
            <a:spLocks noChangeArrowheads="1"/>
          </p:cNvSpPr>
          <p:nvPr/>
        </p:nvSpPr>
        <p:spPr bwMode="auto">
          <a:xfrm>
            <a:off x="3886113" y="3220295"/>
            <a:ext cx="5334000"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Delivery Updates</a:t>
            </a:r>
          </a:p>
        </p:txBody>
      </p:sp>
      <p:sp>
        <p:nvSpPr>
          <p:cNvPr id="14" name="Line 23"/>
          <p:cNvSpPr>
            <a:spLocks noChangeShapeType="1"/>
          </p:cNvSpPr>
          <p:nvPr/>
        </p:nvSpPr>
        <p:spPr bwMode="auto">
          <a:xfrm flipV="1">
            <a:off x="2538772" y="2721433"/>
            <a:ext cx="7020000" cy="41552"/>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15" name="AutoShape 10"/>
          <p:cNvSpPr>
            <a:spLocks noChangeArrowheads="1"/>
          </p:cNvSpPr>
          <p:nvPr/>
        </p:nvSpPr>
        <p:spPr bwMode="auto">
          <a:xfrm>
            <a:off x="2619461" y="2835306"/>
            <a:ext cx="1077912" cy="255389"/>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3</a:t>
            </a:r>
          </a:p>
        </p:txBody>
      </p:sp>
      <p:sp>
        <p:nvSpPr>
          <p:cNvPr id="16" name="Rectangle 28"/>
          <p:cNvSpPr>
            <a:spLocks noChangeArrowheads="1"/>
          </p:cNvSpPr>
          <p:nvPr/>
        </p:nvSpPr>
        <p:spPr bwMode="auto">
          <a:xfrm>
            <a:off x="3928874" y="3630744"/>
            <a:ext cx="5334000"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Metrics</a:t>
            </a:r>
          </a:p>
        </p:txBody>
      </p:sp>
      <p:sp>
        <p:nvSpPr>
          <p:cNvPr id="17" name="Line 23"/>
          <p:cNvSpPr>
            <a:spLocks noChangeShapeType="1"/>
          </p:cNvSpPr>
          <p:nvPr/>
        </p:nvSpPr>
        <p:spPr bwMode="auto">
          <a:xfrm flipV="1">
            <a:off x="2526072" y="3161958"/>
            <a:ext cx="7020000" cy="7425"/>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18" name="AutoShape 10"/>
          <p:cNvSpPr>
            <a:spLocks noChangeArrowheads="1"/>
          </p:cNvSpPr>
          <p:nvPr/>
        </p:nvSpPr>
        <p:spPr bwMode="auto">
          <a:xfrm>
            <a:off x="2619461" y="3229006"/>
            <a:ext cx="1077912" cy="255389"/>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4</a:t>
            </a:r>
          </a:p>
        </p:txBody>
      </p:sp>
      <p:sp>
        <p:nvSpPr>
          <p:cNvPr id="19" name="Rectangle 28"/>
          <p:cNvSpPr>
            <a:spLocks noChangeArrowheads="1"/>
          </p:cNvSpPr>
          <p:nvPr/>
        </p:nvSpPr>
        <p:spPr bwMode="auto">
          <a:xfrm>
            <a:off x="3868892" y="4071200"/>
            <a:ext cx="5334000"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Automation updates</a:t>
            </a:r>
          </a:p>
        </p:txBody>
      </p:sp>
      <p:sp>
        <p:nvSpPr>
          <p:cNvPr id="20" name="Line 23"/>
          <p:cNvSpPr>
            <a:spLocks noChangeShapeType="1"/>
          </p:cNvSpPr>
          <p:nvPr/>
        </p:nvSpPr>
        <p:spPr bwMode="auto">
          <a:xfrm flipV="1">
            <a:off x="2513372" y="3524125"/>
            <a:ext cx="7020000" cy="38959"/>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21" name="AutoShape 10"/>
          <p:cNvSpPr>
            <a:spLocks noChangeArrowheads="1"/>
          </p:cNvSpPr>
          <p:nvPr/>
        </p:nvSpPr>
        <p:spPr bwMode="auto">
          <a:xfrm>
            <a:off x="2619461" y="3648106"/>
            <a:ext cx="1077912" cy="255389"/>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5</a:t>
            </a:r>
          </a:p>
        </p:txBody>
      </p:sp>
      <p:sp>
        <p:nvSpPr>
          <p:cNvPr id="22" name="Rectangle 28"/>
          <p:cNvSpPr>
            <a:spLocks noChangeArrowheads="1"/>
          </p:cNvSpPr>
          <p:nvPr/>
        </p:nvSpPr>
        <p:spPr bwMode="auto">
          <a:xfrm>
            <a:off x="3780105" y="3599754"/>
            <a:ext cx="5334000" cy="276999"/>
          </a:xfrm>
          <a:prstGeom prst="rect">
            <a:avLst/>
          </a:prstGeom>
          <a:noFill/>
          <a:ln w="9525">
            <a:noFill/>
            <a:miter lim="800000"/>
            <a:headEnd/>
            <a:tailEnd/>
          </a:ln>
        </p:spPr>
        <p:txBody>
          <a:bodyPr>
            <a:spAutoFit/>
          </a:bodyPr>
          <a:lstStyle/>
          <a:p>
            <a:pPr>
              <a:spcBef>
                <a:spcPct val="20000"/>
              </a:spcBef>
            </a:pPr>
            <a:endParaRPr lang="en-US" sz="1200" dirty="0">
              <a:latin typeface="Calibri" panose="020F0502020204030204" pitchFamily="34" charset="0"/>
            </a:endParaRPr>
          </a:p>
        </p:txBody>
      </p:sp>
      <p:sp>
        <p:nvSpPr>
          <p:cNvPr id="23" name="Line 23"/>
          <p:cNvSpPr>
            <a:spLocks noChangeShapeType="1"/>
          </p:cNvSpPr>
          <p:nvPr/>
        </p:nvSpPr>
        <p:spPr bwMode="auto">
          <a:xfrm flipV="1">
            <a:off x="2513372" y="3956230"/>
            <a:ext cx="7020000" cy="45227"/>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26" name="Rectangle 28"/>
          <p:cNvSpPr>
            <a:spLocks noChangeArrowheads="1"/>
          </p:cNvSpPr>
          <p:nvPr/>
        </p:nvSpPr>
        <p:spPr bwMode="auto">
          <a:xfrm>
            <a:off x="3789284" y="4027580"/>
            <a:ext cx="5334000" cy="276999"/>
          </a:xfrm>
          <a:prstGeom prst="rect">
            <a:avLst/>
          </a:prstGeom>
          <a:noFill/>
          <a:ln w="9525">
            <a:noFill/>
            <a:miter lim="800000"/>
            <a:headEnd/>
            <a:tailEnd/>
          </a:ln>
        </p:spPr>
        <p:txBody>
          <a:bodyPr>
            <a:spAutoFit/>
          </a:bodyPr>
          <a:lstStyle/>
          <a:p>
            <a:pPr>
              <a:spcBef>
                <a:spcPct val="20000"/>
              </a:spcBef>
            </a:pPr>
            <a:endParaRPr lang="en-US" sz="1200" dirty="0">
              <a:latin typeface="Calibri" panose="020F0502020204030204" pitchFamily="34" charset="0"/>
            </a:endParaRPr>
          </a:p>
        </p:txBody>
      </p:sp>
      <p:sp>
        <p:nvSpPr>
          <p:cNvPr id="27" name="Line 23"/>
          <p:cNvSpPr>
            <a:spLocks noChangeShapeType="1"/>
          </p:cNvSpPr>
          <p:nvPr/>
        </p:nvSpPr>
        <p:spPr bwMode="auto">
          <a:xfrm>
            <a:off x="2511533" y="4376894"/>
            <a:ext cx="7020000" cy="30581"/>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24" name="AutoShape 10">
            <a:extLst>
              <a:ext uri="{FF2B5EF4-FFF2-40B4-BE49-F238E27FC236}">
                <a16:creationId xmlns:a16="http://schemas.microsoft.com/office/drawing/2014/main" id="{6FC9705C-A21F-45CB-B1FD-9DEC56C41B1B}"/>
              </a:ext>
            </a:extLst>
          </p:cNvPr>
          <p:cNvSpPr>
            <a:spLocks noChangeArrowheads="1"/>
          </p:cNvSpPr>
          <p:nvPr/>
        </p:nvSpPr>
        <p:spPr bwMode="auto">
          <a:xfrm>
            <a:off x="2624719" y="4073773"/>
            <a:ext cx="1077912" cy="255389"/>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6</a:t>
            </a:r>
          </a:p>
        </p:txBody>
      </p:sp>
      <p:sp>
        <p:nvSpPr>
          <p:cNvPr id="28" name="Rectangle 28">
            <a:extLst>
              <a:ext uri="{FF2B5EF4-FFF2-40B4-BE49-F238E27FC236}">
                <a16:creationId xmlns:a16="http://schemas.microsoft.com/office/drawing/2014/main" id="{396A0C1E-73CD-4928-95F5-860C664E3E67}"/>
              </a:ext>
            </a:extLst>
          </p:cNvPr>
          <p:cNvSpPr>
            <a:spLocks noChangeArrowheads="1"/>
          </p:cNvSpPr>
          <p:nvPr/>
        </p:nvSpPr>
        <p:spPr bwMode="auto">
          <a:xfrm>
            <a:off x="3886113" y="2818560"/>
            <a:ext cx="5334000"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Engagement Summary</a:t>
            </a:r>
          </a:p>
        </p:txBody>
      </p:sp>
      <p:sp>
        <p:nvSpPr>
          <p:cNvPr id="29" name="Rectangle 28">
            <a:extLst>
              <a:ext uri="{FF2B5EF4-FFF2-40B4-BE49-F238E27FC236}">
                <a16:creationId xmlns:a16="http://schemas.microsoft.com/office/drawing/2014/main" id="{1738951A-5094-4295-9FCA-47D15C4F372E}"/>
              </a:ext>
            </a:extLst>
          </p:cNvPr>
          <p:cNvSpPr/>
          <p:nvPr/>
        </p:nvSpPr>
        <p:spPr>
          <a:xfrm>
            <a:off x="3847290" y="4453499"/>
            <a:ext cx="3262559" cy="276999"/>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Delivery Excellence Value Adds</a:t>
            </a:r>
          </a:p>
        </p:txBody>
      </p:sp>
      <p:sp>
        <p:nvSpPr>
          <p:cNvPr id="30" name="AutoShape 10">
            <a:extLst>
              <a:ext uri="{FF2B5EF4-FFF2-40B4-BE49-F238E27FC236}">
                <a16:creationId xmlns:a16="http://schemas.microsoft.com/office/drawing/2014/main" id="{606944F4-4596-43E5-8D35-BC6FDB4D0FF1}"/>
              </a:ext>
            </a:extLst>
          </p:cNvPr>
          <p:cNvSpPr>
            <a:spLocks noChangeArrowheads="1"/>
          </p:cNvSpPr>
          <p:nvPr/>
        </p:nvSpPr>
        <p:spPr bwMode="auto">
          <a:xfrm>
            <a:off x="2628259" y="4481359"/>
            <a:ext cx="1077912" cy="306467"/>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7</a:t>
            </a:r>
          </a:p>
        </p:txBody>
      </p:sp>
      <p:sp>
        <p:nvSpPr>
          <p:cNvPr id="31" name="Line 23">
            <a:extLst>
              <a:ext uri="{FF2B5EF4-FFF2-40B4-BE49-F238E27FC236}">
                <a16:creationId xmlns:a16="http://schemas.microsoft.com/office/drawing/2014/main" id="{93540C58-2783-4F32-A31D-49B46C104212}"/>
              </a:ext>
            </a:extLst>
          </p:cNvPr>
          <p:cNvSpPr>
            <a:spLocks noChangeShapeType="1"/>
          </p:cNvSpPr>
          <p:nvPr/>
        </p:nvSpPr>
        <p:spPr bwMode="auto">
          <a:xfrm flipV="1">
            <a:off x="2511532" y="4784971"/>
            <a:ext cx="7020000" cy="28190"/>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32" name="Rectangle 31">
            <a:extLst>
              <a:ext uri="{FF2B5EF4-FFF2-40B4-BE49-F238E27FC236}">
                <a16:creationId xmlns:a16="http://schemas.microsoft.com/office/drawing/2014/main" id="{F40353B0-1926-4BB1-B84A-CA83C3E3ACCA}"/>
              </a:ext>
            </a:extLst>
          </p:cNvPr>
          <p:cNvSpPr/>
          <p:nvPr/>
        </p:nvSpPr>
        <p:spPr>
          <a:xfrm>
            <a:off x="3847290" y="4924833"/>
            <a:ext cx="3262559" cy="276999"/>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Voice of Customer</a:t>
            </a:r>
          </a:p>
        </p:txBody>
      </p:sp>
      <p:sp>
        <p:nvSpPr>
          <p:cNvPr id="35" name="Rectangle 34">
            <a:extLst>
              <a:ext uri="{FF2B5EF4-FFF2-40B4-BE49-F238E27FC236}">
                <a16:creationId xmlns:a16="http://schemas.microsoft.com/office/drawing/2014/main" id="{67E687B4-137F-44A4-B0D2-391D83D56245}"/>
              </a:ext>
            </a:extLst>
          </p:cNvPr>
          <p:cNvSpPr/>
          <p:nvPr/>
        </p:nvSpPr>
        <p:spPr>
          <a:xfrm>
            <a:off x="3847291" y="5238550"/>
            <a:ext cx="3262559" cy="276999"/>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Q&amp;A - Discussions</a:t>
            </a:r>
          </a:p>
        </p:txBody>
      </p:sp>
      <p:cxnSp>
        <p:nvCxnSpPr>
          <p:cNvPr id="37" name="Straight Connector 36">
            <a:extLst>
              <a:ext uri="{FF2B5EF4-FFF2-40B4-BE49-F238E27FC236}">
                <a16:creationId xmlns:a16="http://schemas.microsoft.com/office/drawing/2014/main" id="{408825AF-798A-4BC5-9558-2C8189201525}"/>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04C1DFB-C208-41E9-BF28-B5DF4646C2B8}"/>
              </a:ext>
            </a:extLst>
          </p:cNvPr>
          <p:cNvSpPr/>
          <p:nvPr/>
        </p:nvSpPr>
        <p:spPr>
          <a:xfrm>
            <a:off x="3868892" y="2008777"/>
            <a:ext cx="3262559"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GE Updates</a:t>
            </a:r>
          </a:p>
        </p:txBody>
      </p:sp>
      <p:sp>
        <p:nvSpPr>
          <p:cNvPr id="34" name="Line 23">
            <a:extLst>
              <a:ext uri="{FF2B5EF4-FFF2-40B4-BE49-F238E27FC236}">
                <a16:creationId xmlns:a16="http://schemas.microsoft.com/office/drawing/2014/main" id="{5BE80C11-1595-4F60-9555-FA4BCB38FF8E}"/>
              </a:ext>
            </a:extLst>
          </p:cNvPr>
          <p:cNvSpPr>
            <a:spLocks noChangeShapeType="1"/>
          </p:cNvSpPr>
          <p:nvPr/>
        </p:nvSpPr>
        <p:spPr bwMode="auto">
          <a:xfrm flipV="1">
            <a:off x="2511528" y="5156316"/>
            <a:ext cx="7020000" cy="52422"/>
          </a:xfrm>
          <a:prstGeom prst="line">
            <a:avLst/>
          </a:prstGeom>
          <a:noFill/>
          <a:ln w="12700">
            <a:solidFill>
              <a:srgbClr val="4D4D4D"/>
            </a:solidFill>
            <a:prstDash val="sysDot"/>
            <a:round/>
            <a:headEnd type="oval" w="med" len="med"/>
            <a:tailEnd type="oval" w="med" len="med"/>
          </a:ln>
        </p:spPr>
        <p:txBody>
          <a:bodyPr/>
          <a:lstStyle/>
          <a:p>
            <a:endParaRPr lang="en-US" sz="1600" dirty="0">
              <a:latin typeface="Calibri" panose="020F0502020204030204" pitchFamily="34" charset="0"/>
            </a:endParaRPr>
          </a:p>
        </p:txBody>
      </p:sp>
      <p:sp>
        <p:nvSpPr>
          <p:cNvPr id="36" name="AutoShape 10">
            <a:extLst>
              <a:ext uri="{FF2B5EF4-FFF2-40B4-BE49-F238E27FC236}">
                <a16:creationId xmlns:a16="http://schemas.microsoft.com/office/drawing/2014/main" id="{1127C860-DB1C-4A0A-AF66-23ACCB3B0CB0}"/>
              </a:ext>
            </a:extLst>
          </p:cNvPr>
          <p:cNvSpPr>
            <a:spLocks noChangeArrowheads="1"/>
          </p:cNvSpPr>
          <p:nvPr/>
        </p:nvSpPr>
        <p:spPr bwMode="auto">
          <a:xfrm>
            <a:off x="2619461" y="4853983"/>
            <a:ext cx="1077912" cy="306467"/>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8</a:t>
            </a:r>
          </a:p>
        </p:txBody>
      </p:sp>
      <p:sp>
        <p:nvSpPr>
          <p:cNvPr id="38" name="AutoShape 10">
            <a:extLst>
              <a:ext uri="{FF2B5EF4-FFF2-40B4-BE49-F238E27FC236}">
                <a16:creationId xmlns:a16="http://schemas.microsoft.com/office/drawing/2014/main" id="{11E2AF6C-0CF6-48A6-B545-AB115579EC5F}"/>
              </a:ext>
            </a:extLst>
          </p:cNvPr>
          <p:cNvSpPr>
            <a:spLocks noChangeArrowheads="1"/>
          </p:cNvSpPr>
          <p:nvPr/>
        </p:nvSpPr>
        <p:spPr bwMode="auto">
          <a:xfrm>
            <a:off x="2579692" y="5271246"/>
            <a:ext cx="1077912" cy="306467"/>
          </a:xfrm>
          <a:prstGeom prst="roundRect">
            <a:avLst>
              <a:gd name="adj" fmla="val 16667"/>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r>
              <a:rPr lang="en-US" sz="1200" b="1" dirty="0">
                <a:solidFill>
                  <a:schemeClr val="bg1"/>
                </a:solidFill>
                <a:latin typeface="Calibri" panose="020F0502020204030204" pitchFamily="34" charset="0"/>
              </a:rPr>
              <a:t>9</a:t>
            </a:r>
          </a:p>
        </p:txBody>
      </p:sp>
      <p:sp>
        <p:nvSpPr>
          <p:cNvPr id="39" name="Rectangle 28">
            <a:extLst>
              <a:ext uri="{FF2B5EF4-FFF2-40B4-BE49-F238E27FC236}">
                <a16:creationId xmlns:a16="http://schemas.microsoft.com/office/drawing/2014/main" id="{E799A7D7-5C5C-486C-B804-21AB62F29FA5}"/>
              </a:ext>
            </a:extLst>
          </p:cNvPr>
          <p:cNvSpPr>
            <a:spLocks noChangeArrowheads="1"/>
          </p:cNvSpPr>
          <p:nvPr/>
        </p:nvSpPr>
        <p:spPr bwMode="auto">
          <a:xfrm>
            <a:off x="3868892" y="2393791"/>
            <a:ext cx="5334000" cy="307777"/>
          </a:xfrm>
          <a:prstGeom prst="rect">
            <a:avLst/>
          </a:prstGeom>
          <a:no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en-US" sz="1400" dirty="0">
                <a:latin typeface="Calibri" panose="020F0502020204030204" pitchFamily="34" charset="0"/>
              </a:rPr>
              <a:t>Action points from previous QBR</a:t>
            </a:r>
          </a:p>
        </p:txBody>
      </p:sp>
    </p:spTree>
    <p:extLst>
      <p:ext uri="{BB962C8B-B14F-4D97-AF65-F5344CB8AC3E}">
        <p14:creationId xmlns:p14="http://schemas.microsoft.com/office/powerpoint/2010/main" val="6462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8739-C1AA-48C1-9ECC-1E6BC85E1D37}"/>
              </a:ext>
            </a:extLst>
          </p:cNvPr>
          <p:cNvSpPr>
            <a:spLocks noGrp="1"/>
          </p:cNvSpPr>
          <p:nvPr>
            <p:ph type="title"/>
          </p:nvPr>
        </p:nvSpPr>
        <p:spPr/>
        <p:txBody>
          <a:bodyPr/>
          <a:lstStyle/>
          <a:p>
            <a:r>
              <a:rPr lang="en-US" dirty="0"/>
              <a:t>Action points</a:t>
            </a:r>
          </a:p>
        </p:txBody>
      </p:sp>
      <p:cxnSp>
        <p:nvCxnSpPr>
          <p:cNvPr id="7" name="Straight Connector 6">
            <a:extLst>
              <a:ext uri="{FF2B5EF4-FFF2-40B4-BE49-F238E27FC236}">
                <a16:creationId xmlns:a16="http://schemas.microsoft.com/office/drawing/2014/main" id="{F521E7B1-C8C2-4461-B367-727C357FCBE5}"/>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451F3A1-F0DF-4180-ACF2-957BA161522C}"/>
              </a:ext>
            </a:extLst>
          </p:cNvPr>
          <p:cNvGraphicFramePr>
            <a:graphicFrameLocks noGrp="1"/>
          </p:cNvGraphicFramePr>
          <p:nvPr>
            <p:extLst>
              <p:ext uri="{D42A27DB-BD31-4B8C-83A1-F6EECF244321}">
                <p14:modId xmlns:p14="http://schemas.microsoft.com/office/powerpoint/2010/main" val="1903424420"/>
              </p:ext>
            </p:extLst>
          </p:nvPr>
        </p:nvGraphicFramePr>
        <p:xfrm>
          <a:off x="447261" y="1204290"/>
          <a:ext cx="11122734" cy="2954132"/>
        </p:xfrm>
        <a:graphic>
          <a:graphicData uri="http://schemas.openxmlformats.org/drawingml/2006/table">
            <a:tbl>
              <a:tblPr firstRow="1" bandRow="1">
                <a:tableStyleId>{21E4AEA4-8DFA-4A89-87EB-49C32662AFE0}</a:tableStyleId>
              </a:tblPr>
              <a:tblGrid>
                <a:gridCol w="516413">
                  <a:extLst>
                    <a:ext uri="{9D8B030D-6E8A-4147-A177-3AD203B41FA5}">
                      <a16:colId xmlns:a16="http://schemas.microsoft.com/office/drawing/2014/main" val="4219136920"/>
                    </a:ext>
                  </a:extLst>
                </a:gridCol>
                <a:gridCol w="5924806">
                  <a:extLst>
                    <a:ext uri="{9D8B030D-6E8A-4147-A177-3AD203B41FA5}">
                      <a16:colId xmlns:a16="http://schemas.microsoft.com/office/drawing/2014/main" val="919942486"/>
                    </a:ext>
                  </a:extLst>
                </a:gridCol>
                <a:gridCol w="3108960">
                  <a:extLst>
                    <a:ext uri="{9D8B030D-6E8A-4147-A177-3AD203B41FA5}">
                      <a16:colId xmlns:a16="http://schemas.microsoft.com/office/drawing/2014/main" val="3713597244"/>
                    </a:ext>
                  </a:extLst>
                </a:gridCol>
                <a:gridCol w="1572555">
                  <a:extLst>
                    <a:ext uri="{9D8B030D-6E8A-4147-A177-3AD203B41FA5}">
                      <a16:colId xmlns:a16="http://schemas.microsoft.com/office/drawing/2014/main" val="609411477"/>
                    </a:ext>
                  </a:extLst>
                </a:gridCol>
              </a:tblGrid>
              <a:tr h="556410">
                <a:tc>
                  <a:txBody>
                    <a:bodyPr/>
                    <a:lstStyle/>
                    <a:p>
                      <a:r>
                        <a:rPr lang="en-US" sz="1200" dirty="0"/>
                        <a:t>Sr#</a:t>
                      </a:r>
                      <a:endParaRPr lang="en-IN" sz="1200" dirty="0"/>
                    </a:p>
                  </a:txBody>
                  <a:tcPr/>
                </a:tc>
                <a:tc>
                  <a:txBody>
                    <a:bodyPr/>
                    <a:lstStyle/>
                    <a:p>
                      <a:pPr algn="ctr"/>
                      <a:r>
                        <a:rPr lang="en-US" sz="1200" dirty="0"/>
                        <a:t>Feedback/Suggestions</a:t>
                      </a:r>
                      <a:endParaRPr lang="en-IN" sz="1200" dirty="0"/>
                    </a:p>
                  </a:txBody>
                  <a:tcPr/>
                </a:tc>
                <a:tc>
                  <a:txBody>
                    <a:bodyPr/>
                    <a:lstStyle/>
                    <a:p>
                      <a:r>
                        <a:rPr lang="en-US" sz="1200" dirty="0"/>
                        <a:t>Solution</a:t>
                      </a:r>
                      <a:endParaRPr lang="en-IN" sz="1200" dirty="0"/>
                    </a:p>
                  </a:txBody>
                  <a:tcPr/>
                </a:tc>
                <a:tc>
                  <a:txBody>
                    <a:bodyPr/>
                    <a:lstStyle/>
                    <a:p>
                      <a:r>
                        <a:rPr lang="en-US" sz="1200" dirty="0"/>
                        <a:t>Status</a:t>
                      </a:r>
                      <a:endParaRPr lang="en-IN" sz="1200" dirty="0"/>
                    </a:p>
                  </a:txBody>
                  <a:tcPr/>
                </a:tc>
                <a:extLst>
                  <a:ext uri="{0D108BD9-81ED-4DB2-BD59-A6C34878D82A}">
                    <a16:rowId xmlns:a16="http://schemas.microsoft.com/office/drawing/2014/main" val="91663748"/>
                  </a:ext>
                </a:extLst>
              </a:tr>
              <a:tr h="479542">
                <a:tc>
                  <a:txBody>
                    <a:bodyPr/>
                    <a:lstStyle/>
                    <a:p>
                      <a:r>
                        <a:rPr lang="en-US" sz="1200" dirty="0"/>
                        <a:t>1</a:t>
                      </a:r>
                      <a:endParaRPr lang="en-IN" sz="1200" dirty="0"/>
                    </a:p>
                  </a:txBody>
                  <a:tcPr/>
                </a:tc>
                <a:tc>
                  <a:txBody>
                    <a:bodyPr/>
                    <a:lstStyle/>
                    <a:p>
                      <a:r>
                        <a:rPr lang="en-US" sz="1200" dirty="0"/>
                        <a:t>Continuous Improvement: Track post Go Live defects</a:t>
                      </a:r>
                      <a:endParaRPr lang="en-IN" sz="1200" dirty="0"/>
                    </a:p>
                  </a:txBody>
                  <a:tcPr/>
                </a:tc>
                <a:tc>
                  <a:txBody>
                    <a:bodyPr/>
                    <a:lstStyle/>
                    <a:p>
                      <a:r>
                        <a:rPr lang="en-IN" sz="1200" dirty="0"/>
                        <a:t>RCA for Production Defects </a:t>
                      </a:r>
                    </a:p>
                  </a:txBody>
                  <a:tcPr/>
                </a:tc>
                <a:tc>
                  <a:txBody>
                    <a:bodyPr/>
                    <a:lstStyle/>
                    <a:p>
                      <a:r>
                        <a:rPr lang="en-US" sz="1200" dirty="0"/>
                        <a:t>Completed</a:t>
                      </a:r>
                      <a:endParaRPr lang="en-IN" sz="1200" dirty="0"/>
                    </a:p>
                  </a:txBody>
                  <a:tcPr/>
                </a:tc>
                <a:extLst>
                  <a:ext uri="{0D108BD9-81ED-4DB2-BD59-A6C34878D82A}">
                    <a16:rowId xmlns:a16="http://schemas.microsoft.com/office/drawing/2014/main" val="1230677297"/>
                  </a:ext>
                </a:extLst>
              </a:tr>
              <a:tr h="441543">
                <a:tc gridSpan="2">
                  <a:txBody>
                    <a:bodyPr/>
                    <a:lstStyle/>
                    <a:p>
                      <a:endParaRPr lang="en-IN" sz="1200" b="1" u="sng" dirty="0"/>
                    </a:p>
                  </a:txBody>
                  <a:tcPr/>
                </a:tc>
                <a:tc hMerge="1">
                  <a:txBody>
                    <a:bodyPr/>
                    <a:lstStyle/>
                    <a:p>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552536394"/>
                  </a:ext>
                </a:extLst>
              </a:tr>
              <a:tr h="460740">
                <a:tc>
                  <a:txBody>
                    <a:bodyPr/>
                    <a:lstStyle/>
                    <a:p>
                      <a:endParaRPr lang="en-IN" sz="1200" dirty="0"/>
                    </a:p>
                  </a:txBody>
                  <a:tcPr/>
                </a:tc>
                <a:tc>
                  <a:txBody>
                    <a:bodyPr/>
                    <a:lstStyle/>
                    <a:p>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564186601"/>
                  </a:ext>
                </a:extLst>
              </a:tr>
              <a:tr h="355154">
                <a:tc gridSpan="2">
                  <a:txBody>
                    <a:bodyPr/>
                    <a:lstStyle/>
                    <a:p>
                      <a:endParaRPr lang="en-IN" sz="1200" b="1" u="sng" dirty="0"/>
                    </a:p>
                  </a:txBody>
                  <a:tcPr/>
                </a:tc>
                <a:tc hMerge="1">
                  <a:txBody>
                    <a:bodyPr/>
                    <a:lstStyle/>
                    <a:p>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649675082"/>
                  </a:ext>
                </a:extLst>
              </a:tr>
              <a:tr h="660743">
                <a:tc>
                  <a:txBody>
                    <a:bodyPr/>
                    <a:lstStyle/>
                    <a:p>
                      <a:endParaRPr lang="en-IN" sz="1200" dirty="0"/>
                    </a:p>
                  </a:txBody>
                  <a:tcPr/>
                </a:tc>
                <a:tc>
                  <a:txBody>
                    <a:bodyPr/>
                    <a:lstStyle/>
                    <a:p>
                      <a:endParaRPr lang="en-IN" sz="1200" dirty="0"/>
                    </a:p>
                  </a:txBody>
                  <a:tcPr/>
                </a:tc>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2734291183"/>
                  </a:ext>
                </a:extLst>
              </a:tr>
            </a:tbl>
          </a:graphicData>
        </a:graphic>
      </p:graphicFrame>
    </p:spTree>
    <p:extLst>
      <p:ext uri="{BB962C8B-B14F-4D97-AF65-F5344CB8AC3E}">
        <p14:creationId xmlns:p14="http://schemas.microsoft.com/office/powerpoint/2010/main" val="359531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8739-C1AA-48C1-9ECC-1E6BC85E1D37}"/>
              </a:ext>
            </a:extLst>
          </p:cNvPr>
          <p:cNvSpPr>
            <a:spLocks noGrp="1"/>
          </p:cNvSpPr>
          <p:nvPr>
            <p:ph type="title"/>
          </p:nvPr>
        </p:nvSpPr>
        <p:spPr/>
        <p:txBody>
          <a:bodyPr/>
          <a:lstStyle/>
          <a:p>
            <a:r>
              <a:rPr lang="en-US" dirty="0"/>
              <a:t>Production Defects RCA Q4 till date</a:t>
            </a:r>
          </a:p>
        </p:txBody>
      </p:sp>
      <p:cxnSp>
        <p:nvCxnSpPr>
          <p:cNvPr id="7" name="Straight Connector 6">
            <a:extLst>
              <a:ext uri="{FF2B5EF4-FFF2-40B4-BE49-F238E27FC236}">
                <a16:creationId xmlns:a16="http://schemas.microsoft.com/office/drawing/2014/main" id="{F521E7B1-C8C2-4461-B367-727C357FCBE5}"/>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451F3A1-F0DF-4180-ACF2-957BA161522C}"/>
              </a:ext>
            </a:extLst>
          </p:cNvPr>
          <p:cNvGraphicFramePr>
            <a:graphicFrameLocks noGrp="1"/>
          </p:cNvGraphicFramePr>
          <p:nvPr>
            <p:extLst>
              <p:ext uri="{D42A27DB-BD31-4B8C-83A1-F6EECF244321}">
                <p14:modId xmlns:p14="http://schemas.microsoft.com/office/powerpoint/2010/main" val="2384022203"/>
              </p:ext>
            </p:extLst>
          </p:nvPr>
        </p:nvGraphicFramePr>
        <p:xfrm>
          <a:off x="227349" y="1040147"/>
          <a:ext cx="11737301" cy="3565203"/>
        </p:xfrm>
        <a:graphic>
          <a:graphicData uri="http://schemas.openxmlformats.org/drawingml/2006/table">
            <a:tbl>
              <a:tblPr firstRow="1" bandRow="1">
                <a:tableStyleId>{21E4AEA4-8DFA-4A89-87EB-49C32662AFE0}</a:tableStyleId>
              </a:tblPr>
              <a:tblGrid>
                <a:gridCol w="571493">
                  <a:extLst>
                    <a:ext uri="{9D8B030D-6E8A-4147-A177-3AD203B41FA5}">
                      <a16:colId xmlns:a16="http://schemas.microsoft.com/office/drawing/2014/main" val="630326058"/>
                    </a:ext>
                  </a:extLst>
                </a:gridCol>
                <a:gridCol w="1052711">
                  <a:extLst>
                    <a:ext uri="{9D8B030D-6E8A-4147-A177-3AD203B41FA5}">
                      <a16:colId xmlns:a16="http://schemas.microsoft.com/office/drawing/2014/main" val="4237098177"/>
                    </a:ext>
                  </a:extLst>
                </a:gridCol>
                <a:gridCol w="3800717">
                  <a:extLst>
                    <a:ext uri="{9D8B030D-6E8A-4147-A177-3AD203B41FA5}">
                      <a16:colId xmlns:a16="http://schemas.microsoft.com/office/drawing/2014/main" val="3713597244"/>
                    </a:ext>
                  </a:extLst>
                </a:gridCol>
                <a:gridCol w="897386">
                  <a:extLst>
                    <a:ext uri="{9D8B030D-6E8A-4147-A177-3AD203B41FA5}">
                      <a16:colId xmlns:a16="http://schemas.microsoft.com/office/drawing/2014/main" val="609411477"/>
                    </a:ext>
                  </a:extLst>
                </a:gridCol>
                <a:gridCol w="2822944">
                  <a:extLst>
                    <a:ext uri="{9D8B030D-6E8A-4147-A177-3AD203B41FA5}">
                      <a16:colId xmlns:a16="http://schemas.microsoft.com/office/drawing/2014/main" val="1351447280"/>
                    </a:ext>
                  </a:extLst>
                </a:gridCol>
                <a:gridCol w="2592050">
                  <a:extLst>
                    <a:ext uri="{9D8B030D-6E8A-4147-A177-3AD203B41FA5}">
                      <a16:colId xmlns:a16="http://schemas.microsoft.com/office/drawing/2014/main" val="2154598825"/>
                    </a:ext>
                  </a:extLst>
                </a:gridCol>
              </a:tblGrid>
              <a:tr h="518285">
                <a:tc>
                  <a:txBody>
                    <a:bodyPr/>
                    <a:lstStyle/>
                    <a:p>
                      <a:pPr algn="ctr"/>
                      <a:r>
                        <a:rPr lang="en-IN" sz="1400" b="1" dirty="0" err="1">
                          <a:latin typeface="Calibri" panose="020F0502020204030204" pitchFamily="34" charset="0"/>
                          <a:cs typeface="Calibri" panose="020F0502020204030204" pitchFamily="34" charset="0"/>
                        </a:rPr>
                        <a:t>S.No</a:t>
                      </a:r>
                      <a:endParaRPr lang="en-IN" sz="1400" b="1" dirty="0">
                        <a:latin typeface="Calibri" panose="020F0502020204030204" pitchFamily="34" charset="0"/>
                        <a:cs typeface="Calibri" panose="020F0502020204030204" pitchFamily="34" charset="0"/>
                      </a:endParaRPr>
                    </a:p>
                  </a:txBody>
                  <a:tcPr anchor="ctr"/>
                </a:tc>
                <a:tc>
                  <a:txBody>
                    <a:bodyPr/>
                    <a:lstStyle/>
                    <a:p>
                      <a:pPr algn="ctr"/>
                      <a:r>
                        <a:rPr lang="en-US" sz="1400" b="1" dirty="0">
                          <a:latin typeface="Calibri" panose="020F0502020204030204" pitchFamily="34" charset="0"/>
                          <a:cs typeface="Calibri" panose="020F0502020204030204" pitchFamily="34" charset="0"/>
                        </a:rPr>
                        <a:t>Application</a:t>
                      </a:r>
                      <a:endParaRPr lang="en-IN" sz="1400" b="1" dirty="0">
                        <a:latin typeface="Calibri" panose="020F0502020204030204" pitchFamily="34" charset="0"/>
                        <a:cs typeface="Calibri" panose="020F0502020204030204" pitchFamily="34" charset="0"/>
                      </a:endParaRPr>
                    </a:p>
                  </a:txBody>
                  <a:tcPr anchor="ctr"/>
                </a:tc>
                <a:tc>
                  <a:txBody>
                    <a:bodyPr/>
                    <a:lstStyle/>
                    <a:p>
                      <a:pPr algn="ctr"/>
                      <a:r>
                        <a:rPr lang="en-US" sz="1400" b="1" dirty="0">
                          <a:latin typeface="Calibri" panose="020F0502020204030204" pitchFamily="34" charset="0"/>
                          <a:cs typeface="Calibri" panose="020F0502020204030204" pitchFamily="34" charset="0"/>
                        </a:rPr>
                        <a:t>Defect Summary</a:t>
                      </a:r>
                      <a:endParaRPr lang="en-IN" sz="1400" b="1" dirty="0">
                        <a:latin typeface="Calibri" panose="020F0502020204030204" pitchFamily="34" charset="0"/>
                        <a:cs typeface="Calibri" panose="020F0502020204030204" pitchFamily="34" charset="0"/>
                      </a:endParaRPr>
                    </a:p>
                  </a:txBody>
                  <a:tcPr anchor="ctr"/>
                </a:tc>
                <a:tc>
                  <a:txBody>
                    <a:bodyPr/>
                    <a:lstStyle/>
                    <a:p>
                      <a:pPr algn="ctr"/>
                      <a:r>
                        <a:rPr lang="en-US" sz="1400" b="1" dirty="0">
                          <a:latin typeface="Calibri" panose="020F0502020204030204" pitchFamily="34" charset="0"/>
                          <a:cs typeface="Calibri" panose="020F0502020204030204" pitchFamily="34" charset="0"/>
                        </a:rPr>
                        <a:t>Release</a:t>
                      </a:r>
                      <a:endParaRPr lang="en-IN" sz="1400" b="1" dirty="0">
                        <a:latin typeface="Calibri" panose="020F0502020204030204" pitchFamily="34" charset="0"/>
                        <a:cs typeface="Calibri" panose="020F0502020204030204" pitchFamily="34" charset="0"/>
                      </a:endParaRPr>
                    </a:p>
                  </a:txBody>
                  <a:tcPr anchor="ctr"/>
                </a:tc>
                <a:tc>
                  <a:txBody>
                    <a:bodyPr/>
                    <a:lstStyle/>
                    <a:p>
                      <a:pPr algn="ctr"/>
                      <a:r>
                        <a:rPr lang="en-IN" sz="1400" b="1" dirty="0">
                          <a:latin typeface="Calibri" panose="020F0502020204030204" pitchFamily="34" charset="0"/>
                          <a:cs typeface="Calibri" panose="020F0502020204030204" pitchFamily="34" charset="0"/>
                        </a:rPr>
                        <a:t>RCA</a:t>
                      </a:r>
                    </a:p>
                  </a:txBody>
                  <a:tcPr anchor="ctr"/>
                </a:tc>
                <a:tc>
                  <a:txBody>
                    <a:bodyPr/>
                    <a:lstStyle/>
                    <a:p>
                      <a:pPr algn="ctr"/>
                      <a:r>
                        <a:rPr lang="en-IN" sz="1400" b="1" dirty="0">
                          <a:latin typeface="Calibri" panose="020F0502020204030204" pitchFamily="34" charset="0"/>
                          <a:cs typeface="Calibri" panose="020F0502020204030204" pitchFamily="34" charset="0"/>
                        </a:rPr>
                        <a:t>Action Taken</a:t>
                      </a:r>
                    </a:p>
                  </a:txBody>
                  <a:tcPr anchor="ctr"/>
                </a:tc>
                <a:extLst>
                  <a:ext uri="{0D108BD9-81ED-4DB2-BD59-A6C34878D82A}">
                    <a16:rowId xmlns:a16="http://schemas.microsoft.com/office/drawing/2014/main" val="91663748"/>
                  </a:ext>
                </a:extLst>
              </a:tr>
              <a:tr h="1127106">
                <a:tc>
                  <a:txBody>
                    <a:bodyPr/>
                    <a:lstStyle/>
                    <a:p>
                      <a:pPr algn="ctr"/>
                      <a:r>
                        <a:rPr lang="en-IN" sz="1200" b="0" u="none" dirty="0">
                          <a:latin typeface="Calibri" panose="020F0502020204030204" pitchFamily="34" charset="0"/>
                          <a:cs typeface="Calibri" panose="020F0502020204030204" pitchFamily="34" charset="0"/>
                        </a:rPr>
                        <a:t>1</a:t>
                      </a:r>
                    </a:p>
                  </a:txBody>
                  <a:tcPr anchor="ctr"/>
                </a:tc>
                <a:tc>
                  <a:txBody>
                    <a:bodyPr/>
                    <a:lstStyle/>
                    <a:p>
                      <a:pPr algn="ctr"/>
                      <a:r>
                        <a:rPr lang="en-IN" sz="1200" b="1" u="none" dirty="0">
                          <a:latin typeface="Calibri" panose="020F0502020204030204" pitchFamily="34" charset="0"/>
                          <a:cs typeface="Calibri" panose="020F0502020204030204" pitchFamily="34" charset="0"/>
                        </a:rPr>
                        <a:t>PQM</a:t>
                      </a:r>
                    </a:p>
                  </a:txBody>
                  <a:tcPr anchor="ctr"/>
                </a:tc>
                <a:tc>
                  <a:txBody>
                    <a:bodyPr/>
                    <a:lstStyle/>
                    <a:p>
                      <a:pPr algn="l"/>
                      <a:r>
                        <a:rPr lang="en-US" sz="1200" b="0" u="none" kern="1200" dirty="0">
                          <a:solidFill>
                            <a:schemeClr val="dk1"/>
                          </a:solidFill>
                          <a:latin typeface="Calibri" panose="020F0502020204030204" pitchFamily="34" charset="0"/>
                          <a:ea typeface="+mn-ea"/>
                          <a:cs typeface="Calibri" panose="020F0502020204030204" pitchFamily="34" charset="0"/>
                        </a:rPr>
                        <a:t>Submitting the FDA, entered or existed data is cleared out in H10s fields..</a:t>
                      </a:r>
                    </a:p>
                  </a:txBody>
                  <a:tcPr anchor="ctr"/>
                </a:tc>
                <a:tc>
                  <a:txBody>
                    <a:bodyPr/>
                    <a:lstStyle/>
                    <a:p>
                      <a:pPr algn="ctr"/>
                      <a:r>
                        <a:rPr lang="en-IN" sz="1200" b="0" u="none" dirty="0" err="1">
                          <a:latin typeface="Calibri" panose="020F0502020204030204" pitchFamily="34" charset="0"/>
                          <a:cs typeface="Calibri" panose="020F0502020204030204" pitchFamily="34" charset="0"/>
                        </a:rPr>
                        <a:t>Pega</a:t>
                      </a:r>
                      <a:r>
                        <a:rPr lang="en-IN" sz="1200" b="0" u="none" dirty="0">
                          <a:latin typeface="Calibri" panose="020F0502020204030204" pitchFamily="34" charset="0"/>
                          <a:cs typeface="Calibri" panose="020F0502020204030204" pitchFamily="34" charset="0"/>
                        </a:rPr>
                        <a:t> Upgrade- 2021</a:t>
                      </a:r>
                    </a:p>
                  </a:txBody>
                  <a:tcPr anchor="ctr"/>
                </a:tc>
                <a:tc>
                  <a:txBody>
                    <a:bodyPr/>
                    <a:lstStyle/>
                    <a:p>
                      <a:pPr algn="l"/>
                      <a:r>
                        <a:rPr lang="en-US" sz="1200" b="0" u="none" dirty="0">
                          <a:latin typeface="Calibri" panose="020F0502020204030204" pitchFamily="34" charset="0"/>
                          <a:cs typeface="Calibri" panose="020F0502020204030204" pitchFamily="34" charset="0"/>
                        </a:rPr>
                        <a:t>Test Scenario was missed by Dev and QA. </a:t>
                      </a:r>
                      <a:endParaRPr lang="en-IN" sz="1200" b="0" u="none" dirty="0">
                        <a:latin typeface="Calibri" panose="020F0502020204030204" pitchFamily="34" charset="0"/>
                        <a:cs typeface="Calibri" panose="020F0502020204030204" pitchFamily="34" charset="0"/>
                      </a:endParaRPr>
                    </a:p>
                  </a:txBody>
                  <a:tcPr anchor="ctr"/>
                </a:tc>
                <a:tc>
                  <a:txBody>
                    <a:bodyPr/>
                    <a:lstStyle/>
                    <a:p>
                      <a:pPr algn="l"/>
                      <a:r>
                        <a:rPr lang="en-IN" sz="1200" b="0" u="none" dirty="0">
                          <a:latin typeface="Calibri" panose="020F0502020204030204" pitchFamily="34" charset="0"/>
                          <a:cs typeface="Calibri" panose="020F0502020204030204" pitchFamily="34" charset="0"/>
                        </a:rPr>
                        <a:t>Written new Script for missed scenario.</a:t>
                      </a:r>
                    </a:p>
                    <a:p>
                      <a:pPr algn="l"/>
                      <a:endParaRPr lang="en-US" sz="1200" b="0" u="none" dirty="0">
                        <a:latin typeface="Calibri" panose="020F0502020204030204" pitchFamily="34" charset="0"/>
                        <a:cs typeface="Calibri" panose="020F0502020204030204" pitchFamily="34" charset="0"/>
                      </a:endParaRPr>
                    </a:p>
                    <a:p>
                      <a:pPr algn="l"/>
                      <a:r>
                        <a:rPr lang="en-US" sz="1200" b="1" u="none" dirty="0">
                          <a:latin typeface="Calibri" panose="020F0502020204030204" pitchFamily="34" charset="0"/>
                          <a:cs typeface="Calibri" panose="020F0502020204030204" pitchFamily="34" charset="0"/>
                        </a:rPr>
                        <a:t>P</a:t>
                      </a:r>
                      <a:r>
                        <a:rPr lang="en-IN" sz="1200" b="1" u="none" dirty="0">
                          <a:latin typeface="Calibri" panose="020F0502020204030204" pitchFamily="34" charset="0"/>
                          <a:cs typeface="Calibri" panose="020F0502020204030204" pitchFamily="34" charset="0"/>
                        </a:rPr>
                        <a:t>A: </a:t>
                      </a:r>
                      <a:r>
                        <a:rPr lang="en-US" sz="1200" b="0" u="none" kern="1200" dirty="0">
                          <a:solidFill>
                            <a:schemeClr val="dk1"/>
                          </a:solidFill>
                          <a:latin typeface="Calibri" panose="020F0502020204030204" pitchFamily="34" charset="0"/>
                          <a:ea typeface="+mn-ea"/>
                          <a:cs typeface="Calibri" panose="020F0502020204030204" pitchFamily="34" charset="0"/>
                        </a:rPr>
                        <a:t>Reviewing test cases with </a:t>
                      </a:r>
                      <a:r>
                        <a:rPr lang="en-US" sz="1200" b="0" u="none" dirty="0">
                          <a:latin typeface="Calibri" panose="020F0502020204030204" pitchFamily="34" charset="0"/>
                          <a:cs typeface="Calibri" panose="020F0502020204030204" pitchFamily="34" charset="0"/>
                        </a:rPr>
                        <a:t>Application owner.</a:t>
                      </a:r>
                      <a:endParaRPr lang="en-IN" sz="1200" b="1" u="none"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7328586"/>
                  </a:ext>
                </a:extLst>
              </a:tr>
              <a:tr h="751422">
                <a:tc>
                  <a:txBody>
                    <a:bodyPr/>
                    <a:lstStyle/>
                    <a:p>
                      <a:pPr algn="ctr"/>
                      <a:r>
                        <a:rPr lang="en-IN" sz="1200" b="0" u="none" dirty="0">
                          <a:latin typeface="Calibri" panose="020F0502020204030204" pitchFamily="34" charset="0"/>
                          <a:cs typeface="Calibri" panose="020F0502020204030204" pitchFamily="34" charset="0"/>
                        </a:rPr>
                        <a:t>2</a:t>
                      </a:r>
                    </a:p>
                  </a:txBody>
                  <a:tcPr anchor="ctr"/>
                </a:tc>
                <a:tc>
                  <a:txBody>
                    <a:bodyPr/>
                    <a:lstStyle/>
                    <a:p>
                      <a:pPr algn="ctr"/>
                      <a:r>
                        <a:rPr lang="en-IN" sz="1200" b="1" u="none" dirty="0">
                          <a:latin typeface="Calibri" panose="020F0502020204030204" pitchFamily="34" charset="0"/>
                          <a:cs typeface="Calibri" panose="020F0502020204030204" pitchFamily="34" charset="0"/>
                        </a:rPr>
                        <a:t>Product Holds</a:t>
                      </a:r>
                    </a:p>
                  </a:txBody>
                  <a:tcPr anchor="ctr"/>
                </a:tc>
                <a:tc>
                  <a:txBody>
                    <a:bodyPr/>
                    <a:lstStyle/>
                    <a:p>
                      <a:pPr algn="l"/>
                      <a:r>
                        <a:rPr lang="en-US" sz="1200" b="0" u="none" dirty="0">
                          <a:latin typeface="Calibri" panose="020F0502020204030204" pitchFamily="34" charset="0"/>
                          <a:cs typeface="Calibri" panose="020F0502020204030204" pitchFamily="34" charset="0"/>
                        </a:rPr>
                        <a:t>GEINC10639443 :Holds users are unable to select QA Approvers and RA owners from dropdown. Agent activity has bug which led to null values in Additional Access Group column in Data base. Hence users were not able to get values in dropdown.</a:t>
                      </a:r>
                      <a:endParaRPr lang="en-IN" sz="1200" b="0" u="none" dirty="0">
                        <a:latin typeface="Calibri" panose="020F0502020204030204" pitchFamily="34" charset="0"/>
                        <a:cs typeface="Calibri" panose="020F0502020204030204" pitchFamily="34" charset="0"/>
                      </a:endParaRPr>
                    </a:p>
                  </a:txBody>
                  <a:tcPr anchor="ctr"/>
                </a:tc>
                <a:tc>
                  <a:txBody>
                    <a:bodyPr/>
                    <a:lstStyle/>
                    <a:p>
                      <a:pPr algn="ctr"/>
                      <a:r>
                        <a:rPr lang="en-IN" sz="1200" b="0" u="none" dirty="0">
                          <a:latin typeface="Calibri" panose="020F0502020204030204" pitchFamily="34" charset="0"/>
                          <a:cs typeface="Calibri" panose="020F0502020204030204" pitchFamily="34" charset="0"/>
                        </a:rPr>
                        <a:t>Dec Release</a:t>
                      </a:r>
                    </a:p>
                  </a:txBody>
                  <a:tcPr anchor="ctr"/>
                </a:tc>
                <a:tc>
                  <a:txBody>
                    <a:bodyPr/>
                    <a:lstStyle/>
                    <a:p>
                      <a:pPr algn="l"/>
                      <a:r>
                        <a:rPr lang="en-US" sz="1200" b="0" u="none" dirty="0">
                          <a:latin typeface="Calibri" panose="020F0502020204030204" pitchFamily="34" charset="0"/>
                          <a:cs typeface="Calibri" panose="020F0502020204030204" pitchFamily="34" charset="0"/>
                        </a:rPr>
                        <a:t>Agent activity fails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dirty="0">
                          <a:latin typeface="Calibri" panose="020F0502020204030204" pitchFamily="34" charset="0"/>
                          <a:cs typeface="Calibri" panose="020F0502020204030204" pitchFamily="34" charset="0"/>
                        </a:rPr>
                        <a:t>QA : Not in Scope. Issue is not replicated in Lower Environments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dirty="0">
                          <a:latin typeface="Calibri" panose="020F0502020204030204" pitchFamily="34" charset="0"/>
                          <a:cs typeface="Calibri" panose="020F0502020204030204" pitchFamily="34" charset="0"/>
                        </a:rPr>
                        <a:t>Agent Activity was fixed by Dev Team Additional Access Group values are stored in database. </a:t>
                      </a:r>
                    </a:p>
                    <a:p>
                      <a:pPr algn="l"/>
                      <a:endParaRPr lang="en-US" sz="1200" b="1" u="none" dirty="0">
                        <a:latin typeface="Calibri" panose="020F0502020204030204" pitchFamily="34" charset="0"/>
                        <a:cs typeface="Calibri" panose="020F0502020204030204" pitchFamily="34" charset="0"/>
                      </a:endParaRPr>
                    </a:p>
                    <a:p>
                      <a:pPr algn="l"/>
                      <a:r>
                        <a:rPr lang="en-US" sz="1200" b="1" u="none" dirty="0">
                          <a:latin typeface="Calibri" panose="020F0502020204030204" pitchFamily="34" charset="0"/>
                          <a:cs typeface="Calibri" panose="020F0502020204030204" pitchFamily="34" charset="0"/>
                        </a:rPr>
                        <a:t>PA : </a:t>
                      </a:r>
                      <a:r>
                        <a:rPr lang="en-US" sz="1200" b="0" u="none" dirty="0">
                          <a:latin typeface="Calibri" panose="020F0502020204030204" pitchFamily="34" charset="0"/>
                          <a:cs typeface="Calibri" panose="020F0502020204030204" pitchFamily="34" charset="0"/>
                        </a:rPr>
                        <a:t>DEV team to have a checklist for Deployment.</a:t>
                      </a:r>
                      <a:endParaRPr lang="en-IN" sz="1200" b="0" u="none"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0677297"/>
                  </a:ext>
                </a:extLst>
              </a:tr>
              <a:tr h="731092">
                <a:tc>
                  <a:txBody>
                    <a:bodyPr/>
                    <a:lstStyle/>
                    <a:p>
                      <a:pPr algn="ctr"/>
                      <a:r>
                        <a:rPr lang="en-IN" sz="1200" b="0" u="none" dirty="0">
                          <a:latin typeface="Calibri" panose="020F0502020204030204" pitchFamily="34" charset="0"/>
                          <a:cs typeface="Calibri" panose="020F0502020204030204" pitchFamily="34" charset="0"/>
                        </a:rPr>
                        <a:t>3</a:t>
                      </a:r>
                    </a:p>
                  </a:txBody>
                  <a:tcPr anchor="ctr"/>
                </a:tc>
                <a:tc>
                  <a:txBody>
                    <a:bodyPr/>
                    <a:lstStyle/>
                    <a:p>
                      <a:pPr algn="ctr"/>
                      <a:r>
                        <a:rPr lang="en-IN" sz="1200" b="1" u="none" dirty="0">
                          <a:latin typeface="Calibri" panose="020F0502020204030204" pitchFamily="34" charset="0"/>
                          <a:cs typeface="Calibri" panose="020F0502020204030204" pitchFamily="34" charset="0"/>
                        </a:rPr>
                        <a:t>Custom Apps</a:t>
                      </a:r>
                    </a:p>
                  </a:txBody>
                  <a:tcPr anchor="ctr"/>
                </a:tc>
                <a:tc>
                  <a:txBody>
                    <a:bodyPr/>
                    <a:lstStyle/>
                    <a:p>
                      <a:pPr marL="0" algn="l" defTabSz="914400" rtl="0" eaLnBrk="1" latinLnBrk="0" hangingPunct="1"/>
                      <a:r>
                        <a:rPr lang="en-US" sz="1200" b="0" u="none" kern="1200" dirty="0">
                          <a:solidFill>
                            <a:schemeClr val="dk1"/>
                          </a:solidFill>
                          <a:latin typeface="Calibri" panose="020F0502020204030204" pitchFamily="34" charset="0"/>
                          <a:ea typeface="+mn-ea"/>
                          <a:cs typeface="Calibri" panose="020F0502020204030204" pitchFamily="34" charset="0"/>
                        </a:rPr>
                        <a:t>MTP: Training assignment report not getting  downloaded. </a:t>
                      </a:r>
                      <a:endParaRPr lang="en-IN" sz="1200" b="0" u="none"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algn="ctr" defTabSz="914400" rtl="0" eaLnBrk="1" latinLnBrk="0" hangingPunct="1"/>
                      <a:r>
                        <a:rPr lang="en-IN" sz="1200" b="0" u="none" kern="1200" dirty="0">
                          <a:solidFill>
                            <a:schemeClr val="dk1"/>
                          </a:solidFill>
                          <a:latin typeface="Calibri" panose="020F0502020204030204" pitchFamily="34" charset="0"/>
                          <a:ea typeface="+mn-ea"/>
                          <a:cs typeface="Calibri" panose="020F0502020204030204" pitchFamily="34" charset="0"/>
                        </a:rPr>
                        <a:t>Nov Release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dirty="0">
                          <a:latin typeface="Calibri" panose="020F0502020204030204" pitchFamily="34" charset="0"/>
                          <a:cs typeface="Calibri" panose="020F0502020204030204" pitchFamily="34" charset="0"/>
                        </a:rPr>
                        <a:t>This issue is not replicated in Lower Environments(Stage) .</a:t>
                      </a:r>
                    </a:p>
                  </a:txBody>
                  <a:tcPr anchor="ctr"/>
                </a:tc>
                <a:tc>
                  <a:txBody>
                    <a:bodyPr/>
                    <a:lstStyle/>
                    <a:p>
                      <a:pPr algn="l"/>
                      <a:endParaRPr lang="en-IN" sz="1200" b="0" u="none"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52536394"/>
                  </a:ext>
                </a:extLst>
              </a:tr>
            </a:tbl>
          </a:graphicData>
        </a:graphic>
      </p:graphicFrame>
    </p:spTree>
    <p:extLst>
      <p:ext uri="{BB962C8B-B14F-4D97-AF65-F5344CB8AC3E}">
        <p14:creationId xmlns:p14="http://schemas.microsoft.com/office/powerpoint/2010/main" val="183132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3"/>
          <p:cNvGraphicFramePr>
            <a:graphicFrameLocks/>
          </p:cNvGraphicFramePr>
          <p:nvPr/>
        </p:nvGraphicFramePr>
        <p:xfrm>
          <a:off x="441296" y="1646408"/>
          <a:ext cx="4054063" cy="728037"/>
        </p:xfrm>
        <a:graphic>
          <a:graphicData uri="http://schemas.openxmlformats.org/drawingml/2006/table">
            <a:tbl>
              <a:tblPr firstCol="1">
                <a:tableStyleId>{21E4AEA4-8DFA-4A89-87EB-49C32662AFE0}</a:tableStyleId>
              </a:tblPr>
              <a:tblGrid>
                <a:gridCol w="1514825">
                  <a:extLst>
                    <a:ext uri="{9D8B030D-6E8A-4147-A177-3AD203B41FA5}">
                      <a16:colId xmlns:a16="http://schemas.microsoft.com/office/drawing/2014/main" val="20000"/>
                    </a:ext>
                  </a:extLst>
                </a:gridCol>
                <a:gridCol w="1217693">
                  <a:extLst>
                    <a:ext uri="{9D8B030D-6E8A-4147-A177-3AD203B41FA5}">
                      <a16:colId xmlns:a16="http://schemas.microsoft.com/office/drawing/2014/main" val="20001"/>
                    </a:ext>
                  </a:extLst>
                </a:gridCol>
                <a:gridCol w="1321545">
                  <a:extLst>
                    <a:ext uri="{9D8B030D-6E8A-4147-A177-3AD203B41FA5}">
                      <a16:colId xmlns:a16="http://schemas.microsoft.com/office/drawing/2014/main" val="20002"/>
                    </a:ext>
                  </a:extLst>
                </a:gridCol>
              </a:tblGrid>
              <a:tr h="368752">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i="0" u="none" strike="noStrike" cap="none" normalizeH="0" baseline="0" dirty="0">
                          <a:ln>
                            <a:noFill/>
                          </a:ln>
                          <a:solidFill>
                            <a:schemeClr val="bg1"/>
                          </a:solidFill>
                          <a:effectLst/>
                          <a:latin typeface="Calibri" panose="020F0502020204030204" pitchFamily="34" charset="0"/>
                        </a:rPr>
                        <a:t>Previous Period</a:t>
                      </a: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i="0" u="none" strike="noStrike" cap="none" normalizeH="0" baseline="0" dirty="0">
                          <a:ln>
                            <a:noFill/>
                          </a:ln>
                          <a:solidFill>
                            <a:schemeClr val="bg1"/>
                          </a:solidFill>
                          <a:effectLst/>
                          <a:latin typeface="Calibri" panose="020F0502020204030204" pitchFamily="34" charset="0"/>
                        </a:rPr>
                        <a:t>Current </a:t>
                      </a: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i="0" u="none" strike="noStrike" cap="none" normalizeH="0" baseline="0" dirty="0">
                          <a:ln>
                            <a:noFill/>
                          </a:ln>
                          <a:solidFill>
                            <a:schemeClr val="bg1"/>
                          </a:solidFill>
                          <a:effectLst/>
                          <a:latin typeface="Calibri" panose="020F0502020204030204" pitchFamily="34" charset="0"/>
                        </a:rPr>
                        <a:t>Projected Next Period</a:t>
                      </a: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59285">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endParaRPr kumimoji="0" lang="en-US" sz="1600" b="0" i="1" u="none" strike="noStrike" cap="none" normalizeH="0" baseline="0" dirty="0">
                        <a:ln>
                          <a:noFill/>
                        </a:ln>
                        <a:solidFill>
                          <a:schemeClr val="bg1"/>
                        </a:solidFill>
                        <a:effectLst/>
                        <a:latin typeface="Calibri" panose="020F0502020204030204" pitchFamily="34" charset="0"/>
                      </a:endParaRP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endParaRPr kumimoji="0" lang="en-US" sz="1600" b="0" i="1" u="none" strike="noStrike" cap="none" normalizeH="0" baseline="0" dirty="0">
                        <a:ln>
                          <a:noFill/>
                        </a:ln>
                        <a:solidFill>
                          <a:schemeClr val="bg1"/>
                        </a:solidFill>
                        <a:effectLst/>
                        <a:latin typeface="Calibri" panose="020F0502020204030204" pitchFamily="34" charset="0"/>
                      </a:endParaRP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endParaRPr kumimoji="0" lang="en-US" sz="1600" b="1" i="1" u="none" strike="noStrike" cap="none" normalizeH="0" baseline="0" dirty="0">
                        <a:ln>
                          <a:noFill/>
                        </a:ln>
                        <a:solidFill>
                          <a:schemeClr val="bg1"/>
                        </a:solidFill>
                        <a:effectLst/>
                        <a:latin typeface="Calibri" panose="020F0502020204030204" pitchFamily="34" charset="0"/>
                      </a:endParaRPr>
                    </a:p>
                  </a:txBody>
                  <a:tcPr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7" name="Oval 6"/>
          <p:cNvSpPr>
            <a:spLocks noChangeAspect="1"/>
          </p:cNvSpPr>
          <p:nvPr/>
        </p:nvSpPr>
        <p:spPr>
          <a:xfrm>
            <a:off x="1040686" y="2070204"/>
            <a:ext cx="278593" cy="282388"/>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8" name="Oval 7"/>
          <p:cNvSpPr>
            <a:spLocks noChangeAspect="1"/>
          </p:cNvSpPr>
          <p:nvPr/>
        </p:nvSpPr>
        <p:spPr>
          <a:xfrm>
            <a:off x="2415973" y="2068366"/>
            <a:ext cx="278593" cy="282388"/>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9" name="Oval 8"/>
          <p:cNvSpPr>
            <a:spLocks noChangeAspect="1"/>
          </p:cNvSpPr>
          <p:nvPr/>
        </p:nvSpPr>
        <p:spPr>
          <a:xfrm>
            <a:off x="3726996" y="2068366"/>
            <a:ext cx="278593" cy="282388"/>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11" name="Rounded Rectangle 10"/>
          <p:cNvSpPr/>
          <p:nvPr/>
        </p:nvSpPr>
        <p:spPr>
          <a:xfrm>
            <a:off x="442271" y="1646214"/>
            <a:ext cx="4054062" cy="727109"/>
          </a:xfrm>
          <a:prstGeom prst="roundRect">
            <a:avLst>
              <a:gd name="adj" fmla="val 4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Arial" pitchFamily="34" charset="0"/>
            </a:endParaRPr>
          </a:p>
        </p:txBody>
      </p:sp>
      <p:sp>
        <p:nvSpPr>
          <p:cNvPr id="19" name="TextBox 18"/>
          <p:cNvSpPr txBox="1"/>
          <p:nvPr/>
        </p:nvSpPr>
        <p:spPr>
          <a:xfrm>
            <a:off x="451686" y="1302031"/>
            <a:ext cx="2277435" cy="276999"/>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200" b="1" dirty="0">
                <a:solidFill>
                  <a:schemeClr val="bg1"/>
                </a:solidFill>
                <a:latin typeface="Calibri" panose="020F0502020204030204" pitchFamily="34" charset="0"/>
              </a:rPr>
              <a:t>Engagement Health (Overall)</a:t>
            </a:r>
          </a:p>
        </p:txBody>
      </p:sp>
      <p:sp>
        <p:nvSpPr>
          <p:cNvPr id="22" name="Oval 21"/>
          <p:cNvSpPr>
            <a:spLocks noChangeAspect="1"/>
          </p:cNvSpPr>
          <p:nvPr/>
        </p:nvSpPr>
        <p:spPr>
          <a:xfrm>
            <a:off x="1026772" y="5723688"/>
            <a:ext cx="282388" cy="282388"/>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cs typeface="Arial" pitchFamily="34" charset="0"/>
              </a:rPr>
              <a:t>G</a:t>
            </a:r>
          </a:p>
        </p:txBody>
      </p:sp>
      <p:sp>
        <p:nvSpPr>
          <p:cNvPr id="23" name="Oval 22"/>
          <p:cNvSpPr>
            <a:spLocks noChangeAspect="1"/>
          </p:cNvSpPr>
          <p:nvPr/>
        </p:nvSpPr>
        <p:spPr>
          <a:xfrm>
            <a:off x="2125845" y="5723688"/>
            <a:ext cx="282388" cy="2823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cs typeface="Arial" pitchFamily="34" charset="0"/>
              </a:rPr>
              <a:t>Y</a:t>
            </a:r>
          </a:p>
        </p:txBody>
      </p:sp>
      <p:sp>
        <p:nvSpPr>
          <p:cNvPr id="24" name="Oval 23"/>
          <p:cNvSpPr>
            <a:spLocks noChangeAspect="1"/>
          </p:cNvSpPr>
          <p:nvPr/>
        </p:nvSpPr>
        <p:spPr>
          <a:xfrm>
            <a:off x="3186974" y="5723688"/>
            <a:ext cx="282388" cy="2823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Calibri" panose="020F0502020204030204" pitchFamily="34" charset="0"/>
                <a:cs typeface="Arial" pitchFamily="34" charset="0"/>
              </a:rPr>
              <a:t>R</a:t>
            </a:r>
          </a:p>
        </p:txBody>
      </p:sp>
      <p:sp>
        <p:nvSpPr>
          <p:cNvPr id="25" name="Rectangle 24"/>
          <p:cNvSpPr/>
          <p:nvPr/>
        </p:nvSpPr>
        <p:spPr>
          <a:xfrm>
            <a:off x="1244790" y="5774738"/>
            <a:ext cx="692817" cy="237501"/>
          </a:xfrm>
          <a:prstGeom prst="rect">
            <a:avLst/>
          </a:prstGeom>
        </p:spPr>
        <p:txBody>
          <a:bodyPr wrap="none">
            <a:spAutoFit/>
          </a:bodyPr>
          <a:lstStyle/>
          <a:p>
            <a:pPr lvl="0" algn="ctr" eaLnBrk="0" hangingPunct="0">
              <a:lnSpc>
                <a:spcPct val="85000"/>
              </a:lnSpc>
              <a:spcBef>
                <a:spcPct val="50000"/>
              </a:spcBef>
              <a:buClr>
                <a:schemeClr val="accent2"/>
              </a:buClr>
            </a:pPr>
            <a:r>
              <a:rPr lang="en-US" sz="1100" dirty="0">
                <a:latin typeface="Calibri" panose="020F0502020204030204" pitchFamily="34" charset="0"/>
              </a:rPr>
              <a:t>On Track</a:t>
            </a:r>
          </a:p>
        </p:txBody>
      </p:sp>
      <p:sp>
        <p:nvSpPr>
          <p:cNvPr id="26" name="Rectangle 25"/>
          <p:cNvSpPr/>
          <p:nvPr/>
        </p:nvSpPr>
        <p:spPr>
          <a:xfrm>
            <a:off x="2352563" y="5758563"/>
            <a:ext cx="872355" cy="237501"/>
          </a:xfrm>
          <a:prstGeom prst="rect">
            <a:avLst/>
          </a:prstGeom>
        </p:spPr>
        <p:txBody>
          <a:bodyPr wrap="none">
            <a:spAutoFit/>
          </a:bodyPr>
          <a:lstStyle/>
          <a:p>
            <a:pPr lvl="0" algn="ctr" eaLnBrk="0" hangingPunct="0">
              <a:lnSpc>
                <a:spcPct val="85000"/>
              </a:lnSpc>
              <a:spcBef>
                <a:spcPct val="50000"/>
              </a:spcBef>
              <a:buClr>
                <a:schemeClr val="accent2"/>
              </a:buClr>
            </a:pPr>
            <a:r>
              <a:rPr lang="en-US" sz="1100" dirty="0">
                <a:latin typeface="Calibri" panose="020F0502020204030204" pitchFamily="34" charset="0"/>
              </a:rPr>
              <a:t>Low Risk	</a:t>
            </a:r>
          </a:p>
        </p:txBody>
      </p:sp>
      <p:sp>
        <p:nvSpPr>
          <p:cNvPr id="27" name="Rectangle 26"/>
          <p:cNvSpPr/>
          <p:nvPr/>
        </p:nvSpPr>
        <p:spPr>
          <a:xfrm>
            <a:off x="3400940" y="5774738"/>
            <a:ext cx="704039" cy="237501"/>
          </a:xfrm>
          <a:prstGeom prst="rect">
            <a:avLst/>
          </a:prstGeom>
        </p:spPr>
        <p:txBody>
          <a:bodyPr wrap="none">
            <a:spAutoFit/>
          </a:bodyPr>
          <a:lstStyle/>
          <a:p>
            <a:pPr lvl="0" algn="ctr" eaLnBrk="0" hangingPunct="0">
              <a:lnSpc>
                <a:spcPct val="85000"/>
              </a:lnSpc>
              <a:spcBef>
                <a:spcPct val="50000"/>
              </a:spcBef>
              <a:buClr>
                <a:schemeClr val="accent2"/>
              </a:buClr>
            </a:pPr>
            <a:r>
              <a:rPr lang="en-US" sz="1100" dirty="0">
                <a:latin typeface="Calibri" panose="020F0502020204030204" pitchFamily="34" charset="0"/>
              </a:rPr>
              <a:t>High Risk</a:t>
            </a:r>
          </a:p>
        </p:txBody>
      </p:sp>
      <p:graphicFrame>
        <p:nvGraphicFramePr>
          <p:cNvPr id="28" name="Group 89"/>
          <p:cNvGraphicFramePr>
            <a:graphicFrameLocks/>
          </p:cNvGraphicFramePr>
          <p:nvPr>
            <p:extLst>
              <p:ext uri="{D42A27DB-BD31-4B8C-83A1-F6EECF244321}">
                <p14:modId xmlns:p14="http://schemas.microsoft.com/office/powerpoint/2010/main" val="59229802"/>
              </p:ext>
            </p:extLst>
          </p:nvPr>
        </p:nvGraphicFramePr>
        <p:xfrm>
          <a:off x="466557" y="3211278"/>
          <a:ext cx="4605775" cy="2440877"/>
        </p:xfrm>
        <a:graphic>
          <a:graphicData uri="http://schemas.openxmlformats.org/drawingml/2006/table">
            <a:tbl>
              <a:tblPr firstCol="1">
                <a:tableStyleId>{21E4AEA4-8DFA-4A89-87EB-49C32662AFE0}</a:tableStyleId>
              </a:tblPr>
              <a:tblGrid>
                <a:gridCol w="1551394">
                  <a:extLst>
                    <a:ext uri="{9D8B030D-6E8A-4147-A177-3AD203B41FA5}">
                      <a16:colId xmlns:a16="http://schemas.microsoft.com/office/drawing/2014/main" val="20000"/>
                    </a:ext>
                  </a:extLst>
                </a:gridCol>
                <a:gridCol w="713524">
                  <a:extLst>
                    <a:ext uri="{9D8B030D-6E8A-4147-A177-3AD203B41FA5}">
                      <a16:colId xmlns:a16="http://schemas.microsoft.com/office/drawing/2014/main" val="20001"/>
                    </a:ext>
                  </a:extLst>
                </a:gridCol>
                <a:gridCol w="2340857">
                  <a:extLst>
                    <a:ext uri="{9D8B030D-6E8A-4147-A177-3AD203B41FA5}">
                      <a16:colId xmlns:a16="http://schemas.microsoft.com/office/drawing/2014/main" val="20002"/>
                    </a:ext>
                  </a:extLst>
                </a:gridCol>
              </a:tblGrid>
              <a:tr h="306676">
                <a:tc>
                  <a:txBody>
                    <a:bodyPr/>
                    <a:lstStyle/>
                    <a:p>
                      <a:pPr marL="0" marR="0" lvl="0" indent="0" algn="ctr" defTabSz="914400" rtl="0" eaLnBrk="0" fontAlgn="base" latinLnBrk="0" hangingPunct="0">
                        <a:lnSpc>
                          <a:spcPct val="85000"/>
                        </a:lnSpc>
                        <a:spcBef>
                          <a:spcPct val="50000"/>
                        </a:spcBef>
                        <a:spcAft>
                          <a:spcPct val="0"/>
                        </a:spcAft>
                        <a:buClr>
                          <a:schemeClr val="accent2"/>
                        </a:buClr>
                        <a:buSzTx/>
                        <a:buFont typeface="Wingdings" charset="2"/>
                        <a:buNone/>
                        <a:tabLst/>
                      </a:pPr>
                      <a:endParaRPr kumimoji="0" lang="en-US" sz="1000" b="1" i="0" u="none" strike="noStrike" cap="none" normalizeH="0" baseline="0" dirty="0">
                        <a:ln>
                          <a:noFill/>
                        </a:ln>
                        <a:solidFill>
                          <a:schemeClr val="bg1"/>
                        </a:solidFill>
                        <a:effectLst/>
                        <a:latin typeface="Calibri" panose="020F0502020204030204" pitchFamily="34" charset="0"/>
                      </a:endParaRPr>
                    </a:p>
                  </a:txBody>
                  <a:tcPr marL="90488" marR="90488" marT="44450" marB="44450" anchor="ctr" horzOverflow="overflow">
                    <a:solidFill>
                      <a:srgbClr val="0070C0"/>
                    </a:solidFill>
                  </a:tcPr>
                </a:tc>
                <a:tc>
                  <a:txBody>
                    <a:bodyPr/>
                    <a:lstStyle/>
                    <a:p>
                      <a:pPr marL="0" marR="0" lvl="0" indent="0" algn="ctr" defTabSz="914400" rtl="0" eaLnBrk="0" fontAlgn="base" latinLnBrk="0" hangingPunct="0">
                        <a:lnSpc>
                          <a:spcPct val="85000"/>
                        </a:lnSpc>
                        <a:spcBef>
                          <a:spcPct val="0"/>
                        </a:spcBef>
                        <a:spcAft>
                          <a:spcPct val="0"/>
                        </a:spcAft>
                        <a:buClr>
                          <a:schemeClr val="bg1"/>
                        </a:buClr>
                        <a:buSzTx/>
                        <a:buFontTx/>
                        <a:buNone/>
                        <a:tabLst/>
                      </a:pPr>
                      <a:r>
                        <a:rPr kumimoji="0" lang="en-US" sz="1000" b="1" i="0" u="none" strike="noStrike" cap="none" normalizeH="0" baseline="0" dirty="0">
                          <a:ln>
                            <a:noFill/>
                          </a:ln>
                          <a:solidFill>
                            <a:schemeClr val="bg1"/>
                          </a:solidFill>
                          <a:effectLst/>
                          <a:latin typeface="Calibri" panose="020F0502020204030204" pitchFamily="34" charset="0"/>
                        </a:rPr>
                        <a:t> Status</a:t>
                      </a:r>
                    </a:p>
                  </a:txBody>
                  <a:tcPr marL="90488" marR="90488" marT="44450" marB="44450" anchor="ctr" horzOverflow="overflow">
                    <a:solidFill>
                      <a:srgbClr val="0070C0"/>
                    </a:solidFill>
                  </a:tcPr>
                </a:tc>
                <a:tc>
                  <a:txBody>
                    <a:bodyPr/>
                    <a:lstStyle/>
                    <a:p>
                      <a:pPr marL="0" marR="0" lvl="0" indent="0" algn="ctr" defTabSz="914400" rtl="0" eaLnBrk="0" fontAlgn="base" latinLnBrk="0" hangingPunct="0">
                        <a:lnSpc>
                          <a:spcPct val="85000"/>
                        </a:lnSpc>
                        <a:spcBef>
                          <a:spcPct val="0"/>
                        </a:spcBef>
                        <a:spcAft>
                          <a:spcPct val="0"/>
                        </a:spcAft>
                        <a:buClr>
                          <a:schemeClr val="bg1"/>
                        </a:buClr>
                        <a:buSzTx/>
                        <a:buFontTx/>
                        <a:buNone/>
                        <a:tabLst/>
                      </a:pPr>
                      <a:r>
                        <a:rPr kumimoji="0" lang="en-US" sz="1000" b="1" i="0" u="none" strike="noStrike" cap="none" normalizeH="0" baseline="0" dirty="0">
                          <a:ln>
                            <a:noFill/>
                          </a:ln>
                          <a:solidFill>
                            <a:schemeClr val="bg1"/>
                          </a:solidFill>
                          <a:effectLst/>
                          <a:latin typeface="Calibri" panose="020F0502020204030204" pitchFamily="34" charset="0"/>
                        </a:rPr>
                        <a:t>Comments</a:t>
                      </a:r>
                    </a:p>
                  </a:txBody>
                  <a:tcPr marL="90488" marR="90488" marT="44450" marB="44450" anchor="ctr" horzOverflow="overflow">
                    <a:solidFill>
                      <a:srgbClr val="0070C0"/>
                    </a:solidFill>
                  </a:tcPr>
                </a:tc>
                <a:extLst>
                  <a:ext uri="{0D108BD9-81ED-4DB2-BD59-A6C34878D82A}">
                    <a16:rowId xmlns:a16="http://schemas.microsoft.com/office/drawing/2014/main" val="10000"/>
                  </a:ext>
                </a:extLst>
              </a:tr>
              <a:tr h="28643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Scope</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r>
                        <a:rPr kumimoji="0" lang="en-US" sz="1000" b="0" i="0" u="none" strike="noStrike" cap="none" normalizeH="0" baseline="0" dirty="0">
                          <a:ln>
                            <a:noFill/>
                          </a:ln>
                          <a:solidFill>
                            <a:srgbClr val="000000"/>
                          </a:solidFill>
                          <a:effectLst/>
                          <a:latin typeface="Calibri" panose="020F0502020204030204" pitchFamily="34" charset="0"/>
                        </a:rPr>
                        <a:t>No deviations reported</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1"/>
                  </a:ext>
                </a:extLst>
              </a:tr>
              <a:tr h="33150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u="none" strike="noStrike" cap="none" normalizeH="0" baseline="0" dirty="0">
                          <a:ln>
                            <a:noFill/>
                          </a:ln>
                          <a:effectLst/>
                          <a:latin typeface="Calibri" panose="020F0502020204030204" pitchFamily="34" charset="0"/>
                        </a:rPr>
                        <a:t>Schedule</a:t>
                      </a:r>
                      <a:endParaRPr kumimoji="0" lang="en-US" sz="1000" b="1"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85000"/>
                        </a:lnSpc>
                        <a:spcBef>
                          <a:spcPct val="0"/>
                        </a:spcBef>
                        <a:spcAft>
                          <a:spcPct val="0"/>
                        </a:spcAft>
                        <a:buClr>
                          <a:schemeClr val="bg1"/>
                        </a:buClr>
                        <a:buSzTx/>
                        <a:buFontTx/>
                        <a:buNone/>
                        <a:tabLst/>
                      </a:pPr>
                      <a:r>
                        <a:rPr kumimoji="0" lang="en-US" sz="1000" b="0" i="0" u="none" strike="noStrike" cap="none" normalizeH="0" baseline="0" dirty="0">
                          <a:ln>
                            <a:noFill/>
                          </a:ln>
                          <a:solidFill>
                            <a:srgbClr val="000000"/>
                          </a:solidFill>
                          <a:effectLst/>
                          <a:latin typeface="Calibri" panose="020F0502020204030204" pitchFamily="34" charset="0"/>
                        </a:rPr>
                        <a:t>No Schedule deviation</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2"/>
                  </a:ext>
                </a:extLst>
              </a:tr>
              <a:tr h="33150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Delivery</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85000"/>
                        </a:lnSpc>
                        <a:spcBef>
                          <a:spcPct val="0"/>
                        </a:spcBef>
                        <a:spcAft>
                          <a:spcPct val="0"/>
                        </a:spcAft>
                        <a:buClr>
                          <a:schemeClr val="bg1"/>
                        </a:buClr>
                        <a:buSzTx/>
                        <a:buFontTx/>
                        <a:buNone/>
                        <a:tabLst/>
                      </a:pPr>
                      <a:r>
                        <a:rPr kumimoji="0" lang="en-US" sz="1000" b="0" i="0" u="none" strike="noStrike" cap="none" normalizeH="0" baseline="0" dirty="0">
                          <a:ln>
                            <a:noFill/>
                          </a:ln>
                          <a:solidFill>
                            <a:srgbClr val="000000"/>
                          </a:solidFill>
                          <a:effectLst/>
                          <a:latin typeface="Calibri" panose="020F0502020204030204" pitchFamily="34" charset="0"/>
                        </a:rPr>
                        <a:t>No deviations reported</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3206076918"/>
                  </a:ext>
                </a:extLst>
              </a:tr>
              <a:tr h="325427">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Cost</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r>
                        <a:rPr kumimoji="0" lang="en-US" sz="1000" b="0" i="0" u="none" strike="noStrike" cap="none" normalizeH="0" baseline="0" dirty="0">
                          <a:ln>
                            <a:noFill/>
                          </a:ln>
                          <a:solidFill>
                            <a:srgbClr val="000000"/>
                          </a:solidFill>
                          <a:effectLst/>
                          <a:latin typeface="Calibri" panose="020F0502020204030204" pitchFamily="34" charset="0"/>
                        </a:rPr>
                        <a:t>No deviations reported </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3"/>
                  </a:ext>
                </a:extLst>
              </a:tr>
              <a:tr h="28643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Resources</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defRPr/>
                      </a:pPr>
                      <a:r>
                        <a:rPr kumimoji="0" lang="en-US" sz="1000" b="0" i="0" u="none" strike="noStrike" cap="none" normalizeH="0" baseline="0" dirty="0">
                          <a:ln>
                            <a:noFill/>
                          </a:ln>
                          <a:solidFill>
                            <a:srgbClr val="000000"/>
                          </a:solidFill>
                          <a:effectLst/>
                          <a:latin typeface="Calibri" panose="020F0502020204030204" pitchFamily="34" charset="0"/>
                        </a:rPr>
                        <a:t>Attrition : Retention in progress.</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4"/>
                  </a:ext>
                </a:extLst>
              </a:tr>
              <a:tr h="28643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Governance</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defRPr/>
                      </a:pPr>
                      <a:r>
                        <a:rPr kumimoji="0" lang="en-US" sz="1000" b="0" i="0" u="none" strike="noStrike" cap="none" normalizeH="0" baseline="0" dirty="0">
                          <a:ln>
                            <a:noFill/>
                          </a:ln>
                          <a:solidFill>
                            <a:srgbClr val="000000"/>
                          </a:solidFill>
                          <a:effectLst/>
                          <a:latin typeface="Calibri" panose="020F0502020204030204" pitchFamily="34" charset="0"/>
                        </a:rPr>
                        <a:t>No deviations reported</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5"/>
                  </a:ext>
                </a:extLst>
              </a:tr>
              <a:tr h="286439">
                <a:tc>
                  <a:txBody>
                    <a:bodyPr/>
                    <a:lstStyle/>
                    <a:p>
                      <a:pPr marL="0" marR="0" lvl="0" indent="0" algn="l" defTabSz="914400" rtl="0" eaLnBrk="0" fontAlgn="base" latinLnBrk="0" hangingPunct="0">
                        <a:lnSpc>
                          <a:spcPct val="85000"/>
                        </a:lnSpc>
                        <a:spcBef>
                          <a:spcPct val="50000"/>
                        </a:spcBef>
                        <a:spcAft>
                          <a:spcPct val="0"/>
                        </a:spcAft>
                        <a:buClr>
                          <a:schemeClr val="accent2"/>
                        </a:buClr>
                        <a:buSzTx/>
                        <a:buFont typeface="Wingdings" charset="2"/>
                        <a:buNone/>
                        <a:tabLst/>
                      </a:pPr>
                      <a:r>
                        <a:rPr kumimoji="0" lang="en-US" sz="1000" b="1" u="none" strike="noStrike" kern="1200" cap="none" normalizeH="0" baseline="0" dirty="0">
                          <a:ln>
                            <a:noFill/>
                          </a:ln>
                          <a:solidFill>
                            <a:schemeClr val="lt1"/>
                          </a:solidFill>
                          <a:effectLst/>
                          <a:latin typeface="Calibri" panose="020F0502020204030204" pitchFamily="34" charset="0"/>
                          <a:ea typeface="+mn-ea"/>
                          <a:cs typeface="+mn-cs"/>
                        </a:rPr>
                        <a:t>Invoices</a:t>
                      </a:r>
                    </a:p>
                  </a:txBody>
                  <a:tcPr marL="90488" marR="90488" marT="44450" marB="44450" anchor="ctr" horzOverflow="overflow">
                    <a:solidFill>
                      <a:srgbClr val="0070C0"/>
                    </a:solidFill>
                  </a:tcPr>
                </a:tc>
                <a:tc>
                  <a:txBody>
                    <a:bodyPr/>
                    <a:lstStyle/>
                    <a:p>
                      <a:pPr marL="109538" marR="0" lvl="0" indent="-109538" algn="l" defTabSz="914400" rtl="0" eaLnBrk="0" fontAlgn="base" latinLnBrk="0" hangingPunct="0">
                        <a:lnSpc>
                          <a:spcPct val="85000"/>
                        </a:lnSpc>
                        <a:spcBef>
                          <a:spcPct val="0"/>
                        </a:spcBef>
                        <a:spcAft>
                          <a:spcPct val="0"/>
                        </a:spcAft>
                        <a:buClr>
                          <a:schemeClr val="bg1"/>
                        </a:buClr>
                        <a:buSzTx/>
                        <a:buFontTx/>
                        <a:buNone/>
                        <a:tabLst/>
                      </a:pPr>
                      <a:endParaRPr kumimoji="0" lang="en-US" sz="1000" b="0" i="0" u="none" strike="noStrike" cap="none" normalizeH="0" baseline="0" dirty="0">
                        <a:ln>
                          <a:noFill/>
                        </a:ln>
                        <a:solidFill>
                          <a:srgbClr val="000000"/>
                        </a:solidFill>
                        <a:effectLst/>
                        <a:latin typeface="Calibri" panose="020F0502020204030204" pitchFamily="34" charset="0"/>
                      </a:endParaRPr>
                    </a:p>
                  </a:txBody>
                  <a:tcPr marL="90488" marR="90488" marT="44450" marB="44450"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85000"/>
                        </a:lnSpc>
                        <a:spcBef>
                          <a:spcPct val="0"/>
                        </a:spcBef>
                        <a:spcAft>
                          <a:spcPct val="0"/>
                        </a:spcAft>
                        <a:buClr>
                          <a:schemeClr val="bg1"/>
                        </a:buClr>
                        <a:buSzTx/>
                        <a:buFontTx/>
                        <a:buNone/>
                        <a:tabLst/>
                        <a:defRPr/>
                      </a:pPr>
                      <a:r>
                        <a:rPr kumimoji="0" lang="en-US" sz="1000" b="0" i="0" u="none" strike="noStrike" cap="none" normalizeH="0" baseline="0" dirty="0">
                          <a:ln>
                            <a:noFill/>
                          </a:ln>
                          <a:solidFill>
                            <a:schemeClr val="tx1"/>
                          </a:solidFill>
                          <a:effectLst/>
                          <a:latin typeface="Calibri" panose="020F0502020204030204" pitchFamily="34" charset="0"/>
                        </a:rPr>
                        <a:t>Invoices raised on time</a:t>
                      </a:r>
                    </a:p>
                  </a:txBody>
                  <a:tcPr marL="90488" marR="90488" marT="44450" marB="44450" anchor="ctr" horzOverflow="overflow">
                    <a:solidFill>
                      <a:schemeClr val="accent2">
                        <a:lumMod val="40000"/>
                        <a:lumOff val="60000"/>
                      </a:schemeClr>
                    </a:solidFill>
                  </a:tcPr>
                </a:tc>
                <a:extLst>
                  <a:ext uri="{0D108BD9-81ED-4DB2-BD59-A6C34878D82A}">
                    <a16:rowId xmlns:a16="http://schemas.microsoft.com/office/drawing/2014/main" val="10006"/>
                  </a:ext>
                </a:extLst>
              </a:tr>
            </a:tbl>
          </a:graphicData>
        </a:graphic>
      </p:graphicFrame>
      <p:sp>
        <p:nvSpPr>
          <p:cNvPr id="29" name="Rounded Rectangle 28"/>
          <p:cNvSpPr/>
          <p:nvPr/>
        </p:nvSpPr>
        <p:spPr>
          <a:xfrm>
            <a:off x="462149" y="3199680"/>
            <a:ext cx="4585811" cy="2440876"/>
          </a:xfrm>
          <a:prstGeom prst="roundRect">
            <a:avLst>
              <a:gd name="adj" fmla="val 19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Arial" pitchFamily="34" charset="0"/>
            </a:endParaRPr>
          </a:p>
        </p:txBody>
      </p:sp>
      <p:sp>
        <p:nvSpPr>
          <p:cNvPr id="31" name="Oval 30"/>
          <p:cNvSpPr>
            <a:spLocks noChangeAspect="1"/>
          </p:cNvSpPr>
          <p:nvPr/>
        </p:nvSpPr>
        <p:spPr>
          <a:xfrm>
            <a:off x="2225517" y="3532723"/>
            <a:ext cx="247265" cy="2176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32" name="TextBox 31"/>
          <p:cNvSpPr txBox="1"/>
          <p:nvPr/>
        </p:nvSpPr>
        <p:spPr>
          <a:xfrm>
            <a:off x="484177" y="2869162"/>
            <a:ext cx="1641667" cy="276999"/>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pt-PT"/>
            </a:defPPr>
            <a:lvl1pPr>
              <a:defRPr sz="1200" b="1">
                <a:solidFill>
                  <a:schemeClr val="bg1"/>
                </a:solidFill>
                <a:latin typeface="Calibri" panose="020F0502020204030204" pitchFamily="34" charset="0"/>
              </a:defRPr>
            </a:lvl1pPr>
          </a:lstStyle>
          <a:p>
            <a:r>
              <a:rPr lang="en-US" dirty="0"/>
              <a:t>Major Indicators</a:t>
            </a:r>
          </a:p>
        </p:txBody>
      </p:sp>
      <p:sp>
        <p:nvSpPr>
          <p:cNvPr id="35" name="Oval 34"/>
          <p:cNvSpPr>
            <a:spLocks noChangeAspect="1"/>
          </p:cNvSpPr>
          <p:nvPr/>
        </p:nvSpPr>
        <p:spPr>
          <a:xfrm>
            <a:off x="2212660" y="4179059"/>
            <a:ext cx="277418" cy="244151"/>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46" name="Oval 45"/>
          <p:cNvSpPr>
            <a:spLocks noChangeAspect="1"/>
          </p:cNvSpPr>
          <p:nvPr/>
        </p:nvSpPr>
        <p:spPr>
          <a:xfrm>
            <a:off x="2228909" y="5122607"/>
            <a:ext cx="247265" cy="2176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47" name="Oval 46"/>
          <p:cNvSpPr>
            <a:spLocks noChangeAspect="1"/>
          </p:cNvSpPr>
          <p:nvPr/>
        </p:nvSpPr>
        <p:spPr>
          <a:xfrm>
            <a:off x="2225517" y="3853749"/>
            <a:ext cx="249359" cy="219457"/>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4" name="Title 3">
            <a:extLst>
              <a:ext uri="{FF2B5EF4-FFF2-40B4-BE49-F238E27FC236}">
                <a16:creationId xmlns:a16="http://schemas.microsoft.com/office/drawing/2014/main" id="{F52D94C4-37EA-4E7C-BED4-0EF67B17B7D6}"/>
              </a:ext>
            </a:extLst>
          </p:cNvPr>
          <p:cNvSpPr>
            <a:spLocks noGrp="1"/>
          </p:cNvSpPr>
          <p:nvPr>
            <p:ph type="title"/>
          </p:nvPr>
        </p:nvSpPr>
        <p:spPr>
          <a:xfrm>
            <a:off x="227349" y="0"/>
            <a:ext cx="11125236" cy="1104900"/>
          </a:xfrm>
        </p:spPr>
        <p:txBody>
          <a:bodyPr/>
          <a:lstStyle/>
          <a:p>
            <a:r>
              <a:rPr lang="en-US" dirty="0">
                <a:solidFill>
                  <a:schemeClr val="accent1"/>
                </a:solidFill>
              </a:rPr>
              <a:t>Engagement Summary</a:t>
            </a:r>
          </a:p>
        </p:txBody>
      </p:sp>
      <p:cxnSp>
        <p:nvCxnSpPr>
          <p:cNvPr id="33" name="Straight Connector 32">
            <a:extLst>
              <a:ext uri="{FF2B5EF4-FFF2-40B4-BE49-F238E27FC236}">
                <a16:creationId xmlns:a16="http://schemas.microsoft.com/office/drawing/2014/main" id="{0531DA0F-D27C-49AA-8385-99FD013D01F6}"/>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5288F04-CEE9-41A8-BDA5-67D3BF4042BC}"/>
              </a:ext>
            </a:extLst>
          </p:cNvPr>
          <p:cNvSpPr>
            <a:spLocks noChangeAspect="1"/>
          </p:cNvSpPr>
          <p:nvPr/>
        </p:nvSpPr>
        <p:spPr>
          <a:xfrm>
            <a:off x="2210312" y="4500275"/>
            <a:ext cx="277418" cy="244151"/>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sp>
        <p:nvSpPr>
          <p:cNvPr id="40" name="Oval 39">
            <a:extLst>
              <a:ext uri="{FF2B5EF4-FFF2-40B4-BE49-F238E27FC236}">
                <a16:creationId xmlns:a16="http://schemas.microsoft.com/office/drawing/2014/main" id="{EEDFC91D-9FF8-4408-9C7C-553B634C91A8}"/>
              </a:ext>
            </a:extLst>
          </p:cNvPr>
          <p:cNvSpPr>
            <a:spLocks noChangeAspect="1"/>
          </p:cNvSpPr>
          <p:nvPr/>
        </p:nvSpPr>
        <p:spPr>
          <a:xfrm>
            <a:off x="2226561" y="5415687"/>
            <a:ext cx="247265" cy="2176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G</a:t>
            </a:r>
          </a:p>
        </p:txBody>
      </p:sp>
      <p:graphicFrame>
        <p:nvGraphicFramePr>
          <p:cNvPr id="41" name="Chart 40">
            <a:extLst>
              <a:ext uri="{FF2B5EF4-FFF2-40B4-BE49-F238E27FC236}">
                <a16:creationId xmlns:a16="http://schemas.microsoft.com/office/drawing/2014/main" id="{74A8FA5C-C4CE-4426-9EBC-8AA8218EB2F9}"/>
              </a:ext>
            </a:extLst>
          </p:cNvPr>
          <p:cNvGraphicFramePr>
            <a:graphicFrameLocks/>
          </p:cNvGraphicFramePr>
          <p:nvPr>
            <p:extLst>
              <p:ext uri="{D42A27DB-BD31-4B8C-83A1-F6EECF244321}">
                <p14:modId xmlns:p14="http://schemas.microsoft.com/office/powerpoint/2010/main" val="3139949939"/>
              </p:ext>
            </p:extLst>
          </p:nvPr>
        </p:nvGraphicFramePr>
        <p:xfrm>
          <a:off x="5527789" y="1169381"/>
          <a:ext cx="6448222"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Chart 42">
            <a:extLst>
              <a:ext uri="{FF2B5EF4-FFF2-40B4-BE49-F238E27FC236}">
                <a16:creationId xmlns:a16="http://schemas.microsoft.com/office/drawing/2014/main" id="{50AA994D-D01C-4C64-AE32-E760684CDB8B}"/>
              </a:ext>
            </a:extLst>
          </p:cNvPr>
          <p:cNvGraphicFramePr>
            <a:graphicFrameLocks/>
          </p:cNvGraphicFramePr>
          <p:nvPr>
            <p:extLst>
              <p:ext uri="{D42A27DB-BD31-4B8C-83A1-F6EECF244321}">
                <p14:modId xmlns:p14="http://schemas.microsoft.com/office/powerpoint/2010/main" val="3912945227"/>
              </p:ext>
            </p:extLst>
          </p:nvPr>
        </p:nvGraphicFramePr>
        <p:xfrm>
          <a:off x="5568312" y="3567194"/>
          <a:ext cx="6538361" cy="2520000"/>
        </p:xfrm>
        <a:graphic>
          <a:graphicData uri="http://schemas.openxmlformats.org/drawingml/2006/chart">
            <c:chart xmlns:c="http://schemas.openxmlformats.org/drawingml/2006/chart" xmlns:r="http://schemas.openxmlformats.org/officeDocument/2006/relationships" r:id="rId4"/>
          </a:graphicData>
        </a:graphic>
      </p:graphicFrame>
      <p:sp>
        <p:nvSpPr>
          <p:cNvPr id="30" name="Oval 29">
            <a:extLst>
              <a:ext uri="{FF2B5EF4-FFF2-40B4-BE49-F238E27FC236}">
                <a16:creationId xmlns:a16="http://schemas.microsoft.com/office/drawing/2014/main" id="{8BF0E6D7-A85F-479A-BBA3-6EE2DD1581A9}"/>
              </a:ext>
            </a:extLst>
          </p:cNvPr>
          <p:cNvSpPr>
            <a:spLocks noChangeAspect="1"/>
          </p:cNvSpPr>
          <p:nvPr/>
        </p:nvSpPr>
        <p:spPr>
          <a:xfrm>
            <a:off x="2213627" y="4831577"/>
            <a:ext cx="277418" cy="24415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Arial" pitchFamily="34" charset="0"/>
              </a:rPr>
              <a:t>Y</a:t>
            </a:r>
          </a:p>
        </p:txBody>
      </p:sp>
    </p:spTree>
    <p:extLst>
      <p:ext uri="{BB962C8B-B14F-4D97-AF65-F5344CB8AC3E}">
        <p14:creationId xmlns:p14="http://schemas.microsoft.com/office/powerpoint/2010/main" val="21012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78441A4-EE0B-4D5A-B90D-B0F36C3A1840}"/>
              </a:ext>
            </a:extLst>
          </p:cNvPr>
          <p:cNvCxnSpPr>
            <a:cxnSpLocks/>
          </p:cNvCxnSpPr>
          <p:nvPr/>
        </p:nvCxnSpPr>
        <p:spPr>
          <a:xfrm>
            <a:off x="-6034" y="909182"/>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2">
            <a:extLst>
              <a:ext uri="{FF2B5EF4-FFF2-40B4-BE49-F238E27FC236}">
                <a16:creationId xmlns:a16="http://schemas.microsoft.com/office/drawing/2014/main" id="{38067936-ECBC-4530-8808-A9029153E312}"/>
              </a:ext>
            </a:extLst>
          </p:cNvPr>
          <p:cNvSpPr txBox="1">
            <a:spLocks noChangeArrowheads="1"/>
          </p:cNvSpPr>
          <p:nvPr/>
        </p:nvSpPr>
        <p:spPr>
          <a:xfrm>
            <a:off x="114206" y="303170"/>
            <a:ext cx="8569633" cy="399603"/>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altLang="en-US" sz="3000" dirty="0">
                <a:solidFill>
                  <a:schemeClr val="accent1"/>
                </a:solidFill>
                <a:latin typeface="Calibri" panose="020F0502020204030204" pitchFamily="34" charset="0"/>
              </a:rPr>
              <a:t>Delivery Updates</a:t>
            </a:r>
            <a:endParaRPr lang="en-US" sz="3000" dirty="0">
              <a:solidFill>
                <a:schemeClr val="accent1"/>
              </a:solidFill>
              <a:latin typeface="Calibri" panose="020F0502020204030204" pitchFamily="34" charset="0"/>
            </a:endParaRPr>
          </a:p>
        </p:txBody>
      </p:sp>
      <p:sp>
        <p:nvSpPr>
          <p:cNvPr id="4" name="TextBox 3">
            <a:extLst>
              <a:ext uri="{FF2B5EF4-FFF2-40B4-BE49-F238E27FC236}">
                <a16:creationId xmlns:a16="http://schemas.microsoft.com/office/drawing/2014/main" id="{F17AFAA4-D221-44A0-AB4A-E194FA453CE5}"/>
              </a:ext>
            </a:extLst>
          </p:cNvPr>
          <p:cNvSpPr txBox="1"/>
          <p:nvPr/>
        </p:nvSpPr>
        <p:spPr>
          <a:xfrm>
            <a:off x="390663" y="989882"/>
            <a:ext cx="4837264" cy="369332"/>
          </a:xfrm>
          <a:prstGeom prst="rect">
            <a:avLst/>
          </a:prstGeom>
          <a:noFill/>
        </p:spPr>
        <p:txBody>
          <a:bodyPr wrap="square" rtlCol="0">
            <a:spAutoFit/>
          </a:bodyPr>
          <a:lstStyle/>
          <a:p>
            <a:pPr marL="0" lvl="1" indent="0" algn="just" defTabSz="914418">
              <a:spcAft>
                <a:spcPts val="400"/>
              </a:spcAft>
              <a:buFont typeface="Wingdings" panose="05000000000000000000" pitchFamily="2" charset="2"/>
              <a:buNone/>
              <a:defRPr/>
            </a:pPr>
            <a:r>
              <a:rPr lang="en-US" b="1" dirty="0">
                <a:solidFill>
                  <a:srgbClr val="0070C0"/>
                </a:solidFill>
                <a:latin typeface="Calibri" panose="020F0502020204030204" pitchFamily="34" charset="0"/>
              </a:rPr>
              <a:t>Q4</a:t>
            </a:r>
            <a:r>
              <a:rPr lang="en-US" sz="1600" b="1" dirty="0">
                <a:solidFill>
                  <a:srgbClr val="0070C0"/>
                </a:solidFill>
                <a:latin typeface="Calibri" panose="020F0502020204030204" pitchFamily="34" charset="0"/>
              </a:rPr>
              <a:t> </a:t>
            </a:r>
            <a:r>
              <a:rPr lang="en-US" b="1" dirty="0">
                <a:solidFill>
                  <a:srgbClr val="0070C0"/>
                </a:solidFill>
                <a:latin typeface="Calibri" panose="020F0502020204030204" pitchFamily="34" charset="0"/>
              </a:rPr>
              <a:t>Accomplishments</a:t>
            </a:r>
            <a:endParaRPr lang="en-US" sz="1600" b="1" u="sng" dirty="0">
              <a:latin typeface="Calibri" panose="020F0502020204030204" pitchFamily="34" charset="0"/>
            </a:endParaRPr>
          </a:p>
        </p:txBody>
      </p:sp>
      <p:graphicFrame>
        <p:nvGraphicFramePr>
          <p:cNvPr id="2" name="Table 1">
            <a:extLst>
              <a:ext uri="{FF2B5EF4-FFF2-40B4-BE49-F238E27FC236}">
                <a16:creationId xmlns:a16="http://schemas.microsoft.com/office/drawing/2014/main" id="{A876F11D-CB99-4548-BBEB-1B259DC72B8A}"/>
              </a:ext>
            </a:extLst>
          </p:cNvPr>
          <p:cNvGraphicFramePr>
            <a:graphicFrameLocks noGrp="1"/>
          </p:cNvGraphicFramePr>
          <p:nvPr>
            <p:extLst>
              <p:ext uri="{D42A27DB-BD31-4B8C-83A1-F6EECF244321}">
                <p14:modId xmlns:p14="http://schemas.microsoft.com/office/powerpoint/2010/main" val="4275576827"/>
              </p:ext>
            </p:extLst>
          </p:nvPr>
        </p:nvGraphicFramePr>
        <p:xfrm>
          <a:off x="390664" y="1359214"/>
          <a:ext cx="11453801" cy="5210312"/>
        </p:xfrm>
        <a:graphic>
          <a:graphicData uri="http://schemas.openxmlformats.org/drawingml/2006/table">
            <a:tbl>
              <a:tblPr firstRow="1" bandRow="1">
                <a:tableStyleId>{5C22544A-7EE6-4342-B048-85BDC9FD1C3A}</a:tableStyleId>
              </a:tblPr>
              <a:tblGrid>
                <a:gridCol w="1638488">
                  <a:extLst>
                    <a:ext uri="{9D8B030D-6E8A-4147-A177-3AD203B41FA5}">
                      <a16:colId xmlns:a16="http://schemas.microsoft.com/office/drawing/2014/main" val="1534429410"/>
                    </a:ext>
                  </a:extLst>
                </a:gridCol>
                <a:gridCol w="1571999">
                  <a:extLst>
                    <a:ext uri="{9D8B030D-6E8A-4147-A177-3AD203B41FA5}">
                      <a16:colId xmlns:a16="http://schemas.microsoft.com/office/drawing/2014/main" val="3772164295"/>
                    </a:ext>
                  </a:extLst>
                </a:gridCol>
                <a:gridCol w="2692048">
                  <a:extLst>
                    <a:ext uri="{9D8B030D-6E8A-4147-A177-3AD203B41FA5}">
                      <a16:colId xmlns:a16="http://schemas.microsoft.com/office/drawing/2014/main" val="299516220"/>
                    </a:ext>
                  </a:extLst>
                </a:gridCol>
                <a:gridCol w="5551266">
                  <a:extLst>
                    <a:ext uri="{9D8B030D-6E8A-4147-A177-3AD203B41FA5}">
                      <a16:colId xmlns:a16="http://schemas.microsoft.com/office/drawing/2014/main" val="1833956231"/>
                    </a:ext>
                  </a:extLst>
                </a:gridCol>
              </a:tblGrid>
              <a:tr h="446085">
                <a:tc>
                  <a:txBody>
                    <a:bodyPr/>
                    <a:lstStyle/>
                    <a:p>
                      <a:pPr algn="ctr" rtl="0" fontAlgn="ctr"/>
                      <a:r>
                        <a:rPr lang="en-US" sz="1600" b="1" i="0" u="none" strike="noStrike" dirty="0">
                          <a:solidFill>
                            <a:schemeClr val="bg1"/>
                          </a:solidFill>
                          <a:effectLst/>
                          <a:latin typeface="GE Inspira Pitch" panose="020F0603030400020203"/>
                        </a:rPr>
                        <a:t>App Name</a:t>
                      </a:r>
                    </a:p>
                  </a:txBody>
                  <a:tcPr marL="9525" marR="9525" marT="9525" marB="0" anchor="ctr"/>
                </a:tc>
                <a:tc>
                  <a:txBody>
                    <a:bodyPr/>
                    <a:lstStyle/>
                    <a:p>
                      <a:pPr algn="ctr" rtl="0" fontAlgn="ctr"/>
                      <a:r>
                        <a:rPr lang="en-US" sz="1600" b="1" i="0" u="none" strike="noStrike" dirty="0">
                          <a:solidFill>
                            <a:schemeClr val="bg1"/>
                          </a:solidFill>
                          <a:effectLst/>
                          <a:latin typeface="GE Inspira Pitch" panose="020F0603030400020203"/>
                        </a:rPr>
                        <a:t># Releases</a:t>
                      </a:r>
                    </a:p>
                  </a:txBody>
                  <a:tcPr marL="9525" marR="9525" marT="9525" marB="0" anchor="ctr"/>
                </a:tc>
                <a:tc>
                  <a:txBody>
                    <a:bodyPr/>
                    <a:lstStyle/>
                    <a:p>
                      <a:pPr algn="ctr" rtl="0" fontAlgn="ctr"/>
                      <a:r>
                        <a:rPr lang="en-US" sz="1600" b="1" i="0" u="none" strike="noStrike" dirty="0">
                          <a:solidFill>
                            <a:schemeClr val="bg1"/>
                          </a:solidFill>
                          <a:effectLst/>
                          <a:latin typeface="GE Inspira Pitch" panose="020F0603030400020203"/>
                        </a:rPr>
                        <a:t>Release Name</a:t>
                      </a:r>
                    </a:p>
                  </a:txBody>
                  <a:tcPr marL="9525" marR="9525" marT="9525" marB="0" anchor="ctr"/>
                </a:tc>
                <a:tc>
                  <a:txBody>
                    <a:bodyPr/>
                    <a:lstStyle/>
                    <a:p>
                      <a:pPr algn="ctr" rtl="0" fontAlgn="ctr"/>
                      <a:r>
                        <a:rPr lang="en-US" sz="1600" b="1" i="0" u="none" strike="noStrike" dirty="0">
                          <a:solidFill>
                            <a:schemeClr val="bg1"/>
                          </a:solidFill>
                          <a:effectLst/>
                          <a:latin typeface="GE Inspira Pitch" panose="020F0603030400020203"/>
                        </a:rPr>
                        <a:t>Highlights</a:t>
                      </a:r>
                    </a:p>
                  </a:txBody>
                  <a:tcPr marL="9525" marR="9525" marT="9525" marB="0" anchor="ctr"/>
                </a:tc>
                <a:extLst>
                  <a:ext uri="{0D108BD9-81ED-4DB2-BD59-A6C34878D82A}">
                    <a16:rowId xmlns:a16="http://schemas.microsoft.com/office/drawing/2014/main" val="3705122617"/>
                  </a:ext>
                </a:extLst>
              </a:tr>
              <a:tr h="725250">
                <a:tc>
                  <a:txBody>
                    <a:bodyPr/>
                    <a:lstStyle/>
                    <a:p>
                      <a:pPr algn="ctr" rtl="0" fontAlgn="ctr"/>
                      <a:r>
                        <a:rPr lang="en-US" sz="1200" b="1" i="0" u="none" strike="noStrike" dirty="0">
                          <a:solidFill>
                            <a:srgbClr val="000000"/>
                          </a:solidFill>
                          <a:effectLst/>
                          <a:latin typeface="GE Inspira Pitch" panose="020F0603030400020203"/>
                        </a:rPr>
                        <a:t>AST</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1</a:t>
                      </a:r>
                    </a:p>
                  </a:txBody>
                  <a:tcPr marL="9525" marR="9525" marT="9525"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GE Inspira Pitch" panose="020F0603030400020203"/>
                        </a:rPr>
                        <a:t>Release - 5</a:t>
                      </a:r>
                    </a:p>
                  </a:txBody>
                  <a:tcPr marL="9525" marR="9525" marT="9525" marB="0"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GE Inspira Pitch" panose="020F0603030400020203"/>
                        </a:rPr>
                        <a:t>7 Bi-weekly releases deployed critical functionalities to production.</a:t>
                      </a:r>
                      <a:br>
                        <a:rPr lang="en-US" sz="1200" b="0" i="0" u="none" strike="noStrike" dirty="0">
                          <a:solidFill>
                            <a:srgbClr val="000000"/>
                          </a:solidFill>
                          <a:effectLst/>
                          <a:latin typeface="GE Inspira Pitch" panose="020F0603030400020203"/>
                        </a:rPr>
                      </a:br>
                      <a:r>
                        <a:rPr lang="en-US" sz="1200" b="0" i="0" u="none" strike="noStrike" dirty="0">
                          <a:solidFill>
                            <a:srgbClr val="000000"/>
                          </a:solidFill>
                          <a:effectLst/>
                          <a:latin typeface="GE Inspira Pitch" panose="020F0603030400020203"/>
                        </a:rPr>
                        <a:t>Extensively tested below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alibri" panose="020F0502020204030204" pitchFamily="34" charset="0"/>
                        </a:rPr>
                        <a:t>SSP Authentication, TO Webform(Translations), MMA (Manage my Absence).</a:t>
                      </a:r>
                    </a:p>
                  </a:txBody>
                  <a:tcPr marL="9525" marR="9525" marT="9525" marB="0" anchor="ctr"/>
                </a:tc>
                <a:extLst>
                  <a:ext uri="{0D108BD9-81ED-4DB2-BD59-A6C34878D82A}">
                    <a16:rowId xmlns:a16="http://schemas.microsoft.com/office/drawing/2014/main" val="1703206371"/>
                  </a:ext>
                </a:extLst>
              </a:tr>
              <a:tr h="308344">
                <a:tc>
                  <a:txBody>
                    <a:bodyPr/>
                    <a:lstStyle/>
                    <a:p>
                      <a:pPr algn="ctr" rtl="0" fontAlgn="ctr"/>
                      <a:r>
                        <a:rPr lang="en-US" sz="1200" b="1" i="0" u="none" strike="noStrike" dirty="0">
                          <a:solidFill>
                            <a:srgbClr val="000000"/>
                          </a:solidFill>
                          <a:effectLst/>
                          <a:latin typeface="GE Inspira Pitch" panose="020F0603030400020203"/>
                        </a:rPr>
                        <a:t>QIS</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1</a:t>
                      </a:r>
                    </a:p>
                  </a:txBody>
                  <a:tcPr marL="9525" marR="9525" marT="9525" marB="0" anchor="ctr"/>
                </a:tc>
                <a:tc>
                  <a:txBody>
                    <a:bodyPr/>
                    <a:lstStyle/>
                    <a:p>
                      <a:pPr algn="just" rtl="0" fontAlgn="ctr"/>
                      <a:r>
                        <a:rPr lang="en-US" sz="1200" b="0" i="0" u="none" strike="noStrike" dirty="0">
                          <a:solidFill>
                            <a:srgbClr val="000000"/>
                          </a:solidFill>
                          <a:effectLst/>
                          <a:latin typeface="GE Inspira Pitch" panose="020F0603030400020203"/>
                        </a:rPr>
                        <a:t>R3 Release</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GE Inspira Pitch" panose="020F0603030400020203"/>
                        </a:rPr>
                        <a:t>R3 Release -&gt; Successfully completed Production move on 21-Nov..</a:t>
                      </a:r>
                    </a:p>
                  </a:txBody>
                  <a:tcPr marL="9525" marR="9525" marT="9525" marB="0" anchor="ctr"/>
                </a:tc>
                <a:extLst>
                  <a:ext uri="{0D108BD9-81ED-4DB2-BD59-A6C34878D82A}">
                    <a16:rowId xmlns:a16="http://schemas.microsoft.com/office/drawing/2014/main" val="2091521130"/>
                  </a:ext>
                </a:extLst>
              </a:tr>
              <a:tr h="260542">
                <a:tc>
                  <a:txBody>
                    <a:bodyPr/>
                    <a:lstStyle/>
                    <a:p>
                      <a:pPr algn="ctr" rtl="0" fontAlgn="ctr"/>
                      <a:r>
                        <a:rPr lang="en-US" sz="1200" b="1" i="0" u="none" strike="noStrike" dirty="0">
                          <a:solidFill>
                            <a:srgbClr val="000000"/>
                          </a:solidFill>
                          <a:effectLst/>
                          <a:latin typeface="GE Inspira Pitch" panose="020F0603030400020203"/>
                        </a:rPr>
                        <a:t>PQM</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2</a:t>
                      </a:r>
                    </a:p>
                  </a:txBody>
                  <a:tcPr marL="9525" marR="9525" marT="9525" marB="0" anchor="ctr"/>
                </a:tc>
                <a:tc>
                  <a:txBody>
                    <a:bodyPr/>
                    <a:lstStyle/>
                    <a:p>
                      <a:pPr algn="just" rtl="0" fontAlgn="ctr"/>
                      <a:r>
                        <a:rPr lang="en-US" sz="1200" b="0" i="0" u="none" strike="noStrike" dirty="0" err="1">
                          <a:solidFill>
                            <a:srgbClr val="000000"/>
                          </a:solidFill>
                          <a:effectLst/>
                          <a:latin typeface="GE Inspira Pitch" panose="020F0603030400020203"/>
                        </a:rPr>
                        <a:t>Pega</a:t>
                      </a:r>
                      <a:r>
                        <a:rPr lang="en-US" sz="1200" b="0" i="0" u="none" strike="noStrike" dirty="0">
                          <a:solidFill>
                            <a:srgbClr val="000000"/>
                          </a:solidFill>
                          <a:effectLst/>
                          <a:latin typeface="GE Inspira Pitch" panose="020F0603030400020203"/>
                        </a:rPr>
                        <a:t> Upgrade Release -2021</a:t>
                      </a:r>
                    </a:p>
                    <a:p>
                      <a:pPr algn="just" rtl="0" fontAlgn="ctr"/>
                      <a:r>
                        <a:rPr lang="en-US" sz="1200" b="0" i="0" u="none" strike="noStrike" dirty="0">
                          <a:solidFill>
                            <a:srgbClr val="000000"/>
                          </a:solidFill>
                          <a:effectLst/>
                          <a:latin typeface="GE Inspira Pitch" panose="020F0603030400020203"/>
                        </a:rPr>
                        <a:t>Nov-2021 Release</a:t>
                      </a:r>
                    </a:p>
                  </a:txBody>
                  <a:tcPr marL="9525" marR="9525" marT="9525" marB="0" anchor="ctr"/>
                </a:tc>
                <a:tc>
                  <a:txBody>
                    <a:bodyPr/>
                    <a:lstStyle/>
                    <a:p>
                      <a:pPr marL="171450" indent="-171450" algn="l" rtl="0" fontAlgn="ctr">
                        <a:buFont typeface="Arial" panose="020B0604020202020204" pitchFamily="34" charset="0"/>
                        <a:buChar char="•"/>
                      </a:pPr>
                      <a:r>
                        <a:rPr lang="en-US" sz="1200" b="0" i="0" u="none" strike="noStrike" dirty="0" err="1">
                          <a:solidFill>
                            <a:srgbClr val="000000"/>
                          </a:solidFill>
                          <a:effectLst/>
                          <a:latin typeface="GE Inspira Pitch" panose="020F0603030400020203"/>
                        </a:rPr>
                        <a:t>Pega</a:t>
                      </a:r>
                      <a:r>
                        <a:rPr lang="en-US" sz="1200" b="0" i="0" u="none" strike="noStrike" dirty="0">
                          <a:solidFill>
                            <a:srgbClr val="000000"/>
                          </a:solidFill>
                          <a:effectLst/>
                          <a:latin typeface="GE Inspira Pitch" panose="020F0603030400020203"/>
                        </a:rPr>
                        <a:t> Upgrade Release completed on 17</a:t>
                      </a:r>
                      <a:r>
                        <a:rPr lang="en-US" sz="1200" b="0" i="0" u="none" strike="noStrike" baseline="30000" dirty="0">
                          <a:solidFill>
                            <a:srgbClr val="000000"/>
                          </a:solidFill>
                          <a:effectLst/>
                          <a:latin typeface="GE Inspira Pitch" panose="020F0603030400020203"/>
                        </a:rPr>
                        <a:t>th</a:t>
                      </a:r>
                      <a:r>
                        <a:rPr lang="en-US" sz="1200" b="0" i="0" u="none" strike="noStrike" dirty="0">
                          <a:solidFill>
                            <a:srgbClr val="000000"/>
                          </a:solidFill>
                          <a:effectLst/>
                          <a:latin typeface="GE Inspira Pitch" panose="020F0603030400020203"/>
                        </a:rPr>
                        <a:t> Oct.</a:t>
                      </a:r>
                    </a:p>
                    <a:p>
                      <a:pPr marL="171450" indent="-171450" algn="l" rtl="0" fontAlgn="ctr">
                        <a:buFont typeface="Arial" panose="020B0604020202020204" pitchFamily="34" charset="0"/>
                        <a:buChar char="•"/>
                      </a:pPr>
                      <a:r>
                        <a:rPr lang="en-US" sz="1200" b="0" i="0" u="none" strike="noStrike" dirty="0">
                          <a:solidFill>
                            <a:srgbClr val="000000"/>
                          </a:solidFill>
                          <a:effectLst/>
                          <a:latin typeface="GE Inspira Pitch" panose="020F0603030400020203"/>
                        </a:rPr>
                        <a:t>Nov Release successfully completed on 30</a:t>
                      </a:r>
                      <a:r>
                        <a:rPr lang="en-US" sz="1200" b="0" i="0" u="none" strike="noStrike" baseline="30000" dirty="0">
                          <a:solidFill>
                            <a:srgbClr val="000000"/>
                          </a:solidFill>
                          <a:effectLst/>
                          <a:latin typeface="GE Inspira Pitch" panose="020F0603030400020203"/>
                        </a:rPr>
                        <a:t>th</a:t>
                      </a:r>
                      <a:r>
                        <a:rPr lang="en-US" sz="1200" b="0" i="0" u="none" strike="noStrike" dirty="0">
                          <a:solidFill>
                            <a:srgbClr val="000000"/>
                          </a:solidFill>
                          <a:effectLst/>
                          <a:latin typeface="GE Inspira Pitch" panose="020F0603030400020203"/>
                        </a:rPr>
                        <a:t> Nov.</a:t>
                      </a:r>
                    </a:p>
                    <a:p>
                      <a:pPr marL="171450" indent="-171450" algn="l" rtl="0" fontAlgn="ctr">
                        <a:buFont typeface="Arial" panose="020B0604020202020204" pitchFamily="34" charset="0"/>
                        <a:buChar char="•"/>
                      </a:pPr>
                      <a:endParaRPr lang="en-US" sz="1200" b="0" i="0" u="none" strike="noStrike" dirty="0">
                        <a:solidFill>
                          <a:srgbClr val="000000"/>
                        </a:solidFill>
                        <a:effectLst/>
                        <a:latin typeface="GE Inspira Pitch" panose="020F0603030400020203"/>
                      </a:endParaRPr>
                    </a:p>
                  </a:txBody>
                  <a:tcPr marL="9525" marR="9525" marT="9525" marB="0" anchor="ctr"/>
                </a:tc>
                <a:extLst>
                  <a:ext uri="{0D108BD9-81ED-4DB2-BD59-A6C34878D82A}">
                    <a16:rowId xmlns:a16="http://schemas.microsoft.com/office/drawing/2014/main" val="2550383523"/>
                  </a:ext>
                </a:extLst>
              </a:tr>
              <a:tr h="793117">
                <a:tc>
                  <a:txBody>
                    <a:bodyPr/>
                    <a:lstStyle/>
                    <a:p>
                      <a:pPr algn="ctr" rtl="0" fontAlgn="ctr"/>
                      <a:r>
                        <a:rPr lang="en-US" sz="1200" b="1" i="0" u="none" strike="noStrike" dirty="0">
                          <a:solidFill>
                            <a:srgbClr val="000000"/>
                          </a:solidFill>
                          <a:effectLst/>
                          <a:latin typeface="GE Inspira Pitch" panose="020F0603030400020203"/>
                        </a:rPr>
                        <a:t>Torus</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1</a:t>
                      </a:r>
                    </a:p>
                  </a:txBody>
                  <a:tcPr marL="9525" marR="9525" marT="9525" marB="0" anchor="ctr"/>
                </a:tc>
                <a:tc>
                  <a:txBody>
                    <a:bodyPr/>
                    <a:lstStyle/>
                    <a:p>
                      <a:pPr algn="just" rtl="0" fontAlgn="ctr"/>
                      <a:r>
                        <a:rPr lang="en-US" sz="1200" b="0" i="0" u="none" strike="noStrike" dirty="0">
                          <a:solidFill>
                            <a:srgbClr val="000000"/>
                          </a:solidFill>
                          <a:effectLst/>
                          <a:latin typeface="GE Inspira Pitch" panose="020F0603030400020203"/>
                        </a:rPr>
                        <a:t>Nov 2021 Release   </a:t>
                      </a:r>
                    </a:p>
                  </a:txBody>
                  <a:tcPr marL="9525" marR="9525" marT="9525" marB="0" anchor="ctr"/>
                </a:tc>
                <a:tc>
                  <a:txBody>
                    <a:bodyPr/>
                    <a:lstStyle/>
                    <a:p>
                      <a:pPr marL="171450" indent="-171450" algn="l" rtl="0" fontAlgn="ctr">
                        <a:buFont typeface="Arial" panose="020B0604020202020204" pitchFamily="34" charset="0"/>
                        <a:buChar char="•"/>
                      </a:pPr>
                      <a:r>
                        <a:rPr lang="en-US" sz="1200" dirty="0">
                          <a:latin typeface="Calibri" panose="020F0502020204030204" pitchFamily="34" charset="0"/>
                        </a:rPr>
                        <a:t>Successfully moved below functionality to production on Nov-17</a:t>
                      </a:r>
                      <a:r>
                        <a:rPr lang="en-US" sz="1200" baseline="30000" dirty="0">
                          <a:latin typeface="Calibri" panose="020F0502020204030204" pitchFamily="34" charset="0"/>
                        </a:rPr>
                        <a:t>th</a:t>
                      </a:r>
                      <a:r>
                        <a:rPr lang="en-US" sz="1200" dirty="0">
                          <a:latin typeface="Calibri" panose="020F0502020204030204" pitchFamily="34" charset="0"/>
                        </a:rPr>
                        <a:t>.</a:t>
                      </a:r>
                      <a:endParaRPr lang="en-US" sz="1200" b="0" i="0" u="none" strike="noStrike" dirty="0">
                        <a:solidFill>
                          <a:schemeClr val="tx1"/>
                        </a:solidFill>
                        <a:effectLst/>
                        <a:latin typeface="GE Inspira Pitch" panose="020F0603030400020203"/>
                      </a:endParaRPr>
                    </a:p>
                    <a:p>
                      <a:pPr marL="171450" indent="-171450" algn="l" rtl="0" fontAlgn="ctr">
                        <a:buFont typeface="Arial" panose="020B0604020202020204" pitchFamily="34" charset="0"/>
                        <a:buChar char="•"/>
                      </a:pPr>
                      <a:r>
                        <a:rPr lang="en-US" sz="1200" b="0" i="0" u="none" strike="noStrike" dirty="0">
                          <a:solidFill>
                            <a:schemeClr val="tx1"/>
                          </a:solidFill>
                          <a:effectLst/>
                          <a:latin typeface="GE Inspira Pitch" panose="020F0603030400020203"/>
                        </a:rPr>
                        <a:t>RP Case- Field size increase, RS Case- , Removal of Special character Validation, Notifying the Owners on RS case approval.</a:t>
                      </a:r>
                    </a:p>
                    <a:p>
                      <a:pPr marL="171450" indent="-171450" algn="l" rtl="0" fontAlgn="ctr">
                        <a:buFont typeface="Arial" panose="020B0604020202020204" pitchFamily="34" charset="0"/>
                        <a:buChar char="•"/>
                      </a:pPr>
                      <a:r>
                        <a:rPr lang="en-US" sz="1200" b="0" i="0" u="none" strike="noStrike" dirty="0">
                          <a:solidFill>
                            <a:schemeClr val="tx1"/>
                          </a:solidFill>
                          <a:effectLst/>
                          <a:latin typeface="GE Inspira Pitch" panose="020F0603030400020203"/>
                        </a:rPr>
                        <a:t>DM Case- All Items Button enhancement., Help Links Addition.</a:t>
                      </a:r>
                    </a:p>
                  </a:txBody>
                  <a:tcPr marL="9525" marR="9525" marT="9525" marB="0" anchor="ctr"/>
                </a:tc>
                <a:extLst>
                  <a:ext uri="{0D108BD9-81ED-4DB2-BD59-A6C34878D82A}">
                    <a16:rowId xmlns:a16="http://schemas.microsoft.com/office/drawing/2014/main" val="2251989797"/>
                  </a:ext>
                </a:extLst>
              </a:tr>
              <a:tr h="793117">
                <a:tc>
                  <a:txBody>
                    <a:bodyPr/>
                    <a:lstStyle/>
                    <a:p>
                      <a:pPr algn="ctr" rtl="0" fontAlgn="ctr"/>
                      <a:r>
                        <a:rPr lang="en-US" sz="1200" b="1" i="0" u="none" strike="noStrike" dirty="0">
                          <a:solidFill>
                            <a:srgbClr val="000000"/>
                          </a:solidFill>
                          <a:effectLst/>
                          <a:latin typeface="GE Inspira Pitch" panose="020F0603030400020203"/>
                        </a:rPr>
                        <a:t>Product Holds</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2</a:t>
                      </a:r>
                    </a:p>
                  </a:txBody>
                  <a:tcPr marL="9525" marR="9525" marT="9525" marB="0" anchor="ctr"/>
                </a:tc>
                <a:tc>
                  <a:txBody>
                    <a:bodyPr/>
                    <a:lstStyle/>
                    <a:p>
                      <a:pPr algn="just" rtl="0" fontAlgn="ctr"/>
                      <a:endParaRPr lang="en-US" sz="1200" b="0" i="0" u="none" strike="noStrike" dirty="0">
                        <a:solidFill>
                          <a:srgbClr val="000000"/>
                        </a:solidFill>
                        <a:effectLst/>
                        <a:latin typeface="GE Inspira Pitch" panose="020F0603030400020203"/>
                      </a:endParaRPr>
                    </a:p>
                    <a:p>
                      <a:pPr algn="just" rtl="0" fontAlgn="ctr"/>
                      <a:r>
                        <a:rPr lang="en-US" sz="1200" b="0" i="0" u="none" strike="noStrike" dirty="0">
                          <a:solidFill>
                            <a:srgbClr val="000000"/>
                          </a:solidFill>
                          <a:effectLst/>
                          <a:latin typeface="GE Inspira Pitch" panose="020F0603030400020203"/>
                        </a:rPr>
                        <a:t>Nov- 2021 Release</a:t>
                      </a:r>
                    </a:p>
                    <a:p>
                      <a:pPr algn="just" rtl="0" fontAlgn="ctr"/>
                      <a:r>
                        <a:rPr lang="en-US" sz="1200" b="0" i="0" u="none" strike="noStrike" dirty="0">
                          <a:solidFill>
                            <a:srgbClr val="000000"/>
                          </a:solidFill>
                          <a:effectLst/>
                          <a:latin typeface="GE Inspira Pitch" panose="020F0603030400020203"/>
                        </a:rPr>
                        <a:t>Dec- 2021 Release</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alibri" panose="020F0502020204030204" pitchFamily="34" charset="0"/>
                        </a:rPr>
                        <a:t> Successfully moved below functionality to production on 17</a:t>
                      </a:r>
                      <a:r>
                        <a:rPr lang="en-US" sz="1200" baseline="30000" dirty="0">
                          <a:latin typeface="Calibri" panose="020F0502020204030204" pitchFamily="34" charset="0"/>
                        </a:rPr>
                        <a:t>th</a:t>
                      </a:r>
                      <a:r>
                        <a:rPr lang="en-US" sz="1200" dirty="0">
                          <a:latin typeface="Calibri" panose="020F0502020204030204" pitchFamily="34" charset="0"/>
                        </a:rPr>
                        <a:t>-Nov.</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GE Inspira Pitch" panose="020F0603030400020203"/>
                        </a:rPr>
                        <a:t> Revising/Completing the Holds form Email Process  Links.</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GE Inspira Pitch" panose="020F0603030400020203"/>
                        </a:rPr>
                        <a:t>Agent activity build Release is completed on Dec-27</a:t>
                      </a:r>
                      <a:r>
                        <a:rPr lang="en-US" sz="1200" b="0" i="0" u="none" strike="noStrike" baseline="30000" dirty="0">
                          <a:solidFill>
                            <a:srgbClr val="000000"/>
                          </a:solidFill>
                          <a:effectLst/>
                          <a:latin typeface="GE Inspira Pitch" panose="020F0603030400020203"/>
                        </a:rPr>
                        <a:t>th</a:t>
                      </a:r>
                      <a:r>
                        <a:rPr lang="en-US" sz="1200" b="0" i="0" u="none" strike="noStrike" dirty="0">
                          <a:solidFill>
                            <a:srgbClr val="000000"/>
                          </a:solidFill>
                          <a:effectLst/>
                          <a:latin typeface="GE Inspira Pitch" panose="020F0603030400020203"/>
                        </a:rPr>
                        <a:t>.</a:t>
                      </a:r>
                    </a:p>
                  </a:txBody>
                  <a:tcPr marL="9525" marR="9525" marT="9525" marB="0" anchor="ctr"/>
                </a:tc>
                <a:extLst>
                  <a:ext uri="{0D108BD9-81ED-4DB2-BD59-A6C34878D82A}">
                    <a16:rowId xmlns:a16="http://schemas.microsoft.com/office/drawing/2014/main" val="2348764548"/>
                  </a:ext>
                </a:extLst>
              </a:tr>
              <a:tr h="793117">
                <a:tc>
                  <a:txBody>
                    <a:bodyPr/>
                    <a:lstStyle/>
                    <a:p>
                      <a:pPr algn="ctr" rtl="0" fontAlgn="ctr"/>
                      <a:r>
                        <a:rPr lang="en-US" sz="1200" b="1" i="0" u="none" strike="noStrike" dirty="0">
                          <a:solidFill>
                            <a:srgbClr val="000000"/>
                          </a:solidFill>
                          <a:effectLst/>
                          <a:latin typeface="GE Inspira Pitch" panose="020F0603030400020203"/>
                        </a:rPr>
                        <a:t>Custom Apps</a:t>
                      </a: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6</a:t>
                      </a:r>
                    </a:p>
                  </a:txBody>
                  <a:tcPr marL="9525" marR="9525" marT="9525" marB="0" anchor="ctr"/>
                </a:tc>
                <a:tc>
                  <a:txBody>
                    <a:bodyPr/>
                    <a:lstStyle/>
                    <a:p>
                      <a:pPr algn="just" rtl="0" fontAlgn="ctr"/>
                      <a:r>
                        <a:rPr lang="en-US" sz="1200" b="0" i="0" u="none" strike="noStrike" dirty="0">
                          <a:solidFill>
                            <a:srgbClr val="000000"/>
                          </a:solidFill>
                          <a:effectLst/>
                          <a:latin typeface="GE Inspira Pitch" panose="020F0603030400020203"/>
                        </a:rPr>
                        <a:t>MTP: OCT, Dec Release</a:t>
                      </a:r>
                    </a:p>
                    <a:p>
                      <a:pPr algn="just" rtl="0" fontAlgn="ctr"/>
                      <a:r>
                        <a:rPr lang="en-US" sz="1200" b="0" i="0" u="none" strike="noStrike" dirty="0">
                          <a:solidFill>
                            <a:srgbClr val="000000"/>
                          </a:solidFill>
                          <a:effectLst/>
                          <a:latin typeface="GE Inspira Pitch" panose="020F0603030400020203"/>
                        </a:rPr>
                        <a:t>CHU AI: Nov</a:t>
                      </a:r>
                    </a:p>
                    <a:p>
                      <a:pPr algn="just" rtl="0" fontAlgn="ctr"/>
                      <a:r>
                        <a:rPr lang="en-US" sz="1200" b="0" i="0" u="none" strike="noStrike" dirty="0">
                          <a:solidFill>
                            <a:srgbClr val="000000"/>
                          </a:solidFill>
                          <a:effectLst/>
                          <a:latin typeface="GE Inspira Pitch" panose="020F0603030400020203"/>
                        </a:rPr>
                        <a:t>NEO- Oct, Nov, Dec  Release</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mn-cs"/>
                        </a:rPr>
                        <a:t>MTP - Azure Migration Testing - data comparison and functional testing of complete application</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mn-cs"/>
                        </a:rPr>
                        <a:t>CHU AI - </a:t>
                      </a:r>
                      <a:r>
                        <a:rPr lang="en-US" sz="1200" kern="1200" dirty="0" err="1">
                          <a:solidFill>
                            <a:schemeClr val="dk1"/>
                          </a:solidFill>
                          <a:latin typeface="Calibri" panose="020F0502020204030204" pitchFamily="34" charset="0"/>
                          <a:ea typeface="+mn-ea"/>
                          <a:cs typeface="+mn-cs"/>
                        </a:rPr>
                        <a:t>Mammo</a:t>
                      </a:r>
                      <a:r>
                        <a:rPr lang="en-US" sz="1200" kern="1200" dirty="0">
                          <a:solidFill>
                            <a:schemeClr val="dk1"/>
                          </a:solidFill>
                          <a:latin typeface="Calibri" panose="020F0502020204030204" pitchFamily="34" charset="0"/>
                          <a:ea typeface="+mn-ea"/>
                          <a:cs typeface="+mn-cs"/>
                        </a:rPr>
                        <a:t> modality testing, compare files on </a:t>
                      </a:r>
                      <a:r>
                        <a:rPr lang="en-US" sz="1200" kern="1200" dirty="0" err="1">
                          <a:solidFill>
                            <a:schemeClr val="dk1"/>
                          </a:solidFill>
                          <a:latin typeface="Calibri" panose="020F0502020204030204" pitchFamily="34" charset="0"/>
                          <a:ea typeface="+mn-ea"/>
                          <a:cs typeface="+mn-cs"/>
                        </a:rPr>
                        <a:t>AzureProd</a:t>
                      </a:r>
                      <a:r>
                        <a:rPr lang="en-US" sz="1200" kern="1200" dirty="0">
                          <a:solidFill>
                            <a:schemeClr val="dk1"/>
                          </a:solidFill>
                          <a:latin typeface="Calibri" panose="020F0502020204030204" pitchFamily="34" charset="0"/>
                          <a:ea typeface="+mn-ea"/>
                          <a:cs typeface="+mn-cs"/>
                        </a:rPr>
                        <a:t> with </a:t>
                      </a:r>
                      <a:r>
                        <a:rPr lang="en-US" sz="1200" kern="1200" dirty="0" err="1">
                          <a:solidFill>
                            <a:schemeClr val="dk1"/>
                          </a:solidFill>
                          <a:latin typeface="Calibri" panose="020F0502020204030204" pitchFamily="34" charset="0"/>
                          <a:ea typeface="+mn-ea"/>
                          <a:cs typeface="+mn-cs"/>
                        </a:rPr>
                        <a:t>AzureDev</a:t>
                      </a:r>
                      <a:endParaRPr lang="en-US" sz="1200" kern="1200" dirty="0">
                        <a:solidFill>
                          <a:schemeClr val="dk1"/>
                        </a:solidFill>
                        <a:latin typeface="Calibri" panose="020F0502020204030204" pitchFamily="34" charset="0"/>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mn-cs"/>
                        </a:rPr>
                        <a:t>NEO - different US testing in Sprint 1,2,3</a:t>
                      </a:r>
                    </a:p>
                  </a:txBody>
                  <a:tcPr marL="9525" marR="9525" marT="9525" marB="0" anchor="ctr"/>
                </a:tc>
                <a:extLst>
                  <a:ext uri="{0D108BD9-81ED-4DB2-BD59-A6C34878D82A}">
                    <a16:rowId xmlns:a16="http://schemas.microsoft.com/office/drawing/2014/main" val="1013862982"/>
                  </a:ext>
                </a:extLst>
              </a:tr>
              <a:tr h="793117">
                <a:tc>
                  <a:txBody>
                    <a:bodyPr/>
                    <a:lstStyle/>
                    <a:p>
                      <a:pPr algn="ctr" rtl="0" fontAlgn="ctr"/>
                      <a:r>
                        <a:rPr lang="en-US" sz="1200" b="1" i="0" u="none" strike="noStrike" dirty="0" err="1">
                          <a:solidFill>
                            <a:srgbClr val="000000"/>
                          </a:solidFill>
                          <a:effectLst/>
                          <a:latin typeface="GE Inspira Pitch" panose="020F0603030400020203"/>
                        </a:rPr>
                        <a:t>TrackwiseDigital</a:t>
                      </a:r>
                      <a:endParaRPr lang="en-US" sz="1200" b="1" i="0" u="none" strike="noStrike" dirty="0">
                        <a:solidFill>
                          <a:srgbClr val="000000"/>
                        </a:solidFill>
                        <a:effectLst/>
                        <a:latin typeface="GE Inspira Pitch" panose="020F0603030400020203"/>
                      </a:endParaRPr>
                    </a:p>
                  </a:txBody>
                  <a:tcPr marL="9525" marR="9525" marT="9525" marB="0" anchor="ctr"/>
                </a:tc>
                <a:tc>
                  <a:txBody>
                    <a:bodyPr/>
                    <a:lstStyle/>
                    <a:p>
                      <a:pPr algn="ctr" rtl="0" fontAlgn="ctr"/>
                      <a:r>
                        <a:rPr lang="en-US" sz="1200" b="0" i="0" u="none" strike="noStrike" dirty="0">
                          <a:solidFill>
                            <a:srgbClr val="000000"/>
                          </a:solidFill>
                          <a:effectLst/>
                          <a:latin typeface="GE Inspira Pitch" panose="020F0603030400020203"/>
                        </a:rPr>
                        <a:t>-</a:t>
                      </a:r>
                    </a:p>
                  </a:txBody>
                  <a:tcPr marL="9525" marR="9525" marT="9525" marB="0" anchor="ctr"/>
                </a:tc>
                <a:tc>
                  <a:txBody>
                    <a:bodyPr/>
                    <a:lstStyle/>
                    <a:p>
                      <a:pPr algn="just" rtl="0" fontAlgn="ctr"/>
                      <a:endParaRPr lang="en-US" sz="1200" b="0" i="0" u="none" strike="noStrike" dirty="0">
                        <a:solidFill>
                          <a:srgbClr val="000000"/>
                        </a:solidFill>
                        <a:effectLst/>
                        <a:latin typeface="GE Inspira Pitch" panose="020F0603030400020203"/>
                      </a:endParaRP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mn-cs"/>
                        </a:rPr>
                        <a:t>Automation of 15 Scripts completed.</a:t>
                      </a:r>
                    </a:p>
                  </a:txBody>
                  <a:tcPr marL="9525" marR="9525" marT="9525" marB="0" anchor="ctr"/>
                </a:tc>
                <a:extLst>
                  <a:ext uri="{0D108BD9-81ED-4DB2-BD59-A6C34878D82A}">
                    <a16:rowId xmlns:a16="http://schemas.microsoft.com/office/drawing/2014/main" val="1305767569"/>
                  </a:ext>
                </a:extLst>
              </a:tr>
            </a:tbl>
          </a:graphicData>
        </a:graphic>
      </p:graphicFrame>
      <p:sp>
        <p:nvSpPr>
          <p:cNvPr id="17" name="Text Placeholder 17">
            <a:extLst>
              <a:ext uri="{FF2B5EF4-FFF2-40B4-BE49-F238E27FC236}">
                <a16:creationId xmlns:a16="http://schemas.microsoft.com/office/drawing/2014/main" id="{4F43A748-45F6-4375-A25A-1A606A8D2909}"/>
              </a:ext>
            </a:extLst>
          </p:cNvPr>
          <p:cNvSpPr txBox="1">
            <a:spLocks/>
          </p:cNvSpPr>
          <p:nvPr/>
        </p:nvSpPr>
        <p:spPr>
          <a:xfrm>
            <a:off x="347537" y="5948818"/>
            <a:ext cx="11157246" cy="664345"/>
          </a:xfrm>
          <a:prstGeom prst="rect">
            <a:avLst/>
          </a:prstGeom>
        </p:spPr>
        <p:txBody>
          <a:bodyPr vert="horz" lIns="0" tIns="0" rIns="0" bIns="0" rtlCol="0" anchor="ctr">
            <a:noAutofit/>
          </a:bodyPr>
          <a:lstStyle>
            <a:lvl1pPr marL="0" indent="0" algn="l" defTabSz="914400" rtl="0" eaLnBrk="1" latinLnBrk="0" hangingPunct="1">
              <a:lnSpc>
                <a:spcPts val="16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173038" indent="-168275" algn="l" defTabSz="914400" rtl="0" eaLnBrk="1" latinLnBrk="0" hangingPunct="1">
              <a:lnSpc>
                <a:spcPts val="14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7663" indent="-17462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509588" indent="-161925" algn="l" defTabSz="914400" rtl="0" eaLnBrk="1" latinLnBrk="0" hangingPunct="1">
              <a:lnSpc>
                <a:spcPts val="1200"/>
              </a:lnSpc>
              <a:spcBef>
                <a:spcPts val="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6550" lvl="3" indent="0" algn="just" defTabSz="914418">
              <a:spcAft>
                <a:spcPts val="400"/>
              </a:spcAft>
              <a:buNone/>
              <a:defRPr/>
            </a:pPr>
            <a:endParaRPr lang="en-US" sz="1200" dirty="0">
              <a:latin typeface="Calibri" panose="020F0502020204030204" pitchFamily="34" charset="0"/>
            </a:endParaRPr>
          </a:p>
        </p:txBody>
      </p:sp>
    </p:spTree>
    <p:extLst>
      <p:ext uri="{BB962C8B-B14F-4D97-AF65-F5344CB8AC3E}">
        <p14:creationId xmlns:p14="http://schemas.microsoft.com/office/powerpoint/2010/main" val="289451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EBD8-BA03-4093-A6A6-0BB9663656BB}"/>
              </a:ext>
            </a:extLst>
          </p:cNvPr>
          <p:cNvSpPr>
            <a:spLocks noGrp="1"/>
          </p:cNvSpPr>
          <p:nvPr>
            <p:ph type="title"/>
          </p:nvPr>
        </p:nvSpPr>
        <p:spPr>
          <a:xfrm>
            <a:off x="389909" y="180824"/>
            <a:ext cx="11050251" cy="561020"/>
          </a:xfrm>
          <a:effectLst>
            <a:innerShdw blurRad="114300">
              <a:prstClr val="black"/>
            </a:innerShdw>
          </a:effectLst>
        </p:spPr>
        <p:txBody>
          <a:bodyPr/>
          <a:lstStyle/>
          <a:p>
            <a:r>
              <a:rPr lang="en-US" dirty="0"/>
              <a:t>Testing Metrics: Quality &amp; Legal</a:t>
            </a:r>
          </a:p>
        </p:txBody>
      </p:sp>
      <p:cxnSp>
        <p:nvCxnSpPr>
          <p:cNvPr id="12" name="Straight Connector 11">
            <a:extLst>
              <a:ext uri="{FF2B5EF4-FFF2-40B4-BE49-F238E27FC236}">
                <a16:creationId xmlns:a16="http://schemas.microsoft.com/office/drawing/2014/main" id="{A6CB2F93-48BA-41F5-91A4-D5ED86C1FE5D}"/>
              </a:ext>
            </a:extLst>
          </p:cNvPr>
          <p:cNvCxnSpPr>
            <a:cxnSpLocks/>
          </p:cNvCxnSpPr>
          <p:nvPr/>
        </p:nvCxnSpPr>
        <p:spPr>
          <a:xfrm>
            <a:off x="0" y="9265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3" name="Chart 12">
            <a:extLst>
              <a:ext uri="{FF2B5EF4-FFF2-40B4-BE49-F238E27FC236}">
                <a16:creationId xmlns:a16="http://schemas.microsoft.com/office/drawing/2014/main" id="{FA5121F5-FD7B-41A4-862D-1CB5BEBD55A5}"/>
              </a:ext>
            </a:extLst>
          </p:cNvPr>
          <p:cNvGraphicFramePr>
            <a:graphicFrameLocks/>
          </p:cNvGraphicFramePr>
          <p:nvPr>
            <p:extLst>
              <p:ext uri="{D42A27DB-BD31-4B8C-83A1-F6EECF244321}">
                <p14:modId xmlns:p14="http://schemas.microsoft.com/office/powerpoint/2010/main" val="2848346092"/>
              </p:ext>
            </p:extLst>
          </p:nvPr>
        </p:nvGraphicFramePr>
        <p:xfrm>
          <a:off x="4296000" y="1396014"/>
          <a:ext cx="360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E1F46367-EB69-4974-8A39-B7A9A430EFD6}"/>
              </a:ext>
            </a:extLst>
          </p:cNvPr>
          <p:cNvGraphicFramePr>
            <a:graphicFrameLocks/>
          </p:cNvGraphicFramePr>
          <p:nvPr>
            <p:extLst>
              <p:ext uri="{D42A27DB-BD31-4B8C-83A1-F6EECF244321}">
                <p14:modId xmlns:p14="http://schemas.microsoft.com/office/powerpoint/2010/main" val="476976569"/>
              </p:ext>
            </p:extLst>
          </p:nvPr>
        </p:nvGraphicFramePr>
        <p:xfrm>
          <a:off x="7961840" y="1396014"/>
          <a:ext cx="3600000" cy="23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a16="http://schemas.microsoft.com/office/drawing/2014/main" id="{75BB52B6-7F51-460F-B17A-C38C62D67445}"/>
              </a:ext>
            </a:extLst>
          </p:cNvPr>
          <p:cNvGraphicFramePr>
            <a:graphicFrameLocks/>
          </p:cNvGraphicFramePr>
          <p:nvPr>
            <p:extLst>
              <p:ext uri="{D42A27DB-BD31-4B8C-83A1-F6EECF244321}">
                <p14:modId xmlns:p14="http://schemas.microsoft.com/office/powerpoint/2010/main" val="3419411714"/>
              </p:ext>
            </p:extLst>
          </p:nvPr>
        </p:nvGraphicFramePr>
        <p:xfrm>
          <a:off x="630160" y="3813245"/>
          <a:ext cx="3600000" cy="23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D84F680B-7B68-4532-9E35-EDE25A78BE86}"/>
              </a:ext>
            </a:extLst>
          </p:cNvPr>
          <p:cNvGraphicFramePr>
            <a:graphicFrameLocks/>
          </p:cNvGraphicFramePr>
          <p:nvPr>
            <p:extLst>
              <p:ext uri="{D42A27DB-BD31-4B8C-83A1-F6EECF244321}">
                <p14:modId xmlns:p14="http://schemas.microsoft.com/office/powerpoint/2010/main" val="1862132315"/>
              </p:ext>
            </p:extLst>
          </p:nvPr>
        </p:nvGraphicFramePr>
        <p:xfrm>
          <a:off x="630160" y="1396014"/>
          <a:ext cx="3600000" cy="23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hart 22">
            <a:extLst>
              <a:ext uri="{FF2B5EF4-FFF2-40B4-BE49-F238E27FC236}">
                <a16:creationId xmlns:a16="http://schemas.microsoft.com/office/drawing/2014/main" id="{31E0E171-EBB4-4147-9E5C-6DEE477E6E15}"/>
              </a:ext>
            </a:extLst>
          </p:cNvPr>
          <p:cNvGraphicFramePr>
            <a:graphicFrameLocks/>
          </p:cNvGraphicFramePr>
          <p:nvPr>
            <p:extLst>
              <p:ext uri="{D42A27DB-BD31-4B8C-83A1-F6EECF244321}">
                <p14:modId xmlns:p14="http://schemas.microsoft.com/office/powerpoint/2010/main" val="185185601"/>
              </p:ext>
            </p:extLst>
          </p:nvPr>
        </p:nvGraphicFramePr>
        <p:xfrm>
          <a:off x="4296000" y="3813245"/>
          <a:ext cx="3600000" cy="23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4" name="Chart 23">
            <a:extLst>
              <a:ext uri="{FF2B5EF4-FFF2-40B4-BE49-F238E27FC236}">
                <a16:creationId xmlns:a16="http://schemas.microsoft.com/office/drawing/2014/main" id="{1C968811-31C3-4386-BCA5-54EC1CBA4F3F}"/>
              </a:ext>
            </a:extLst>
          </p:cNvPr>
          <p:cNvGraphicFramePr>
            <a:graphicFrameLocks/>
          </p:cNvGraphicFramePr>
          <p:nvPr>
            <p:extLst>
              <p:ext uri="{D42A27DB-BD31-4B8C-83A1-F6EECF244321}">
                <p14:modId xmlns:p14="http://schemas.microsoft.com/office/powerpoint/2010/main" val="134409742"/>
              </p:ext>
            </p:extLst>
          </p:nvPr>
        </p:nvGraphicFramePr>
        <p:xfrm>
          <a:off x="7961840" y="3813245"/>
          <a:ext cx="3600000" cy="2340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94044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3459-B96E-4431-9DE6-EF998E67EB38}"/>
              </a:ext>
            </a:extLst>
          </p:cNvPr>
          <p:cNvSpPr>
            <a:spLocks noGrp="1"/>
          </p:cNvSpPr>
          <p:nvPr>
            <p:ph type="title"/>
          </p:nvPr>
        </p:nvSpPr>
        <p:spPr>
          <a:xfrm>
            <a:off x="373025" y="227336"/>
            <a:ext cx="9582573" cy="735496"/>
          </a:xfrm>
        </p:spPr>
        <p:txBody>
          <a:bodyPr/>
          <a:lstStyle/>
          <a:p>
            <a:r>
              <a:rPr lang="en-US" dirty="0"/>
              <a:t>Automation foot print</a:t>
            </a:r>
          </a:p>
        </p:txBody>
      </p:sp>
      <p:cxnSp>
        <p:nvCxnSpPr>
          <p:cNvPr id="4" name="Straight Connector 3">
            <a:extLst>
              <a:ext uri="{FF2B5EF4-FFF2-40B4-BE49-F238E27FC236}">
                <a16:creationId xmlns:a16="http://schemas.microsoft.com/office/drawing/2014/main" id="{4570C4C0-E1ED-488B-B2AB-4B6D80B5DDD1}"/>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81A338A-0656-4918-8FFA-9DDCF3005C30}"/>
              </a:ext>
            </a:extLst>
          </p:cNvPr>
          <p:cNvGrpSpPr/>
          <p:nvPr/>
        </p:nvGrpSpPr>
        <p:grpSpPr>
          <a:xfrm>
            <a:off x="491619" y="1142981"/>
            <a:ext cx="12033534" cy="2858945"/>
            <a:chOff x="491619" y="1142981"/>
            <a:chExt cx="12363255" cy="3313069"/>
          </a:xfrm>
        </p:grpSpPr>
        <p:graphicFrame>
          <p:nvGraphicFramePr>
            <p:cNvPr id="5" name="Chart 4">
              <a:extLst>
                <a:ext uri="{FF2B5EF4-FFF2-40B4-BE49-F238E27FC236}">
                  <a16:creationId xmlns:a16="http://schemas.microsoft.com/office/drawing/2014/main" id="{B4C0BDF1-0EC3-48E5-8DC0-A3A8DC4CEAF9}"/>
                </a:ext>
              </a:extLst>
            </p:cNvPr>
            <p:cNvGraphicFramePr>
              <a:graphicFrameLocks/>
            </p:cNvGraphicFramePr>
            <p:nvPr>
              <p:extLst>
                <p:ext uri="{D42A27DB-BD31-4B8C-83A1-F6EECF244321}">
                  <p14:modId xmlns:p14="http://schemas.microsoft.com/office/powerpoint/2010/main" val="2571822448"/>
                </p:ext>
              </p:extLst>
            </p:nvPr>
          </p:nvGraphicFramePr>
          <p:xfrm>
            <a:off x="491619" y="1381797"/>
            <a:ext cx="5171762" cy="27772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A6AE875-DD87-4B78-9C13-E0C2E990CEC9}"/>
                </a:ext>
              </a:extLst>
            </p:cNvPr>
            <p:cNvGraphicFramePr>
              <a:graphicFrameLocks/>
            </p:cNvGraphicFramePr>
            <p:nvPr>
              <p:extLst>
                <p:ext uri="{D42A27DB-BD31-4B8C-83A1-F6EECF244321}">
                  <p14:modId xmlns:p14="http://schemas.microsoft.com/office/powerpoint/2010/main" val="4216101741"/>
                </p:ext>
              </p:extLst>
            </p:nvPr>
          </p:nvGraphicFramePr>
          <p:xfrm>
            <a:off x="6528619" y="1381798"/>
            <a:ext cx="5279922" cy="277723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FA11330A-A4A3-4104-86D8-5F1FFDB88842}"/>
                </a:ext>
              </a:extLst>
            </p:cNvPr>
            <p:cNvSpPr txBox="1"/>
            <p:nvPr/>
          </p:nvSpPr>
          <p:spPr>
            <a:xfrm>
              <a:off x="7574952" y="4170718"/>
              <a:ext cx="5279922" cy="285332"/>
            </a:xfrm>
            <a:prstGeom prst="rect">
              <a:avLst/>
            </a:prstGeom>
          </p:spPr>
          <p:txBody>
            <a:bodyPr wrap="square">
              <a:spAutoFit/>
            </a:bodyPr>
            <a:lstStyle>
              <a:defPPr>
                <a:defRPr lang="en-US"/>
              </a:defPPr>
              <a:lvl1pPr defTabSz="1185396">
                <a:spcBef>
                  <a:spcPts val="300"/>
                </a:spcBef>
                <a:spcAft>
                  <a:spcPts val="300"/>
                </a:spcAft>
                <a:buClr>
                  <a:srgbClr val="4BACC6"/>
                </a:buClr>
                <a:defRPr sz="1600" b="1" u="sng">
                  <a:solidFill>
                    <a:srgbClr val="484848"/>
                  </a:solidFill>
                  <a:latin typeface="GE Inspira Pitch"/>
                </a:defRPr>
              </a:lvl1pPr>
            </a:lstStyle>
            <a:p>
              <a:r>
                <a:rPr lang="en-US" sz="1000" u="none" dirty="0">
                  <a:latin typeface="+mn-lt"/>
                  <a:cs typeface="Calibri" panose="020F0502020204030204" pitchFamily="34" charset="0"/>
                </a:rPr>
                <a:t>Total # of Automation Candidate TCs: 78</a:t>
              </a:r>
            </a:p>
          </p:txBody>
        </p:sp>
        <p:cxnSp>
          <p:nvCxnSpPr>
            <p:cNvPr id="10" name="Straight Connector 9">
              <a:extLst>
                <a:ext uri="{FF2B5EF4-FFF2-40B4-BE49-F238E27FC236}">
                  <a16:creationId xmlns:a16="http://schemas.microsoft.com/office/drawing/2014/main" id="{4C58D256-6FAE-4DAA-95A4-3272AB7EA415}"/>
                </a:ext>
              </a:extLst>
            </p:cNvPr>
            <p:cNvCxnSpPr>
              <a:cxnSpLocks/>
            </p:cNvCxnSpPr>
            <p:nvPr/>
          </p:nvCxnSpPr>
          <p:spPr>
            <a:xfrm>
              <a:off x="6096000" y="1142981"/>
              <a:ext cx="0" cy="3254870"/>
            </a:xfrm>
            <a:prstGeom prst="line">
              <a:avLst/>
            </a:prstGeom>
            <a:noFill/>
            <a:ln w="19050" cap="flat" cmpd="sng" algn="ctr">
              <a:solidFill>
                <a:srgbClr val="0070AD"/>
              </a:solidFill>
              <a:prstDash val="dash"/>
            </a:ln>
            <a:effectLst/>
          </p:spPr>
        </p:cxnSp>
      </p:grpSp>
      <p:sp>
        <p:nvSpPr>
          <p:cNvPr id="8" name="Title 1">
            <a:extLst>
              <a:ext uri="{FF2B5EF4-FFF2-40B4-BE49-F238E27FC236}">
                <a16:creationId xmlns:a16="http://schemas.microsoft.com/office/drawing/2014/main" id="{1D778B1F-F79B-45A8-9D7F-676CC24C554D}"/>
              </a:ext>
            </a:extLst>
          </p:cNvPr>
          <p:cNvSpPr txBox="1">
            <a:spLocks/>
          </p:cNvSpPr>
          <p:nvPr/>
        </p:nvSpPr>
        <p:spPr>
          <a:xfrm>
            <a:off x="475827" y="4076607"/>
            <a:ext cx="9244260" cy="249542"/>
          </a:xfrm>
          <a:prstGeom prst="rect">
            <a:avLst/>
          </a:prstGeom>
        </p:spPr>
        <p:txBody>
          <a:bodyPr anchor="ctr">
            <a:noAutofit/>
          </a:bodyPr>
          <a:lst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000" b="1" dirty="0">
                <a:solidFill>
                  <a:srgbClr val="0070C0"/>
                </a:solidFill>
                <a:latin typeface="Candara" panose="020E0502030303020204" pitchFamily="34" charset="0"/>
                <a:cs typeface="Arial" panose="020B0604020202020204" pitchFamily="34" charset="0"/>
              </a:rPr>
              <a:t> Initiatives &amp; Next steps</a:t>
            </a:r>
          </a:p>
        </p:txBody>
      </p:sp>
      <p:graphicFrame>
        <p:nvGraphicFramePr>
          <p:cNvPr id="9" name="Table 8">
            <a:extLst>
              <a:ext uri="{FF2B5EF4-FFF2-40B4-BE49-F238E27FC236}">
                <a16:creationId xmlns:a16="http://schemas.microsoft.com/office/drawing/2014/main" id="{58124625-6D24-40D6-A903-44A087A2DF0E}"/>
              </a:ext>
            </a:extLst>
          </p:cNvPr>
          <p:cNvGraphicFramePr>
            <a:graphicFrameLocks noGrp="1"/>
          </p:cNvGraphicFramePr>
          <p:nvPr>
            <p:extLst>
              <p:ext uri="{D42A27DB-BD31-4B8C-83A1-F6EECF244321}">
                <p14:modId xmlns:p14="http://schemas.microsoft.com/office/powerpoint/2010/main" val="2003946195"/>
              </p:ext>
            </p:extLst>
          </p:nvPr>
        </p:nvGraphicFramePr>
        <p:xfrm>
          <a:off x="535324" y="4531064"/>
          <a:ext cx="11121351" cy="1610840"/>
        </p:xfrm>
        <a:graphic>
          <a:graphicData uri="http://schemas.openxmlformats.org/drawingml/2006/table">
            <a:tbl>
              <a:tblPr firstRow="1" bandRow="1">
                <a:tableStyleId>{5C22544A-7EE6-4342-B048-85BDC9FD1C3A}</a:tableStyleId>
              </a:tblPr>
              <a:tblGrid>
                <a:gridCol w="2243725">
                  <a:extLst>
                    <a:ext uri="{9D8B030D-6E8A-4147-A177-3AD203B41FA5}">
                      <a16:colId xmlns:a16="http://schemas.microsoft.com/office/drawing/2014/main" val="1569187"/>
                    </a:ext>
                  </a:extLst>
                </a:gridCol>
                <a:gridCol w="6048351">
                  <a:extLst>
                    <a:ext uri="{9D8B030D-6E8A-4147-A177-3AD203B41FA5}">
                      <a16:colId xmlns:a16="http://schemas.microsoft.com/office/drawing/2014/main" val="4252743429"/>
                    </a:ext>
                  </a:extLst>
                </a:gridCol>
                <a:gridCol w="2829275">
                  <a:extLst>
                    <a:ext uri="{9D8B030D-6E8A-4147-A177-3AD203B41FA5}">
                      <a16:colId xmlns:a16="http://schemas.microsoft.com/office/drawing/2014/main" val="2954310384"/>
                    </a:ext>
                  </a:extLst>
                </a:gridCol>
              </a:tblGrid>
              <a:tr h="232005">
                <a:tc>
                  <a:txBody>
                    <a:bodyPr/>
                    <a:lstStyle/>
                    <a:p>
                      <a:pPr algn="ctr" fontAlgn="ctr"/>
                      <a:r>
                        <a:rPr lang="en-IN" sz="1050" b="1" i="0" u="none" strike="noStrike" dirty="0">
                          <a:solidFill>
                            <a:srgbClr val="FFFFFF"/>
                          </a:solidFill>
                          <a:effectLst/>
                          <a:latin typeface="Trebuchet MS" panose="020B0603020202020204" pitchFamily="34" charset="0"/>
                        </a:rPr>
                        <a:t>Application</a:t>
                      </a:r>
                    </a:p>
                  </a:txBody>
                  <a:tcPr marL="1145" marR="1145" marT="1145" marB="0" anchor="ctr"/>
                </a:tc>
                <a:tc>
                  <a:txBody>
                    <a:bodyPr/>
                    <a:lstStyle/>
                    <a:p>
                      <a:pPr algn="ctr" fontAlgn="ctr"/>
                      <a:r>
                        <a:rPr lang="en-IN" sz="1050" b="1" i="0" u="none" strike="noStrike" dirty="0">
                          <a:solidFill>
                            <a:srgbClr val="FFFFFF"/>
                          </a:solidFill>
                          <a:effectLst/>
                          <a:latin typeface="Trebuchet MS" panose="020B0603020202020204" pitchFamily="34" charset="0"/>
                        </a:rPr>
                        <a:t>Current Status</a:t>
                      </a:r>
                    </a:p>
                  </a:txBody>
                  <a:tcPr marL="1145" marR="1145" marT="1145" marB="0" anchor="ctr"/>
                </a:tc>
                <a:tc>
                  <a:txBody>
                    <a:bodyPr/>
                    <a:lstStyle/>
                    <a:p>
                      <a:pPr algn="ctr" fontAlgn="ctr"/>
                      <a:r>
                        <a:rPr lang="en-IN" sz="1050" b="1" i="0" u="none" strike="noStrike" dirty="0">
                          <a:solidFill>
                            <a:srgbClr val="FFFFFF"/>
                          </a:solidFill>
                          <a:effectLst/>
                          <a:latin typeface="Trebuchet MS" panose="020B0603020202020204" pitchFamily="34" charset="0"/>
                        </a:rPr>
                        <a:t>Recommendations / Comments</a:t>
                      </a:r>
                    </a:p>
                  </a:txBody>
                  <a:tcPr marL="1145" marR="1145" marT="1145" marB="0" anchor="ctr"/>
                </a:tc>
                <a:extLst>
                  <a:ext uri="{0D108BD9-81ED-4DB2-BD59-A6C34878D82A}">
                    <a16:rowId xmlns:a16="http://schemas.microsoft.com/office/drawing/2014/main" val="1520422642"/>
                  </a:ext>
                </a:extLst>
              </a:tr>
              <a:tr h="376285">
                <a:tc>
                  <a:txBody>
                    <a:bodyPr/>
                    <a:lstStyle/>
                    <a:p>
                      <a:pPr algn="ctr" fontAlgn="ctr"/>
                      <a:r>
                        <a:rPr lang="it-IT" sz="1050" b="0" i="0" u="none" strike="noStrike" dirty="0">
                          <a:solidFill>
                            <a:srgbClr val="000000"/>
                          </a:solidFill>
                          <a:effectLst/>
                          <a:latin typeface="Trebuchet MS" panose="020B0603020202020204" pitchFamily="34" charset="0"/>
                        </a:rPr>
                        <a:t>Trackwise Digital</a:t>
                      </a:r>
                      <a:endParaRPr lang="en-IN" sz="1050" b="0" i="0" u="none" strike="noStrike" dirty="0">
                        <a:solidFill>
                          <a:srgbClr val="000000"/>
                        </a:solidFill>
                        <a:effectLst/>
                        <a:latin typeface="Trebuchet MS" panose="020B0603020202020204" pitchFamily="34" charset="0"/>
                      </a:endParaRPr>
                    </a:p>
                  </a:txBody>
                  <a:tcPr marL="1145" marR="1145" marT="1145" marB="0" anchor="ctr"/>
                </a:tc>
                <a:tc>
                  <a:txBody>
                    <a:bodyPr/>
                    <a:lstStyle/>
                    <a:p>
                      <a:pPr marL="228600" marR="0" lvl="0" indent="-22860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050" b="0" i="0" u="none" strike="noStrike" dirty="0">
                          <a:solidFill>
                            <a:srgbClr val="000000"/>
                          </a:solidFill>
                          <a:effectLst/>
                          <a:latin typeface="Trebuchet MS" panose="020B0603020202020204" pitchFamily="34" charset="0"/>
                        </a:rPr>
                        <a:t>15 Test scripts were automated. </a:t>
                      </a:r>
                    </a:p>
                  </a:txBody>
                  <a:tcPr marL="1145" marR="1145" marT="1145" marB="0" anchor="ctr"/>
                </a:tc>
                <a:tc>
                  <a:txBody>
                    <a:bodyPr/>
                    <a:lstStyle/>
                    <a:p>
                      <a:pPr algn="ctr" fontAlgn="ctr"/>
                      <a:r>
                        <a:rPr lang="en-US" sz="1050" b="0" i="0" u="none" strike="noStrike" dirty="0">
                          <a:solidFill>
                            <a:srgbClr val="000000"/>
                          </a:solidFill>
                          <a:effectLst/>
                          <a:latin typeface="Trebuchet MS" panose="020B0603020202020204" pitchFamily="34" charset="0"/>
                        </a:rPr>
                        <a:t>Plan to execute15 scripts for Feb Release.</a:t>
                      </a:r>
                      <a:endParaRPr lang="en-IN" sz="1050" b="0" i="0" u="none" strike="noStrike" dirty="0">
                        <a:solidFill>
                          <a:srgbClr val="000000"/>
                        </a:solidFill>
                        <a:effectLst/>
                        <a:latin typeface="Trebuchet MS" panose="020B0603020202020204" pitchFamily="34" charset="0"/>
                      </a:endParaRPr>
                    </a:p>
                  </a:txBody>
                  <a:tcPr marL="1145" marR="1145" marT="1145" marB="0" anchor="ctr"/>
                </a:tc>
                <a:extLst>
                  <a:ext uri="{0D108BD9-81ED-4DB2-BD59-A6C34878D82A}">
                    <a16:rowId xmlns:a16="http://schemas.microsoft.com/office/drawing/2014/main" val="3090928886"/>
                  </a:ext>
                </a:extLst>
              </a:tr>
              <a:tr h="501275">
                <a:tc>
                  <a:txBody>
                    <a:bodyPr/>
                    <a:lstStyle/>
                    <a:p>
                      <a:pPr algn="ctr" fontAlgn="ctr"/>
                      <a:r>
                        <a:rPr lang="en-IN" sz="1050" b="0" i="0" u="none" strike="noStrike" dirty="0">
                          <a:solidFill>
                            <a:srgbClr val="000000"/>
                          </a:solidFill>
                          <a:effectLst/>
                          <a:latin typeface="Trebuchet MS" panose="020B0603020202020204" pitchFamily="34" charset="0"/>
                        </a:rPr>
                        <a:t>PQM</a:t>
                      </a:r>
                    </a:p>
                  </a:txBody>
                  <a:tcPr marL="1145" marR="1145" marT="1145" marB="0" anchor="ctr"/>
                </a:tc>
                <a:tc>
                  <a:txBody>
                    <a:bodyPr/>
                    <a:lstStyle/>
                    <a:p>
                      <a:pPr marL="228600" marR="0" lvl="0" indent="-22860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050" b="0" i="0" u="none" strike="noStrike" dirty="0">
                          <a:solidFill>
                            <a:srgbClr val="000000"/>
                          </a:solidFill>
                          <a:effectLst/>
                          <a:latin typeface="Trebuchet MS" panose="020B0603020202020204" pitchFamily="34" charset="0"/>
                        </a:rPr>
                        <a:t>Updated 10 Automation Scripts from Regression Stack.</a:t>
                      </a:r>
                    </a:p>
                  </a:txBody>
                  <a:tcPr marL="1145" marR="1145" marT="1145" marB="0" anchor="ctr"/>
                </a:tc>
                <a:tc>
                  <a:txBody>
                    <a:bodyPr/>
                    <a:lstStyle/>
                    <a:p>
                      <a:pPr algn="ctr" fontAlgn="ctr"/>
                      <a:r>
                        <a:rPr lang="en-IN" sz="1050" b="0" i="0" u="none" strike="noStrike" dirty="0">
                          <a:solidFill>
                            <a:srgbClr val="000000"/>
                          </a:solidFill>
                          <a:effectLst/>
                          <a:latin typeface="Trebuchet MS" panose="020B0603020202020204" pitchFamily="34" charset="0"/>
                        </a:rPr>
                        <a:t>Automation is in progress.</a:t>
                      </a:r>
                    </a:p>
                  </a:txBody>
                  <a:tcPr marL="1145" marR="1145" marT="1145" marB="0" anchor="ctr"/>
                </a:tc>
                <a:extLst>
                  <a:ext uri="{0D108BD9-81ED-4DB2-BD59-A6C34878D82A}">
                    <a16:rowId xmlns:a16="http://schemas.microsoft.com/office/drawing/2014/main" val="3663975013"/>
                  </a:ext>
                </a:extLst>
              </a:tr>
              <a:tr h="501275">
                <a:tc>
                  <a:txBody>
                    <a:bodyPr/>
                    <a:lstStyle/>
                    <a:p>
                      <a:pPr algn="ctr" fontAlgn="ctr"/>
                      <a:r>
                        <a:rPr lang="en-IN" sz="1050" b="0" i="0" u="none" strike="noStrike" dirty="0">
                          <a:solidFill>
                            <a:srgbClr val="000000"/>
                          </a:solidFill>
                          <a:effectLst/>
                          <a:latin typeface="Trebuchet MS" panose="020B0603020202020204" pitchFamily="34" charset="0"/>
                        </a:rPr>
                        <a:t>AST, Product Holds </a:t>
                      </a:r>
                    </a:p>
                  </a:txBody>
                  <a:tcPr marL="1145" marR="1145" marT="1145" marB="0" anchor="ctr"/>
                </a:tc>
                <a:tc>
                  <a:txBody>
                    <a:bodyPr/>
                    <a:lstStyle/>
                    <a:p>
                      <a:pPr marL="228600" marR="0" lvl="0" indent="-22860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050" b="0" i="0" u="none" strike="noStrike" dirty="0">
                          <a:solidFill>
                            <a:srgbClr val="000000"/>
                          </a:solidFill>
                          <a:effectLst/>
                          <a:latin typeface="Trebuchet MS" panose="020B0603020202020204" pitchFamily="34" charset="0"/>
                        </a:rPr>
                        <a:t>Major upgrades have completed and application is more stable.</a:t>
                      </a:r>
                    </a:p>
                    <a:p>
                      <a:pPr marL="228600" marR="0" lvl="0" indent="-22860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050" b="0" i="0" u="none" strike="noStrike" dirty="0">
                          <a:solidFill>
                            <a:srgbClr val="000000"/>
                          </a:solidFill>
                          <a:effectLst/>
                          <a:latin typeface="Trebuchet MS" panose="020B0603020202020204" pitchFamily="34" charset="0"/>
                        </a:rPr>
                        <a:t>30 Regression Test cases to be automated</a:t>
                      </a:r>
                    </a:p>
                  </a:txBody>
                  <a:tcPr marL="1145" marR="1145" marT="1145" marB="0" anchor="ctr"/>
                </a:tc>
                <a:tc>
                  <a:txBody>
                    <a:bodyPr/>
                    <a:lstStyle/>
                    <a:p>
                      <a:pPr algn="ctr" fontAlgn="ctr"/>
                      <a:r>
                        <a:rPr lang="en-US" sz="1050" b="0" i="0" u="none" strike="noStrike" dirty="0">
                          <a:solidFill>
                            <a:srgbClr val="000000"/>
                          </a:solidFill>
                          <a:effectLst/>
                          <a:latin typeface="Trebuchet MS" panose="020B0603020202020204" pitchFamily="34" charset="0"/>
                        </a:rPr>
                        <a:t>P</a:t>
                      </a:r>
                      <a:r>
                        <a:rPr lang="en-IN" sz="1050" b="0" i="0" u="none" strike="noStrike" dirty="0" err="1">
                          <a:solidFill>
                            <a:srgbClr val="000000"/>
                          </a:solidFill>
                          <a:effectLst/>
                          <a:latin typeface="Trebuchet MS" panose="020B0603020202020204" pitchFamily="34" charset="0"/>
                        </a:rPr>
                        <a:t>roduct</a:t>
                      </a:r>
                      <a:r>
                        <a:rPr lang="en-IN" sz="1050" b="0" i="0" u="none" strike="noStrike" dirty="0">
                          <a:solidFill>
                            <a:srgbClr val="000000"/>
                          </a:solidFill>
                          <a:effectLst/>
                          <a:latin typeface="Trebuchet MS" panose="020B0603020202020204" pitchFamily="34" charset="0"/>
                        </a:rPr>
                        <a:t> Holds: Scripts modification is in progress.( 4 scripts are updated)</a:t>
                      </a:r>
                    </a:p>
                  </a:txBody>
                  <a:tcPr marL="1145" marR="1145" marT="1145" marB="0" anchor="ctr"/>
                </a:tc>
                <a:extLst>
                  <a:ext uri="{0D108BD9-81ED-4DB2-BD59-A6C34878D82A}">
                    <a16:rowId xmlns:a16="http://schemas.microsoft.com/office/drawing/2014/main" val="2780009714"/>
                  </a:ext>
                </a:extLst>
              </a:tr>
            </a:tbl>
          </a:graphicData>
        </a:graphic>
      </p:graphicFrame>
    </p:spTree>
    <p:extLst>
      <p:ext uri="{BB962C8B-B14F-4D97-AF65-F5344CB8AC3E}">
        <p14:creationId xmlns:p14="http://schemas.microsoft.com/office/powerpoint/2010/main" val="373642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8739-C1AA-48C1-9ECC-1E6BC85E1D37}"/>
              </a:ext>
            </a:extLst>
          </p:cNvPr>
          <p:cNvSpPr>
            <a:spLocks noGrp="1"/>
          </p:cNvSpPr>
          <p:nvPr>
            <p:ph type="title"/>
          </p:nvPr>
        </p:nvSpPr>
        <p:spPr/>
        <p:txBody>
          <a:bodyPr/>
          <a:lstStyle/>
          <a:p>
            <a:r>
              <a:rPr lang="en-US" dirty="0"/>
              <a:t>Value Adds 2021</a:t>
            </a:r>
          </a:p>
        </p:txBody>
      </p:sp>
      <p:cxnSp>
        <p:nvCxnSpPr>
          <p:cNvPr id="7" name="Straight Connector 6">
            <a:extLst>
              <a:ext uri="{FF2B5EF4-FFF2-40B4-BE49-F238E27FC236}">
                <a16:creationId xmlns:a16="http://schemas.microsoft.com/office/drawing/2014/main" id="{F521E7B1-C8C2-4461-B367-727C357FCBE5}"/>
              </a:ext>
            </a:extLst>
          </p:cNvPr>
          <p:cNvCxnSpPr>
            <a:cxnSpLocks/>
          </p:cNvCxnSpPr>
          <p:nvPr/>
        </p:nvCxnSpPr>
        <p:spPr>
          <a:xfrm>
            <a:off x="0" y="9813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707B6D-7481-4077-ACAE-70D9FC020947}"/>
              </a:ext>
            </a:extLst>
          </p:cNvPr>
          <p:cNvCxnSpPr>
            <a:cxnSpLocks/>
          </p:cNvCxnSpPr>
          <p:nvPr/>
        </p:nvCxnSpPr>
        <p:spPr>
          <a:xfrm>
            <a:off x="9687963" y="981398"/>
            <a:ext cx="0" cy="5862453"/>
          </a:xfrm>
          <a:prstGeom prst="line">
            <a:avLst/>
          </a:prstGeom>
          <a:noFill/>
          <a:ln w="19050" cap="flat" cmpd="sng" algn="ctr">
            <a:solidFill>
              <a:srgbClr val="0070AD"/>
            </a:solidFill>
            <a:prstDash val="dash"/>
          </a:ln>
          <a:effectLst/>
        </p:spPr>
      </p:cxnSp>
      <p:graphicFrame>
        <p:nvGraphicFramePr>
          <p:cNvPr id="6" name="Table 5">
            <a:extLst>
              <a:ext uri="{FF2B5EF4-FFF2-40B4-BE49-F238E27FC236}">
                <a16:creationId xmlns:a16="http://schemas.microsoft.com/office/drawing/2014/main" id="{EB09A519-6222-4693-A6CC-8EF4188F8F80}"/>
              </a:ext>
            </a:extLst>
          </p:cNvPr>
          <p:cNvGraphicFramePr>
            <a:graphicFrameLocks noGrp="1"/>
          </p:cNvGraphicFramePr>
          <p:nvPr>
            <p:extLst>
              <p:ext uri="{D42A27DB-BD31-4B8C-83A1-F6EECF244321}">
                <p14:modId xmlns:p14="http://schemas.microsoft.com/office/powerpoint/2010/main" val="3397304290"/>
              </p:ext>
            </p:extLst>
          </p:nvPr>
        </p:nvGraphicFramePr>
        <p:xfrm>
          <a:off x="10441082" y="1367010"/>
          <a:ext cx="1488054" cy="1413393"/>
        </p:xfrm>
        <a:graphic>
          <a:graphicData uri="http://schemas.openxmlformats.org/drawingml/2006/table">
            <a:tbl>
              <a:tblPr firstRow="1">
                <a:effectLst>
                  <a:outerShdw blurRad="50800" dist="38100" dir="5400000" algn="t" rotWithShape="0">
                    <a:prstClr val="black">
                      <a:alpha val="40000"/>
                    </a:prstClr>
                  </a:outerShdw>
                </a:effectLst>
                <a:tableStyleId>{72833802-FEF1-4C79-8D5D-14CF1EAF98D9}</a:tableStyleId>
              </a:tblPr>
              <a:tblGrid>
                <a:gridCol w="1488054">
                  <a:extLst>
                    <a:ext uri="{9D8B030D-6E8A-4147-A177-3AD203B41FA5}">
                      <a16:colId xmlns:a16="http://schemas.microsoft.com/office/drawing/2014/main" val="585594771"/>
                    </a:ext>
                  </a:extLst>
                </a:gridCol>
              </a:tblGrid>
              <a:tr h="7449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rPr>
                        <a:t>Total Savings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rPr>
                        <a:t>from Accelerators</a:t>
                      </a:r>
                      <a:endParaRPr lang="en-IN" sz="1800" b="0" dirty="0">
                        <a:effectLst/>
                        <a:latin typeface="Calibri" panose="020F0502020204030204" pitchFamily="34" charset="0"/>
                        <a:ea typeface="Calibri" panose="020F0502020204030204" pitchFamily="34" charset="0"/>
                      </a:endParaRPr>
                    </a:p>
                  </a:txBody>
                  <a:tcPr/>
                </a:tc>
                <a:extLst>
                  <a:ext uri="{0D108BD9-81ED-4DB2-BD59-A6C34878D82A}">
                    <a16:rowId xmlns:a16="http://schemas.microsoft.com/office/drawing/2014/main" val="1719733720"/>
                  </a:ext>
                </a:extLst>
              </a:tr>
              <a:tr h="498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effectLst/>
                          <a:latin typeface="Calibri" panose="020F0502020204030204" pitchFamily="34" charset="0"/>
                        </a:rPr>
                        <a:t>273 Hrs</a:t>
                      </a:r>
                      <a:endParaRPr lang="en-IN" sz="1800" b="1" dirty="0">
                        <a:effectLst/>
                        <a:latin typeface="Calibri" panose="020F0502020204030204" pitchFamily="34" charset="0"/>
                        <a:ea typeface="Calibri" panose="020F0502020204030204" pitchFamily="34" charset="0"/>
                      </a:endParaRPr>
                    </a:p>
                  </a:txBody>
                  <a:tcPr anchor="ctr"/>
                </a:tc>
                <a:extLst>
                  <a:ext uri="{0D108BD9-81ED-4DB2-BD59-A6C34878D82A}">
                    <a16:rowId xmlns:a16="http://schemas.microsoft.com/office/drawing/2014/main" val="2392787079"/>
                  </a:ext>
                </a:extLst>
              </a:tr>
            </a:tbl>
          </a:graphicData>
        </a:graphic>
      </p:graphicFrame>
      <p:sp>
        <p:nvSpPr>
          <p:cNvPr id="3" name="Speech Bubble: Oval 2">
            <a:extLst>
              <a:ext uri="{FF2B5EF4-FFF2-40B4-BE49-F238E27FC236}">
                <a16:creationId xmlns:a16="http://schemas.microsoft.com/office/drawing/2014/main" id="{D7E6C551-AFFF-4133-A6C1-EAE144838EC6}"/>
              </a:ext>
            </a:extLst>
          </p:cNvPr>
          <p:cNvSpPr/>
          <p:nvPr/>
        </p:nvSpPr>
        <p:spPr>
          <a:xfrm>
            <a:off x="10154002" y="1078764"/>
            <a:ext cx="1999573" cy="2061735"/>
          </a:xfrm>
          <a:prstGeom prst="wedgeEllipseCallout">
            <a:avLst>
              <a:gd name="adj1" fmla="val -80021"/>
              <a:gd name="adj2" fmla="val 42489"/>
            </a:avLst>
          </a:prstGeom>
          <a:noFill/>
          <a:ln w="19050">
            <a:solidFill>
              <a:srgbClr val="00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D6206AAD-DA92-4ED7-A5EC-1419E7C555DE}"/>
              </a:ext>
            </a:extLst>
          </p:cNvPr>
          <p:cNvGraphicFramePr>
            <a:graphicFrameLocks noGrp="1"/>
          </p:cNvGraphicFramePr>
          <p:nvPr>
            <p:extLst>
              <p:ext uri="{D42A27DB-BD31-4B8C-83A1-F6EECF244321}">
                <p14:modId xmlns:p14="http://schemas.microsoft.com/office/powerpoint/2010/main" val="2175182709"/>
              </p:ext>
            </p:extLst>
          </p:nvPr>
        </p:nvGraphicFramePr>
        <p:xfrm>
          <a:off x="315928" y="1062483"/>
          <a:ext cx="8905986" cy="3945710"/>
        </p:xfrm>
        <a:graphic>
          <a:graphicData uri="http://schemas.openxmlformats.org/drawingml/2006/table">
            <a:tbl>
              <a:tblPr firstRow="1" firstCol="1" bandRow="1">
                <a:effectLst>
                  <a:outerShdw blurRad="101600" sx="101000" sy="101000" algn="ctr" rotWithShape="0">
                    <a:schemeClr val="tx1">
                      <a:lumMod val="50000"/>
                      <a:lumOff val="50000"/>
                      <a:alpha val="40000"/>
                    </a:schemeClr>
                  </a:outerShdw>
                </a:effectLst>
                <a:tableStyleId>{9DCAF9ED-07DC-4A11-8D7F-57B35C25682E}</a:tableStyleId>
              </a:tblPr>
              <a:tblGrid>
                <a:gridCol w="800051">
                  <a:extLst>
                    <a:ext uri="{9D8B030D-6E8A-4147-A177-3AD203B41FA5}">
                      <a16:colId xmlns:a16="http://schemas.microsoft.com/office/drawing/2014/main" val="127222922"/>
                    </a:ext>
                  </a:extLst>
                </a:gridCol>
                <a:gridCol w="4637574">
                  <a:extLst>
                    <a:ext uri="{9D8B030D-6E8A-4147-A177-3AD203B41FA5}">
                      <a16:colId xmlns:a16="http://schemas.microsoft.com/office/drawing/2014/main" val="186569731"/>
                    </a:ext>
                  </a:extLst>
                </a:gridCol>
                <a:gridCol w="2157938">
                  <a:extLst>
                    <a:ext uri="{9D8B030D-6E8A-4147-A177-3AD203B41FA5}">
                      <a16:colId xmlns:a16="http://schemas.microsoft.com/office/drawing/2014/main" val="3854495190"/>
                    </a:ext>
                  </a:extLst>
                </a:gridCol>
                <a:gridCol w="1310423">
                  <a:extLst>
                    <a:ext uri="{9D8B030D-6E8A-4147-A177-3AD203B41FA5}">
                      <a16:colId xmlns:a16="http://schemas.microsoft.com/office/drawing/2014/main" val="3839016437"/>
                    </a:ext>
                  </a:extLst>
                </a:gridCol>
              </a:tblGrid>
              <a:tr h="347407">
                <a:tc>
                  <a:txBody>
                    <a:bodyPr/>
                    <a:lstStyle/>
                    <a:p>
                      <a:pPr algn="ctr">
                        <a:spcAft>
                          <a:spcPts val="0"/>
                        </a:spcAft>
                      </a:pPr>
                      <a:r>
                        <a:rPr lang="en-IN" sz="1200" dirty="0">
                          <a:effectLst/>
                          <a:latin typeface="Calibri" panose="020F0502020204030204" pitchFamily="34" charset="0"/>
                        </a:rPr>
                        <a:t>#</a:t>
                      </a:r>
                      <a:endParaRPr lang="en-IN" sz="1200" dirty="0">
                        <a:effectLst/>
                        <a:latin typeface="Calibri" panose="020F0502020204030204" pitchFamily="34" charset="0"/>
                        <a:ea typeface="Calibri" panose="020F0502020204030204" pitchFamily="34" charset="0"/>
                      </a:endParaRPr>
                    </a:p>
                  </a:txBody>
                  <a:tcPr marL="9454" marR="9454" marT="9454"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83CC"/>
                    </a:solidFill>
                  </a:tcPr>
                </a:tc>
                <a:tc>
                  <a:txBody>
                    <a:bodyPr/>
                    <a:lstStyle/>
                    <a:p>
                      <a:pPr algn="ctr">
                        <a:spcAft>
                          <a:spcPts val="0"/>
                        </a:spcAft>
                      </a:pPr>
                      <a:r>
                        <a:rPr lang="en-IN" sz="1200" dirty="0">
                          <a:effectLst/>
                          <a:latin typeface="Calibri" panose="020F0502020204030204" pitchFamily="34" charset="0"/>
                        </a:rPr>
                        <a:t>Test Accelerators</a:t>
                      </a:r>
                      <a:endParaRPr lang="en-IN" sz="1200" dirty="0">
                        <a:effectLst/>
                        <a:latin typeface="Calibri" panose="020F0502020204030204" pitchFamily="34" charset="0"/>
                        <a:ea typeface="Calibri" panose="020F0502020204030204" pitchFamily="34" charset="0"/>
                      </a:endParaRPr>
                    </a:p>
                  </a:txBody>
                  <a:tcPr marL="9454" marR="9454" marT="9454"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83CC"/>
                    </a:solidFill>
                  </a:tcPr>
                </a:tc>
                <a:tc>
                  <a:txBody>
                    <a:bodyPr/>
                    <a:lstStyle/>
                    <a:p>
                      <a:pPr algn="ctr">
                        <a:spcAft>
                          <a:spcPts val="0"/>
                        </a:spcAft>
                      </a:pPr>
                      <a:r>
                        <a:rPr lang="en-IN" sz="1200" dirty="0">
                          <a:effectLst/>
                          <a:latin typeface="Calibri" panose="020F0502020204030204" pitchFamily="34" charset="0"/>
                        </a:rPr>
                        <a:t>Project</a:t>
                      </a:r>
                      <a:endParaRPr lang="en-IN" sz="1200" dirty="0">
                        <a:effectLst/>
                        <a:latin typeface="Calibri" panose="020F0502020204030204" pitchFamily="34" charset="0"/>
                        <a:ea typeface="Calibri" panose="020F0502020204030204" pitchFamily="34" charset="0"/>
                      </a:endParaRPr>
                    </a:p>
                  </a:txBody>
                  <a:tcPr marL="9454" marR="9454" marT="9454"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83CC"/>
                    </a:solidFill>
                  </a:tcPr>
                </a:tc>
                <a:tc>
                  <a:txBody>
                    <a:bodyPr/>
                    <a:lstStyle/>
                    <a:p>
                      <a:pPr algn="ctr">
                        <a:spcAft>
                          <a:spcPts val="0"/>
                        </a:spcAft>
                      </a:pPr>
                      <a:r>
                        <a:rPr lang="en-IN" sz="1200" dirty="0">
                          <a:effectLst/>
                          <a:latin typeface="Calibri" panose="020F0502020204030204" pitchFamily="34" charset="0"/>
                        </a:rPr>
                        <a:t>Effort Save (Hrs.)</a:t>
                      </a:r>
                      <a:endParaRPr lang="en-IN" sz="1200" dirty="0">
                        <a:effectLst/>
                        <a:latin typeface="Calibri" panose="020F0502020204030204" pitchFamily="34" charset="0"/>
                        <a:ea typeface="Calibri" panose="020F0502020204030204" pitchFamily="34" charset="0"/>
                      </a:endParaRPr>
                    </a:p>
                  </a:txBody>
                  <a:tcPr marL="9454" marR="9454" marT="9454"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83CC"/>
                    </a:solidFill>
                  </a:tcPr>
                </a:tc>
                <a:extLst>
                  <a:ext uri="{0D108BD9-81ED-4DB2-BD59-A6C34878D82A}">
                    <a16:rowId xmlns:a16="http://schemas.microsoft.com/office/drawing/2014/main" val="2615279661"/>
                  </a:ext>
                </a:extLst>
              </a:tr>
              <a:tr h="412992">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200" b="0" i="0" u="none" strike="noStrike" dirty="0">
                          <a:solidFill>
                            <a:srgbClr val="000000"/>
                          </a:solidFill>
                          <a:effectLst/>
                          <a:latin typeface="Calibri" panose="020F0502020204030204" pitchFamily="34" charset="0"/>
                        </a:rPr>
                        <a:t>  Selenium- Validating the PDF files using PDF Box JAR file.</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Product Holds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dirty="0">
                          <a:solidFill>
                            <a:srgbClr val="000000"/>
                          </a:solidFill>
                          <a:effectLst/>
                          <a:latin typeface="Calibri" panose="020F0502020204030204" pitchFamily="34" charset="0"/>
                          <a:ea typeface="Calibri" panose="020F0502020204030204" pitchFamily="34" charset="0"/>
                        </a:rPr>
                        <a:t>88</a:t>
                      </a:r>
                      <a:endParaRPr lang="en-IN" sz="12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231289"/>
                  </a:ext>
                </a:extLst>
              </a:tr>
              <a:tr h="389108">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2</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200" b="0" i="0" u="none" strike="noStrike" kern="1200" dirty="0">
                          <a:solidFill>
                            <a:srgbClr val="000000"/>
                          </a:solidFill>
                          <a:effectLst/>
                          <a:latin typeface="Calibri" panose="020F0502020204030204" pitchFamily="34" charset="0"/>
                          <a:ea typeface="+mn-ea"/>
                          <a:cs typeface="+mn-cs"/>
                        </a:rPr>
                        <a:t>  AST-Workflow Data Creation</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AST</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50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8720769"/>
                  </a:ext>
                </a:extLst>
              </a:tr>
              <a:tr h="389108">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3</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200" b="0" i="0" u="none" strike="noStrike" dirty="0">
                          <a:solidFill>
                            <a:srgbClr val="000000"/>
                          </a:solidFill>
                          <a:effectLst/>
                          <a:latin typeface="Calibri" panose="020F0502020204030204" pitchFamily="34" charset="0"/>
                        </a:rPr>
                        <a:t>AST-SSP interface testing (Initial phase-Request submission). Flow is as follows-</a:t>
                      </a:r>
                    </a:p>
                    <a:p>
                      <a:pPr algn="l" fontAlgn="t"/>
                      <a:r>
                        <a:rPr lang="en-US" sz="1200" b="0" i="0" u="none" strike="noStrike" dirty="0">
                          <a:solidFill>
                            <a:srgbClr val="000000"/>
                          </a:solidFill>
                          <a:effectLst/>
                          <a:latin typeface="Calibri" panose="020F0502020204030204" pitchFamily="34" charset="0"/>
                        </a:rPr>
                        <a:t>A requisition request is submitted from AST to SSP, SSP creates a requisition number for the request ID and interfaces back to AST system</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AST</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In Progress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0393651"/>
                  </a:ext>
                </a:extLst>
              </a:tr>
              <a:tr h="375690">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4</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200" b="0" i="0" u="none" strike="noStrike" dirty="0">
                          <a:solidFill>
                            <a:srgbClr val="000000"/>
                          </a:solidFill>
                          <a:effectLst/>
                          <a:latin typeface="Calibri" panose="020F0502020204030204" pitchFamily="34" charset="0"/>
                        </a:rPr>
                        <a:t>Regulatory Program workflow automation</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Torus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In Progress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8415101"/>
                  </a:ext>
                </a:extLst>
              </a:tr>
              <a:tr h="381051">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200" b="0" i="0" u="none" strike="noStrike" dirty="0">
                          <a:solidFill>
                            <a:srgbClr val="000000"/>
                          </a:solidFill>
                          <a:effectLst/>
                          <a:latin typeface="Calibri" panose="020F0502020204030204" pitchFamily="34" charset="0"/>
                        </a:rPr>
                        <a:t>PQM Automation Suite (Regression)</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PQM</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In Progress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244346"/>
                  </a:ext>
                </a:extLst>
              </a:tr>
              <a:tr h="303242">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6</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Product Holds Automation Suite (Regression)</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Apps Testing</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In Progress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944735"/>
                  </a:ext>
                </a:extLst>
              </a:tr>
              <a:tr h="303242">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7</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Excel Data comparison macro</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Custom Applications</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50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2120733"/>
                  </a:ext>
                </a:extLst>
              </a:tr>
              <a:tr h="303242">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8</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Email validation using Selenium</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TWD</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40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3440098"/>
                  </a:ext>
                </a:extLst>
              </a:tr>
              <a:tr h="388691">
                <a:tc>
                  <a:txBody>
                    <a:bodyPr/>
                    <a:lstStyle/>
                    <a:p>
                      <a:pPr marL="0" algn="ctr" defTabSz="914400" rtl="0" eaLnBrk="1" fontAlgn="ctr" latinLnBrk="0" hangingPunct="1"/>
                      <a:r>
                        <a:rPr lang="en-US" sz="1200" b="0" u="none" strike="noStrike" kern="1200" dirty="0">
                          <a:solidFill>
                            <a:schemeClr val="dk1"/>
                          </a:solidFill>
                          <a:effectLst/>
                          <a:latin typeface="Calibri" panose="020F0502020204030204" pitchFamily="34" charset="0"/>
                          <a:ea typeface="+mn-ea"/>
                          <a:cs typeface="+mn-cs"/>
                        </a:rPr>
                        <a:t>9</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Automated BIX manual job for processing of failed records</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spcAft>
                          <a:spcPts val="0"/>
                        </a:spcAft>
                      </a:pPr>
                      <a:r>
                        <a:rPr lang="en-IN" sz="1200" u="none" strike="noStrike" kern="1200" dirty="0">
                          <a:solidFill>
                            <a:schemeClr val="accent1"/>
                          </a:solidFill>
                          <a:effectLst/>
                          <a:latin typeface="Calibri" panose="020F0502020204030204" pitchFamily="34" charset="0"/>
                          <a:ea typeface="+mn-ea"/>
                          <a:cs typeface="+mn-cs"/>
                        </a:rPr>
                        <a:t>PQM</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IN" sz="1200" kern="1200" dirty="0">
                          <a:solidFill>
                            <a:srgbClr val="000000"/>
                          </a:solidFill>
                          <a:effectLst/>
                          <a:latin typeface="Calibri" panose="020F0502020204030204" pitchFamily="34" charset="0"/>
                          <a:ea typeface="Calibri" panose="020F0502020204030204" pitchFamily="34" charset="0"/>
                          <a:cs typeface="+mn-cs"/>
                        </a:rPr>
                        <a:t>45</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6063987"/>
                  </a:ext>
                </a:extLst>
              </a:tr>
            </a:tbl>
          </a:graphicData>
        </a:graphic>
      </p:graphicFrame>
    </p:spTree>
    <p:extLst>
      <p:ext uri="{BB962C8B-B14F-4D97-AF65-F5344CB8AC3E}">
        <p14:creationId xmlns:p14="http://schemas.microsoft.com/office/powerpoint/2010/main" val="25063292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1 - CG Offic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 CG Office" id="{88B06FBF-3EDC-4B51-B9C8-16C1B2450F59}" vid="{C9E46E6B-0376-4CD9-9A20-65B4B38CB58A}"/>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Theme1 - CG Office</Template>
  <TotalTime>71276</TotalTime>
  <Words>863</Words>
  <Application>Microsoft Office PowerPoint</Application>
  <PresentationFormat>Widescreen</PresentationFormat>
  <Paragraphs>240</Paragraphs>
  <Slides>11</Slides>
  <Notes>8</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Candara</vt:lpstr>
      <vt:lpstr>GE Inspira Pitch</vt:lpstr>
      <vt:lpstr>Trebuchet MS</vt:lpstr>
      <vt:lpstr>Verdana</vt:lpstr>
      <vt:lpstr>Wingdings</vt:lpstr>
      <vt:lpstr>Theme1 - CG Office</vt:lpstr>
      <vt:lpstr>Cover options</vt:lpstr>
      <vt:lpstr>Final slides</vt:lpstr>
      <vt:lpstr>think-cell Slide</vt:lpstr>
      <vt:lpstr>PowerPoint Presentation</vt:lpstr>
      <vt:lpstr>Agenda</vt:lpstr>
      <vt:lpstr>Action points</vt:lpstr>
      <vt:lpstr>Production Defects RCA Q4 till date</vt:lpstr>
      <vt:lpstr>Engagement Summary</vt:lpstr>
      <vt:lpstr>PowerPoint Presentation</vt:lpstr>
      <vt:lpstr>Testing Metrics: Quality &amp; Legal</vt:lpstr>
      <vt:lpstr>Automation foot print</vt:lpstr>
      <vt:lpstr>Value Adds 2021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dc:creator>
  <cp:lastModifiedBy>Byna, Kishore</cp:lastModifiedBy>
  <cp:revision>1584</cp:revision>
  <dcterms:created xsi:type="dcterms:W3CDTF">2018-06-19T05:38:27Z</dcterms:created>
  <dcterms:modified xsi:type="dcterms:W3CDTF">2022-01-12T12:06:06Z</dcterms:modified>
</cp:coreProperties>
</file>