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autoCompressPictures="0">
  <p:sldMasterIdLst>
    <p:sldMasterId id="2147484118" r:id="rId1"/>
  </p:sldMasterIdLst>
  <p:notesMasterIdLst>
    <p:notesMasterId r:id="rId17"/>
  </p:notesMasterIdLst>
  <p:handoutMasterIdLst>
    <p:handoutMasterId r:id="rId18"/>
  </p:handoutMasterIdLst>
  <p:sldIdLst>
    <p:sldId id="2145706647" r:id="rId2"/>
    <p:sldId id="1775" r:id="rId3"/>
    <p:sldId id="2145706663" r:id="rId4"/>
    <p:sldId id="283" r:id="rId5"/>
    <p:sldId id="2145706654" r:id="rId6"/>
    <p:sldId id="2145706655" r:id="rId7"/>
    <p:sldId id="2145706659" r:id="rId8"/>
    <p:sldId id="2145706660" r:id="rId9"/>
    <p:sldId id="2145706661" r:id="rId10"/>
    <p:sldId id="2145706662" r:id="rId11"/>
    <p:sldId id="2145706656" r:id="rId12"/>
    <p:sldId id="2145706657" r:id="rId13"/>
    <p:sldId id="440" r:id="rId14"/>
    <p:sldId id="2145706664" r:id="rId15"/>
    <p:sldId id="1027" r:id="rId16"/>
  </p:sldIdLst>
  <p:sldSz cx="12192000" cy="6858000"/>
  <p:notesSz cx="6797675" cy="9926638"/>
  <p:embeddedFontLst>
    <p:embeddedFont>
      <p:font typeface="Ubuntu" panose="020B0504030602030204" pitchFamily="34" charset="0"/>
      <p:regular r:id="rId19"/>
      <p:bold r:id="rId20"/>
      <p:italic r:id="rId21"/>
      <p:boldItalic r:id="rId22"/>
    </p:embeddedFont>
    <p:embeddedFont>
      <p:font typeface="Ubuntu Light" panose="020B0304030602030204" pitchFamily="34" charset="0"/>
      <p:regular r:id="rId23"/>
      <p:italic r:id="rId24"/>
    </p:embeddedFont>
    <p:embeddedFont>
      <p:font typeface="Ubuntu Medium" panose="020B0604030602030204" pitchFamily="34" charset="0"/>
      <p:regular r:id="rId25"/>
      <p:italic r:id="rId26"/>
    </p:embeddedFont>
    <p:embeddedFont>
      <p:font typeface="Verdana" panose="020B0604030504040204" pitchFamily="34" charset="0"/>
      <p:regular r:id="rId27"/>
      <p:bold r:id="rId28"/>
      <p:italic r:id="rId29"/>
      <p:boldItalic r:id="rId30"/>
    </p:embeddedFont>
  </p:embeddedFontLst>
  <p:custDataLst>
    <p:tags r:id="rId3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0" orient="horz" pos="2886" userDrawn="1">
          <p15:clr>
            <a:srgbClr val="A4A3A4"/>
          </p15:clr>
        </p15:guide>
        <p15:guide id="19" pos="5609" userDrawn="1">
          <p15:clr>
            <a:srgbClr val="A4A3A4"/>
          </p15:clr>
        </p15:guide>
        <p15:guide id="20" pos="2071"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482"/>
    <a:srgbClr val="14596B"/>
    <a:srgbClr val="616585"/>
    <a:srgbClr val="F6F6F6"/>
    <a:srgbClr val="272936"/>
    <a:srgbClr val="003857"/>
    <a:srgbClr val="E6E6E6"/>
    <a:srgbClr val="00C37B"/>
    <a:srgbClr val="FF6327"/>
    <a:srgbClr val="CB29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31" autoAdjust="0"/>
    <p:restoredTop sz="93690" autoAdjust="0"/>
  </p:normalViewPr>
  <p:slideViewPr>
    <p:cSldViewPr>
      <p:cViewPr varScale="1">
        <p:scale>
          <a:sx n="58" d="100"/>
          <a:sy n="58" d="100"/>
        </p:scale>
        <p:origin x="840" y="52"/>
      </p:cViewPr>
      <p:guideLst>
        <p:guide orient="horz" pos="2886"/>
        <p:guide pos="5609"/>
        <p:guide pos="2071"/>
      </p:guideLst>
    </p:cSldViewPr>
  </p:slideViewPr>
  <p:outlineViewPr>
    <p:cViewPr>
      <p:scale>
        <a:sx n="33" d="100"/>
        <a:sy n="33" d="100"/>
      </p:scale>
      <p:origin x="0" y="-908"/>
    </p:cViewPr>
  </p:outlineViewPr>
  <p:notesTextViewPr>
    <p:cViewPr>
      <p:scale>
        <a:sx n="3" d="2"/>
        <a:sy n="3" d="2"/>
      </p:scale>
      <p:origin x="0" y="0"/>
    </p:cViewPr>
  </p:notesTextViewPr>
  <p:sorterViewPr>
    <p:cViewPr varScale="1">
      <p:scale>
        <a:sx n="100" d="100"/>
        <a:sy n="100" d="100"/>
      </p:scale>
      <p:origin x="0" y="0"/>
    </p:cViewPr>
  </p:sorterViewPr>
  <p:notesViewPr>
    <p:cSldViewPr>
      <p:cViewPr varScale="1">
        <p:scale>
          <a:sx n="106" d="100"/>
          <a:sy n="106" d="100"/>
        </p:scale>
        <p:origin x="2384" y="6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1200"/>
            </a:lvl1pPr>
          </a:lstStyle>
          <a:p>
            <a:endParaRPr lang="pt-PT" sz="900" dirty="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50443" y="0"/>
            <a:ext cx="2945659" cy="498056"/>
          </a:xfrm>
          <a:prstGeom prst="rect">
            <a:avLst/>
          </a:prstGeom>
        </p:spPr>
        <p:txBody>
          <a:bodyPr vert="horz" lIns="91418" tIns="45708" rIns="91418" bIns="45708" rtlCol="0"/>
          <a:lstStyle>
            <a:lvl1pPr algn="r">
              <a:defRPr sz="1200"/>
            </a:lvl1pPr>
          </a:lstStyle>
          <a:p>
            <a:fld id="{86C988DC-9DE3-4390-97AB-D61B85DACE57}" type="datetimeFigureOut">
              <a:rPr lang="pt-PT" sz="900"/>
              <a:pPr/>
              <a:t>22/03/2024</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428586"/>
            <a:ext cx="2945659" cy="498055"/>
          </a:xfrm>
          <a:prstGeom prst="rect">
            <a:avLst/>
          </a:prstGeom>
        </p:spPr>
        <p:txBody>
          <a:bodyPr vert="horz" lIns="91418" tIns="45708" rIns="91418" bIns="45708" rtlCol="0" anchor="b"/>
          <a:lstStyle>
            <a:lvl1pPr algn="l">
              <a:defRPr sz="1200"/>
            </a:lvl1pPr>
          </a:lstStyle>
          <a:p>
            <a:endParaRPr lang="pt-PT" sz="900" dirty="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50443" y="9428586"/>
            <a:ext cx="2945659" cy="498055"/>
          </a:xfrm>
          <a:prstGeom prst="rect">
            <a:avLst/>
          </a:prstGeom>
        </p:spPr>
        <p:txBody>
          <a:bodyPr vert="horz" lIns="91418" tIns="45708" rIns="91418" bIns="45708" rtlCol="0" anchor="b"/>
          <a:lstStyle>
            <a:lvl1pPr algn="r">
              <a:defRPr sz="1200"/>
            </a:lvl1pPr>
          </a:lstStyle>
          <a:p>
            <a:fld id="{2F190BF9-40D8-49B5-87EF-599BB2C7EE93}" type="slidenum">
              <a:rPr lang="pt-PT" sz="900"/>
              <a:pPr/>
              <a:t>‹#›</a:t>
            </a:fld>
            <a:endParaRPr lang="pt-PT" sz="900" dirty="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3126" userDrawn="1">
          <p15:clr>
            <a:srgbClr val="F26B43"/>
          </p15:clr>
        </p15:guide>
        <p15:guide id="2" pos="2141"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45659" cy="498056"/>
          </a:xfrm>
          <a:prstGeom prst="rect">
            <a:avLst/>
          </a:prstGeom>
        </p:spPr>
        <p:txBody>
          <a:bodyPr vert="horz" lIns="91418" tIns="45708" rIns="91418" bIns="45708" rtlCol="0"/>
          <a:lstStyle>
            <a:lvl1pPr algn="l">
              <a:defRPr sz="900"/>
            </a:lvl1pPr>
          </a:lstStyle>
          <a:p>
            <a:endParaRPr lang="pt-BR"/>
          </a:p>
        </p:txBody>
      </p:sp>
      <p:sp>
        <p:nvSpPr>
          <p:cNvPr id="3" name="Marcador de Posição da Data 2"/>
          <p:cNvSpPr>
            <a:spLocks noGrp="1"/>
          </p:cNvSpPr>
          <p:nvPr>
            <p:ph type="dt" idx="1"/>
          </p:nvPr>
        </p:nvSpPr>
        <p:spPr>
          <a:xfrm>
            <a:off x="3850443" y="0"/>
            <a:ext cx="2945659" cy="498056"/>
          </a:xfrm>
          <a:prstGeom prst="rect">
            <a:avLst/>
          </a:prstGeom>
        </p:spPr>
        <p:txBody>
          <a:bodyPr vert="horz" lIns="91418" tIns="45708" rIns="91418" bIns="45708" rtlCol="0"/>
          <a:lstStyle>
            <a:lvl1pPr algn="r">
              <a:defRPr sz="900"/>
            </a:lvl1pPr>
          </a:lstStyle>
          <a:p>
            <a:fld id="{0835B8F7-DAC4-4931-8AED-4356A8B2FD64}" type="datetimeFigureOut">
              <a:rPr lang="pt-BR" smtClean="0"/>
              <a:pPr/>
              <a:t>22/03/2024</a:t>
            </a:fld>
            <a:endParaRPr lang="pt-BR"/>
          </a:p>
        </p:txBody>
      </p:sp>
      <p:sp>
        <p:nvSpPr>
          <p:cNvPr id="4" name="Marcador de Posição da Imagem do Diapositivo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18" tIns="45708" rIns="91418" bIns="45708" rtlCol="0" anchor="ctr"/>
          <a:lstStyle/>
          <a:p>
            <a:endParaRPr lang="pt-BR"/>
          </a:p>
        </p:txBody>
      </p:sp>
      <p:sp>
        <p:nvSpPr>
          <p:cNvPr id="5" name="Marcador de Posição de Notas 4"/>
          <p:cNvSpPr>
            <a:spLocks noGrp="1"/>
          </p:cNvSpPr>
          <p:nvPr>
            <p:ph type="body" sz="quarter" idx="3"/>
          </p:nvPr>
        </p:nvSpPr>
        <p:spPr>
          <a:xfrm>
            <a:off x="679768" y="4777194"/>
            <a:ext cx="5438140" cy="3908614"/>
          </a:xfrm>
          <a:prstGeom prst="rect">
            <a:avLst/>
          </a:prstGeom>
        </p:spPr>
        <p:txBody>
          <a:bodyPr vert="horz" lIns="91418" tIns="45708" rIns="91418" bIns="45708"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428586"/>
            <a:ext cx="2945659" cy="498055"/>
          </a:xfrm>
          <a:prstGeom prst="rect">
            <a:avLst/>
          </a:prstGeom>
        </p:spPr>
        <p:txBody>
          <a:bodyPr vert="horz" lIns="91418" tIns="45708" rIns="91418" bIns="45708"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50443" y="9428586"/>
            <a:ext cx="2945659" cy="498055"/>
          </a:xfrm>
          <a:prstGeom prst="rect">
            <a:avLst/>
          </a:prstGeom>
        </p:spPr>
        <p:txBody>
          <a:bodyPr vert="horz" lIns="91418" tIns="45708" rIns="91418" bIns="45708"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C0696B5C-12A0-4042-B4D0-BD3B9A4F58C6}" type="slidenum">
              <a:rPr lang="pt-BR" smtClean="0"/>
              <a:pPr/>
              <a:t>2</a:t>
            </a:fld>
            <a:endParaRPr lang="pt-BR"/>
          </a:p>
        </p:txBody>
      </p:sp>
    </p:spTree>
    <p:extLst>
      <p:ext uri="{BB962C8B-B14F-4D97-AF65-F5344CB8AC3E}">
        <p14:creationId xmlns:p14="http://schemas.microsoft.com/office/powerpoint/2010/main" val="3122576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5</a:t>
            </a:fld>
            <a:endParaRPr lang="pt-BR"/>
          </a:p>
        </p:txBody>
      </p:sp>
    </p:spTree>
    <p:extLst>
      <p:ext uri="{BB962C8B-B14F-4D97-AF65-F5344CB8AC3E}">
        <p14:creationId xmlns:p14="http://schemas.microsoft.com/office/powerpoint/2010/main" val="3113385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12</a:t>
            </a:fld>
            <a:endParaRPr lang="pt-BR"/>
          </a:p>
        </p:txBody>
      </p:sp>
    </p:spTree>
    <p:extLst>
      <p:ext uri="{BB962C8B-B14F-4D97-AF65-F5344CB8AC3E}">
        <p14:creationId xmlns:p14="http://schemas.microsoft.com/office/powerpoint/2010/main" val="17105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3144939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facebook.com/capgemini" TargetMode="External"/><Relationship Id="rId7" Type="http://schemas.openxmlformats.org/officeDocument/2006/relationships/hyperlink" Target="http://www.slideshare.net/capgemini" TargetMode="External"/><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hyperlink" Target="http://www.linkedin.com/company/capgemini"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www.youtube.com/capgeminimedia"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4"/>
        </a:solidFill>
        <a:effectLst/>
      </p:bgPr>
    </p:bg>
    <p:spTree>
      <p:nvGrpSpPr>
        <p:cNvPr id="1" name=""/>
        <p:cNvGrpSpPr/>
        <p:nvPr/>
      </p:nvGrpSpPr>
      <p:grpSpPr>
        <a:xfrm>
          <a:off x="0" y="0"/>
          <a:ext cx="0" cy="0"/>
          <a:chOff x="0" y="0"/>
          <a:chExt cx="0" cy="0"/>
        </a:xfrm>
      </p:grpSpPr>
      <p:sp>
        <p:nvSpPr>
          <p:cNvPr id="4" name="Subtitle">
            <a:extLst>
              <a:ext uri="{FF2B5EF4-FFF2-40B4-BE49-F238E27FC236}">
                <a16:creationId xmlns:a16="http://schemas.microsoft.com/office/drawing/2014/main" id="{70ACFCFC-1DDE-342C-6F6C-421985D8A34A}"/>
              </a:ext>
            </a:extLst>
          </p:cNvPr>
          <p:cNvSpPr>
            <a:spLocks noGrp="1"/>
          </p:cNvSpPr>
          <p:nvPr>
            <p:ph type="subTitle" idx="1"/>
          </p:nvPr>
        </p:nvSpPr>
        <p:spPr>
          <a:xfrm>
            <a:off x="407988" y="5460790"/>
            <a:ext cx="11090275" cy="246221"/>
          </a:xfrm>
          <a:prstGeom prst="rect">
            <a:avLst/>
          </a:prstGeom>
        </p:spPr>
        <p:txBody>
          <a:bodyPr wrap="square" lIns="18000" tIns="0" rIns="0" anchor="b"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15" name="Title">
            <a:extLst>
              <a:ext uri="{FF2B5EF4-FFF2-40B4-BE49-F238E27FC236}">
                <a16:creationId xmlns:a16="http://schemas.microsoft.com/office/drawing/2014/main" id="{BA5DDAC5-BAB8-79F8-0B48-89767D2C03B3}"/>
              </a:ext>
            </a:extLst>
          </p:cNvPr>
          <p:cNvSpPr>
            <a:spLocks noGrp="1"/>
          </p:cNvSpPr>
          <p:nvPr>
            <p:ph type="ctrTitle"/>
          </p:nvPr>
        </p:nvSpPr>
        <p:spPr>
          <a:xfrm>
            <a:off x="407988" y="4697327"/>
            <a:ext cx="11090276" cy="747897"/>
          </a:xfrm>
        </p:spPr>
        <p:txBody>
          <a:bodyPr wrap="square" lIns="0" tIns="0" rIns="0" bIns="0" anchor="b" anchorCtr="0">
            <a:noAutofit/>
          </a:bodyPr>
          <a:lstStyle>
            <a:lvl1pPr algn="l">
              <a:lnSpc>
                <a:spcPct val="90000"/>
              </a:lnSpc>
              <a:tabLst>
                <a:tab pos="1258888" algn="l"/>
              </a:tabLst>
              <a:defRPr sz="5400" b="0" cap="none" baseline="0">
                <a:solidFill>
                  <a:schemeClr val="bg1"/>
                </a:solidFill>
                <a:latin typeface="+mj-lt"/>
              </a:defRPr>
            </a:lvl1pPr>
          </a:lstStyle>
          <a:p>
            <a:r>
              <a:rPr lang="en-US"/>
              <a:t>Click to edit Master title style</a:t>
            </a:r>
            <a:endParaRPr lang="en-GB" dirty="0"/>
          </a:p>
        </p:txBody>
      </p:sp>
      <p:grpSp>
        <p:nvGrpSpPr>
          <p:cNvPr id="3" name="Group 2">
            <a:extLst>
              <a:ext uri="{FF2B5EF4-FFF2-40B4-BE49-F238E27FC236}">
                <a16:creationId xmlns:a16="http://schemas.microsoft.com/office/drawing/2014/main" id="{337935B1-1E9A-902D-1107-E84E1CDCC3AB}"/>
              </a:ext>
            </a:extLst>
          </p:cNvPr>
          <p:cNvGrpSpPr>
            <a:grpSpLocks noChangeAspect="1"/>
          </p:cNvGrpSpPr>
          <p:nvPr userDrawn="1"/>
        </p:nvGrpSpPr>
        <p:grpSpPr>
          <a:xfrm>
            <a:off x="443568" y="6021288"/>
            <a:ext cx="1872000" cy="420870"/>
            <a:chOff x="5094083" y="5360390"/>
            <a:chExt cx="3039349" cy="683316"/>
          </a:xfrm>
        </p:grpSpPr>
        <p:sp>
          <p:nvSpPr>
            <p:cNvPr id="5" name="Freeform: Shape 4">
              <a:extLst>
                <a:ext uri="{FF2B5EF4-FFF2-40B4-BE49-F238E27FC236}">
                  <a16:creationId xmlns:a16="http://schemas.microsoft.com/office/drawing/2014/main" id="{9BAB5440-AAF9-D636-D963-1CF51D4EEE32}"/>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6" name="Freeform: Shape 5">
              <a:extLst>
                <a:ext uri="{FF2B5EF4-FFF2-40B4-BE49-F238E27FC236}">
                  <a16:creationId xmlns:a16="http://schemas.microsoft.com/office/drawing/2014/main" id="{89CD0850-5040-0CC6-F657-BF2242F63884}"/>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7" name="Freeform: Shape 6">
              <a:extLst>
                <a:ext uri="{FF2B5EF4-FFF2-40B4-BE49-F238E27FC236}">
                  <a16:creationId xmlns:a16="http://schemas.microsoft.com/office/drawing/2014/main" id="{408F4CC8-6692-0A4C-C931-B50A99D5E8D4}"/>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8" name="Freeform: Shape 7">
              <a:extLst>
                <a:ext uri="{FF2B5EF4-FFF2-40B4-BE49-F238E27FC236}">
                  <a16:creationId xmlns:a16="http://schemas.microsoft.com/office/drawing/2014/main" id="{9645E874-9471-204B-FEA4-29B6C3830313}"/>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9" name="Freeform: Shape 8">
              <a:extLst>
                <a:ext uri="{FF2B5EF4-FFF2-40B4-BE49-F238E27FC236}">
                  <a16:creationId xmlns:a16="http://schemas.microsoft.com/office/drawing/2014/main" id="{8CD723AF-3402-E7B5-291B-2ABCD137B39E}"/>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368436867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6a">
    <p:bg>
      <p:bgPr>
        <a:solidFill>
          <a:schemeClr val="accent4"/>
        </a:solidFill>
        <a:effectLst/>
      </p:bgPr>
    </p:bg>
    <p:spTree>
      <p:nvGrpSpPr>
        <p:cNvPr id="1" name=""/>
        <p:cNvGrpSpPr/>
        <p:nvPr/>
      </p:nvGrpSpPr>
      <p:grpSpPr>
        <a:xfrm>
          <a:off x="0" y="0"/>
          <a:ext cx="0" cy="0"/>
          <a:chOff x="0" y="0"/>
          <a:chExt cx="0" cy="0"/>
        </a:xfrm>
      </p:grpSpPr>
      <p:sp>
        <p:nvSpPr>
          <p:cNvPr id="33" name="Picture Placeholder 18">
            <a:extLst>
              <a:ext uri="{FF2B5EF4-FFF2-40B4-BE49-F238E27FC236}">
                <a16:creationId xmlns:a16="http://schemas.microsoft.com/office/drawing/2014/main" id="{3A966515-C64B-E7BB-1198-D99D16DE65B4}"/>
              </a:ext>
            </a:extLst>
          </p:cNvPr>
          <p:cNvSpPr>
            <a:spLocks noGrp="1"/>
          </p:cNvSpPr>
          <p:nvPr>
            <p:ph type="pic" sz="quarter" idx="10" hasCustomPrompt="1"/>
          </p:nvPr>
        </p:nvSpPr>
        <p:spPr>
          <a:xfrm>
            <a:off x="5159896" y="1916832"/>
            <a:ext cx="7032104" cy="3528392"/>
          </a:xfrm>
          <a:custGeom>
            <a:avLst/>
            <a:gdLst>
              <a:gd name="connsiteX0" fmla="*/ 0 w 6888162"/>
              <a:gd name="connsiteY0" fmla="*/ 0 h 6858000"/>
              <a:gd name="connsiteX1" fmla="*/ 6888162 w 6888162"/>
              <a:gd name="connsiteY1" fmla="*/ 0 h 6858000"/>
              <a:gd name="connsiteX2" fmla="*/ 6888162 w 6888162"/>
              <a:gd name="connsiteY2" fmla="*/ 6858000 h 6858000"/>
              <a:gd name="connsiteX3" fmla="*/ 0 w 688816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88162" h="6858000">
                <a:moveTo>
                  <a:pt x="0" y="0"/>
                </a:moveTo>
                <a:lnTo>
                  <a:pt x="6888162" y="0"/>
                </a:lnTo>
                <a:lnTo>
                  <a:pt x="6888162" y="6858000"/>
                </a:lnTo>
                <a:lnTo>
                  <a:pt x="0" y="6858000"/>
                </a:lnTo>
                <a:close/>
              </a:path>
            </a:pathLst>
          </a:custGeom>
          <a:solidFill>
            <a:schemeClr val="bg2">
              <a:lumMod val="90000"/>
            </a:schemeClr>
          </a:solidFill>
        </p:spPr>
        <p:txBody>
          <a:bodyPr wrap="square">
            <a:noAutofit/>
          </a:bodyPr>
          <a:lstStyle>
            <a:lvl1pPr>
              <a:defRPr>
                <a:solidFill>
                  <a:schemeClr val="tx1">
                    <a:lumMod val="50000"/>
                    <a:lumOff val="50000"/>
                  </a:schemeClr>
                </a:solidFill>
              </a:defRPr>
            </a:lvl1pPr>
          </a:lstStyle>
          <a:p>
            <a:r>
              <a:rPr lang="de-DE" dirty="0"/>
              <a:t>Insert Picture and send </a:t>
            </a:r>
            <a:r>
              <a:rPr lang="de-DE" dirty="0" err="1"/>
              <a:t>to</a:t>
            </a:r>
            <a:r>
              <a:rPr lang="de-DE" dirty="0"/>
              <a:t> back</a:t>
            </a:r>
          </a:p>
        </p:txBody>
      </p:sp>
      <p:sp>
        <p:nvSpPr>
          <p:cNvPr id="19" name="Text Placeholder 8">
            <a:extLst>
              <a:ext uri="{FF2B5EF4-FFF2-40B4-BE49-F238E27FC236}">
                <a16:creationId xmlns:a16="http://schemas.microsoft.com/office/drawing/2014/main" id="{DE3C410B-B58E-46DB-B5F0-7F515E223DD9}"/>
              </a:ext>
            </a:extLst>
          </p:cNvPr>
          <p:cNvSpPr>
            <a:spLocks noGrp="1"/>
          </p:cNvSpPr>
          <p:nvPr>
            <p:ph type="body" sz="quarter" idx="12" hasCustomPrompt="1"/>
          </p:nvPr>
        </p:nvSpPr>
        <p:spPr>
          <a:xfrm>
            <a:off x="407368" y="3341212"/>
            <a:ext cx="4609034" cy="215444"/>
          </a:xfrm>
        </p:spPr>
        <p:txBody>
          <a:bodyPr vert="horz" wrap="square" lIns="18000" tIns="0" rIns="0" bIns="0" rtlCol="0" anchor="t" anchorCtr="0">
            <a:spAutoFit/>
          </a:bodyPr>
          <a:lstStyle>
            <a:lvl1pPr>
              <a:defRPr lang="en-US" sz="1400" dirty="0">
                <a:solidFill>
                  <a:schemeClr val="bg1"/>
                </a:solidFill>
                <a:latin typeface="Ubuntu Light" panose="020B0304030602030204" pitchFamily="34" charset="0"/>
              </a:defRPr>
            </a:lvl1pPr>
          </a:lstStyle>
          <a:p>
            <a:pPr lvl="0"/>
            <a:r>
              <a:rPr lang="en-US" dirty="0"/>
              <a:t>Optional: Click to insert name</a:t>
            </a:r>
          </a:p>
        </p:txBody>
      </p:sp>
      <p:sp>
        <p:nvSpPr>
          <p:cNvPr id="6" name="Subtitle">
            <a:extLst>
              <a:ext uri="{FF2B5EF4-FFF2-40B4-BE49-F238E27FC236}">
                <a16:creationId xmlns:a16="http://schemas.microsoft.com/office/drawing/2014/main" id="{A6C182ED-7FBB-D436-05D8-96E184F17BD0}"/>
              </a:ext>
            </a:extLst>
          </p:cNvPr>
          <p:cNvSpPr>
            <a:spLocks noGrp="1"/>
          </p:cNvSpPr>
          <p:nvPr>
            <p:ph type="subTitle" idx="1"/>
          </p:nvPr>
        </p:nvSpPr>
        <p:spPr>
          <a:xfrm>
            <a:off x="407368" y="2924944"/>
            <a:ext cx="4609034" cy="246221"/>
          </a:xfrm>
          <a:prstGeom prst="rect">
            <a:avLst/>
          </a:prstGeom>
        </p:spPr>
        <p:txBody>
          <a:bodyPr wrap="square" lIns="18000" tIns="0" rIns="0" anchor="t" anchorCtr="0">
            <a:spAutoFit/>
          </a:bodyPr>
          <a:lstStyle>
            <a:lvl1pPr marL="0" indent="0" algn="l">
              <a:buNone/>
              <a:defRPr sz="1600">
                <a:solidFill>
                  <a:schemeClr val="bg1"/>
                </a:solidFill>
                <a:latin typeface="Ubuntu Light" panose="020B0304030602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
        <p:nvSpPr>
          <p:cNvPr id="7" name="Title">
            <a:extLst>
              <a:ext uri="{FF2B5EF4-FFF2-40B4-BE49-F238E27FC236}">
                <a16:creationId xmlns:a16="http://schemas.microsoft.com/office/drawing/2014/main" id="{46ABBE1C-3373-50D9-4152-CA1AC4A5E7F0}"/>
              </a:ext>
            </a:extLst>
          </p:cNvPr>
          <p:cNvSpPr>
            <a:spLocks noGrp="1"/>
          </p:cNvSpPr>
          <p:nvPr>
            <p:ph type="ctrTitle" hasCustomPrompt="1"/>
          </p:nvPr>
        </p:nvSpPr>
        <p:spPr>
          <a:xfrm>
            <a:off x="407368" y="1067647"/>
            <a:ext cx="4609034" cy="1495794"/>
          </a:xfrm>
        </p:spPr>
        <p:txBody>
          <a:bodyPr wrap="square" lIns="0" tIns="0" rIns="0" bIns="0" anchor="b" anchorCtr="0">
            <a:spAutoFit/>
          </a:bodyPr>
          <a:lstStyle>
            <a:lvl1pPr algn="l">
              <a:lnSpc>
                <a:spcPct val="90000"/>
              </a:lnSpc>
              <a:tabLst>
                <a:tab pos="1258888" algn="l"/>
              </a:tabLst>
              <a:defRPr sz="5400" b="0" cap="none" baseline="0">
                <a:solidFill>
                  <a:schemeClr val="bg1"/>
                </a:solidFill>
                <a:latin typeface="+mj-lt"/>
              </a:defRPr>
            </a:lvl1pPr>
          </a:lstStyle>
          <a:p>
            <a:r>
              <a:rPr lang="fr-FR"/>
              <a:t>Modifiez le style du titre</a:t>
            </a:r>
            <a:endParaRPr lang="en-GB" dirty="0"/>
          </a:p>
        </p:txBody>
      </p:sp>
      <p:grpSp>
        <p:nvGrpSpPr>
          <p:cNvPr id="2" name="Group 2">
            <a:extLst>
              <a:ext uri="{FF2B5EF4-FFF2-40B4-BE49-F238E27FC236}">
                <a16:creationId xmlns:a16="http://schemas.microsoft.com/office/drawing/2014/main" id="{28077F6A-5588-29E0-312C-D1B791C9064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992C4824-37D6-415A-E6EC-6E62CD172F79}"/>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4" name="Freeform: Shape 5">
              <a:extLst>
                <a:ext uri="{FF2B5EF4-FFF2-40B4-BE49-F238E27FC236}">
                  <a16:creationId xmlns:a16="http://schemas.microsoft.com/office/drawing/2014/main" id="{A20C33BE-AD5D-4D60-D7A2-A931FD4F868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5" name="Freeform: Shape 6">
              <a:extLst>
                <a:ext uri="{FF2B5EF4-FFF2-40B4-BE49-F238E27FC236}">
                  <a16:creationId xmlns:a16="http://schemas.microsoft.com/office/drawing/2014/main" id="{B4C80064-8B28-D1EF-FC09-F0AFF3877595}"/>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7">
              <a:extLst>
                <a:ext uri="{FF2B5EF4-FFF2-40B4-BE49-F238E27FC236}">
                  <a16:creationId xmlns:a16="http://schemas.microsoft.com/office/drawing/2014/main" id="{B9F29B0E-E913-EB3D-4F7C-383B5615790A}"/>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15" name="Freeform: Shape 8">
              <a:extLst>
                <a:ext uri="{FF2B5EF4-FFF2-40B4-BE49-F238E27FC236}">
                  <a16:creationId xmlns:a16="http://schemas.microsoft.com/office/drawing/2014/main" id="{E0CDEF2F-7154-A5C2-D640-669D5BB07DF3}"/>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637536983"/>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dark">
    <p:bg>
      <p:bgPr>
        <a:solidFill>
          <a:schemeClr val="accent4"/>
        </a:solidFill>
        <a:effectLst/>
      </p:bgPr>
    </p:bg>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D119069D-5D68-4DB4-B45F-92CCC710785E}"/>
              </a:ext>
            </a:extLst>
          </p:cNvPr>
          <p:cNvSpPr>
            <a:spLocks noGrp="1"/>
          </p:cNvSpPr>
          <p:nvPr>
            <p:ph type="body" sz="quarter" idx="24" hasCustomPrompt="1"/>
          </p:nvPr>
        </p:nvSpPr>
        <p:spPr>
          <a:xfrm>
            <a:off x="1794570" y="1628775"/>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3" name="Text Placeholder 11">
            <a:extLst>
              <a:ext uri="{FF2B5EF4-FFF2-40B4-BE49-F238E27FC236}">
                <a16:creationId xmlns:a16="http://schemas.microsoft.com/office/drawing/2014/main" id="{AA1A2157-04CD-44FC-8492-E3FAFE326F18}"/>
              </a:ext>
            </a:extLst>
          </p:cNvPr>
          <p:cNvSpPr>
            <a:spLocks noGrp="1"/>
          </p:cNvSpPr>
          <p:nvPr>
            <p:ph type="body" sz="quarter" idx="25" hasCustomPrompt="1"/>
          </p:nvPr>
        </p:nvSpPr>
        <p:spPr>
          <a:xfrm>
            <a:off x="1794570" y="2221388"/>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4" name="Text Placeholder 11">
            <a:extLst>
              <a:ext uri="{FF2B5EF4-FFF2-40B4-BE49-F238E27FC236}">
                <a16:creationId xmlns:a16="http://schemas.microsoft.com/office/drawing/2014/main" id="{199E21EB-D052-4206-952C-D3FE77AA1C8D}"/>
              </a:ext>
            </a:extLst>
          </p:cNvPr>
          <p:cNvSpPr>
            <a:spLocks noGrp="1"/>
          </p:cNvSpPr>
          <p:nvPr>
            <p:ph type="body" sz="quarter" idx="26" hasCustomPrompt="1"/>
          </p:nvPr>
        </p:nvSpPr>
        <p:spPr>
          <a:xfrm>
            <a:off x="1794570" y="281400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7" name="Text Placeholder 6">
            <a:extLst>
              <a:ext uri="{FF2B5EF4-FFF2-40B4-BE49-F238E27FC236}">
                <a16:creationId xmlns:a16="http://schemas.microsoft.com/office/drawing/2014/main" id="{C9AA932A-4442-4987-878D-3B69D84A4771}"/>
              </a:ext>
            </a:extLst>
          </p:cNvPr>
          <p:cNvSpPr>
            <a:spLocks noGrp="1"/>
          </p:cNvSpPr>
          <p:nvPr>
            <p:ph type="body" sz="quarter" idx="27" hasCustomPrompt="1"/>
          </p:nvPr>
        </p:nvSpPr>
        <p:spPr>
          <a:xfrm>
            <a:off x="1079500" y="1628775"/>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1" name="Text Placeholder 6">
            <a:extLst>
              <a:ext uri="{FF2B5EF4-FFF2-40B4-BE49-F238E27FC236}">
                <a16:creationId xmlns:a16="http://schemas.microsoft.com/office/drawing/2014/main" id="{EAA65ABF-5E47-4A8A-934B-E9458D034F70}"/>
              </a:ext>
            </a:extLst>
          </p:cNvPr>
          <p:cNvSpPr>
            <a:spLocks noGrp="1"/>
          </p:cNvSpPr>
          <p:nvPr>
            <p:ph type="body" sz="quarter" idx="28" hasCustomPrompt="1"/>
          </p:nvPr>
        </p:nvSpPr>
        <p:spPr>
          <a:xfrm>
            <a:off x="1079500" y="2221388"/>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2" name="Text Placeholder 6">
            <a:extLst>
              <a:ext uri="{FF2B5EF4-FFF2-40B4-BE49-F238E27FC236}">
                <a16:creationId xmlns:a16="http://schemas.microsoft.com/office/drawing/2014/main" id="{AE370511-ABDA-4008-B938-10F0105CBF69}"/>
              </a:ext>
            </a:extLst>
          </p:cNvPr>
          <p:cNvSpPr>
            <a:spLocks noGrp="1"/>
          </p:cNvSpPr>
          <p:nvPr>
            <p:ph type="body" sz="quarter" idx="29" hasCustomPrompt="1"/>
          </p:nvPr>
        </p:nvSpPr>
        <p:spPr>
          <a:xfrm>
            <a:off x="1079500" y="281400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8" name="Text Placeholder 11">
            <a:extLst>
              <a:ext uri="{FF2B5EF4-FFF2-40B4-BE49-F238E27FC236}">
                <a16:creationId xmlns:a16="http://schemas.microsoft.com/office/drawing/2014/main" id="{CABD3DEA-D9AC-49A6-AB02-7A5380BF5183}"/>
              </a:ext>
            </a:extLst>
          </p:cNvPr>
          <p:cNvSpPr>
            <a:spLocks noGrp="1"/>
          </p:cNvSpPr>
          <p:nvPr>
            <p:ph type="body" sz="quarter" idx="30" hasCustomPrompt="1"/>
          </p:nvPr>
        </p:nvSpPr>
        <p:spPr>
          <a:xfrm>
            <a:off x="1794570" y="3406614"/>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29" name="Text Placeholder 11">
            <a:extLst>
              <a:ext uri="{FF2B5EF4-FFF2-40B4-BE49-F238E27FC236}">
                <a16:creationId xmlns:a16="http://schemas.microsoft.com/office/drawing/2014/main" id="{C143C05F-5CEC-4DA0-8030-D7B2370EBBB4}"/>
              </a:ext>
            </a:extLst>
          </p:cNvPr>
          <p:cNvSpPr>
            <a:spLocks noGrp="1"/>
          </p:cNvSpPr>
          <p:nvPr>
            <p:ph type="body" sz="quarter" idx="31" hasCustomPrompt="1"/>
          </p:nvPr>
        </p:nvSpPr>
        <p:spPr>
          <a:xfrm>
            <a:off x="1794570" y="3999227"/>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0" name="Text Placeholder 11">
            <a:extLst>
              <a:ext uri="{FF2B5EF4-FFF2-40B4-BE49-F238E27FC236}">
                <a16:creationId xmlns:a16="http://schemas.microsoft.com/office/drawing/2014/main" id="{96B43F80-D448-432F-A45D-FE4715923FC2}"/>
              </a:ext>
            </a:extLst>
          </p:cNvPr>
          <p:cNvSpPr>
            <a:spLocks noGrp="1"/>
          </p:cNvSpPr>
          <p:nvPr>
            <p:ph type="body" sz="quarter" idx="32" hasCustomPrompt="1"/>
          </p:nvPr>
        </p:nvSpPr>
        <p:spPr>
          <a:xfrm>
            <a:off x="1794570" y="4591841"/>
            <a:ext cx="5813598" cy="369332"/>
          </a:xfrm>
          <a:prstGeom prst="rect">
            <a:avLst/>
          </a:prstGeom>
        </p:spPr>
        <p:txBody>
          <a:bodyPr>
            <a:normAutofit/>
          </a:bodyPr>
          <a:lstStyle>
            <a:lvl1pPr>
              <a:spcBef>
                <a:spcPts val="0"/>
              </a:spcBef>
              <a:defRPr sz="2400">
                <a:solidFill>
                  <a:schemeClr val="bg1"/>
                </a:solidFill>
              </a:defRPr>
            </a:lvl1pPr>
          </a:lstStyle>
          <a:p>
            <a:pPr lvl="0"/>
            <a:r>
              <a:rPr lang="en-US" dirty="0"/>
              <a:t>Click to add text</a:t>
            </a:r>
          </a:p>
        </p:txBody>
      </p:sp>
      <p:sp>
        <p:nvSpPr>
          <p:cNvPr id="31" name="Text Placeholder 6">
            <a:extLst>
              <a:ext uri="{FF2B5EF4-FFF2-40B4-BE49-F238E27FC236}">
                <a16:creationId xmlns:a16="http://schemas.microsoft.com/office/drawing/2014/main" id="{C434EB54-C0D1-4857-9330-87FAFCC49D56}"/>
              </a:ext>
            </a:extLst>
          </p:cNvPr>
          <p:cNvSpPr>
            <a:spLocks noGrp="1"/>
          </p:cNvSpPr>
          <p:nvPr>
            <p:ph type="body" sz="quarter" idx="33" hasCustomPrompt="1"/>
          </p:nvPr>
        </p:nvSpPr>
        <p:spPr>
          <a:xfrm>
            <a:off x="1079500" y="3406614"/>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2" name="Text Placeholder 6">
            <a:extLst>
              <a:ext uri="{FF2B5EF4-FFF2-40B4-BE49-F238E27FC236}">
                <a16:creationId xmlns:a16="http://schemas.microsoft.com/office/drawing/2014/main" id="{F0320016-4C9A-409B-8724-E53F23529A4B}"/>
              </a:ext>
            </a:extLst>
          </p:cNvPr>
          <p:cNvSpPr>
            <a:spLocks noGrp="1"/>
          </p:cNvSpPr>
          <p:nvPr>
            <p:ph type="body" sz="quarter" idx="34" hasCustomPrompt="1"/>
          </p:nvPr>
        </p:nvSpPr>
        <p:spPr>
          <a:xfrm>
            <a:off x="1079500" y="3999227"/>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34" name="Text Placeholder 6">
            <a:extLst>
              <a:ext uri="{FF2B5EF4-FFF2-40B4-BE49-F238E27FC236}">
                <a16:creationId xmlns:a16="http://schemas.microsoft.com/office/drawing/2014/main" id="{F0279A3C-5E27-40F7-98C0-08832F4CE1FB}"/>
              </a:ext>
            </a:extLst>
          </p:cNvPr>
          <p:cNvSpPr>
            <a:spLocks noGrp="1"/>
          </p:cNvSpPr>
          <p:nvPr>
            <p:ph type="body" sz="quarter" idx="35" hasCustomPrompt="1"/>
          </p:nvPr>
        </p:nvSpPr>
        <p:spPr>
          <a:xfrm>
            <a:off x="1079500" y="4591841"/>
            <a:ext cx="335980" cy="369888"/>
          </a:xfrm>
          <a:prstGeom prst="rect">
            <a:avLst/>
          </a:prstGeom>
        </p:spPr>
        <p:txBody>
          <a:bodyPr vert="horz" wrap="none" lIns="0" tIns="0" rIns="0" bIns="0" rtlCol="0">
            <a:normAutofit/>
          </a:bodyPr>
          <a:lstStyle>
            <a:lvl1pPr algn="r">
              <a:defRPr lang="de-DE" sz="2400" b="1" dirty="0">
                <a:solidFill>
                  <a:schemeClr val="accent2"/>
                </a:solidFill>
              </a:defRPr>
            </a:lvl1pPr>
          </a:lstStyle>
          <a:p>
            <a:pPr lvl="0">
              <a:spcBef>
                <a:spcPts val="0"/>
              </a:spcBef>
            </a:pPr>
            <a:r>
              <a:rPr lang="de-DE" dirty="0"/>
              <a:t>0x</a:t>
            </a:r>
          </a:p>
        </p:txBody>
      </p:sp>
      <p:sp>
        <p:nvSpPr>
          <p:cNvPr id="2" name="Title Placeholder 1">
            <a:extLst>
              <a:ext uri="{FF2B5EF4-FFF2-40B4-BE49-F238E27FC236}">
                <a16:creationId xmlns:a16="http://schemas.microsoft.com/office/drawing/2014/main" id="{808BAF09-C52E-54E6-E538-78C64D8AB519}"/>
              </a:ext>
            </a:extLst>
          </p:cNvPr>
          <p:cNvSpPr>
            <a:spLocks noGrp="1"/>
          </p:cNvSpPr>
          <p:nvPr>
            <p:ph type="title"/>
          </p:nvPr>
        </p:nvSpPr>
        <p:spPr>
          <a:xfrm>
            <a:off x="1079321" y="260350"/>
            <a:ext cx="8640763" cy="792163"/>
          </a:xfrm>
        </p:spPr>
        <p:txBody>
          <a:bodyPr/>
          <a:lstStyle>
            <a:lvl1pPr>
              <a:defRPr>
                <a:solidFill>
                  <a:schemeClr val="accent2"/>
                </a:solidFill>
              </a:defRPr>
            </a:lvl1pPr>
          </a:lstStyle>
          <a:p>
            <a:r>
              <a:rPr lang="en-US"/>
              <a:t>Click to edit Master title style</a:t>
            </a:r>
            <a:endParaRPr lang="en-US" dirty="0"/>
          </a:p>
        </p:txBody>
      </p:sp>
      <p:pic>
        <p:nvPicPr>
          <p:cNvPr id="4" name="Picture 16">
            <a:extLst>
              <a:ext uri="{FF2B5EF4-FFF2-40B4-BE49-F238E27FC236}">
                <a16:creationId xmlns:a16="http://schemas.microsoft.com/office/drawing/2014/main" id="{21B52807-7673-5576-DEE4-0A88870C0C19}"/>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5800" y="1700808"/>
            <a:ext cx="8281358" cy="6858000"/>
          </a:xfrm>
          <a:prstGeom prst="rect">
            <a:avLst/>
          </a:prstGeom>
        </p:spPr>
      </p:pic>
    </p:spTree>
    <p:extLst>
      <p:ext uri="{BB962C8B-B14F-4D97-AF65-F5344CB8AC3E}">
        <p14:creationId xmlns:p14="http://schemas.microsoft.com/office/powerpoint/2010/main" val="1016787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8CE45-A6FC-9CE9-F8CD-BA044CFE9412}"/>
              </a:ext>
            </a:extLst>
          </p:cNvPr>
          <p:cNvSpPr>
            <a:spLocks noGrp="1"/>
          </p:cNvSpPr>
          <p:nvPr>
            <p:ph type="title"/>
          </p:nvPr>
        </p:nvSpPr>
        <p:spPr>
          <a:xfrm>
            <a:off x="414971" y="219711"/>
            <a:ext cx="11008413" cy="400978"/>
          </a:xfrm>
        </p:spPr>
        <p:txBody>
          <a:bodyPr/>
          <a:lstStyle/>
          <a:p>
            <a:r>
              <a:rPr lang="en-US"/>
              <a:t>Click to edit Master title style</a:t>
            </a:r>
            <a:endParaRPr lang="en-US" dirty="0"/>
          </a:p>
        </p:txBody>
      </p:sp>
    </p:spTree>
    <p:extLst>
      <p:ext uri="{BB962C8B-B14F-4D97-AF65-F5344CB8AC3E}">
        <p14:creationId xmlns:p14="http://schemas.microsoft.com/office/powerpoint/2010/main" val="88702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Final Slide dark">
    <p:bg>
      <p:bgPr>
        <a:solidFill>
          <a:srgbClr val="272936"/>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D4C87536-14D9-1C92-1114-2BE764DFE95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239381" y="3837746"/>
            <a:ext cx="8938728" cy="3477505"/>
          </a:xfrm>
          <a:prstGeom prst="rect">
            <a:avLst/>
          </a:prstGeom>
        </p:spPr>
      </p:pic>
      <p:pic>
        <p:nvPicPr>
          <p:cNvPr id="10" name="Picture 7">
            <a:hlinkClick r:id="rId3"/>
            <a:extLst>
              <a:ext uri="{FF2B5EF4-FFF2-40B4-BE49-F238E27FC236}">
                <a16:creationId xmlns:a16="http://schemas.microsoft.com/office/drawing/2014/main" id="{CC55E37E-23F7-AE09-687B-FF0A64465B2C}"/>
              </a:ext>
            </a:extLst>
          </p:cNvPr>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8514289" y="5571089"/>
            <a:ext cx="333195" cy="333195"/>
          </a:xfrm>
          <a:prstGeom prst="rect">
            <a:avLst/>
          </a:prstGeom>
          <a:noFill/>
        </p:spPr>
      </p:pic>
      <p:pic>
        <p:nvPicPr>
          <p:cNvPr id="11" name="Picture 2">
            <a:hlinkClick r:id="rId5"/>
            <a:extLst>
              <a:ext uri="{FF2B5EF4-FFF2-40B4-BE49-F238E27FC236}">
                <a16:creationId xmlns:a16="http://schemas.microsoft.com/office/drawing/2014/main" id="{A9A234E1-21A9-0562-AA45-77469E965E95}"/>
              </a:ext>
            </a:extLst>
          </p:cNvPr>
          <p:cNvPicPr>
            <a:picLocks noChangeAspect="1" noChangeArrowheads="1"/>
          </p:cNvPicPr>
          <p:nvPr userDrawn="1"/>
        </p:nvPicPr>
        <p:blipFill>
          <a:blip r:embed="rId6" cstate="screen">
            <a:extLst>
              <a:ext uri="{28A0092B-C50C-407E-A947-70E740481C1C}">
                <a14:useLocalDpi xmlns:a14="http://schemas.microsoft.com/office/drawing/2010/main"/>
              </a:ext>
            </a:extLst>
          </a:blip>
          <a:srcRect/>
          <a:stretch>
            <a:fillRect/>
          </a:stretch>
        </p:blipFill>
        <p:spPr bwMode="auto">
          <a:xfrm>
            <a:off x="8908326" y="5571089"/>
            <a:ext cx="333195" cy="333195"/>
          </a:xfrm>
          <a:prstGeom prst="rect">
            <a:avLst/>
          </a:prstGeom>
          <a:noFill/>
        </p:spPr>
      </p:pic>
      <p:pic>
        <p:nvPicPr>
          <p:cNvPr id="12" name="Picture 4">
            <a:hlinkClick r:id="rId7"/>
            <a:extLst>
              <a:ext uri="{FF2B5EF4-FFF2-40B4-BE49-F238E27FC236}">
                <a16:creationId xmlns:a16="http://schemas.microsoft.com/office/drawing/2014/main" id="{D3F9462A-9181-7B6F-0C53-88633CD0910A}"/>
              </a:ext>
            </a:extLst>
          </p:cNvPr>
          <p:cNvPicPr>
            <a:picLocks noChangeAspect="1" noChangeArrowheads="1"/>
          </p:cNvPicPr>
          <p:nvPr userDrawn="1"/>
        </p:nvPicPr>
        <p:blipFill>
          <a:blip r:embed="rId8" cstate="screen">
            <a:extLst>
              <a:ext uri="{28A0092B-C50C-407E-A947-70E740481C1C}">
                <a14:useLocalDpi xmlns:a14="http://schemas.microsoft.com/office/drawing/2010/main"/>
              </a:ext>
            </a:extLst>
          </a:blip>
          <a:srcRect/>
          <a:stretch>
            <a:fillRect/>
          </a:stretch>
        </p:blipFill>
        <p:spPr bwMode="auto">
          <a:xfrm>
            <a:off x="9302363" y="5571089"/>
            <a:ext cx="333195" cy="333195"/>
          </a:xfrm>
          <a:prstGeom prst="rect">
            <a:avLst/>
          </a:prstGeom>
          <a:noFill/>
        </p:spPr>
      </p:pic>
      <p:pic>
        <p:nvPicPr>
          <p:cNvPr id="17" name="Picture 6">
            <a:hlinkClick r:id="rId9"/>
            <a:extLst>
              <a:ext uri="{FF2B5EF4-FFF2-40B4-BE49-F238E27FC236}">
                <a16:creationId xmlns:a16="http://schemas.microsoft.com/office/drawing/2014/main" id="{0057A36D-710A-32C2-2461-BFFF579A0993}"/>
              </a:ext>
            </a:extLst>
          </p:cNvPr>
          <p:cNvPicPr>
            <a:picLocks noChangeAspect="1" noChangeArrowheads="1"/>
          </p:cNvPicPr>
          <p:nvPr userDrawn="1"/>
        </p:nvPicPr>
        <p:blipFill>
          <a:blip r:embed="rId10" cstate="screen">
            <a:extLst>
              <a:ext uri="{28A0092B-C50C-407E-A947-70E740481C1C}">
                <a14:useLocalDpi xmlns:a14="http://schemas.microsoft.com/office/drawing/2010/main"/>
              </a:ext>
            </a:extLst>
          </a:blip>
          <a:srcRect/>
          <a:stretch>
            <a:fillRect/>
          </a:stretch>
        </p:blipFill>
        <p:spPr bwMode="auto">
          <a:xfrm>
            <a:off x="9696400" y="5571089"/>
            <a:ext cx="333195" cy="333195"/>
          </a:xfrm>
          <a:prstGeom prst="rect">
            <a:avLst/>
          </a:prstGeom>
          <a:noFill/>
        </p:spPr>
      </p:pic>
      <p:sp>
        <p:nvSpPr>
          <p:cNvPr id="18" name="Rectangle 17">
            <a:extLst>
              <a:ext uri="{FF2B5EF4-FFF2-40B4-BE49-F238E27FC236}">
                <a16:creationId xmlns:a16="http://schemas.microsoft.com/office/drawing/2014/main" id="{5ACF1211-C28D-FCA4-B36E-E08F106C8C67}"/>
              </a:ext>
            </a:extLst>
          </p:cNvPr>
          <p:cNvSpPr/>
          <p:nvPr userDrawn="1"/>
        </p:nvSpPr>
        <p:spPr>
          <a:xfrm>
            <a:off x="8514289" y="6053226"/>
            <a:ext cx="3234143" cy="400110"/>
          </a:xfrm>
          <a:prstGeom prst="rect">
            <a:avLst/>
          </a:prstGeom>
        </p:spPr>
        <p:txBody>
          <a:bodyPr wrap="square" lIns="0" tIns="0" rIns="0" bIns="0" anchor="b" anchorCtr="0">
            <a:spAutoFit/>
          </a:bodyPr>
          <a:lstStyle/>
          <a:p>
            <a:pPr>
              <a:spcAft>
                <a:spcPts val="600"/>
              </a:spcAft>
            </a:pPr>
            <a:r>
              <a:rPr lang="en-US" sz="7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700" noProof="0" dirty="0">
                <a:solidFill>
                  <a:schemeClr val="bg1"/>
                </a:solidFill>
                <a:latin typeface="+mn-lt"/>
                <a:cs typeface="Arial"/>
              </a:rPr>
              <a:t>Copyright © 2024 Capgemini. All rights reserved.</a:t>
            </a:r>
          </a:p>
        </p:txBody>
      </p:sp>
      <p:grpSp>
        <p:nvGrpSpPr>
          <p:cNvPr id="2" name="Group 2">
            <a:extLst>
              <a:ext uri="{FF2B5EF4-FFF2-40B4-BE49-F238E27FC236}">
                <a16:creationId xmlns:a16="http://schemas.microsoft.com/office/drawing/2014/main" id="{4841F233-0C37-9FE7-D5D1-10432D331EB0}"/>
              </a:ext>
            </a:extLst>
          </p:cNvPr>
          <p:cNvGrpSpPr>
            <a:grpSpLocks noChangeAspect="1"/>
          </p:cNvGrpSpPr>
          <p:nvPr userDrawn="1"/>
        </p:nvGrpSpPr>
        <p:grpSpPr>
          <a:xfrm>
            <a:off x="443568" y="6021288"/>
            <a:ext cx="1872000" cy="420870"/>
            <a:chOff x="5094083" y="5360390"/>
            <a:chExt cx="3039349" cy="683316"/>
          </a:xfrm>
        </p:grpSpPr>
        <p:sp>
          <p:nvSpPr>
            <p:cNvPr id="3" name="Freeform: Shape 4">
              <a:extLst>
                <a:ext uri="{FF2B5EF4-FFF2-40B4-BE49-F238E27FC236}">
                  <a16:creationId xmlns:a16="http://schemas.microsoft.com/office/drawing/2014/main" id="{D333898A-496F-27FD-C8AB-8E47523F8256}"/>
                </a:ext>
              </a:extLst>
            </p:cNvPr>
            <p:cNvSpPr/>
            <p:nvPr/>
          </p:nvSpPr>
          <p:spPr>
            <a:xfrm>
              <a:off x="5094083" y="5369283"/>
              <a:ext cx="2467942" cy="674423"/>
            </a:xfrm>
            <a:custGeom>
              <a:avLst/>
              <a:gdLst>
                <a:gd name="connsiteX0" fmla="*/ 3092291 w 3171825"/>
                <a:gd name="connsiteY0" fmla="*/ 287179 h 866775"/>
                <a:gd name="connsiteX1" fmla="*/ 3059907 w 3171825"/>
                <a:gd name="connsiteY1" fmla="*/ 211931 h 866775"/>
                <a:gd name="connsiteX2" fmla="*/ 3027521 w 3171825"/>
                <a:gd name="connsiteY2" fmla="*/ 218599 h 866775"/>
                <a:gd name="connsiteX3" fmla="*/ 2960846 w 3171825"/>
                <a:gd name="connsiteY3" fmla="*/ 507206 h 866775"/>
                <a:gd name="connsiteX4" fmla="*/ 2816066 w 3171825"/>
                <a:gd name="connsiteY4" fmla="*/ 178594 h 866775"/>
                <a:gd name="connsiteX5" fmla="*/ 2679859 w 3171825"/>
                <a:gd name="connsiteY5" fmla="*/ 440531 h 866775"/>
                <a:gd name="connsiteX6" fmla="*/ 2670334 w 3171825"/>
                <a:gd name="connsiteY6" fmla="*/ 319564 h 866775"/>
                <a:gd name="connsiteX7" fmla="*/ 2677001 w 3171825"/>
                <a:gd name="connsiteY7" fmla="*/ 254794 h 866775"/>
                <a:gd name="connsiteX8" fmla="*/ 2611279 w 3171825"/>
                <a:gd name="connsiteY8" fmla="*/ 209074 h 866775"/>
                <a:gd name="connsiteX9" fmla="*/ 2533174 w 3171825"/>
                <a:gd name="connsiteY9" fmla="*/ 510064 h 866775"/>
                <a:gd name="connsiteX10" fmla="*/ 2470309 w 3171825"/>
                <a:gd name="connsiteY10" fmla="*/ 292894 h 866775"/>
                <a:gd name="connsiteX11" fmla="*/ 2405539 w 3171825"/>
                <a:gd name="connsiteY11" fmla="*/ 208121 h 866775"/>
                <a:gd name="connsiteX12" fmla="*/ 2325529 w 3171825"/>
                <a:gd name="connsiteY12" fmla="*/ 494824 h 866775"/>
                <a:gd name="connsiteX13" fmla="*/ 2206466 w 3171825"/>
                <a:gd name="connsiteY13" fmla="*/ 211931 h 866775"/>
                <a:gd name="connsiteX14" fmla="*/ 2087404 w 3171825"/>
                <a:gd name="connsiteY14" fmla="*/ 479584 h 866775"/>
                <a:gd name="connsiteX15" fmla="*/ 1983581 w 3171825"/>
                <a:gd name="connsiteY15" fmla="*/ 178594 h 866775"/>
                <a:gd name="connsiteX16" fmla="*/ 1877854 w 3171825"/>
                <a:gd name="connsiteY16" fmla="*/ 391954 h 866775"/>
                <a:gd name="connsiteX17" fmla="*/ 1867376 w 3171825"/>
                <a:gd name="connsiteY17" fmla="*/ 390049 h 866775"/>
                <a:gd name="connsiteX18" fmla="*/ 1866424 w 3171825"/>
                <a:gd name="connsiteY18" fmla="*/ 327184 h 866775"/>
                <a:gd name="connsiteX19" fmla="*/ 1807369 w 3171825"/>
                <a:gd name="connsiteY19" fmla="*/ 202406 h 866775"/>
                <a:gd name="connsiteX20" fmla="*/ 1654969 w 3171825"/>
                <a:gd name="connsiteY20" fmla="*/ 512921 h 866775"/>
                <a:gd name="connsiteX21" fmla="*/ 1592104 w 3171825"/>
                <a:gd name="connsiteY21" fmla="*/ 483394 h 866775"/>
                <a:gd name="connsiteX22" fmla="*/ 1719739 w 3171825"/>
                <a:gd name="connsiteY22" fmla="*/ 306229 h 866775"/>
                <a:gd name="connsiteX23" fmla="*/ 1619726 w 3171825"/>
                <a:gd name="connsiteY23" fmla="*/ 202406 h 866775"/>
                <a:gd name="connsiteX24" fmla="*/ 1483519 w 3171825"/>
                <a:gd name="connsiteY24" fmla="*/ 369094 h 866775"/>
                <a:gd name="connsiteX25" fmla="*/ 1503521 w 3171825"/>
                <a:gd name="connsiteY25" fmla="*/ 473869 h 866775"/>
                <a:gd name="connsiteX26" fmla="*/ 1418749 w 3171825"/>
                <a:gd name="connsiteY26" fmla="*/ 512921 h 866775"/>
                <a:gd name="connsiteX27" fmla="*/ 1400651 w 3171825"/>
                <a:gd name="connsiteY27" fmla="*/ 274796 h 866775"/>
                <a:gd name="connsiteX28" fmla="*/ 1336834 w 3171825"/>
                <a:gd name="connsiteY28" fmla="*/ 326231 h 866775"/>
                <a:gd name="connsiteX29" fmla="*/ 1262539 w 3171825"/>
                <a:gd name="connsiteY29" fmla="*/ 479584 h 866775"/>
                <a:gd name="connsiteX30" fmla="*/ 1223486 w 3171825"/>
                <a:gd name="connsiteY30" fmla="*/ 421481 h 866775"/>
                <a:gd name="connsiteX31" fmla="*/ 1402556 w 3171825"/>
                <a:gd name="connsiteY31" fmla="*/ 250031 h 866775"/>
                <a:gd name="connsiteX32" fmla="*/ 1343501 w 3171825"/>
                <a:gd name="connsiteY32" fmla="*/ 192881 h 866775"/>
                <a:gd name="connsiteX33" fmla="*/ 1181576 w 3171825"/>
                <a:gd name="connsiteY33" fmla="*/ 290989 h 866775"/>
                <a:gd name="connsiteX34" fmla="*/ 1086326 w 3171825"/>
                <a:gd name="connsiteY34" fmla="*/ 385286 h 866775"/>
                <a:gd name="connsiteX35" fmla="*/ 1088231 w 3171825"/>
                <a:gd name="connsiteY35" fmla="*/ 358616 h 866775"/>
                <a:gd name="connsiteX36" fmla="*/ 974884 w 3171825"/>
                <a:gd name="connsiteY36" fmla="*/ 204311 h 866775"/>
                <a:gd name="connsiteX37" fmla="*/ 883444 w 3171825"/>
                <a:gd name="connsiteY37" fmla="*/ 273844 h 866775"/>
                <a:gd name="connsiteX38" fmla="*/ 846296 w 3171825"/>
                <a:gd name="connsiteY38" fmla="*/ 213836 h 866775"/>
                <a:gd name="connsiteX39" fmla="*/ 805339 w 3171825"/>
                <a:gd name="connsiteY39" fmla="*/ 224314 h 866775"/>
                <a:gd name="connsiteX40" fmla="*/ 814864 w 3171825"/>
                <a:gd name="connsiteY40" fmla="*/ 334804 h 866775"/>
                <a:gd name="connsiteX41" fmla="*/ 742474 w 3171825"/>
                <a:gd name="connsiteY41" fmla="*/ 520541 h 866775"/>
                <a:gd name="connsiteX42" fmla="*/ 691991 w 3171825"/>
                <a:gd name="connsiteY42" fmla="*/ 309086 h 866775"/>
                <a:gd name="connsiteX43" fmla="*/ 671989 w 3171825"/>
                <a:gd name="connsiteY43" fmla="*/ 305276 h 866775"/>
                <a:gd name="connsiteX44" fmla="*/ 621506 w 3171825"/>
                <a:gd name="connsiteY44" fmla="*/ 399574 h 866775"/>
                <a:gd name="connsiteX45" fmla="*/ 539591 w 3171825"/>
                <a:gd name="connsiteY45" fmla="*/ 512921 h 866775"/>
                <a:gd name="connsiteX46" fmla="*/ 495776 w 3171825"/>
                <a:gd name="connsiteY46" fmla="*/ 443389 h 866775"/>
                <a:gd name="connsiteX47" fmla="*/ 685324 w 3171825"/>
                <a:gd name="connsiteY47" fmla="*/ 278606 h 866775"/>
                <a:gd name="connsiteX48" fmla="*/ 627221 w 3171825"/>
                <a:gd name="connsiteY48" fmla="*/ 214789 h 866775"/>
                <a:gd name="connsiteX49" fmla="*/ 437674 w 3171825"/>
                <a:gd name="connsiteY49" fmla="*/ 355759 h 866775"/>
                <a:gd name="connsiteX50" fmla="*/ 237649 w 3171825"/>
                <a:gd name="connsiteY50" fmla="*/ 529114 h 866775"/>
                <a:gd name="connsiteX51" fmla="*/ 97631 w 3171825"/>
                <a:gd name="connsiteY51" fmla="*/ 313849 h 866775"/>
                <a:gd name="connsiteX52" fmla="*/ 261461 w 3171825"/>
                <a:gd name="connsiteY52" fmla="*/ 69056 h 866775"/>
                <a:gd name="connsiteX53" fmla="*/ 329089 w 3171825"/>
                <a:gd name="connsiteY53" fmla="*/ 181451 h 866775"/>
                <a:gd name="connsiteX54" fmla="*/ 410051 w 3171825"/>
                <a:gd name="connsiteY54" fmla="*/ 121444 h 866775"/>
                <a:gd name="connsiteX55" fmla="*/ 265271 w 3171825"/>
                <a:gd name="connsiteY55" fmla="*/ 7144 h 866775"/>
                <a:gd name="connsiteX56" fmla="*/ 7144 w 3171825"/>
                <a:gd name="connsiteY56" fmla="*/ 324326 h 866775"/>
                <a:gd name="connsiteX57" fmla="*/ 220504 w 3171825"/>
                <a:gd name="connsiteY57" fmla="*/ 601504 h 866775"/>
                <a:gd name="connsiteX58" fmla="*/ 425291 w 3171825"/>
                <a:gd name="connsiteY58" fmla="*/ 472916 h 866775"/>
                <a:gd name="connsiteX59" fmla="*/ 525304 w 3171825"/>
                <a:gd name="connsiteY59" fmla="*/ 576739 h 866775"/>
                <a:gd name="connsiteX60" fmla="*/ 646271 w 3171825"/>
                <a:gd name="connsiteY60" fmla="*/ 485299 h 866775"/>
                <a:gd name="connsiteX61" fmla="*/ 734854 w 3171825"/>
                <a:gd name="connsiteY61" fmla="*/ 576739 h 866775"/>
                <a:gd name="connsiteX62" fmla="*/ 812959 w 3171825"/>
                <a:gd name="connsiteY62" fmla="*/ 532924 h 866775"/>
                <a:gd name="connsiteX63" fmla="*/ 904399 w 3171825"/>
                <a:gd name="connsiteY63" fmla="*/ 810101 h 866775"/>
                <a:gd name="connsiteX64" fmla="*/ 882491 w 3171825"/>
                <a:gd name="connsiteY64" fmla="*/ 577691 h 866775"/>
                <a:gd name="connsiteX65" fmla="*/ 969169 w 3171825"/>
                <a:gd name="connsiteY65" fmla="*/ 267176 h 866775"/>
                <a:gd name="connsiteX66" fmla="*/ 1015841 w 3171825"/>
                <a:gd name="connsiteY66" fmla="*/ 359569 h 866775"/>
                <a:gd name="connsiteX67" fmla="*/ 1007269 w 3171825"/>
                <a:gd name="connsiteY67" fmla="*/ 440531 h 866775"/>
                <a:gd name="connsiteX68" fmla="*/ 900589 w 3171825"/>
                <a:gd name="connsiteY68" fmla="*/ 545306 h 866775"/>
                <a:gd name="connsiteX69" fmla="*/ 941546 w 3171825"/>
                <a:gd name="connsiteY69" fmla="*/ 577691 h 866775"/>
                <a:gd name="connsiteX70" fmla="*/ 1072039 w 3171825"/>
                <a:gd name="connsiteY70" fmla="*/ 449104 h 866775"/>
                <a:gd name="connsiteX71" fmla="*/ 1150144 w 3171825"/>
                <a:gd name="connsiteY71" fmla="*/ 390049 h 866775"/>
                <a:gd name="connsiteX72" fmla="*/ 1149191 w 3171825"/>
                <a:gd name="connsiteY72" fmla="*/ 415766 h 866775"/>
                <a:gd name="connsiteX73" fmla="*/ 1244441 w 3171825"/>
                <a:gd name="connsiteY73" fmla="*/ 550069 h 866775"/>
                <a:gd name="connsiteX74" fmla="*/ 1349216 w 3171825"/>
                <a:gd name="connsiteY74" fmla="*/ 469106 h 866775"/>
                <a:gd name="connsiteX75" fmla="*/ 1352074 w 3171825"/>
                <a:gd name="connsiteY75" fmla="*/ 547211 h 866775"/>
                <a:gd name="connsiteX76" fmla="*/ 1155859 w 3171825"/>
                <a:gd name="connsiteY76" fmla="*/ 754856 h 866775"/>
                <a:gd name="connsiteX77" fmla="*/ 1259681 w 3171825"/>
                <a:gd name="connsiteY77" fmla="*/ 864394 h 866775"/>
                <a:gd name="connsiteX78" fmla="*/ 1419701 w 3171825"/>
                <a:gd name="connsiteY78" fmla="*/ 569119 h 866775"/>
                <a:gd name="connsiteX79" fmla="*/ 1529239 w 3171825"/>
                <a:gd name="connsiteY79" fmla="*/ 518636 h 866775"/>
                <a:gd name="connsiteX80" fmla="*/ 1640681 w 3171825"/>
                <a:gd name="connsiteY80" fmla="*/ 576739 h 866775"/>
                <a:gd name="connsiteX81" fmla="*/ 1813084 w 3171825"/>
                <a:gd name="connsiteY81" fmla="*/ 459581 h 866775"/>
                <a:gd name="connsiteX82" fmla="*/ 1868329 w 3171825"/>
                <a:gd name="connsiteY82" fmla="*/ 576739 h 866775"/>
                <a:gd name="connsiteX83" fmla="*/ 1980724 w 3171825"/>
                <a:gd name="connsiteY83" fmla="*/ 273844 h 866775"/>
                <a:gd name="connsiteX84" fmla="*/ 2074069 w 3171825"/>
                <a:gd name="connsiteY84" fmla="*/ 601504 h 866775"/>
                <a:gd name="connsiteX85" fmla="*/ 2198846 w 3171825"/>
                <a:gd name="connsiteY85" fmla="*/ 312896 h 866775"/>
                <a:gd name="connsiteX86" fmla="*/ 2307432 w 3171825"/>
                <a:gd name="connsiteY86" fmla="*/ 576739 h 866775"/>
                <a:gd name="connsiteX87" fmla="*/ 2412207 w 3171825"/>
                <a:gd name="connsiteY87" fmla="*/ 428149 h 866775"/>
                <a:gd name="connsiteX88" fmla="*/ 2521744 w 3171825"/>
                <a:gd name="connsiteY88" fmla="*/ 576739 h 866775"/>
                <a:gd name="connsiteX89" fmla="*/ 2618899 w 3171825"/>
                <a:gd name="connsiteY89" fmla="*/ 486251 h 866775"/>
                <a:gd name="connsiteX90" fmla="*/ 2670334 w 3171825"/>
                <a:gd name="connsiteY90" fmla="*/ 576739 h 866775"/>
                <a:gd name="connsiteX91" fmla="*/ 2803684 w 3171825"/>
                <a:gd name="connsiteY91" fmla="*/ 274796 h 866775"/>
                <a:gd name="connsiteX92" fmla="*/ 2947511 w 3171825"/>
                <a:gd name="connsiteY92" fmla="*/ 576739 h 866775"/>
                <a:gd name="connsiteX93" fmla="*/ 3040857 w 3171825"/>
                <a:gd name="connsiteY93" fmla="*/ 474821 h 866775"/>
                <a:gd name="connsiteX94" fmla="*/ 3121819 w 3171825"/>
                <a:gd name="connsiteY94" fmla="*/ 576739 h 866775"/>
                <a:gd name="connsiteX95" fmla="*/ 3169444 w 3171825"/>
                <a:gd name="connsiteY95" fmla="*/ 550069 h 866775"/>
                <a:gd name="connsiteX96" fmla="*/ 3092291 w 3171825"/>
                <a:gd name="connsiteY96" fmla="*/ 287179 h 866775"/>
                <a:gd name="connsiteX97" fmla="*/ 1267301 w 3171825"/>
                <a:gd name="connsiteY97" fmla="*/ 806291 h 866775"/>
                <a:gd name="connsiteX98" fmla="*/ 1226344 w 3171825"/>
                <a:gd name="connsiteY98" fmla="*/ 751999 h 866775"/>
                <a:gd name="connsiteX99" fmla="*/ 1353026 w 3171825"/>
                <a:gd name="connsiteY99" fmla="*/ 597694 h 866775"/>
                <a:gd name="connsiteX100" fmla="*/ 1267301 w 3171825"/>
                <a:gd name="connsiteY100" fmla="*/ 806291 h 866775"/>
                <a:gd name="connsiteX101" fmla="*/ 1614964 w 3171825"/>
                <a:gd name="connsiteY101" fmla="*/ 257651 h 866775"/>
                <a:gd name="connsiteX102" fmla="*/ 1653064 w 3171825"/>
                <a:gd name="connsiteY102" fmla="*/ 315754 h 866775"/>
                <a:gd name="connsiteX103" fmla="*/ 1569244 w 3171825"/>
                <a:gd name="connsiteY103" fmla="*/ 438626 h 866775"/>
                <a:gd name="connsiteX104" fmla="*/ 1614964 w 3171825"/>
                <a:gd name="connsiteY104" fmla="*/ 257651 h 866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3171825" h="866775">
                  <a:moveTo>
                    <a:pt x="3092291" y="287179"/>
                  </a:moveTo>
                  <a:cubicBezTo>
                    <a:pt x="3092291" y="241459"/>
                    <a:pt x="3089434" y="211931"/>
                    <a:pt x="3059907" y="211931"/>
                  </a:cubicBezTo>
                  <a:cubicBezTo>
                    <a:pt x="3046571" y="211931"/>
                    <a:pt x="3039904" y="214789"/>
                    <a:pt x="3027521" y="218599"/>
                  </a:cubicBezTo>
                  <a:cubicBezTo>
                    <a:pt x="3037999" y="371951"/>
                    <a:pt x="3003709" y="507206"/>
                    <a:pt x="2960846" y="507206"/>
                  </a:cubicBezTo>
                  <a:cubicBezTo>
                    <a:pt x="2905601" y="507206"/>
                    <a:pt x="2933224" y="178594"/>
                    <a:pt x="2816066" y="178594"/>
                  </a:cubicBezTo>
                  <a:cubicBezTo>
                    <a:pt x="2707482" y="178594"/>
                    <a:pt x="2692241" y="440531"/>
                    <a:pt x="2679859" y="440531"/>
                  </a:cubicBezTo>
                  <a:cubicBezTo>
                    <a:pt x="2671286" y="440531"/>
                    <a:pt x="2670334" y="371951"/>
                    <a:pt x="2670334" y="319564"/>
                  </a:cubicBezTo>
                  <a:cubicBezTo>
                    <a:pt x="2675096" y="294799"/>
                    <a:pt x="2677001" y="271939"/>
                    <a:pt x="2677001" y="254794"/>
                  </a:cubicBezTo>
                  <a:cubicBezTo>
                    <a:pt x="2677001" y="230029"/>
                    <a:pt x="2667476" y="188119"/>
                    <a:pt x="2611279" y="209074"/>
                  </a:cubicBezTo>
                  <a:cubicBezTo>
                    <a:pt x="2613184" y="396716"/>
                    <a:pt x="2576036" y="510064"/>
                    <a:pt x="2533174" y="510064"/>
                  </a:cubicBezTo>
                  <a:cubicBezTo>
                    <a:pt x="2471261" y="510064"/>
                    <a:pt x="2470309" y="340519"/>
                    <a:pt x="2470309" y="292894"/>
                  </a:cubicBezTo>
                  <a:cubicBezTo>
                    <a:pt x="2470309" y="247174"/>
                    <a:pt x="2473166" y="186214"/>
                    <a:pt x="2405539" y="208121"/>
                  </a:cubicBezTo>
                  <a:cubicBezTo>
                    <a:pt x="2395061" y="371951"/>
                    <a:pt x="2352199" y="494824"/>
                    <a:pt x="2325529" y="494824"/>
                  </a:cubicBezTo>
                  <a:cubicBezTo>
                    <a:pt x="2285524" y="494824"/>
                    <a:pt x="2293144" y="211931"/>
                    <a:pt x="2206466" y="211931"/>
                  </a:cubicBezTo>
                  <a:cubicBezTo>
                    <a:pt x="2128361" y="211931"/>
                    <a:pt x="2103596" y="479584"/>
                    <a:pt x="2087404" y="479584"/>
                  </a:cubicBezTo>
                  <a:cubicBezTo>
                    <a:pt x="2057876" y="479584"/>
                    <a:pt x="2096929" y="178594"/>
                    <a:pt x="1983581" y="178594"/>
                  </a:cubicBezTo>
                  <a:cubicBezTo>
                    <a:pt x="1924526" y="178594"/>
                    <a:pt x="1900714" y="279559"/>
                    <a:pt x="1877854" y="391954"/>
                  </a:cubicBezTo>
                  <a:cubicBezTo>
                    <a:pt x="1873091" y="413861"/>
                    <a:pt x="1868329" y="414814"/>
                    <a:pt x="1867376" y="390049"/>
                  </a:cubicBezTo>
                  <a:cubicBezTo>
                    <a:pt x="1866424" y="370046"/>
                    <a:pt x="1866424" y="347186"/>
                    <a:pt x="1866424" y="327184"/>
                  </a:cubicBezTo>
                  <a:cubicBezTo>
                    <a:pt x="1894999" y="213836"/>
                    <a:pt x="1859756" y="171926"/>
                    <a:pt x="1807369" y="202406"/>
                  </a:cubicBezTo>
                  <a:cubicBezTo>
                    <a:pt x="1824514" y="411004"/>
                    <a:pt x="1728311" y="512921"/>
                    <a:pt x="1654969" y="512921"/>
                  </a:cubicBezTo>
                  <a:cubicBezTo>
                    <a:pt x="1628299" y="512921"/>
                    <a:pt x="1607344" y="501491"/>
                    <a:pt x="1592104" y="483394"/>
                  </a:cubicBezTo>
                  <a:cubicBezTo>
                    <a:pt x="1680686" y="429101"/>
                    <a:pt x="1719739" y="367189"/>
                    <a:pt x="1719739" y="306229"/>
                  </a:cubicBezTo>
                  <a:cubicBezTo>
                    <a:pt x="1719739" y="240506"/>
                    <a:pt x="1681639" y="202406"/>
                    <a:pt x="1619726" y="202406"/>
                  </a:cubicBezTo>
                  <a:cubicBezTo>
                    <a:pt x="1532096" y="202406"/>
                    <a:pt x="1483519" y="292894"/>
                    <a:pt x="1483519" y="369094"/>
                  </a:cubicBezTo>
                  <a:cubicBezTo>
                    <a:pt x="1483519" y="410051"/>
                    <a:pt x="1491139" y="445294"/>
                    <a:pt x="1503521" y="473869"/>
                  </a:cubicBezTo>
                  <a:cubicBezTo>
                    <a:pt x="1473041" y="488156"/>
                    <a:pt x="1445419" y="500539"/>
                    <a:pt x="1418749" y="512921"/>
                  </a:cubicBezTo>
                  <a:cubicBezTo>
                    <a:pt x="1416844" y="433864"/>
                    <a:pt x="1407319" y="350996"/>
                    <a:pt x="1400651" y="274796"/>
                  </a:cubicBezTo>
                  <a:cubicBezTo>
                    <a:pt x="1353979" y="262414"/>
                    <a:pt x="1340644" y="284321"/>
                    <a:pt x="1336834" y="326231"/>
                  </a:cubicBezTo>
                  <a:cubicBezTo>
                    <a:pt x="1328261" y="420529"/>
                    <a:pt x="1293971" y="479584"/>
                    <a:pt x="1262539" y="479584"/>
                  </a:cubicBezTo>
                  <a:cubicBezTo>
                    <a:pt x="1239679" y="479584"/>
                    <a:pt x="1225391" y="451009"/>
                    <a:pt x="1223486" y="421481"/>
                  </a:cubicBezTo>
                  <a:cubicBezTo>
                    <a:pt x="1214914" y="270034"/>
                    <a:pt x="1337786" y="228124"/>
                    <a:pt x="1402556" y="250031"/>
                  </a:cubicBezTo>
                  <a:cubicBezTo>
                    <a:pt x="1415891" y="216694"/>
                    <a:pt x="1401604" y="192881"/>
                    <a:pt x="1343501" y="192881"/>
                  </a:cubicBezTo>
                  <a:cubicBezTo>
                    <a:pt x="1273016" y="192881"/>
                    <a:pt x="1220629" y="235744"/>
                    <a:pt x="1181576" y="290989"/>
                  </a:cubicBezTo>
                  <a:cubicBezTo>
                    <a:pt x="1155859" y="327184"/>
                    <a:pt x="1126331" y="353854"/>
                    <a:pt x="1086326" y="385286"/>
                  </a:cubicBezTo>
                  <a:cubicBezTo>
                    <a:pt x="1087279" y="375761"/>
                    <a:pt x="1088231" y="367189"/>
                    <a:pt x="1088231" y="358616"/>
                  </a:cubicBezTo>
                  <a:cubicBezTo>
                    <a:pt x="1088231" y="251936"/>
                    <a:pt x="1030129" y="204311"/>
                    <a:pt x="974884" y="204311"/>
                  </a:cubicBezTo>
                  <a:cubicBezTo>
                    <a:pt x="929164" y="204311"/>
                    <a:pt x="900589" y="231934"/>
                    <a:pt x="883444" y="273844"/>
                  </a:cubicBezTo>
                  <a:cubicBezTo>
                    <a:pt x="879634" y="231934"/>
                    <a:pt x="871061" y="213836"/>
                    <a:pt x="846296" y="213836"/>
                  </a:cubicBezTo>
                  <a:cubicBezTo>
                    <a:pt x="835819" y="213836"/>
                    <a:pt x="821531" y="216694"/>
                    <a:pt x="805339" y="224314"/>
                  </a:cubicBezTo>
                  <a:cubicBezTo>
                    <a:pt x="812959" y="248126"/>
                    <a:pt x="814864" y="300514"/>
                    <a:pt x="814864" y="334804"/>
                  </a:cubicBezTo>
                  <a:cubicBezTo>
                    <a:pt x="814864" y="463391"/>
                    <a:pt x="777716" y="520541"/>
                    <a:pt x="742474" y="520541"/>
                  </a:cubicBezTo>
                  <a:cubicBezTo>
                    <a:pt x="701516" y="520541"/>
                    <a:pt x="695801" y="368141"/>
                    <a:pt x="691991" y="309086"/>
                  </a:cubicBezTo>
                  <a:cubicBezTo>
                    <a:pt x="687229" y="307181"/>
                    <a:pt x="681514" y="305276"/>
                    <a:pt x="671989" y="305276"/>
                  </a:cubicBezTo>
                  <a:cubicBezTo>
                    <a:pt x="635794" y="305276"/>
                    <a:pt x="631031" y="354806"/>
                    <a:pt x="621506" y="399574"/>
                  </a:cubicBezTo>
                  <a:cubicBezTo>
                    <a:pt x="611029" y="450056"/>
                    <a:pt x="582454" y="512921"/>
                    <a:pt x="539591" y="512921"/>
                  </a:cubicBezTo>
                  <a:cubicBezTo>
                    <a:pt x="513874" y="512921"/>
                    <a:pt x="497681" y="488156"/>
                    <a:pt x="495776" y="443389"/>
                  </a:cubicBezTo>
                  <a:cubicBezTo>
                    <a:pt x="491966" y="352901"/>
                    <a:pt x="567214" y="245269"/>
                    <a:pt x="685324" y="278606"/>
                  </a:cubicBezTo>
                  <a:cubicBezTo>
                    <a:pt x="700564" y="242411"/>
                    <a:pt x="676751" y="214789"/>
                    <a:pt x="627221" y="214789"/>
                  </a:cubicBezTo>
                  <a:cubicBezTo>
                    <a:pt x="540544" y="214789"/>
                    <a:pt x="469106" y="279559"/>
                    <a:pt x="437674" y="355759"/>
                  </a:cubicBezTo>
                  <a:cubicBezTo>
                    <a:pt x="406241" y="426244"/>
                    <a:pt x="350996" y="529114"/>
                    <a:pt x="237649" y="529114"/>
                  </a:cubicBezTo>
                  <a:cubicBezTo>
                    <a:pt x="157639" y="529114"/>
                    <a:pt x="97631" y="459581"/>
                    <a:pt x="97631" y="313849"/>
                  </a:cubicBezTo>
                  <a:cubicBezTo>
                    <a:pt x="97631" y="188119"/>
                    <a:pt x="176689" y="69056"/>
                    <a:pt x="261461" y="69056"/>
                  </a:cubicBezTo>
                  <a:cubicBezTo>
                    <a:pt x="320516" y="69056"/>
                    <a:pt x="333851" y="127159"/>
                    <a:pt x="329089" y="181451"/>
                  </a:cubicBezTo>
                  <a:cubicBezTo>
                    <a:pt x="359569" y="206216"/>
                    <a:pt x="410051" y="183356"/>
                    <a:pt x="410051" y="121444"/>
                  </a:cubicBezTo>
                  <a:cubicBezTo>
                    <a:pt x="410051" y="79534"/>
                    <a:pt x="375761" y="7144"/>
                    <a:pt x="265271" y="7144"/>
                  </a:cubicBezTo>
                  <a:cubicBezTo>
                    <a:pt x="128111" y="7144"/>
                    <a:pt x="7144" y="144304"/>
                    <a:pt x="7144" y="324326"/>
                  </a:cubicBezTo>
                  <a:cubicBezTo>
                    <a:pt x="7144" y="498634"/>
                    <a:pt x="95726" y="601504"/>
                    <a:pt x="220504" y="601504"/>
                  </a:cubicBezTo>
                  <a:cubicBezTo>
                    <a:pt x="299561" y="601504"/>
                    <a:pt x="373856" y="556736"/>
                    <a:pt x="425291" y="472916"/>
                  </a:cubicBezTo>
                  <a:cubicBezTo>
                    <a:pt x="438626" y="545306"/>
                    <a:pt x="488156" y="576739"/>
                    <a:pt x="525304" y="576739"/>
                  </a:cubicBezTo>
                  <a:cubicBezTo>
                    <a:pt x="585311" y="576739"/>
                    <a:pt x="624364" y="537686"/>
                    <a:pt x="646271" y="485299"/>
                  </a:cubicBezTo>
                  <a:cubicBezTo>
                    <a:pt x="659606" y="537686"/>
                    <a:pt x="688181" y="576739"/>
                    <a:pt x="734854" y="576739"/>
                  </a:cubicBezTo>
                  <a:cubicBezTo>
                    <a:pt x="768191" y="576739"/>
                    <a:pt x="793909" y="559594"/>
                    <a:pt x="812959" y="532924"/>
                  </a:cubicBezTo>
                  <a:cubicBezTo>
                    <a:pt x="805339" y="716756"/>
                    <a:pt x="795814" y="832961"/>
                    <a:pt x="904399" y="810101"/>
                  </a:cubicBezTo>
                  <a:cubicBezTo>
                    <a:pt x="887254" y="757714"/>
                    <a:pt x="882491" y="663416"/>
                    <a:pt x="882491" y="577691"/>
                  </a:cubicBezTo>
                  <a:cubicBezTo>
                    <a:pt x="882491" y="344329"/>
                    <a:pt x="920591" y="267176"/>
                    <a:pt x="969169" y="267176"/>
                  </a:cubicBezTo>
                  <a:cubicBezTo>
                    <a:pt x="1004411" y="267176"/>
                    <a:pt x="1015841" y="311944"/>
                    <a:pt x="1015841" y="359569"/>
                  </a:cubicBezTo>
                  <a:cubicBezTo>
                    <a:pt x="1015841" y="385286"/>
                    <a:pt x="1012984" y="413861"/>
                    <a:pt x="1007269" y="440531"/>
                  </a:cubicBezTo>
                  <a:cubicBezTo>
                    <a:pt x="948214" y="477679"/>
                    <a:pt x="900589" y="507206"/>
                    <a:pt x="900589" y="545306"/>
                  </a:cubicBezTo>
                  <a:cubicBezTo>
                    <a:pt x="900589" y="574834"/>
                    <a:pt x="922496" y="577691"/>
                    <a:pt x="941546" y="577691"/>
                  </a:cubicBezTo>
                  <a:cubicBezTo>
                    <a:pt x="987266" y="577691"/>
                    <a:pt x="1041559" y="532924"/>
                    <a:pt x="1072039" y="449104"/>
                  </a:cubicBezTo>
                  <a:cubicBezTo>
                    <a:pt x="1098709" y="432911"/>
                    <a:pt x="1125379" y="414814"/>
                    <a:pt x="1150144" y="390049"/>
                  </a:cubicBezTo>
                  <a:cubicBezTo>
                    <a:pt x="1149191" y="398621"/>
                    <a:pt x="1149191" y="407194"/>
                    <a:pt x="1149191" y="415766"/>
                  </a:cubicBezTo>
                  <a:cubicBezTo>
                    <a:pt x="1149191" y="499586"/>
                    <a:pt x="1185386" y="550069"/>
                    <a:pt x="1244441" y="550069"/>
                  </a:cubicBezTo>
                  <a:cubicBezTo>
                    <a:pt x="1290161" y="550069"/>
                    <a:pt x="1324451" y="517684"/>
                    <a:pt x="1349216" y="469106"/>
                  </a:cubicBezTo>
                  <a:cubicBezTo>
                    <a:pt x="1351121" y="496729"/>
                    <a:pt x="1352074" y="523399"/>
                    <a:pt x="1352074" y="547211"/>
                  </a:cubicBezTo>
                  <a:cubicBezTo>
                    <a:pt x="1258729" y="590074"/>
                    <a:pt x="1155859" y="633889"/>
                    <a:pt x="1155859" y="754856"/>
                  </a:cubicBezTo>
                  <a:cubicBezTo>
                    <a:pt x="1155859" y="817721"/>
                    <a:pt x="1201579" y="864394"/>
                    <a:pt x="1259681" y="864394"/>
                  </a:cubicBezTo>
                  <a:cubicBezTo>
                    <a:pt x="1389221" y="864394"/>
                    <a:pt x="1418749" y="728186"/>
                    <a:pt x="1419701" y="569119"/>
                  </a:cubicBezTo>
                  <a:cubicBezTo>
                    <a:pt x="1461611" y="551021"/>
                    <a:pt x="1493044" y="536734"/>
                    <a:pt x="1529239" y="518636"/>
                  </a:cubicBezTo>
                  <a:cubicBezTo>
                    <a:pt x="1560671" y="557689"/>
                    <a:pt x="1602581" y="576739"/>
                    <a:pt x="1640681" y="576739"/>
                  </a:cubicBezTo>
                  <a:cubicBezTo>
                    <a:pt x="1714024" y="576739"/>
                    <a:pt x="1768316" y="537686"/>
                    <a:pt x="1813084" y="459581"/>
                  </a:cubicBezTo>
                  <a:cubicBezTo>
                    <a:pt x="1820704" y="519589"/>
                    <a:pt x="1835944" y="576739"/>
                    <a:pt x="1868329" y="576739"/>
                  </a:cubicBezTo>
                  <a:cubicBezTo>
                    <a:pt x="1926431" y="576739"/>
                    <a:pt x="1937861" y="273844"/>
                    <a:pt x="1980724" y="273844"/>
                  </a:cubicBezTo>
                  <a:cubicBezTo>
                    <a:pt x="2014061" y="273844"/>
                    <a:pt x="1986439" y="601504"/>
                    <a:pt x="2074069" y="601504"/>
                  </a:cubicBezTo>
                  <a:cubicBezTo>
                    <a:pt x="2148364" y="601504"/>
                    <a:pt x="2162651" y="312896"/>
                    <a:pt x="2198846" y="312896"/>
                  </a:cubicBezTo>
                  <a:cubicBezTo>
                    <a:pt x="2224564" y="312896"/>
                    <a:pt x="2226469" y="576739"/>
                    <a:pt x="2307432" y="576739"/>
                  </a:cubicBezTo>
                  <a:cubicBezTo>
                    <a:pt x="2347436" y="576739"/>
                    <a:pt x="2390299" y="529114"/>
                    <a:pt x="2412207" y="428149"/>
                  </a:cubicBezTo>
                  <a:cubicBezTo>
                    <a:pt x="2422684" y="494824"/>
                    <a:pt x="2456021" y="576739"/>
                    <a:pt x="2521744" y="576739"/>
                  </a:cubicBezTo>
                  <a:cubicBezTo>
                    <a:pt x="2559844" y="576739"/>
                    <a:pt x="2593182" y="537686"/>
                    <a:pt x="2618899" y="486251"/>
                  </a:cubicBezTo>
                  <a:cubicBezTo>
                    <a:pt x="2625566" y="539591"/>
                    <a:pt x="2640807" y="576739"/>
                    <a:pt x="2670334" y="576739"/>
                  </a:cubicBezTo>
                  <a:cubicBezTo>
                    <a:pt x="2746534" y="576739"/>
                    <a:pt x="2743676" y="274796"/>
                    <a:pt x="2803684" y="274796"/>
                  </a:cubicBezTo>
                  <a:cubicBezTo>
                    <a:pt x="2850357" y="274796"/>
                    <a:pt x="2836069" y="576739"/>
                    <a:pt x="2947511" y="576739"/>
                  </a:cubicBezTo>
                  <a:cubicBezTo>
                    <a:pt x="3000851" y="576739"/>
                    <a:pt x="3025616" y="531971"/>
                    <a:pt x="3040857" y="474821"/>
                  </a:cubicBezTo>
                  <a:cubicBezTo>
                    <a:pt x="3061811" y="558641"/>
                    <a:pt x="3094196" y="576739"/>
                    <a:pt x="3121819" y="576739"/>
                  </a:cubicBezTo>
                  <a:cubicBezTo>
                    <a:pt x="3138964" y="576739"/>
                    <a:pt x="3152299" y="571024"/>
                    <a:pt x="3169444" y="550069"/>
                  </a:cubicBezTo>
                  <a:cubicBezTo>
                    <a:pt x="3085624" y="511969"/>
                    <a:pt x="3092291" y="375761"/>
                    <a:pt x="3092291" y="287179"/>
                  </a:cubicBezTo>
                  <a:close/>
                  <a:moveTo>
                    <a:pt x="1267301" y="806291"/>
                  </a:moveTo>
                  <a:cubicBezTo>
                    <a:pt x="1240631" y="806291"/>
                    <a:pt x="1226344" y="780574"/>
                    <a:pt x="1226344" y="751999"/>
                  </a:cubicBezTo>
                  <a:cubicBezTo>
                    <a:pt x="1226344" y="674846"/>
                    <a:pt x="1283494" y="632936"/>
                    <a:pt x="1353026" y="597694"/>
                  </a:cubicBezTo>
                  <a:cubicBezTo>
                    <a:pt x="1349216" y="768191"/>
                    <a:pt x="1310164" y="806291"/>
                    <a:pt x="1267301" y="806291"/>
                  </a:cubicBezTo>
                  <a:close/>
                  <a:moveTo>
                    <a:pt x="1614964" y="257651"/>
                  </a:moveTo>
                  <a:cubicBezTo>
                    <a:pt x="1640681" y="257651"/>
                    <a:pt x="1655921" y="281464"/>
                    <a:pt x="1653064" y="315754"/>
                  </a:cubicBezTo>
                  <a:cubicBezTo>
                    <a:pt x="1650206" y="355759"/>
                    <a:pt x="1620679" y="402431"/>
                    <a:pt x="1569244" y="438626"/>
                  </a:cubicBezTo>
                  <a:cubicBezTo>
                    <a:pt x="1543526" y="362426"/>
                    <a:pt x="1563529" y="257651"/>
                    <a:pt x="1614964" y="257651"/>
                  </a:cubicBezTo>
                  <a:close/>
                </a:path>
              </a:pathLst>
            </a:custGeom>
            <a:solidFill>
              <a:srgbClr val="FFFFFF"/>
            </a:solidFill>
            <a:ln w="9525" cap="flat">
              <a:noFill/>
              <a:prstDash val="solid"/>
              <a:miter/>
            </a:ln>
          </p:spPr>
          <p:txBody>
            <a:bodyPr rtlCol="0" anchor="ctr"/>
            <a:lstStyle/>
            <a:p>
              <a:endParaRPr lang="en-US" sz="1800" dirty="0"/>
            </a:p>
          </p:txBody>
        </p:sp>
        <p:sp>
          <p:nvSpPr>
            <p:cNvPr id="14" name="Freeform: Shape 5">
              <a:extLst>
                <a:ext uri="{FF2B5EF4-FFF2-40B4-BE49-F238E27FC236}">
                  <a16:creationId xmlns:a16="http://schemas.microsoft.com/office/drawing/2014/main" id="{6296B18C-C598-1968-0A90-003732AFB30D}"/>
                </a:ext>
              </a:extLst>
            </p:cNvPr>
            <p:cNvSpPr/>
            <p:nvPr/>
          </p:nvSpPr>
          <p:spPr>
            <a:xfrm>
              <a:off x="6953539" y="5402609"/>
              <a:ext cx="74112" cy="81524"/>
            </a:xfrm>
            <a:custGeom>
              <a:avLst/>
              <a:gdLst>
                <a:gd name="connsiteX0" fmla="*/ 51942 w 95250"/>
                <a:gd name="connsiteY0" fmla="*/ 99569 h 104775"/>
                <a:gd name="connsiteX1" fmla="*/ 93853 w 95250"/>
                <a:gd name="connsiteY1" fmla="*/ 51944 h 104775"/>
                <a:gd name="connsiteX2" fmla="*/ 51942 w 95250"/>
                <a:gd name="connsiteY2" fmla="*/ 7176 h 104775"/>
                <a:gd name="connsiteX3" fmla="*/ 7175 w 95250"/>
                <a:gd name="connsiteY3" fmla="*/ 54801 h 104775"/>
                <a:gd name="connsiteX4" fmla="*/ 51942 w 95250"/>
                <a:gd name="connsiteY4" fmla="*/ 99569 h 1047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104775">
                  <a:moveTo>
                    <a:pt x="51942" y="99569"/>
                  </a:moveTo>
                  <a:cubicBezTo>
                    <a:pt x="76707" y="98616"/>
                    <a:pt x="93853" y="77661"/>
                    <a:pt x="93853" y="51944"/>
                  </a:cubicBezTo>
                  <a:cubicBezTo>
                    <a:pt x="93853" y="26226"/>
                    <a:pt x="76707" y="6224"/>
                    <a:pt x="51942" y="7176"/>
                  </a:cubicBezTo>
                  <a:cubicBezTo>
                    <a:pt x="27178" y="8129"/>
                    <a:pt x="7175" y="29084"/>
                    <a:pt x="7175" y="54801"/>
                  </a:cubicBezTo>
                  <a:cubicBezTo>
                    <a:pt x="6222" y="80519"/>
                    <a:pt x="27178" y="100521"/>
                    <a:pt x="51942" y="99569"/>
                  </a:cubicBezTo>
                  <a:close/>
                </a:path>
              </a:pathLst>
            </a:custGeom>
            <a:solidFill>
              <a:srgbClr val="FFFFFF"/>
            </a:solidFill>
            <a:ln w="9525" cap="flat">
              <a:noFill/>
              <a:prstDash val="solid"/>
              <a:miter/>
            </a:ln>
          </p:spPr>
          <p:txBody>
            <a:bodyPr rtlCol="0" anchor="ctr"/>
            <a:lstStyle/>
            <a:p>
              <a:endParaRPr lang="en-US" sz="1800" dirty="0"/>
            </a:p>
          </p:txBody>
        </p:sp>
        <p:sp>
          <p:nvSpPr>
            <p:cNvPr id="16" name="Freeform: Shape 6">
              <a:extLst>
                <a:ext uri="{FF2B5EF4-FFF2-40B4-BE49-F238E27FC236}">
                  <a16:creationId xmlns:a16="http://schemas.microsoft.com/office/drawing/2014/main" id="{EE39F094-DF42-59D0-87D6-5B2B52D6ECBD}"/>
                </a:ext>
              </a:extLst>
            </p:cNvPr>
            <p:cNvSpPr/>
            <p:nvPr/>
          </p:nvSpPr>
          <p:spPr>
            <a:xfrm>
              <a:off x="7436776" y="5416688"/>
              <a:ext cx="74112" cy="74112"/>
            </a:xfrm>
            <a:custGeom>
              <a:avLst/>
              <a:gdLst>
                <a:gd name="connsiteX0" fmla="*/ 48101 w 95250"/>
                <a:gd name="connsiteY0" fmla="*/ 94808 h 95250"/>
                <a:gd name="connsiteX1" fmla="*/ 89059 w 95250"/>
                <a:gd name="connsiteY1" fmla="*/ 49088 h 95250"/>
                <a:gd name="connsiteX2" fmla="*/ 48101 w 95250"/>
                <a:gd name="connsiteY2" fmla="*/ 7178 h 95250"/>
                <a:gd name="connsiteX3" fmla="*/ 7144 w 95250"/>
                <a:gd name="connsiteY3" fmla="*/ 52898 h 95250"/>
                <a:gd name="connsiteX4" fmla="*/ 48101 w 95250"/>
                <a:gd name="connsiteY4" fmla="*/ 94808 h 95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250" h="95250">
                  <a:moveTo>
                    <a:pt x="48101" y="94808"/>
                  </a:moveTo>
                  <a:cubicBezTo>
                    <a:pt x="70961" y="93856"/>
                    <a:pt x="89059" y="73853"/>
                    <a:pt x="89059" y="49088"/>
                  </a:cubicBezTo>
                  <a:cubicBezTo>
                    <a:pt x="89059" y="25275"/>
                    <a:pt x="70961" y="6225"/>
                    <a:pt x="48101" y="7178"/>
                  </a:cubicBezTo>
                  <a:cubicBezTo>
                    <a:pt x="25241" y="8131"/>
                    <a:pt x="7144" y="28133"/>
                    <a:pt x="7144" y="52898"/>
                  </a:cubicBezTo>
                  <a:cubicBezTo>
                    <a:pt x="8096" y="76711"/>
                    <a:pt x="26194" y="95761"/>
                    <a:pt x="48101" y="94808"/>
                  </a:cubicBezTo>
                  <a:close/>
                </a:path>
              </a:pathLst>
            </a:custGeom>
            <a:solidFill>
              <a:srgbClr val="FFFFFF"/>
            </a:solidFill>
            <a:ln w="9525" cap="flat">
              <a:noFill/>
              <a:prstDash val="solid"/>
              <a:miter/>
            </a:ln>
          </p:spPr>
          <p:txBody>
            <a:bodyPr rtlCol="0" anchor="ctr"/>
            <a:lstStyle/>
            <a:p>
              <a:endParaRPr lang="en-US" sz="1800" dirty="0"/>
            </a:p>
          </p:txBody>
        </p:sp>
        <p:sp>
          <p:nvSpPr>
            <p:cNvPr id="19" name="Freeform: Shape 7">
              <a:extLst>
                <a:ext uri="{FF2B5EF4-FFF2-40B4-BE49-F238E27FC236}">
                  <a16:creationId xmlns:a16="http://schemas.microsoft.com/office/drawing/2014/main" id="{9761BD33-D8E3-9C50-E0F7-DFE6BB9D42A4}"/>
                </a:ext>
              </a:extLst>
            </p:cNvPr>
            <p:cNvSpPr/>
            <p:nvPr/>
          </p:nvSpPr>
          <p:spPr>
            <a:xfrm>
              <a:off x="7591670" y="5360390"/>
              <a:ext cx="526198" cy="452086"/>
            </a:xfrm>
            <a:custGeom>
              <a:avLst/>
              <a:gdLst>
                <a:gd name="connsiteX0" fmla="*/ 553879 w 676275"/>
                <a:gd name="connsiteY0" fmla="*/ 254794 h 581025"/>
                <a:gd name="connsiteX1" fmla="*/ 451009 w 676275"/>
                <a:gd name="connsiteY1" fmla="*/ 342424 h 581025"/>
                <a:gd name="connsiteX2" fmla="*/ 375761 w 676275"/>
                <a:gd name="connsiteY2" fmla="*/ 469106 h 581025"/>
                <a:gd name="connsiteX3" fmla="*/ 273844 w 676275"/>
                <a:gd name="connsiteY3" fmla="*/ 561499 h 581025"/>
                <a:gd name="connsiteX4" fmla="*/ 132874 w 676275"/>
                <a:gd name="connsiteY4" fmla="*/ 569119 h 581025"/>
                <a:gd name="connsiteX5" fmla="*/ 7144 w 676275"/>
                <a:gd name="connsiteY5" fmla="*/ 383381 h 581025"/>
                <a:gd name="connsiteX6" fmla="*/ 371951 w 676275"/>
                <a:gd name="connsiteY6" fmla="*/ 7144 h 581025"/>
                <a:gd name="connsiteX7" fmla="*/ 371951 w 676275"/>
                <a:gd name="connsiteY7" fmla="*/ 7144 h 581025"/>
                <a:gd name="connsiteX8" fmla="*/ 371951 w 676275"/>
                <a:gd name="connsiteY8" fmla="*/ 7144 h 581025"/>
                <a:gd name="connsiteX9" fmla="*/ 388144 w 676275"/>
                <a:gd name="connsiteY9" fmla="*/ 13811 h 581025"/>
                <a:gd name="connsiteX10" fmla="*/ 571024 w 676275"/>
                <a:gd name="connsiteY10" fmla="*/ 127159 h 581025"/>
                <a:gd name="connsiteX11" fmla="*/ 675799 w 676275"/>
                <a:gd name="connsiteY11" fmla="*/ 287179 h 581025"/>
                <a:gd name="connsiteX12" fmla="*/ 553879 w 676275"/>
                <a:gd name="connsiteY12" fmla="*/ 254794 h 581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76275" h="581025">
                  <a:moveTo>
                    <a:pt x="553879" y="254794"/>
                  </a:moveTo>
                  <a:cubicBezTo>
                    <a:pt x="507206" y="265271"/>
                    <a:pt x="475774" y="304324"/>
                    <a:pt x="451009" y="342424"/>
                  </a:cubicBezTo>
                  <a:cubicBezTo>
                    <a:pt x="424339" y="383381"/>
                    <a:pt x="403384" y="428149"/>
                    <a:pt x="375761" y="469106"/>
                  </a:cubicBezTo>
                  <a:cubicBezTo>
                    <a:pt x="349091" y="507206"/>
                    <a:pt x="316706" y="542449"/>
                    <a:pt x="273844" y="561499"/>
                  </a:cubicBezTo>
                  <a:cubicBezTo>
                    <a:pt x="229076" y="581501"/>
                    <a:pt x="179546" y="584359"/>
                    <a:pt x="132874" y="569119"/>
                  </a:cubicBezTo>
                  <a:cubicBezTo>
                    <a:pt x="58579" y="538639"/>
                    <a:pt x="7144" y="464344"/>
                    <a:pt x="7144" y="383381"/>
                  </a:cubicBezTo>
                  <a:cubicBezTo>
                    <a:pt x="7144" y="177641"/>
                    <a:pt x="290036" y="105251"/>
                    <a:pt x="371951" y="7144"/>
                  </a:cubicBezTo>
                  <a:cubicBezTo>
                    <a:pt x="371951" y="7144"/>
                    <a:pt x="371951" y="7144"/>
                    <a:pt x="371951" y="7144"/>
                  </a:cubicBezTo>
                  <a:lnTo>
                    <a:pt x="371951" y="7144"/>
                  </a:lnTo>
                  <a:cubicBezTo>
                    <a:pt x="377666" y="9049"/>
                    <a:pt x="382429" y="11906"/>
                    <a:pt x="388144" y="13811"/>
                  </a:cubicBezTo>
                  <a:cubicBezTo>
                    <a:pt x="454819" y="41434"/>
                    <a:pt x="517684" y="78581"/>
                    <a:pt x="571024" y="127159"/>
                  </a:cubicBezTo>
                  <a:cubicBezTo>
                    <a:pt x="620554" y="172879"/>
                    <a:pt x="657701" y="226219"/>
                    <a:pt x="675799" y="287179"/>
                  </a:cubicBezTo>
                  <a:cubicBezTo>
                    <a:pt x="646271" y="255746"/>
                    <a:pt x="595789" y="244316"/>
                    <a:pt x="553879" y="254794"/>
                  </a:cubicBezTo>
                  <a:close/>
                </a:path>
              </a:pathLst>
            </a:custGeom>
            <a:solidFill>
              <a:srgbClr val="FFFFFF"/>
            </a:solidFill>
            <a:ln w="9525" cap="flat">
              <a:noFill/>
              <a:prstDash val="solid"/>
              <a:miter/>
            </a:ln>
          </p:spPr>
          <p:txBody>
            <a:bodyPr rtlCol="0" anchor="ctr"/>
            <a:lstStyle/>
            <a:p>
              <a:endParaRPr lang="en-US" sz="1800" dirty="0"/>
            </a:p>
          </p:txBody>
        </p:sp>
        <p:sp>
          <p:nvSpPr>
            <p:cNvPr id="20" name="Freeform: Shape 8">
              <a:extLst>
                <a:ext uri="{FF2B5EF4-FFF2-40B4-BE49-F238E27FC236}">
                  <a16:creationId xmlns:a16="http://schemas.microsoft.com/office/drawing/2014/main" id="{F0549B39-33DF-9EEB-DE1A-EEA719E68279}"/>
                </a:ext>
              </a:extLst>
            </p:cNvPr>
            <p:cNvSpPr/>
            <p:nvPr/>
          </p:nvSpPr>
          <p:spPr>
            <a:xfrm>
              <a:off x="7777693" y="5570011"/>
              <a:ext cx="355739" cy="289038"/>
            </a:xfrm>
            <a:custGeom>
              <a:avLst/>
              <a:gdLst>
                <a:gd name="connsiteX0" fmla="*/ 443389 w 457200"/>
                <a:gd name="connsiteY0" fmla="*/ 151121 h 371475"/>
                <a:gd name="connsiteX1" fmla="*/ 340519 w 457200"/>
                <a:gd name="connsiteY1" fmla="*/ 250181 h 371475"/>
                <a:gd name="connsiteX2" fmla="*/ 193834 w 457200"/>
                <a:gd name="connsiteY2" fmla="*/ 204461 h 371475"/>
                <a:gd name="connsiteX3" fmla="*/ 299561 w 457200"/>
                <a:gd name="connsiteY3" fmla="*/ 298759 h 371475"/>
                <a:gd name="connsiteX4" fmla="*/ 161449 w 457200"/>
                <a:gd name="connsiteY4" fmla="*/ 360671 h 371475"/>
                <a:gd name="connsiteX5" fmla="*/ 79534 w 457200"/>
                <a:gd name="connsiteY5" fmla="*/ 367339 h 371475"/>
                <a:gd name="connsiteX6" fmla="*/ 7144 w 457200"/>
                <a:gd name="connsiteY6" fmla="*/ 348289 h 371475"/>
                <a:gd name="connsiteX7" fmla="*/ 120491 w 457200"/>
                <a:gd name="connsiteY7" fmla="*/ 276851 h 371475"/>
                <a:gd name="connsiteX8" fmla="*/ 188119 w 457200"/>
                <a:gd name="connsiteY8" fmla="*/ 175886 h 371475"/>
                <a:gd name="connsiteX9" fmla="*/ 250031 w 457200"/>
                <a:gd name="connsiteY9" fmla="*/ 64444 h 371475"/>
                <a:gd name="connsiteX10" fmla="*/ 339566 w 457200"/>
                <a:gd name="connsiteY10" fmla="*/ 7294 h 371475"/>
                <a:gd name="connsiteX11" fmla="*/ 438626 w 457200"/>
                <a:gd name="connsiteY11" fmla="*/ 58729 h 371475"/>
                <a:gd name="connsiteX12" fmla="*/ 443389 w 457200"/>
                <a:gd name="connsiteY12" fmla="*/ 151121 h 37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7200" h="371475">
                  <a:moveTo>
                    <a:pt x="443389" y="151121"/>
                  </a:moveTo>
                  <a:cubicBezTo>
                    <a:pt x="428149" y="198746"/>
                    <a:pt x="389096" y="236846"/>
                    <a:pt x="340519" y="250181"/>
                  </a:cubicBezTo>
                  <a:cubicBezTo>
                    <a:pt x="285274" y="265421"/>
                    <a:pt x="230029" y="249229"/>
                    <a:pt x="193834" y="204461"/>
                  </a:cubicBezTo>
                  <a:cubicBezTo>
                    <a:pt x="197644" y="261611"/>
                    <a:pt x="243364" y="299711"/>
                    <a:pt x="299561" y="298759"/>
                  </a:cubicBezTo>
                  <a:cubicBezTo>
                    <a:pt x="263366" y="334954"/>
                    <a:pt x="210026" y="352099"/>
                    <a:pt x="161449" y="360671"/>
                  </a:cubicBezTo>
                  <a:cubicBezTo>
                    <a:pt x="134779" y="365434"/>
                    <a:pt x="107156" y="368291"/>
                    <a:pt x="79534" y="367339"/>
                  </a:cubicBezTo>
                  <a:cubicBezTo>
                    <a:pt x="55721" y="366386"/>
                    <a:pt x="27146" y="363529"/>
                    <a:pt x="7144" y="348289"/>
                  </a:cubicBezTo>
                  <a:cubicBezTo>
                    <a:pt x="50959" y="334954"/>
                    <a:pt x="90011" y="310189"/>
                    <a:pt x="120491" y="276851"/>
                  </a:cubicBezTo>
                  <a:cubicBezTo>
                    <a:pt x="148114" y="246371"/>
                    <a:pt x="169069" y="211129"/>
                    <a:pt x="188119" y="175886"/>
                  </a:cubicBezTo>
                  <a:cubicBezTo>
                    <a:pt x="208121" y="138739"/>
                    <a:pt x="225266" y="98734"/>
                    <a:pt x="250031" y="64444"/>
                  </a:cubicBezTo>
                  <a:cubicBezTo>
                    <a:pt x="271939" y="33964"/>
                    <a:pt x="300514" y="9199"/>
                    <a:pt x="339566" y="7294"/>
                  </a:cubicBezTo>
                  <a:cubicBezTo>
                    <a:pt x="379571" y="5389"/>
                    <a:pt x="419576" y="21581"/>
                    <a:pt x="438626" y="58729"/>
                  </a:cubicBezTo>
                  <a:cubicBezTo>
                    <a:pt x="453866" y="88256"/>
                    <a:pt x="452914" y="120641"/>
                    <a:pt x="443389" y="151121"/>
                  </a:cubicBezTo>
                  <a:close/>
                </a:path>
              </a:pathLst>
            </a:custGeom>
            <a:solidFill>
              <a:srgbClr val="FFFFFF"/>
            </a:solidFill>
            <a:ln w="9525" cap="flat">
              <a:noFill/>
              <a:prstDash val="solid"/>
              <a:miter/>
            </a:ln>
          </p:spPr>
          <p:txBody>
            <a:bodyPr rtlCol="0" anchor="ctr"/>
            <a:lstStyle/>
            <a:p>
              <a:endParaRPr lang="en-US" sz="1800" dirty="0"/>
            </a:p>
          </p:txBody>
        </p:sp>
      </p:grpSp>
    </p:spTree>
    <p:extLst>
      <p:ext uri="{BB962C8B-B14F-4D97-AF65-F5344CB8AC3E}">
        <p14:creationId xmlns:p14="http://schemas.microsoft.com/office/powerpoint/2010/main" val="94655253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GRID" hidden="1">
            <a:extLst>
              <a:ext uri="{FF2B5EF4-FFF2-40B4-BE49-F238E27FC236}">
                <a16:creationId xmlns:a16="http://schemas.microsoft.com/office/drawing/2014/main" id="{A27D0679-8D96-1186-A961-BDC17B525A6F}"/>
              </a:ext>
            </a:extLst>
          </p:cNvPr>
          <p:cNvPicPr>
            <a:picLocks noGrp="1" noRot="1" noChangeAspect="1" noMove="1" noResize="1" noEditPoints="1" noAdjustHandles="1" noChangeArrowheads="1" noChangeShapeType="1" noCrop="1"/>
          </p:cNvPicPr>
          <p:nvPr userDrawn="1"/>
        </p:nvPicPr>
        <p:blipFill>
          <a:blip r:embed="rId7" cstate="screen">
            <a:extLst>
              <a:ext uri="{28A0092B-C50C-407E-A947-70E740481C1C}">
                <a14:useLocalDpi xmlns:a14="http://schemas.microsoft.com/office/drawing/2010/main"/>
              </a:ext>
            </a:extLst>
          </a:blip>
          <a:stretch>
            <a:fillRect/>
          </a:stretch>
        </p:blipFill>
        <p:spPr>
          <a:xfrm>
            <a:off x="414971" y="388938"/>
            <a:ext cx="11369040" cy="6067248"/>
          </a:xfrm>
          <a:prstGeom prst="rect">
            <a:avLst/>
          </a:prstGeom>
        </p:spPr>
      </p:pic>
      <p:sp>
        <p:nvSpPr>
          <p:cNvPr id="4" name="Text Placeholder 1"/>
          <p:cNvSpPr>
            <a:spLocks noGrp="1"/>
          </p:cNvSpPr>
          <p:nvPr>
            <p:ph type="body" idx="1"/>
          </p:nvPr>
        </p:nvSpPr>
        <p:spPr>
          <a:xfrm>
            <a:off x="407988" y="1628800"/>
            <a:ext cx="11369040" cy="4829080"/>
          </a:xfrm>
          <a:prstGeom prst="rect">
            <a:avLst/>
          </a:prstGeom>
        </p:spPr>
        <p:txBody>
          <a:bodyPr vert="horz" lIns="0" tIns="0" rIns="0" bIns="0" rtlCol="0">
            <a:noAutofit/>
          </a:bodyPr>
          <a:lstStyle/>
          <a:p>
            <a:pPr lvl="0"/>
            <a:r>
              <a:rPr lang="fr-FR" dirty="0"/>
              <a:t>Enter </a:t>
            </a:r>
            <a:r>
              <a:rPr lang="fr-FR" dirty="0" err="1"/>
              <a:t>your</a:t>
            </a:r>
            <a:r>
              <a:rPr lang="fr-FR" dirty="0"/>
              <a:t> contents</a:t>
            </a:r>
          </a:p>
          <a:p>
            <a:pPr lvl="1"/>
            <a:r>
              <a:rPr lang="fr-FR" dirty="0"/>
              <a:t>Second </a:t>
            </a:r>
            <a:r>
              <a:rPr lang="fr-FR" dirty="0" err="1"/>
              <a:t>level</a:t>
            </a:r>
            <a:endParaRPr lang="fr-FR" dirty="0"/>
          </a:p>
          <a:p>
            <a:pPr lvl="2"/>
            <a:r>
              <a:rPr lang="fr-FR" dirty="0" err="1"/>
              <a:t>Third</a:t>
            </a:r>
            <a:r>
              <a:rPr lang="fr-FR" dirty="0"/>
              <a:t> </a:t>
            </a:r>
            <a:r>
              <a:rPr lang="fr-FR" dirty="0" err="1"/>
              <a:t>level</a:t>
            </a:r>
            <a:endParaRPr lang="fr-FR" dirty="0"/>
          </a:p>
          <a:p>
            <a:pPr lvl="3"/>
            <a:r>
              <a:rPr lang="fr-FR" dirty="0" err="1"/>
              <a:t>Fourth</a:t>
            </a:r>
            <a:r>
              <a:rPr lang="fr-FR" dirty="0"/>
              <a:t> </a:t>
            </a:r>
            <a:r>
              <a:rPr lang="fr-FR" dirty="0" err="1"/>
              <a:t>level</a:t>
            </a:r>
            <a:endParaRPr lang="fr-FR" dirty="0"/>
          </a:p>
          <a:p>
            <a:pPr lvl="4"/>
            <a:r>
              <a:rPr lang="fr-FR" dirty="0" err="1"/>
              <a:t>Fifth</a:t>
            </a:r>
            <a:r>
              <a:rPr lang="fr-FR" dirty="0"/>
              <a:t> </a:t>
            </a:r>
            <a:r>
              <a:rPr lang="fr-FR" dirty="0" err="1"/>
              <a:t>level</a:t>
            </a:r>
            <a:endParaRPr lang="en-US" dirty="0"/>
          </a:p>
        </p:txBody>
      </p:sp>
      <p:grpSp>
        <p:nvGrpSpPr>
          <p:cNvPr id="31" name="Groupe 1">
            <a:extLst>
              <a:ext uri="{FF2B5EF4-FFF2-40B4-BE49-F238E27FC236}">
                <a16:creationId xmlns:a16="http://schemas.microsoft.com/office/drawing/2014/main" id="{F31688C0-3AAB-457C-86FA-4177A059CF79}"/>
              </a:ext>
            </a:extLst>
          </p:cNvPr>
          <p:cNvGrpSpPr/>
          <p:nvPr userDrawn="1"/>
        </p:nvGrpSpPr>
        <p:grpSpPr>
          <a:xfrm>
            <a:off x="11501102" y="130933"/>
            <a:ext cx="419436" cy="388988"/>
            <a:chOff x="11501102" y="171573"/>
            <a:chExt cx="419436" cy="388988"/>
          </a:xfrm>
        </p:grpSpPr>
        <p:sp>
          <p:nvSpPr>
            <p:cNvPr id="33" name="Freeform 13">
              <a:extLst>
                <a:ext uri="{FF2B5EF4-FFF2-40B4-BE49-F238E27FC236}">
                  <a16:creationId xmlns:a16="http://schemas.microsoft.com/office/drawing/2014/main" id="{0DF4B7FE-AA65-4E55-B964-75A3DEE12DA3}"/>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34" name="Freeform 14">
              <a:extLst>
                <a:ext uri="{FF2B5EF4-FFF2-40B4-BE49-F238E27FC236}">
                  <a16:creationId xmlns:a16="http://schemas.microsoft.com/office/drawing/2014/main" id="{08DB13D7-F3B3-4CCC-9572-7C835EA669A8}"/>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5" name="Title Placeholder 4">
            <a:extLst>
              <a:ext uri="{FF2B5EF4-FFF2-40B4-BE49-F238E27FC236}">
                <a16:creationId xmlns:a16="http://schemas.microsoft.com/office/drawing/2014/main" id="{D28F27D4-FFE2-4FAB-BA1B-9D013846C4B7}"/>
              </a:ext>
            </a:extLst>
          </p:cNvPr>
          <p:cNvSpPr>
            <a:spLocks noGrp="1"/>
          </p:cNvSpPr>
          <p:nvPr>
            <p:ph type="title"/>
          </p:nvPr>
        </p:nvSpPr>
        <p:spPr>
          <a:xfrm>
            <a:off x="414971" y="260350"/>
            <a:ext cx="11008413" cy="792163"/>
          </a:xfrm>
          <a:prstGeom prst="rect">
            <a:avLst/>
          </a:prstGeom>
        </p:spPr>
        <p:txBody>
          <a:bodyPr vert="horz" lIns="0" tIns="0" rIns="0" bIns="0" rtlCol="0" anchor="b" anchorCtr="0">
            <a:noAutofit/>
          </a:bodyPr>
          <a:lstStyle/>
          <a:p>
            <a:r>
              <a:rPr lang="fr-FR" dirty="0"/>
              <a:t>Modifiez le style du titre</a:t>
            </a:r>
            <a:endParaRPr lang="de-DE" dirty="0"/>
          </a:p>
        </p:txBody>
      </p:sp>
      <p:sp>
        <p:nvSpPr>
          <p:cNvPr id="20" name="Stickerbox" hidden="1">
            <a:extLst>
              <a:ext uri="{FF2B5EF4-FFF2-40B4-BE49-F238E27FC236}">
                <a16:creationId xmlns:a16="http://schemas.microsoft.com/office/drawing/2014/main" id="{D03A9799-ACDC-4925-8EE1-5C65CCCBD0FA}"/>
              </a:ext>
            </a:extLst>
          </p:cNvPr>
          <p:cNvSpPr>
            <a:spLocks noChangeArrowheads="1"/>
          </p:cNvSpPr>
          <p:nvPr userDrawn="1"/>
        </p:nvSpPr>
        <p:spPr bwMode="gray">
          <a:xfrm>
            <a:off x="10979205" y="1068490"/>
            <a:ext cx="804808" cy="402775"/>
          </a:xfrm>
          <a:prstGeom prst="rect">
            <a:avLst/>
          </a:prstGeom>
          <a:solidFill>
            <a:schemeClr val="accent2"/>
          </a:solidFill>
          <a:ln w="10795">
            <a:noFill/>
            <a:round/>
            <a:headEnd/>
            <a:tailEnd/>
          </a:ln>
          <a:effectLst/>
        </p:spPr>
        <p:txBody>
          <a:bodyPr vert="horz" wrap="none" lIns="108000" tIns="108000" rIns="108000" bIns="108000" anchor="ctr" anchorCtr="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all" spc="0" normalizeH="0" baseline="0" noProof="0" dirty="0">
                <a:ln>
                  <a:noFill/>
                </a:ln>
                <a:solidFill>
                  <a:srgbClr val="FFFFFF">
                    <a:lumMod val="100000"/>
                  </a:srgbClr>
                </a:solidFill>
                <a:effectLst/>
                <a:uLnTx/>
                <a:uFillTx/>
                <a:latin typeface="Ubuntu"/>
                <a:ea typeface="+mn-ea"/>
                <a:cs typeface="+mn-cs"/>
              </a:rPr>
              <a:t>Sticker</a:t>
            </a:r>
          </a:p>
        </p:txBody>
      </p:sp>
      <p:sp>
        <p:nvSpPr>
          <p:cNvPr id="22" name="CapgeminiBox" hidden="1">
            <a:extLst>
              <a:ext uri="{FF2B5EF4-FFF2-40B4-BE49-F238E27FC236}">
                <a16:creationId xmlns:a16="http://schemas.microsoft.com/office/drawing/2014/main" id="{7C293A1E-B461-4AFE-976D-6EE38B2AFEB4}"/>
              </a:ext>
            </a:extLst>
          </p:cNvPr>
          <p:cNvSpPr txBox="1">
            <a:spLocks/>
          </p:cNvSpPr>
          <p:nvPr userDrawn="1"/>
        </p:nvSpPr>
        <p:spPr>
          <a:xfrm>
            <a:off x="9592" y="0"/>
            <a:ext cx="1837661" cy="260350"/>
          </a:xfrm>
          <a:prstGeom prst="rect">
            <a:avLst/>
          </a:prstGeom>
        </p:spPr>
        <p:txBody>
          <a:bodyPr vert="horz" lIns="0" tIns="0" rIns="18000" bIns="0" rtlCol="0">
            <a:normAutofit/>
          </a:bodyPr>
          <a:lst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tx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
                <a:schemeClr val="tx1"/>
              </a:buClr>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
                <a:schemeClr val="tx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Capgemini v10.0</a:t>
            </a:r>
          </a:p>
        </p:txBody>
      </p:sp>
      <p:sp>
        <p:nvSpPr>
          <p:cNvPr id="29" name="FootnoteAndSource" hidden="1">
            <a:extLst>
              <a:ext uri="{FF2B5EF4-FFF2-40B4-BE49-F238E27FC236}">
                <a16:creationId xmlns:a16="http://schemas.microsoft.com/office/drawing/2014/main" id="{96E9BC24-418C-4CE4-8E81-3AF9AB04DEAA}"/>
              </a:ext>
            </a:extLst>
          </p:cNvPr>
          <p:cNvSpPr txBox="1"/>
          <p:nvPr userDrawn="1"/>
        </p:nvSpPr>
        <p:spPr>
          <a:xfrm>
            <a:off x="398738" y="6304130"/>
            <a:ext cx="11340000" cy="162096"/>
          </a:xfrm>
          <a:prstGeom prst="rect">
            <a:avLst/>
          </a:prstGeom>
          <a:noFill/>
        </p:spPr>
        <p:txBody>
          <a:bodyPr vert="horz" wrap="square" lIns="0" tIns="25400" rIns="0" bIns="25400" rtlCol="0" anchor="b" anchorCtr="0">
            <a:spAutoFit/>
          </a:bodyPr>
          <a:lstStyle>
            <a:defPPr>
              <a:defRPr lang="pt-PT"/>
            </a:defPPr>
            <a:lvl1pPr marL="429768" indent="-429768">
              <a:lnSpc>
                <a:spcPct val="90000"/>
              </a:lnSpc>
              <a:tabLst>
                <a:tab pos="347472" algn="r"/>
              </a:tabLst>
              <a:defRPr sz="800"/>
            </a:lvl1pPr>
          </a:lstStyle>
          <a:p>
            <a:pPr marL="429768" indent="-429768" defTabSz="914400">
              <a:lnSpc>
                <a:spcPct val="90000"/>
              </a:lnSpc>
              <a:tabLst>
                <a:tab pos="347472" algn="r"/>
              </a:tabLst>
            </a:pPr>
            <a:r>
              <a:rPr lang="de-DE" sz="800" dirty="0"/>
              <a:t>	Source:	Source Text</a:t>
            </a:r>
          </a:p>
        </p:txBody>
      </p:sp>
      <p:sp>
        <p:nvSpPr>
          <p:cNvPr id="6" name="Rectangle 27">
            <a:extLst>
              <a:ext uri="{FF2B5EF4-FFF2-40B4-BE49-F238E27FC236}">
                <a16:creationId xmlns:a16="http://schemas.microsoft.com/office/drawing/2014/main" id="{C7A3A5DA-5BBD-64D1-6DE2-E0F6859C58F2}"/>
              </a:ext>
            </a:extLst>
          </p:cNvPr>
          <p:cNvSpPr/>
          <p:nvPr userDrawn="1"/>
        </p:nvSpPr>
        <p:spPr>
          <a:xfrm>
            <a:off x="713182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dirty="0">
                <a:solidFill>
                  <a:schemeClr val="bg1">
                    <a:lumMod val="65000"/>
                  </a:schemeClr>
                </a:solidFill>
                <a:latin typeface="+mn-lt"/>
                <a:cs typeface="Arial" panose="020B0604020202020204" pitchFamily="34" charset="0"/>
              </a:rPr>
              <a:t>Company Confidential © Capgemini 2024. All rights reserved  |</a:t>
            </a:r>
          </a:p>
        </p:txBody>
      </p:sp>
      <p:sp>
        <p:nvSpPr>
          <p:cNvPr id="7" name="Rectangle 43">
            <a:extLst>
              <a:ext uri="{FF2B5EF4-FFF2-40B4-BE49-F238E27FC236}">
                <a16:creationId xmlns:a16="http://schemas.microsoft.com/office/drawing/2014/main" id="{5A64C6D2-B9B0-18AF-749A-15AAED7E4993}"/>
              </a:ext>
            </a:extLst>
          </p:cNvPr>
          <p:cNvSpPr/>
          <p:nvPr userDrawn="1"/>
        </p:nvSpPr>
        <p:spPr>
          <a:xfrm>
            <a:off x="11648878" y="6517658"/>
            <a:ext cx="229263" cy="215444"/>
          </a:xfrm>
          <a:prstGeom prst="rect">
            <a:avLst/>
          </a:prstGeom>
        </p:spPr>
        <p:txBody>
          <a:bodyPr wrap="square" lIns="0" rIns="0">
            <a:spAutoFit/>
          </a:bodyPr>
          <a:lstStyle/>
          <a:p>
            <a:pPr algn="r"/>
            <a:fld id="{0502E5A9-B53C-401E-A0E0-4A359BB0A9E5}" type="slidenum">
              <a:rPr lang="en-US" sz="800" smtClean="0">
                <a:solidFill>
                  <a:schemeClr val="bg1">
                    <a:lumMod val="65000"/>
                  </a:schemeClr>
                </a:solidFill>
                <a:latin typeface="+mn-lt"/>
                <a:cs typeface="Arial" panose="020B0604020202020204" pitchFamily="34" charset="0"/>
              </a:rPr>
              <a:pPr algn="r"/>
              <a:t>‹#›</a:t>
            </a:fld>
            <a:endParaRPr lang="en-US" sz="800">
              <a:solidFill>
                <a:schemeClr val="bg1">
                  <a:lumMod val="65000"/>
                </a:schemeClr>
              </a:solidFill>
              <a:latin typeface="+mn-lt"/>
              <a:cs typeface="Arial" panose="020B0604020202020204" pitchFamily="34" charset="0"/>
            </a:endParaRPr>
          </a:p>
        </p:txBody>
      </p:sp>
    </p:spTree>
    <p:extLst>
      <p:ext uri="{BB962C8B-B14F-4D97-AF65-F5344CB8AC3E}">
        <p14:creationId xmlns:p14="http://schemas.microsoft.com/office/powerpoint/2010/main" val="2719133398"/>
      </p:ext>
    </p:extLst>
  </p:cSld>
  <p:clrMap bg1="lt1" tx1="dk1" bg2="lt2" tx2="dk2" accent1="accent1" accent2="accent2" accent3="accent3" accent4="accent4" accent5="accent5" accent6="accent6" hlink="hlink" folHlink="folHlink"/>
  <p:sldLayoutIdLst>
    <p:sldLayoutId id="2147484165" r:id="rId1"/>
    <p:sldLayoutId id="2147484185" r:id="rId2"/>
    <p:sldLayoutId id="2147484159" r:id="rId3"/>
    <p:sldLayoutId id="2147484127" r:id="rId4"/>
    <p:sldLayoutId id="2147484156" r:id="rId5"/>
  </p:sldLayoutIdLst>
  <p:hf sldNum="0" hdr="0" ftr="0" dt="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800" b="0" i="0" u="none" strike="noStrike" kern="1200" cap="none" spc="0" normalizeH="0" baseline="0" noProof="0" dirty="0">
          <a:ln>
            <a:noFill/>
          </a:ln>
          <a:solidFill>
            <a:schemeClr val="tx1"/>
          </a:solidFill>
          <a:effectLst/>
          <a:uLnTx/>
          <a:uFillTx/>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400" kern="1200">
          <a:solidFill>
            <a:schemeClr val="tx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8" orient="horz" pos="663" userDrawn="1">
          <p15:clr>
            <a:srgbClr val="F26B43"/>
          </p15:clr>
        </p15:guide>
        <p15:guide id="19" orient="horz" pos="4320" userDrawn="1">
          <p15:clr>
            <a:srgbClr val="F26B43"/>
          </p15:clr>
        </p15:guide>
        <p15:guide id="20" pos="257" userDrawn="1">
          <p15:clr>
            <a:srgbClr val="F26B43"/>
          </p15:clr>
        </p15:guide>
        <p15:guide id="21" pos="3840">
          <p15:clr>
            <a:srgbClr val="F26B43"/>
          </p15:clr>
        </p15:guide>
        <p15:guide id="22" pos="7423" userDrawn="1">
          <p15:clr>
            <a:srgbClr val="F26B43"/>
          </p15:clr>
        </p15:guide>
        <p15:guide id="23" orient="horz" pos="255" userDrawn="1">
          <p15:clr>
            <a:srgbClr val="F26B43"/>
          </p15:clr>
        </p15:guide>
        <p15:guide id="24" orient="horz" pos="1026">
          <p15:clr>
            <a:srgbClr val="F26B43"/>
          </p15:clr>
        </p15:guide>
        <p15:guide id="26" orient="horz" pos="4065" userDrawn="1">
          <p15:clr>
            <a:srgbClr val="F26B43"/>
          </p15:clr>
        </p15:guide>
        <p15:guide id="27" orient="horz" pos="89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29.png"/><Relationship Id="rId3" Type="http://schemas.openxmlformats.org/officeDocument/2006/relationships/image" Target="../media/image15.png"/><Relationship Id="rId7" Type="http://schemas.openxmlformats.org/officeDocument/2006/relationships/image" Target="../media/image19.jpeg"/><Relationship Id="rId12" Type="http://schemas.openxmlformats.org/officeDocument/2006/relationships/image" Target="../media/image24.png"/><Relationship Id="rId17" Type="http://schemas.openxmlformats.org/officeDocument/2006/relationships/hyperlink" Target="http://www.google.co.in/url?url=http://www.bryntum.com/blog/the-new-sauce-labs-integration/&amp;rct=j&amp;frm=1&amp;q=&amp;esrc=s&amp;sa=U&amp;ved=0CBUQwW4wAGoVChMIqf7Y06PrxwIVydSOCh0VQAjf&amp;usg=AFQjCNHk7epEuv5VPx4baO1GTjUIIH_xSQ" TargetMode="External"/><Relationship Id="rId2" Type="http://schemas.openxmlformats.org/officeDocument/2006/relationships/hyperlink" Target="file:///\\upload.wikimedia.org\wikipedia\commons\f\f5\Microsoft_logo_and_wordmark.svg" TargetMode="External"/><Relationship Id="rId16" Type="http://schemas.openxmlformats.org/officeDocument/2006/relationships/image" Target="../media/image28.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jpeg"/><Relationship Id="rId15" Type="http://schemas.openxmlformats.org/officeDocument/2006/relationships/image" Target="../media/image27.png"/><Relationship Id="rId10" Type="http://schemas.openxmlformats.org/officeDocument/2006/relationships/image" Target="../media/image22.png"/><Relationship Id="rId19" Type="http://schemas.openxmlformats.org/officeDocument/2006/relationships/image" Target="../media/image30.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3.xml"/><Relationship Id="rId1" Type="http://schemas.openxmlformats.org/officeDocument/2006/relationships/tags" Target="../tags/tag2.xml"/><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1AAB7785-EA8E-1D9D-10B0-9E0F5261891B}"/>
              </a:ext>
            </a:extLst>
          </p:cNvPr>
          <p:cNvSpPr>
            <a:spLocks noGrp="1"/>
          </p:cNvSpPr>
          <p:nvPr>
            <p:ph type="ctrTitle"/>
          </p:nvPr>
        </p:nvSpPr>
        <p:spPr>
          <a:xfrm>
            <a:off x="407368" y="2033031"/>
            <a:ext cx="4609034" cy="747897"/>
          </a:xfrm>
        </p:spPr>
        <p:txBody>
          <a:bodyPr/>
          <a:lstStyle/>
          <a:p>
            <a:r>
              <a:rPr lang="en-US" dirty="0"/>
              <a:t>Vernova TCoE</a:t>
            </a:r>
          </a:p>
        </p:txBody>
      </p:sp>
      <p:pic>
        <p:nvPicPr>
          <p:cNvPr id="8" name="Espace réservé pour une image  7">
            <a:extLst>
              <a:ext uri="{FF2B5EF4-FFF2-40B4-BE49-F238E27FC236}">
                <a16:creationId xmlns:a16="http://schemas.microsoft.com/office/drawing/2014/main" id="{79D61C87-3903-F5B4-CBB9-A9A7807931A4}"/>
              </a:ext>
              <a:ext uri="{C183D7F6-B498-43B3-948B-1728B52AA6E4}">
                <adec:decorative xmlns:adec="http://schemas.microsoft.com/office/drawing/2017/decorative" val="1"/>
              </a:ext>
            </a:extLst>
          </p:cNvPr>
          <p:cNvPicPr>
            <a:picLocks noGrp="1" noChangeAspect="1"/>
          </p:cNvPicPr>
          <p:nvPr>
            <p:ph type="pic" sz="quarter" idx="10"/>
          </p:nvPr>
        </p:nvPicPr>
        <p:blipFill>
          <a:blip r:embed="rId2" cstate="screen">
            <a:extLst>
              <a:ext uri="{28A0092B-C50C-407E-A947-70E740481C1C}">
                <a14:useLocalDpi xmlns:a14="http://schemas.microsoft.com/office/drawing/2010/main"/>
              </a:ext>
            </a:extLst>
          </a:blip>
          <a:srcRect l="7" r="7"/>
          <a:stretch/>
        </p:blipFill>
        <p:spPr>
          <a:xfrm>
            <a:off x="5159896" y="1916832"/>
            <a:ext cx="7032104" cy="3528392"/>
          </a:xfrm>
        </p:spPr>
      </p:pic>
    </p:spTree>
    <p:extLst>
      <p:ext uri="{BB962C8B-B14F-4D97-AF65-F5344CB8AC3E}">
        <p14:creationId xmlns:p14="http://schemas.microsoft.com/office/powerpoint/2010/main" val="1508048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81F5-3904-E24B-4A36-A354457F1D30}"/>
              </a:ext>
            </a:extLst>
          </p:cNvPr>
          <p:cNvSpPr>
            <a:spLocks noGrp="1"/>
          </p:cNvSpPr>
          <p:nvPr>
            <p:ph type="title"/>
          </p:nvPr>
        </p:nvSpPr>
        <p:spPr/>
        <p:txBody>
          <a:bodyPr/>
          <a:lstStyle/>
          <a:p>
            <a:r>
              <a:rPr lang="en-US" dirty="0"/>
              <a:t>OTM Automation – Capgemini Ownership	</a:t>
            </a:r>
          </a:p>
        </p:txBody>
      </p:sp>
      <p:graphicFrame>
        <p:nvGraphicFramePr>
          <p:cNvPr id="3" name="Table 2">
            <a:extLst>
              <a:ext uri="{FF2B5EF4-FFF2-40B4-BE49-F238E27FC236}">
                <a16:creationId xmlns:a16="http://schemas.microsoft.com/office/drawing/2014/main" id="{055950C7-2886-F96D-703F-4C037930F5A9}"/>
              </a:ext>
            </a:extLst>
          </p:cNvPr>
          <p:cNvGraphicFramePr>
            <a:graphicFrameLocks noGrp="1"/>
          </p:cNvGraphicFramePr>
          <p:nvPr>
            <p:extLst>
              <p:ext uri="{D42A27DB-BD31-4B8C-83A1-F6EECF244321}">
                <p14:modId xmlns:p14="http://schemas.microsoft.com/office/powerpoint/2010/main" val="1492017410"/>
              </p:ext>
            </p:extLst>
          </p:nvPr>
        </p:nvGraphicFramePr>
        <p:xfrm>
          <a:off x="623392" y="2204864"/>
          <a:ext cx="4948982" cy="3502660"/>
        </p:xfrm>
        <a:graphic>
          <a:graphicData uri="http://schemas.openxmlformats.org/drawingml/2006/table">
            <a:tbl>
              <a:tblPr/>
              <a:tblGrid>
                <a:gridCol w="2572718">
                  <a:extLst>
                    <a:ext uri="{9D8B030D-6E8A-4147-A177-3AD203B41FA5}">
                      <a16:colId xmlns:a16="http://schemas.microsoft.com/office/drawing/2014/main" val="1022890087"/>
                    </a:ext>
                  </a:extLst>
                </a:gridCol>
                <a:gridCol w="864096">
                  <a:extLst>
                    <a:ext uri="{9D8B030D-6E8A-4147-A177-3AD203B41FA5}">
                      <a16:colId xmlns:a16="http://schemas.microsoft.com/office/drawing/2014/main" val="863200571"/>
                    </a:ext>
                  </a:extLst>
                </a:gridCol>
                <a:gridCol w="1512168">
                  <a:extLst>
                    <a:ext uri="{9D8B030D-6E8A-4147-A177-3AD203B41FA5}">
                      <a16:colId xmlns:a16="http://schemas.microsoft.com/office/drawing/2014/main" val="2439586838"/>
                    </a:ext>
                  </a:extLst>
                </a:gridCol>
              </a:tblGrid>
              <a:tr h="198445">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1" i="0" u="none" strike="noStrike" kern="1200" dirty="0">
                          <a:solidFill>
                            <a:schemeClr val="tx1"/>
                          </a:solidFill>
                          <a:effectLst/>
                          <a:latin typeface="Ubuntu" panose="020B0504030602030204" pitchFamily="34" charset="0"/>
                          <a:ea typeface="+mn-ea"/>
                          <a:cs typeface="+mn-cs"/>
                        </a:rPr>
                        <a:t>Business</a:t>
                      </a:r>
                      <a:endParaRPr lang="en-IN" sz="1000" b="1" i="0" u="none" strike="noStrike" kern="1200" dirty="0">
                        <a:solidFill>
                          <a:schemeClr val="tx1"/>
                        </a:solidFill>
                        <a:effectLst/>
                        <a:latin typeface="Ubuntu" panose="020B0504030602030204" pitchFamily="34" charset="0"/>
                        <a:ea typeface="+mn-ea"/>
                        <a:cs typeface="+mn-cs"/>
                      </a:endParaRP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1" i="0" u="none" strike="noStrike" dirty="0">
                          <a:solidFill>
                            <a:srgbClr val="000000"/>
                          </a:solidFill>
                          <a:effectLst/>
                          <a:latin typeface="+mn-lt"/>
                        </a:rPr>
                        <a:t>Test Scenarios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1" i="0" u="none" strike="noStrike" dirty="0">
                          <a:solidFill>
                            <a:srgbClr val="000000"/>
                          </a:solidFill>
                          <a:effectLst/>
                          <a:latin typeface="+mn-lt"/>
                        </a:rPr>
                        <a:t>Manual Test case covered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741259794"/>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dirty="0">
                          <a:solidFill>
                            <a:srgbClr val="000000"/>
                          </a:solidFill>
                          <a:effectLst/>
                          <a:latin typeface="+mn-lt"/>
                        </a:rPr>
                        <a:t>Grid</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7</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70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28650697"/>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dirty="0">
                          <a:solidFill>
                            <a:srgbClr val="000000"/>
                          </a:solidFill>
                          <a:effectLst/>
                          <a:latin typeface="+mn-lt"/>
                        </a:rPr>
                        <a:t>Inbound Power – Non-US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85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33231782"/>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Inbound Power - US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120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52193368"/>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dirty="0">
                          <a:solidFill>
                            <a:srgbClr val="000000"/>
                          </a:solidFill>
                          <a:effectLst/>
                          <a:latin typeface="+mn-lt"/>
                        </a:rPr>
                        <a:t>Inbound Renewables - Non-US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30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664037"/>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Inbound Renewables - US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11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165</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5242162"/>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Parts GE004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11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198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63648021"/>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Projects - GPS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24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408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1964111"/>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Repairs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120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10423304"/>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WOB</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16</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5055059"/>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NVO HYBRID Test Case Scenario:</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1</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14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1069230"/>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a:solidFill>
                            <a:srgbClr val="000000"/>
                          </a:solidFill>
                          <a:effectLst/>
                          <a:latin typeface="+mn-lt"/>
                        </a:rPr>
                        <a:t>Alpha E2E SIT/UAT</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48</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8108574"/>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l" fontAlgn="ctr"/>
                      <a:r>
                        <a:rPr lang="en-IN" sz="1400" b="0" i="0" u="none" strike="noStrike" dirty="0">
                          <a:solidFill>
                            <a:srgbClr val="000000"/>
                          </a:solidFill>
                          <a:effectLst/>
                          <a:latin typeface="+mn-lt"/>
                        </a:rPr>
                        <a:t>Nexus</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a:solidFill>
                            <a:srgbClr val="000000"/>
                          </a:solidFill>
                          <a:effectLst/>
                          <a:latin typeface="+mn-lt"/>
                        </a:rPr>
                        <a:t>2</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20</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0301350"/>
                  </a:ext>
                </a:extLst>
              </a:tr>
              <a:tr h="186042">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1" i="0" u="none" strike="noStrike" dirty="0">
                          <a:solidFill>
                            <a:srgbClr val="000000"/>
                          </a:solidFill>
                          <a:effectLst/>
                          <a:latin typeface="+mn-lt"/>
                        </a:rPr>
                        <a:t>Total</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1" i="0" u="none" strike="noStrike">
                          <a:solidFill>
                            <a:srgbClr val="000000"/>
                          </a:solidFill>
                          <a:effectLst/>
                          <a:latin typeface="+mn-lt"/>
                        </a:rPr>
                        <a:t>83</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fontAlgn="ctr"/>
                      <a:r>
                        <a:rPr lang="en-IN" sz="1400" b="0" i="0" u="none" strike="noStrike" dirty="0">
                          <a:solidFill>
                            <a:srgbClr val="000000"/>
                          </a:solidFill>
                          <a:effectLst/>
                          <a:latin typeface="+mn-lt"/>
                        </a:rPr>
                        <a:t>1294</a:t>
                      </a:r>
                    </a:p>
                  </a:txBody>
                  <a:tcPr marL="6350" marR="6350" marT="635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91476215"/>
                  </a:ext>
                </a:extLst>
              </a:tr>
            </a:tbl>
          </a:graphicData>
        </a:graphic>
      </p:graphicFrame>
      <p:sp>
        <p:nvSpPr>
          <p:cNvPr id="4" name="TextBox 3">
            <a:extLst>
              <a:ext uri="{FF2B5EF4-FFF2-40B4-BE49-F238E27FC236}">
                <a16:creationId xmlns:a16="http://schemas.microsoft.com/office/drawing/2014/main" id="{5038A247-F867-CF6F-4779-133773FE4644}"/>
              </a:ext>
            </a:extLst>
          </p:cNvPr>
          <p:cNvSpPr txBox="1"/>
          <p:nvPr/>
        </p:nvSpPr>
        <p:spPr>
          <a:xfrm>
            <a:off x="623392" y="1803338"/>
            <a:ext cx="4536504" cy="309958"/>
          </a:xfrm>
          <a:prstGeom prst="rect">
            <a:avLst/>
          </a:prstGeom>
          <a:noFill/>
        </p:spPr>
        <p:txBody>
          <a:bodyPr vert="horz" wrap="square" lIns="90000" tIns="46800" rIns="90000" bIns="46800" rtlCol="0" anchor="ctr">
            <a:spAutoFit/>
          </a:bodyPr>
          <a:lstStyle/>
          <a:p>
            <a:pPr algn="l">
              <a:spcBef>
                <a:spcPct val="0"/>
              </a:spcBef>
            </a:pPr>
            <a:r>
              <a:rPr lang="en-US" sz="1400" b="1" dirty="0"/>
              <a:t>Regression Automation Coverage for OTM</a:t>
            </a:r>
          </a:p>
        </p:txBody>
      </p:sp>
      <p:sp>
        <p:nvSpPr>
          <p:cNvPr id="5" name="TextBox 4">
            <a:extLst>
              <a:ext uri="{FF2B5EF4-FFF2-40B4-BE49-F238E27FC236}">
                <a16:creationId xmlns:a16="http://schemas.microsoft.com/office/drawing/2014/main" id="{31B94557-D40B-9318-FF06-D9E114F2DD0D}"/>
              </a:ext>
            </a:extLst>
          </p:cNvPr>
          <p:cNvSpPr txBox="1"/>
          <p:nvPr/>
        </p:nvSpPr>
        <p:spPr>
          <a:xfrm>
            <a:off x="5927252" y="2858199"/>
            <a:ext cx="5688632" cy="1665842"/>
          </a:xfrm>
          <a:prstGeom prst="rect">
            <a:avLst/>
          </a:prstGeom>
          <a:noFill/>
        </p:spPr>
        <p:txBody>
          <a:bodyPr vert="horz" wrap="square" lIns="90000" tIns="46800" rIns="90000" bIns="46800" rtlCol="0" anchor="ctr">
            <a:spAutoFit/>
          </a:bodyPr>
          <a:lstStyle/>
          <a:p>
            <a:pPr marL="285750" indent="-285750" algn="l">
              <a:lnSpc>
                <a:spcPct val="150000"/>
              </a:lnSpc>
              <a:spcBef>
                <a:spcPct val="0"/>
              </a:spcBef>
              <a:buFont typeface="Arial" panose="020B0604020202020204" pitchFamily="34" charset="0"/>
              <a:buChar char="•"/>
            </a:pPr>
            <a:r>
              <a:rPr lang="en-US" sz="1400" dirty="0"/>
              <a:t>100% OTM regression is automated and being executed by Capgemini for around 5 years.</a:t>
            </a:r>
          </a:p>
          <a:p>
            <a:pPr marL="285750" indent="-285750" algn="l">
              <a:lnSpc>
                <a:spcPct val="150000"/>
              </a:lnSpc>
              <a:spcBef>
                <a:spcPct val="0"/>
              </a:spcBef>
              <a:buFont typeface="Arial" panose="020B0604020202020204" pitchFamily="34" charset="0"/>
              <a:buChar char="•"/>
            </a:pPr>
            <a:r>
              <a:rPr lang="en-US" sz="1400" dirty="0"/>
              <a:t>Entire execution is owned by Capgemini for every release and that too through automation.</a:t>
            </a:r>
          </a:p>
          <a:p>
            <a:pPr marL="285750" indent="-285750" algn="l">
              <a:lnSpc>
                <a:spcPct val="150000"/>
              </a:lnSpc>
              <a:spcBef>
                <a:spcPct val="0"/>
              </a:spcBef>
              <a:buFont typeface="Arial" panose="020B0604020202020204" pitchFamily="34" charset="0"/>
              <a:buChar char="•"/>
            </a:pPr>
            <a:r>
              <a:rPr lang="en-US" sz="1400" dirty="0"/>
              <a:t>OTM is one of the project where BOTs are used for testing.</a:t>
            </a:r>
          </a:p>
        </p:txBody>
      </p:sp>
    </p:spTree>
    <p:extLst>
      <p:ext uri="{BB962C8B-B14F-4D97-AF65-F5344CB8AC3E}">
        <p14:creationId xmlns:p14="http://schemas.microsoft.com/office/powerpoint/2010/main" val="585242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870CEBF-3DB9-4B54-0FC9-C2C9B6CCE43E}"/>
              </a:ext>
            </a:extLst>
          </p:cNvPr>
          <p:cNvSpPr>
            <a:spLocks noGrp="1"/>
          </p:cNvSpPr>
          <p:nvPr>
            <p:ph type="title"/>
          </p:nvPr>
        </p:nvSpPr>
        <p:spPr>
          <a:xfrm>
            <a:off x="407368" y="145633"/>
            <a:ext cx="11008413" cy="458921"/>
          </a:xfrm>
        </p:spPr>
        <p:txBody>
          <a:bodyPr/>
          <a:lstStyle/>
          <a:p>
            <a:r>
              <a:rPr lang="en-US" dirty="0"/>
              <a:t>CPQ – High-level Information</a:t>
            </a:r>
          </a:p>
        </p:txBody>
      </p:sp>
      <p:sp>
        <p:nvSpPr>
          <p:cNvPr id="5" name="TextBox 4">
            <a:extLst>
              <a:ext uri="{FF2B5EF4-FFF2-40B4-BE49-F238E27FC236}">
                <a16:creationId xmlns:a16="http://schemas.microsoft.com/office/drawing/2014/main" id="{FDEA954F-0F6A-7D8C-DFE2-5E495826EE97}"/>
              </a:ext>
            </a:extLst>
          </p:cNvPr>
          <p:cNvSpPr txBox="1"/>
          <p:nvPr/>
        </p:nvSpPr>
        <p:spPr>
          <a:xfrm>
            <a:off x="5663952" y="4869160"/>
            <a:ext cx="6336704" cy="925511"/>
          </a:xfrm>
          <a:prstGeom prst="rect">
            <a:avLst/>
          </a:prstGeom>
          <a:noFill/>
        </p:spPr>
        <p:txBody>
          <a:bodyPr vert="horz" wrap="square" lIns="90000" tIns="46800" rIns="90000" bIns="46800" rtlCol="0" anchor="ctr">
            <a:spAutoFit/>
          </a:bodyPr>
          <a:lstStyle/>
          <a:p>
            <a:pPr algn="ctr">
              <a:spcBef>
                <a:spcPct val="0"/>
              </a:spcBef>
            </a:pPr>
            <a:r>
              <a:rPr lang="en-US" i="1" dirty="0"/>
              <a:t>Capgemini is involved in this project since 2019, owning entire Functional, Automation Regression, E2E/Integration , Performance testing.</a:t>
            </a:r>
          </a:p>
        </p:txBody>
      </p:sp>
      <p:graphicFrame>
        <p:nvGraphicFramePr>
          <p:cNvPr id="8" name="Table 7">
            <a:extLst>
              <a:ext uri="{FF2B5EF4-FFF2-40B4-BE49-F238E27FC236}">
                <a16:creationId xmlns:a16="http://schemas.microsoft.com/office/drawing/2014/main" id="{F41604F9-C8A2-DE43-7C59-CB36E329A863}"/>
              </a:ext>
            </a:extLst>
          </p:cNvPr>
          <p:cNvGraphicFramePr>
            <a:graphicFrameLocks noGrp="1"/>
          </p:cNvGraphicFramePr>
          <p:nvPr>
            <p:extLst>
              <p:ext uri="{D42A27DB-BD31-4B8C-83A1-F6EECF244321}">
                <p14:modId xmlns:p14="http://schemas.microsoft.com/office/powerpoint/2010/main" val="2434232258"/>
              </p:ext>
            </p:extLst>
          </p:nvPr>
        </p:nvGraphicFramePr>
        <p:xfrm>
          <a:off x="911424" y="1274385"/>
          <a:ext cx="4533254" cy="4829170"/>
        </p:xfrm>
        <a:graphic>
          <a:graphicData uri="http://schemas.openxmlformats.org/drawingml/2006/table">
            <a:tbl>
              <a:tblPr/>
              <a:tblGrid>
                <a:gridCol w="1561454">
                  <a:extLst>
                    <a:ext uri="{9D8B030D-6E8A-4147-A177-3AD203B41FA5}">
                      <a16:colId xmlns:a16="http://schemas.microsoft.com/office/drawing/2014/main" val="2883224049"/>
                    </a:ext>
                  </a:extLst>
                </a:gridCol>
                <a:gridCol w="768135">
                  <a:extLst>
                    <a:ext uri="{9D8B030D-6E8A-4147-A177-3AD203B41FA5}">
                      <a16:colId xmlns:a16="http://schemas.microsoft.com/office/drawing/2014/main" val="688929019"/>
                    </a:ext>
                  </a:extLst>
                </a:gridCol>
                <a:gridCol w="768135">
                  <a:extLst>
                    <a:ext uri="{9D8B030D-6E8A-4147-A177-3AD203B41FA5}">
                      <a16:colId xmlns:a16="http://schemas.microsoft.com/office/drawing/2014/main" val="2799480206"/>
                    </a:ext>
                  </a:extLst>
                </a:gridCol>
                <a:gridCol w="1435530">
                  <a:extLst>
                    <a:ext uri="{9D8B030D-6E8A-4147-A177-3AD203B41FA5}">
                      <a16:colId xmlns:a16="http://schemas.microsoft.com/office/drawing/2014/main" val="311902883"/>
                    </a:ext>
                  </a:extLst>
                </a:gridCol>
              </a:tblGrid>
              <a:tr h="188886">
                <a:tc>
                  <a:txBody>
                    <a:bodyPr/>
                    <a:lstStyle/>
                    <a:p>
                      <a:pPr algn="ctr" fontAlgn="ctr"/>
                      <a:r>
                        <a:rPr lang="en-US" sz="1000" b="1" i="0" u="none" strike="noStrike">
                          <a:solidFill>
                            <a:srgbClr val="FFFFFF"/>
                          </a:solidFill>
                          <a:effectLst/>
                          <a:latin typeface="Ubuntu" panose="020B0504030602030204" pitchFamily="34" charset="0"/>
                        </a:rPr>
                        <a:t>POD A</a:t>
                      </a:r>
                    </a:p>
                  </a:txBody>
                  <a:tcPr marL="6296" marR="6296" marT="629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Manual TCs</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Automated</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Ubuntu" panose="020B0504030602030204" pitchFamily="34" charset="0"/>
                        </a:rPr>
                        <a:t>Automation Coverage</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378679683"/>
                  </a:ext>
                </a:extLst>
              </a:tr>
              <a:tr h="176293">
                <a:tc>
                  <a:txBody>
                    <a:bodyPr/>
                    <a:lstStyle/>
                    <a:p>
                      <a:pPr algn="l" fontAlgn="t"/>
                      <a:r>
                        <a:rPr lang="en-US" sz="1000" b="0" i="0" u="none" strike="noStrike">
                          <a:solidFill>
                            <a:srgbClr val="000000"/>
                          </a:solidFill>
                          <a:effectLst/>
                          <a:latin typeface="Ubuntu" panose="020B0504030602030204" pitchFamily="34" charset="0"/>
                        </a:rPr>
                        <a:t>Budgetry</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56311574"/>
                  </a:ext>
                </a:extLst>
              </a:tr>
              <a:tr h="176293">
                <a:tc>
                  <a:txBody>
                    <a:bodyPr/>
                    <a:lstStyle/>
                    <a:p>
                      <a:pPr algn="l" fontAlgn="t"/>
                      <a:r>
                        <a:rPr lang="en-US" sz="1000" b="0" i="0" u="none" strike="noStrike">
                          <a:solidFill>
                            <a:srgbClr val="000000"/>
                          </a:solidFill>
                          <a:effectLst/>
                          <a:latin typeface="Ubuntu" panose="020B0504030602030204" pitchFamily="34" charset="0"/>
                        </a:rPr>
                        <a:t>Firm</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77636"/>
                  </a:ext>
                </a:extLst>
              </a:tr>
              <a:tr h="176293">
                <a:tc>
                  <a:txBody>
                    <a:bodyPr/>
                    <a:lstStyle/>
                    <a:p>
                      <a:pPr algn="l" fontAlgn="t"/>
                      <a:r>
                        <a:rPr lang="en-US" sz="1000" b="0" i="0" u="none" strike="noStrike">
                          <a:solidFill>
                            <a:srgbClr val="000000"/>
                          </a:solidFill>
                          <a:effectLst/>
                          <a:latin typeface="Ubuntu" panose="020B0504030602030204" pitchFamily="34" charset="0"/>
                        </a:rPr>
                        <a:t>Budgetry &amp; Firm</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57600027"/>
                  </a:ext>
                </a:extLst>
              </a:tr>
              <a:tr h="176293">
                <a:tc>
                  <a:txBody>
                    <a:bodyPr/>
                    <a:lstStyle/>
                    <a:p>
                      <a:pPr algn="l" fontAlgn="t"/>
                      <a:r>
                        <a:rPr lang="en-US" sz="1000" b="0" i="0" u="none" strike="noStrike">
                          <a:solidFill>
                            <a:srgbClr val="000000"/>
                          </a:solidFill>
                          <a:effectLst/>
                          <a:latin typeface="Ubuntu" panose="020B0504030602030204" pitchFamily="34" charset="0"/>
                        </a:rPr>
                        <a:t>TDI</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6068185"/>
                  </a:ext>
                </a:extLst>
              </a:tr>
              <a:tr h="182589">
                <a:tc>
                  <a:txBody>
                    <a:bodyPr/>
                    <a:lstStyle/>
                    <a:p>
                      <a:pPr algn="l" fontAlgn="t"/>
                      <a:r>
                        <a:rPr lang="en-US" sz="1000" b="1" i="0" u="none" strike="noStrike">
                          <a:solidFill>
                            <a:srgbClr val="FFFFFF"/>
                          </a:solidFill>
                          <a:effectLst/>
                          <a:latin typeface="Ubuntu" panose="020B0504030602030204" pitchFamily="34" charset="0"/>
                        </a:rPr>
                        <a:t>Total</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48</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48</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extLst>
                  <a:ext uri="{0D108BD9-81ED-4DB2-BD59-A6C34878D82A}">
                    <a16:rowId xmlns:a16="http://schemas.microsoft.com/office/drawing/2014/main" val="541566806"/>
                  </a:ext>
                </a:extLst>
              </a:tr>
              <a:tr h="176293">
                <a:tc>
                  <a:txBody>
                    <a:bodyPr/>
                    <a:lstStyle/>
                    <a:p>
                      <a:pPr algn="l" fontAlgn="t"/>
                      <a:r>
                        <a:rPr lang="en-US" sz="1000" b="0" i="0" u="none" strike="noStrike">
                          <a:solidFill>
                            <a:srgbClr val="000000"/>
                          </a:solidFill>
                          <a:effectLst/>
                          <a:latin typeface="Ubuntu" panose="020B0504030602030204" pitchFamily="34" charset="0"/>
                        </a:rPr>
                        <a:t> </a:t>
                      </a:r>
                    </a:p>
                  </a:txBody>
                  <a:tcPr marL="6296" marR="6296" marT="6296"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t"/>
                      <a:r>
                        <a:rPr lang="en-US" sz="1000" b="0" i="0" u="none" strike="noStrike">
                          <a:solidFill>
                            <a:srgbClr val="000000"/>
                          </a:solidFill>
                          <a:effectLst/>
                          <a:latin typeface="Ubuntu" panose="020B0504030602030204" pitchFamily="34" charset="0"/>
                        </a:rPr>
                        <a:t> </a:t>
                      </a:r>
                    </a:p>
                  </a:txBody>
                  <a:tcPr marL="6296" marR="6296" marT="6296"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t"/>
                      <a:r>
                        <a:rPr lang="en-US" sz="1000" b="0" i="0" u="none" strike="noStrike">
                          <a:solidFill>
                            <a:srgbClr val="000000"/>
                          </a:solidFill>
                          <a:effectLst/>
                          <a:latin typeface="Ubuntu" panose="020B0504030602030204" pitchFamily="34" charset="0"/>
                        </a:rPr>
                        <a:t> </a:t>
                      </a:r>
                    </a:p>
                  </a:txBody>
                  <a:tcPr marL="6296" marR="6296" marT="6296" marB="0">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l" fontAlgn="t"/>
                      <a:r>
                        <a:rPr lang="en-US" sz="1000" b="0" i="0" u="none" strike="noStrike">
                          <a:solidFill>
                            <a:srgbClr val="000000"/>
                          </a:solidFill>
                          <a:effectLst/>
                          <a:latin typeface="Ubuntu" panose="020B0504030602030204" pitchFamily="34" charset="0"/>
                        </a:rPr>
                        <a:t> </a:t>
                      </a:r>
                    </a:p>
                  </a:txBody>
                  <a:tcPr marL="6296" marR="6296" marT="6296" marB="0">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3102725896"/>
                  </a:ext>
                </a:extLst>
              </a:tr>
              <a:tr h="188886">
                <a:tc>
                  <a:txBody>
                    <a:bodyPr/>
                    <a:lstStyle/>
                    <a:p>
                      <a:pPr algn="ctr" fontAlgn="ctr"/>
                      <a:r>
                        <a:rPr lang="en-US" sz="1000" b="1" i="0" u="none" strike="noStrike">
                          <a:solidFill>
                            <a:srgbClr val="FFFFFF"/>
                          </a:solidFill>
                          <a:effectLst/>
                          <a:latin typeface="Ubuntu" panose="020B0504030602030204" pitchFamily="34" charset="0"/>
                        </a:rPr>
                        <a:t>POD B</a:t>
                      </a:r>
                    </a:p>
                  </a:txBody>
                  <a:tcPr marL="6296" marR="6296" marT="629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Manual TCs</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Automated</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Ubuntu" panose="020B0504030602030204" pitchFamily="34" charset="0"/>
                        </a:rPr>
                        <a:t>Automation Coverage</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2025000890"/>
                  </a:ext>
                </a:extLst>
              </a:tr>
              <a:tr h="176293">
                <a:tc>
                  <a:txBody>
                    <a:bodyPr/>
                    <a:lstStyle/>
                    <a:p>
                      <a:pPr algn="l" fontAlgn="t"/>
                      <a:r>
                        <a:rPr lang="en-US" sz="1000" b="0" i="0" u="none" strike="noStrike">
                          <a:solidFill>
                            <a:srgbClr val="000000"/>
                          </a:solidFill>
                          <a:effectLst/>
                          <a:latin typeface="Ubuntu" panose="020B0504030602030204" pitchFamily="34" charset="0"/>
                        </a:rPr>
                        <a:t>Parts</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85</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63</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90%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1836899"/>
                  </a:ext>
                </a:extLst>
              </a:tr>
              <a:tr h="176293">
                <a:tc>
                  <a:txBody>
                    <a:bodyPr/>
                    <a:lstStyle/>
                    <a:p>
                      <a:pPr algn="l" fontAlgn="t"/>
                      <a:r>
                        <a:rPr lang="en-US" sz="1000" b="0" i="0" u="none" strike="noStrike">
                          <a:solidFill>
                            <a:srgbClr val="000000"/>
                          </a:solidFill>
                          <a:effectLst/>
                          <a:latin typeface="Ubuntu" panose="020B0504030602030204" pitchFamily="34" charset="0"/>
                        </a:rPr>
                        <a:t>Gas Repairs</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65</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58</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94%</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2335903"/>
                  </a:ext>
                </a:extLst>
              </a:tr>
              <a:tr h="176293">
                <a:tc>
                  <a:txBody>
                    <a:bodyPr/>
                    <a:lstStyle/>
                    <a:p>
                      <a:pPr algn="l" fontAlgn="t"/>
                      <a:r>
                        <a:rPr lang="en-US" sz="1000" b="0" i="0" u="none" strike="noStrike">
                          <a:solidFill>
                            <a:srgbClr val="000000"/>
                          </a:solidFill>
                          <a:effectLst/>
                          <a:latin typeface="Ubuntu" panose="020B0504030602030204" pitchFamily="34" charset="0"/>
                        </a:rPr>
                        <a:t>Aero Repairs</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13</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13</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6161403"/>
                  </a:ext>
                </a:extLst>
              </a:tr>
              <a:tr h="176293">
                <a:tc>
                  <a:txBody>
                    <a:bodyPr/>
                    <a:lstStyle/>
                    <a:p>
                      <a:pPr algn="l" fontAlgn="t"/>
                      <a:r>
                        <a:rPr lang="en-US" sz="1000" b="0" i="0" u="none" strike="noStrike">
                          <a:solidFill>
                            <a:srgbClr val="000000"/>
                          </a:solidFill>
                          <a:effectLst/>
                          <a:latin typeface="Ubuntu" panose="020B0504030602030204" pitchFamily="34" charset="0"/>
                        </a:rPr>
                        <a:t>Customer Training</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27</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27</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8523293"/>
                  </a:ext>
                </a:extLst>
              </a:tr>
              <a:tr h="176293">
                <a:tc>
                  <a:txBody>
                    <a:bodyPr/>
                    <a:lstStyle/>
                    <a:p>
                      <a:pPr algn="l" fontAlgn="t"/>
                      <a:r>
                        <a:rPr lang="en-US" sz="1000" b="0" i="0" u="none" strike="noStrike">
                          <a:solidFill>
                            <a:srgbClr val="000000"/>
                          </a:solidFill>
                          <a:effectLst/>
                          <a:latin typeface="Ubuntu" panose="020B0504030602030204" pitchFamily="34" charset="0"/>
                        </a:rPr>
                        <a:t>ES</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43</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43</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786213"/>
                  </a:ext>
                </a:extLst>
              </a:tr>
              <a:tr h="176293">
                <a:tc>
                  <a:txBody>
                    <a:bodyPr/>
                    <a:lstStyle/>
                    <a:p>
                      <a:pPr algn="l" fontAlgn="t"/>
                      <a:r>
                        <a:rPr lang="en-US" sz="1000" b="0" i="0" u="none" strike="noStrike">
                          <a:solidFill>
                            <a:srgbClr val="000000"/>
                          </a:solidFill>
                          <a:effectLst/>
                          <a:latin typeface="Ubuntu" panose="020B0504030602030204" pitchFamily="34" charset="0"/>
                        </a:rPr>
                        <a:t>Asset mgmt</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NA</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87516543"/>
                  </a:ext>
                </a:extLst>
              </a:tr>
              <a:tr h="176293">
                <a:tc>
                  <a:txBody>
                    <a:bodyPr/>
                    <a:lstStyle/>
                    <a:p>
                      <a:pPr algn="l" fontAlgn="t"/>
                      <a:r>
                        <a:rPr lang="en-US" sz="1000" b="0" i="0" u="none" strike="noStrike">
                          <a:solidFill>
                            <a:srgbClr val="000000"/>
                          </a:solidFill>
                          <a:effectLst/>
                          <a:latin typeface="Ubuntu" panose="020B0504030602030204" pitchFamily="34" charset="0"/>
                        </a:rPr>
                        <a:t>Aero U &amp; R</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15</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NA</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4635497"/>
                  </a:ext>
                </a:extLst>
              </a:tr>
              <a:tr h="176293">
                <a:tc>
                  <a:txBody>
                    <a:bodyPr/>
                    <a:lstStyle/>
                    <a:p>
                      <a:pPr algn="l" fontAlgn="t"/>
                      <a:r>
                        <a:rPr lang="en-US" sz="1000" b="0" i="0" u="none" strike="noStrike">
                          <a:solidFill>
                            <a:srgbClr val="000000"/>
                          </a:solidFill>
                          <a:effectLst/>
                          <a:latin typeface="Ubuntu" panose="020B0504030602030204" pitchFamily="34" charset="0"/>
                        </a:rPr>
                        <a:t>Aero lease</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8</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NA</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861777"/>
                  </a:ext>
                </a:extLst>
              </a:tr>
              <a:tr h="176293">
                <a:tc>
                  <a:txBody>
                    <a:bodyPr/>
                    <a:lstStyle/>
                    <a:p>
                      <a:pPr algn="l" fontAlgn="t"/>
                      <a:r>
                        <a:rPr lang="en-US" sz="1000" b="0" i="0" u="none" strike="noStrike">
                          <a:solidFill>
                            <a:srgbClr val="000000"/>
                          </a:solidFill>
                          <a:effectLst/>
                          <a:latin typeface="Ubuntu" panose="020B0504030602030204" pitchFamily="34" charset="0"/>
                        </a:rPr>
                        <a:t>Pricing (POD E)</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488819"/>
                  </a:ext>
                </a:extLst>
              </a:tr>
              <a:tr h="176293">
                <a:tc>
                  <a:txBody>
                    <a:bodyPr/>
                    <a:lstStyle/>
                    <a:p>
                      <a:pPr algn="l" fontAlgn="t"/>
                      <a:r>
                        <a:rPr lang="en-US" sz="1000" b="0" i="0" u="none" strike="noStrike">
                          <a:solidFill>
                            <a:srgbClr val="000000"/>
                          </a:solidFill>
                          <a:effectLst/>
                          <a:latin typeface="Ubuntu" panose="020B0504030602030204" pitchFamily="34" charset="0"/>
                        </a:rPr>
                        <a:t>Deal Guidance (POD E)</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17</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17</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2038441"/>
                  </a:ext>
                </a:extLst>
              </a:tr>
              <a:tr h="182589">
                <a:tc>
                  <a:txBody>
                    <a:bodyPr/>
                    <a:lstStyle/>
                    <a:p>
                      <a:pPr algn="l" fontAlgn="t"/>
                      <a:r>
                        <a:rPr lang="en-US" sz="1000" b="0" i="0" u="none" strike="noStrike">
                          <a:solidFill>
                            <a:srgbClr val="000000"/>
                          </a:solidFill>
                          <a:effectLst/>
                          <a:latin typeface="Ubuntu" panose="020B0504030602030204" pitchFamily="34" charset="0"/>
                        </a:rPr>
                        <a:t>Alstom</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65</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0920006"/>
                  </a:ext>
                </a:extLst>
              </a:tr>
              <a:tr h="176293">
                <a:tc>
                  <a:txBody>
                    <a:bodyPr/>
                    <a:lstStyle/>
                    <a:p>
                      <a:pPr algn="l" fontAlgn="t"/>
                      <a:r>
                        <a:rPr lang="en-US" sz="1000" b="0" i="0" u="none" strike="noStrike">
                          <a:solidFill>
                            <a:srgbClr val="000000"/>
                          </a:solidFill>
                          <a:effectLst/>
                          <a:latin typeface="Ubuntu" panose="020B0504030602030204" pitchFamily="34" charset="0"/>
                        </a:rPr>
                        <a:t>Repairs Connect (POD J)</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9</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9</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100%</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6445284"/>
                  </a:ext>
                </a:extLst>
              </a:tr>
              <a:tr h="182589">
                <a:tc>
                  <a:txBody>
                    <a:bodyPr/>
                    <a:lstStyle/>
                    <a:p>
                      <a:pPr algn="l" fontAlgn="t"/>
                      <a:r>
                        <a:rPr lang="en-US" sz="1000" b="1" i="0" u="none" strike="noStrike">
                          <a:solidFill>
                            <a:srgbClr val="FFFFFF"/>
                          </a:solidFill>
                          <a:effectLst/>
                          <a:latin typeface="Ubuntu" panose="020B0504030602030204" pitchFamily="34" charset="0"/>
                        </a:rPr>
                        <a:t>Total</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377</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250</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78%</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extLst>
                  <a:ext uri="{0D108BD9-81ED-4DB2-BD59-A6C34878D82A}">
                    <a16:rowId xmlns:a16="http://schemas.microsoft.com/office/drawing/2014/main" val="2625165120"/>
                  </a:ext>
                </a:extLst>
              </a:tr>
              <a:tr h="176293">
                <a:tc>
                  <a:txBody>
                    <a:bodyPr/>
                    <a:lstStyle/>
                    <a:p>
                      <a:pPr algn="ctr" fontAlgn="ctr"/>
                      <a:r>
                        <a:rPr lang="en-US" sz="1000" b="0" i="0" u="none" strike="noStrike">
                          <a:solidFill>
                            <a:srgbClr val="000000"/>
                          </a:solidFill>
                          <a:effectLst/>
                          <a:latin typeface="Ubuntu" panose="020B0504030602030204" pitchFamily="34" charset="0"/>
                        </a:rPr>
                        <a:t> </a:t>
                      </a:r>
                    </a:p>
                  </a:txBody>
                  <a:tcPr marL="6296" marR="6296" marT="6296" marB="0" anchor="ctr">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Ubuntu" panose="020B0504030602030204" pitchFamily="34" charset="0"/>
                        </a:rPr>
                        <a:t> </a:t>
                      </a:r>
                    </a:p>
                  </a:txBody>
                  <a:tcPr marL="6296" marR="6296" marT="629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Ubuntu" panose="020B0504030602030204" pitchFamily="34" charset="0"/>
                        </a:rPr>
                        <a:t> </a:t>
                      </a:r>
                    </a:p>
                  </a:txBody>
                  <a:tcPr marL="6296" marR="6296" marT="6296" marB="0" anchor="ctr">
                    <a:lnL>
                      <a:noFill/>
                    </a:lnL>
                    <a:lnR>
                      <a:noFill/>
                    </a:lnR>
                    <a:lnT w="6350" cap="flat" cmpd="sng" algn="ctr">
                      <a:solidFill>
                        <a:srgbClr val="000000"/>
                      </a:solidFill>
                      <a:prstDash val="solid"/>
                      <a:round/>
                      <a:headEnd type="none" w="med" len="med"/>
                      <a:tailEnd type="none" w="med" len="med"/>
                    </a:lnT>
                    <a:lnB>
                      <a:noFill/>
                    </a:lnB>
                    <a:solidFill>
                      <a:srgbClr val="FFFFFF"/>
                    </a:solidFill>
                  </a:tcPr>
                </a:tc>
                <a:tc>
                  <a:txBody>
                    <a:bodyPr/>
                    <a:lstStyle/>
                    <a:p>
                      <a:pPr algn="ctr" fontAlgn="ctr"/>
                      <a:r>
                        <a:rPr lang="en-US" sz="1000" b="0" i="0" u="none" strike="noStrike">
                          <a:solidFill>
                            <a:srgbClr val="000000"/>
                          </a:solidFill>
                          <a:effectLst/>
                          <a:latin typeface="Ubuntu" panose="020B0504030602030204" pitchFamily="34" charset="0"/>
                        </a:rPr>
                        <a:t> </a:t>
                      </a:r>
                    </a:p>
                  </a:txBody>
                  <a:tcPr marL="6296" marR="6296" marT="629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297450048"/>
                  </a:ext>
                </a:extLst>
              </a:tr>
              <a:tr h="188886">
                <a:tc>
                  <a:txBody>
                    <a:bodyPr/>
                    <a:lstStyle/>
                    <a:p>
                      <a:pPr algn="ctr" fontAlgn="ctr"/>
                      <a:r>
                        <a:rPr lang="en-US" sz="1000" b="1" i="0" u="none" strike="noStrike">
                          <a:solidFill>
                            <a:srgbClr val="FFFFFF"/>
                          </a:solidFill>
                          <a:effectLst/>
                          <a:latin typeface="Ubuntu" panose="020B0504030602030204" pitchFamily="34" charset="0"/>
                        </a:rPr>
                        <a:t>POD C</a:t>
                      </a:r>
                    </a:p>
                  </a:txBody>
                  <a:tcPr marL="6296" marR="6296" marT="6296"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Manual TCs</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Automated</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48235"/>
                    </a:solidFill>
                  </a:tcPr>
                </a:tc>
                <a:tc>
                  <a:txBody>
                    <a:bodyPr/>
                    <a:lstStyle/>
                    <a:p>
                      <a:pPr algn="ctr" fontAlgn="ctr"/>
                      <a:r>
                        <a:rPr lang="en-US" sz="1000" b="1" i="0" u="none" strike="noStrike">
                          <a:solidFill>
                            <a:srgbClr val="FFFFFF"/>
                          </a:solidFill>
                          <a:effectLst/>
                          <a:latin typeface="Ubuntu" panose="020B0504030602030204" pitchFamily="34" charset="0"/>
                        </a:rPr>
                        <a:t>Automation Coverage</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548235"/>
                    </a:solidFill>
                  </a:tcPr>
                </a:tc>
                <a:extLst>
                  <a:ext uri="{0D108BD9-81ED-4DB2-BD59-A6C34878D82A}">
                    <a16:rowId xmlns:a16="http://schemas.microsoft.com/office/drawing/2014/main" val="2649273197"/>
                  </a:ext>
                </a:extLst>
              </a:tr>
              <a:tr h="176293">
                <a:tc>
                  <a:txBody>
                    <a:bodyPr/>
                    <a:lstStyle/>
                    <a:p>
                      <a:pPr algn="l" fontAlgn="t"/>
                      <a:r>
                        <a:rPr lang="en-US" sz="1000" b="0" i="0" u="none" strike="noStrike">
                          <a:solidFill>
                            <a:srgbClr val="000000"/>
                          </a:solidFill>
                          <a:effectLst/>
                          <a:latin typeface="Ubuntu" panose="020B0504030602030204" pitchFamily="34" charset="0"/>
                        </a:rPr>
                        <a:t>PGS/ES (Alstom)</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209</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166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91%</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92027411"/>
                  </a:ext>
                </a:extLst>
              </a:tr>
              <a:tr h="182589">
                <a:tc>
                  <a:txBody>
                    <a:bodyPr/>
                    <a:lstStyle/>
                    <a:p>
                      <a:pPr algn="l" fontAlgn="t"/>
                      <a:r>
                        <a:rPr lang="en-US" sz="1000" b="1" i="0" u="none" strike="noStrike">
                          <a:solidFill>
                            <a:srgbClr val="FFFFFF"/>
                          </a:solidFill>
                          <a:effectLst/>
                          <a:latin typeface="Ubuntu" panose="020B0504030602030204" pitchFamily="34" charset="0"/>
                        </a:rPr>
                        <a:t>Total</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209</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166</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91%</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extLst>
                  <a:ext uri="{0D108BD9-81ED-4DB2-BD59-A6C34878D82A}">
                    <a16:rowId xmlns:a16="http://schemas.microsoft.com/office/drawing/2014/main" val="1680701815"/>
                  </a:ext>
                </a:extLst>
              </a:tr>
              <a:tr h="176293">
                <a:tc>
                  <a:txBody>
                    <a:bodyPr/>
                    <a:lstStyle/>
                    <a:p>
                      <a:pPr algn="l" fontAlgn="t"/>
                      <a:r>
                        <a:rPr lang="en-US" sz="1000" b="0" i="0" u="none" strike="noStrike">
                          <a:solidFill>
                            <a:srgbClr val="000000"/>
                          </a:solidFill>
                          <a:effectLst/>
                          <a:latin typeface="Ubuntu" panose="020B0504030602030204" pitchFamily="34" charset="0"/>
                        </a:rPr>
                        <a:t> </a:t>
                      </a:r>
                    </a:p>
                  </a:txBody>
                  <a:tcPr marL="6296" marR="6296" marT="6296" marB="0">
                    <a:lnL w="1270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Ubuntu" panose="020B0504030602030204" pitchFamily="34" charset="0"/>
                      </a:endParaRPr>
                    </a:p>
                  </a:txBody>
                  <a:tcPr marL="6296" marR="6296" marT="629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000" b="0" i="0" u="none" strike="noStrike">
                        <a:solidFill>
                          <a:srgbClr val="000000"/>
                        </a:solidFill>
                        <a:effectLst/>
                        <a:latin typeface="Ubuntu" panose="020B0504030602030204" pitchFamily="34" charset="0"/>
                      </a:endParaRPr>
                    </a:p>
                  </a:txBody>
                  <a:tcPr marL="6296" marR="6296" marT="6296"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0" i="0" u="none" strike="noStrike">
                          <a:solidFill>
                            <a:srgbClr val="000000"/>
                          </a:solidFill>
                          <a:effectLst/>
                          <a:latin typeface="Ubuntu" panose="020B0504030602030204" pitchFamily="34" charset="0"/>
                        </a:rPr>
                        <a:t> </a:t>
                      </a:r>
                    </a:p>
                  </a:txBody>
                  <a:tcPr marL="6296" marR="6296" marT="6296" marB="0" anchor="ctr">
                    <a:lnL>
                      <a:noFill/>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8669456"/>
                  </a:ext>
                </a:extLst>
              </a:tr>
              <a:tr h="182589">
                <a:tc>
                  <a:txBody>
                    <a:bodyPr/>
                    <a:lstStyle/>
                    <a:p>
                      <a:pPr algn="l" fontAlgn="t"/>
                      <a:r>
                        <a:rPr lang="en-US" sz="1000" b="1" i="0" u="none" strike="noStrike">
                          <a:solidFill>
                            <a:srgbClr val="FFFFFF"/>
                          </a:solidFill>
                          <a:effectLst/>
                          <a:latin typeface="Ubuntu" panose="020B0504030602030204" pitchFamily="34" charset="0"/>
                        </a:rPr>
                        <a:t>Summary</a:t>
                      </a:r>
                    </a:p>
                  </a:txBody>
                  <a:tcPr marL="6296" marR="6296" marT="6296" marB="0">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634</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a:solidFill>
                            <a:srgbClr val="FFFFFF"/>
                          </a:solidFill>
                          <a:effectLst/>
                          <a:latin typeface="Ubuntu" panose="020B0504030602030204" pitchFamily="34" charset="0"/>
                        </a:rPr>
                        <a:t>464</a:t>
                      </a:r>
                    </a:p>
                  </a:txBody>
                  <a:tcPr marL="6296" marR="6296" marT="629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tc>
                  <a:txBody>
                    <a:bodyPr/>
                    <a:lstStyle/>
                    <a:p>
                      <a:pPr algn="ctr" fontAlgn="ctr"/>
                      <a:r>
                        <a:rPr lang="en-US" sz="1000" b="1" i="0" u="none" strike="noStrike" dirty="0">
                          <a:solidFill>
                            <a:srgbClr val="FFFFFF"/>
                          </a:solidFill>
                          <a:effectLst/>
                          <a:latin typeface="Ubuntu" panose="020B0504030602030204" pitchFamily="34" charset="0"/>
                        </a:rPr>
                        <a:t>84%</a:t>
                      </a:r>
                    </a:p>
                  </a:txBody>
                  <a:tcPr marL="6296" marR="6296" marT="629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5E60"/>
                    </a:solidFill>
                  </a:tcPr>
                </a:tc>
                <a:extLst>
                  <a:ext uri="{0D108BD9-81ED-4DB2-BD59-A6C34878D82A}">
                    <a16:rowId xmlns:a16="http://schemas.microsoft.com/office/drawing/2014/main" val="372113388"/>
                  </a:ext>
                </a:extLst>
              </a:tr>
            </a:tbl>
          </a:graphicData>
        </a:graphic>
      </p:graphicFrame>
      <p:sp>
        <p:nvSpPr>
          <p:cNvPr id="9" name="TextBox 8">
            <a:extLst>
              <a:ext uri="{FF2B5EF4-FFF2-40B4-BE49-F238E27FC236}">
                <a16:creationId xmlns:a16="http://schemas.microsoft.com/office/drawing/2014/main" id="{1DFB8B3D-5F67-C082-1947-AAE69883E7BA}"/>
              </a:ext>
            </a:extLst>
          </p:cNvPr>
          <p:cNvSpPr txBox="1"/>
          <p:nvPr/>
        </p:nvSpPr>
        <p:spPr>
          <a:xfrm>
            <a:off x="5897219" y="2636912"/>
            <a:ext cx="5685382" cy="1171732"/>
          </a:xfrm>
          <a:prstGeom prst="rect">
            <a:avLst/>
          </a:prstGeom>
          <a:noFill/>
        </p:spPr>
        <p:txBody>
          <a:bodyPr vert="horz" wrap="square" lIns="90000" tIns="46800" rIns="90000" bIns="46800" rtlCol="0" anchor="ctr">
            <a:spAutoFit/>
          </a:bodyPr>
          <a:lstStyle/>
          <a:p>
            <a:pPr marL="285750" indent="-285750" algn="l">
              <a:spcBef>
                <a:spcPct val="0"/>
              </a:spcBef>
              <a:buFont typeface="Arial" panose="020B0604020202020204" pitchFamily="34" charset="0"/>
              <a:buChar char="•"/>
            </a:pPr>
            <a:r>
              <a:rPr lang="en-US" sz="1400" dirty="0"/>
              <a:t>Capgemini has expertise in owning Functional, E2E, Integration, Performance Automation testing for all PODs in CPQ</a:t>
            </a:r>
          </a:p>
          <a:p>
            <a:pPr marL="285750" indent="-285750" algn="l">
              <a:spcBef>
                <a:spcPct val="0"/>
              </a:spcBef>
              <a:buFont typeface="Arial" panose="020B0604020202020204" pitchFamily="34" charset="0"/>
              <a:buChar char="•"/>
            </a:pPr>
            <a:endParaRPr lang="en-US" sz="1400" dirty="0"/>
          </a:p>
          <a:p>
            <a:pPr marL="285750" indent="-285750" algn="l">
              <a:spcBef>
                <a:spcPct val="0"/>
              </a:spcBef>
              <a:buFont typeface="Arial" panose="020B0604020202020204" pitchFamily="34" charset="0"/>
              <a:buChar char="•"/>
            </a:pPr>
            <a:r>
              <a:rPr lang="en-US" sz="1400" dirty="0"/>
              <a:t>Capgemini has played a very key role in establishing Regression suite, testing standards, production defect analysis etc.</a:t>
            </a:r>
          </a:p>
        </p:txBody>
      </p:sp>
    </p:spTree>
    <p:extLst>
      <p:ext uri="{BB962C8B-B14F-4D97-AF65-F5344CB8AC3E}">
        <p14:creationId xmlns:p14="http://schemas.microsoft.com/office/powerpoint/2010/main" val="3154701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E3615F8-5911-D332-C95C-89A82AAF7FDF}"/>
              </a:ext>
            </a:extLst>
          </p:cNvPr>
          <p:cNvSpPr>
            <a:spLocks noGrp="1"/>
          </p:cNvSpPr>
          <p:nvPr>
            <p:ph type="title"/>
          </p:nvPr>
        </p:nvSpPr>
        <p:spPr>
          <a:xfrm>
            <a:off x="414971" y="54866"/>
            <a:ext cx="11008413" cy="458921"/>
          </a:xfrm>
        </p:spPr>
        <p:txBody>
          <a:bodyPr/>
          <a:lstStyle/>
          <a:p>
            <a:r>
              <a:rPr lang="en-US" dirty="0"/>
              <a:t>GE TCoE Roles &amp; Responsibilities</a:t>
            </a:r>
          </a:p>
        </p:txBody>
      </p:sp>
      <p:sp>
        <p:nvSpPr>
          <p:cNvPr id="4" name="Rectangle 3">
            <a:extLst>
              <a:ext uri="{FF2B5EF4-FFF2-40B4-BE49-F238E27FC236}">
                <a16:creationId xmlns:a16="http://schemas.microsoft.com/office/drawing/2014/main" id="{24D6F6AE-57CF-CE13-4EDC-787E8524FF4C}"/>
              </a:ext>
            </a:extLst>
          </p:cNvPr>
          <p:cNvSpPr/>
          <p:nvPr/>
        </p:nvSpPr>
        <p:spPr>
          <a:xfrm>
            <a:off x="613707" y="883456"/>
            <a:ext cx="2100552" cy="81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Ohlan Meenakshi</a:t>
            </a:r>
          </a:p>
        </p:txBody>
      </p:sp>
      <p:sp>
        <p:nvSpPr>
          <p:cNvPr id="5" name="Rectangle 4">
            <a:extLst>
              <a:ext uri="{FF2B5EF4-FFF2-40B4-BE49-F238E27FC236}">
                <a16:creationId xmlns:a16="http://schemas.microsoft.com/office/drawing/2014/main" id="{6C0E709F-4777-712A-7736-224A0A9642E9}"/>
              </a:ext>
            </a:extLst>
          </p:cNvPr>
          <p:cNvSpPr/>
          <p:nvPr/>
        </p:nvSpPr>
        <p:spPr>
          <a:xfrm>
            <a:off x="613707" y="1700808"/>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Vendor Contract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New Projects Initiation</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Escalation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Strategy Implementation</a:t>
            </a:r>
          </a:p>
        </p:txBody>
      </p:sp>
      <p:sp>
        <p:nvSpPr>
          <p:cNvPr id="6" name="Rectangle 5">
            <a:extLst>
              <a:ext uri="{FF2B5EF4-FFF2-40B4-BE49-F238E27FC236}">
                <a16:creationId xmlns:a16="http://schemas.microsoft.com/office/drawing/2014/main" id="{B5C7D7BC-BF2A-91B5-2AF6-A9AA207C7B26}"/>
              </a:ext>
            </a:extLst>
          </p:cNvPr>
          <p:cNvSpPr/>
          <p:nvPr/>
        </p:nvSpPr>
        <p:spPr>
          <a:xfrm>
            <a:off x="3450770" y="883456"/>
            <a:ext cx="2100552" cy="817353"/>
          </a:xfrm>
          <a:prstGeom prst="rect">
            <a:avLst/>
          </a:prstGeom>
          <a:solidFill>
            <a:srgbClr val="173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Radhika Goswami</a:t>
            </a:r>
          </a:p>
        </p:txBody>
      </p:sp>
      <p:sp>
        <p:nvSpPr>
          <p:cNvPr id="7" name="Rectangle 6">
            <a:extLst>
              <a:ext uri="{FF2B5EF4-FFF2-40B4-BE49-F238E27FC236}">
                <a16:creationId xmlns:a16="http://schemas.microsoft.com/office/drawing/2014/main" id="{F28B5B32-CAC4-6464-F1A8-8F7CC8F4A69C}"/>
              </a:ext>
            </a:extLst>
          </p:cNvPr>
          <p:cNvSpPr/>
          <p:nvPr/>
        </p:nvSpPr>
        <p:spPr>
          <a:xfrm>
            <a:off x="3450770" y="1700808"/>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Performance test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Liquidations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Vendor team SSO, addendums, and other operations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Virtual Systems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8" name="Rectangle 7">
            <a:extLst>
              <a:ext uri="{FF2B5EF4-FFF2-40B4-BE49-F238E27FC236}">
                <a16:creationId xmlns:a16="http://schemas.microsoft.com/office/drawing/2014/main" id="{E6021542-449F-7C53-D8D8-4B379F75B266}"/>
              </a:ext>
            </a:extLst>
          </p:cNvPr>
          <p:cNvSpPr/>
          <p:nvPr/>
        </p:nvSpPr>
        <p:spPr>
          <a:xfrm>
            <a:off x="6287833" y="883455"/>
            <a:ext cx="2100552" cy="8173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Prateek Namdeo</a:t>
            </a:r>
          </a:p>
        </p:txBody>
      </p:sp>
      <p:sp>
        <p:nvSpPr>
          <p:cNvPr id="9" name="Rectangle 8">
            <a:extLst>
              <a:ext uri="{FF2B5EF4-FFF2-40B4-BE49-F238E27FC236}">
                <a16:creationId xmlns:a16="http://schemas.microsoft.com/office/drawing/2014/main" id="{D9435A56-9DEB-1D02-E748-66F53DCEE608}"/>
              </a:ext>
            </a:extLst>
          </p:cNvPr>
          <p:cNvSpPr/>
          <p:nvPr/>
        </p:nvSpPr>
        <p:spPr>
          <a:xfrm>
            <a:off x="6287833" y="1700808"/>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5 Products test management. </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Customer Portal</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Harmonization</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CFE</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CPL</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EventVision</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Smartshop</a:t>
            </a:r>
          </a:p>
          <a:p>
            <a:pPr marL="636588" lvl="2"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Except Smartshop manual testing, very minimal involvement in other projects</a:t>
            </a:r>
          </a:p>
          <a:p>
            <a:pPr marL="636588" lvl="2"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10" name="Rectangle 9">
            <a:extLst>
              <a:ext uri="{FF2B5EF4-FFF2-40B4-BE49-F238E27FC236}">
                <a16:creationId xmlns:a16="http://schemas.microsoft.com/office/drawing/2014/main" id="{D63556B5-E048-6E22-2FD4-0255715A5358}"/>
              </a:ext>
            </a:extLst>
          </p:cNvPr>
          <p:cNvSpPr/>
          <p:nvPr/>
        </p:nvSpPr>
        <p:spPr>
          <a:xfrm>
            <a:off x="9120336" y="883455"/>
            <a:ext cx="2100552" cy="8173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Kiran Manyam</a:t>
            </a:r>
          </a:p>
        </p:txBody>
      </p:sp>
      <p:sp>
        <p:nvSpPr>
          <p:cNvPr id="11" name="Rectangle 10">
            <a:extLst>
              <a:ext uri="{FF2B5EF4-FFF2-40B4-BE49-F238E27FC236}">
                <a16:creationId xmlns:a16="http://schemas.microsoft.com/office/drawing/2014/main" id="{98E53DA7-9163-CE9F-A22D-552B17EF61A4}"/>
              </a:ext>
            </a:extLst>
          </p:cNvPr>
          <p:cNvSpPr/>
          <p:nvPr/>
        </p:nvSpPr>
        <p:spPr>
          <a:xfrm>
            <a:off x="9120336" y="1700808"/>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Alpha Parts test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PMx very minimal involvement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2" name="TextBox 1">
            <a:extLst>
              <a:ext uri="{FF2B5EF4-FFF2-40B4-BE49-F238E27FC236}">
                <a16:creationId xmlns:a16="http://schemas.microsoft.com/office/drawing/2014/main" id="{92FA116A-5B62-A810-65C6-843DED44265D}"/>
              </a:ext>
            </a:extLst>
          </p:cNvPr>
          <p:cNvSpPr txBox="1"/>
          <p:nvPr/>
        </p:nvSpPr>
        <p:spPr>
          <a:xfrm>
            <a:off x="1049533" y="5494224"/>
            <a:ext cx="10092933" cy="696345"/>
          </a:xfrm>
          <a:prstGeom prst="rect">
            <a:avLst/>
          </a:prstGeom>
          <a:noFill/>
        </p:spPr>
        <p:txBody>
          <a:bodyPr vert="horz" wrap="square" lIns="90000" tIns="46800" rIns="90000" bIns="46800" rtlCol="0" anchor="ctr">
            <a:spAutoFit/>
          </a:bodyPr>
          <a:lstStyle/>
          <a:p>
            <a:pPr marL="285750" indent="-285750" algn="l">
              <a:lnSpc>
                <a:spcPct val="150000"/>
              </a:lnSpc>
              <a:spcBef>
                <a:spcPct val="0"/>
              </a:spcBef>
              <a:buFont typeface="Arial" panose="020B0604020202020204" pitchFamily="34" charset="0"/>
              <a:buChar char="•"/>
            </a:pPr>
            <a:r>
              <a:rPr lang="en-US" sz="1400" i="1" dirty="0"/>
              <a:t>Prateek joined TCoE in 2023, contributed to MW testing along with Raju in 2023. Now very limited involvement in TCoE.</a:t>
            </a:r>
          </a:p>
          <a:p>
            <a:pPr marL="285750" indent="-285750" algn="l">
              <a:lnSpc>
                <a:spcPct val="150000"/>
              </a:lnSpc>
              <a:spcBef>
                <a:spcPct val="0"/>
              </a:spcBef>
              <a:buFont typeface="Arial" panose="020B0604020202020204" pitchFamily="34" charset="0"/>
              <a:buChar char="•"/>
            </a:pPr>
            <a:r>
              <a:rPr lang="en-US" sz="1400" i="1" dirty="0"/>
              <a:t>Kiran due to his medical situation, CG is already managing all ERP from Capgemini for 1+ years. </a:t>
            </a:r>
          </a:p>
        </p:txBody>
      </p:sp>
    </p:spTree>
    <p:extLst>
      <p:ext uri="{BB962C8B-B14F-4D97-AF65-F5344CB8AC3E}">
        <p14:creationId xmlns:p14="http://schemas.microsoft.com/office/powerpoint/2010/main" val="28788735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4ED4831-F7B0-139E-C3AE-4877E95FA9AA}"/>
              </a:ext>
            </a:extLst>
          </p:cNvPr>
          <p:cNvSpPr/>
          <p:nvPr/>
        </p:nvSpPr>
        <p:spPr>
          <a:xfrm>
            <a:off x="7915652" y="4586542"/>
            <a:ext cx="3197406" cy="767485"/>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endParaRPr lang="en-US" sz="1600" dirty="0" err="1">
              <a:solidFill>
                <a:schemeClr val="bg1"/>
              </a:solidFill>
              <a:latin typeface="+mj-lt"/>
              <a:ea typeface="Arial Unicode MS" pitchFamily="34" charset="-128"/>
            </a:endParaRPr>
          </a:p>
        </p:txBody>
      </p:sp>
      <p:cxnSp>
        <p:nvCxnSpPr>
          <p:cNvPr id="103" name="Straight Connector 102">
            <a:extLst>
              <a:ext uri="{FF2B5EF4-FFF2-40B4-BE49-F238E27FC236}">
                <a16:creationId xmlns:a16="http://schemas.microsoft.com/office/drawing/2014/main" id="{49E616E2-9EEE-BD6A-BAF6-69826CFAA0B7}"/>
              </a:ext>
            </a:extLst>
          </p:cNvPr>
          <p:cNvCxnSpPr>
            <a:cxnSpLocks/>
          </p:cNvCxnSpPr>
          <p:nvPr/>
        </p:nvCxnSpPr>
        <p:spPr>
          <a:xfrm>
            <a:off x="2829012" y="1513858"/>
            <a:ext cx="0" cy="1153356"/>
          </a:xfrm>
          <a:prstGeom prst="line">
            <a:avLst/>
          </a:prstGeom>
          <a:noFill/>
          <a:ln w="12700">
            <a:solidFill>
              <a:srgbClr val="666666"/>
            </a:solidFill>
            <a:miter lim="800000"/>
            <a:headEnd/>
            <a:tailEnd/>
          </a:ln>
          <a:effectLst/>
        </p:spPr>
      </p:cxnSp>
      <p:cxnSp>
        <p:nvCxnSpPr>
          <p:cNvPr id="61" name="Straight Connector 60">
            <a:extLst>
              <a:ext uri="{FF2B5EF4-FFF2-40B4-BE49-F238E27FC236}">
                <a16:creationId xmlns:a16="http://schemas.microsoft.com/office/drawing/2014/main" id="{B3DB2BA9-25DA-F23F-65F4-B52EE7E3BB57}"/>
              </a:ext>
            </a:extLst>
          </p:cNvPr>
          <p:cNvCxnSpPr>
            <a:cxnSpLocks/>
          </p:cNvCxnSpPr>
          <p:nvPr/>
        </p:nvCxnSpPr>
        <p:spPr>
          <a:xfrm>
            <a:off x="3521889" y="1559963"/>
            <a:ext cx="0" cy="2049680"/>
          </a:xfrm>
          <a:prstGeom prst="line">
            <a:avLst/>
          </a:prstGeom>
          <a:noFill/>
          <a:ln w="12700">
            <a:solidFill>
              <a:srgbClr val="666666"/>
            </a:solidFill>
            <a:miter lim="800000"/>
            <a:headEnd/>
            <a:tailEnd/>
          </a:ln>
          <a:effectLst/>
        </p:spPr>
      </p:cxnSp>
      <p:sp>
        <p:nvSpPr>
          <p:cNvPr id="4" name="Rectangle: Rounded Corners 3">
            <a:extLst>
              <a:ext uri="{FF2B5EF4-FFF2-40B4-BE49-F238E27FC236}">
                <a16:creationId xmlns:a16="http://schemas.microsoft.com/office/drawing/2014/main" id="{AE16D26A-AE28-4E07-B575-999D885247D7}"/>
              </a:ext>
            </a:extLst>
          </p:cNvPr>
          <p:cNvSpPr>
            <a:spLocks noChangeArrowheads="1"/>
          </p:cNvSpPr>
          <p:nvPr/>
        </p:nvSpPr>
        <p:spPr bwMode="gray">
          <a:xfrm>
            <a:off x="2103167" y="913993"/>
            <a:ext cx="1543980" cy="632438"/>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marR="0" lvl="0" indent="-244475"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600" b="0" i="0" u="none" strike="noStrike" cap="none" normalizeH="0" baseline="0" dirty="0">
                <a:ln>
                  <a:noFill/>
                </a:ln>
                <a:solidFill>
                  <a:schemeClr val="bg1"/>
                </a:solidFill>
                <a:effectLst/>
                <a:latin typeface="+mj-lt"/>
                <a:ea typeface="Arial Unicode MS" pitchFamily="34" charset="-128"/>
                <a:cs typeface="Arial Unicode MS" pitchFamily="34" charset="-128"/>
              </a:rPr>
              <a:t>Ohlan Meenakshi</a:t>
            </a:r>
            <a:endParaRPr kumimoji="0" lang="en-US" sz="1600" b="0" i="0" u="none" strike="noStrike" cap="none" normalizeH="0" baseline="0" dirty="0">
              <a:ln>
                <a:noFill/>
              </a:ln>
              <a:solidFill>
                <a:schemeClr val="tx1"/>
              </a:solidFill>
              <a:effectLst/>
              <a:latin typeface="+mj-lt"/>
              <a:ea typeface="Arial Unicode MS" pitchFamily="34" charset="-128"/>
              <a:cs typeface="Arial Unicode MS" pitchFamily="34" charset="-128"/>
            </a:endParaRPr>
          </a:p>
        </p:txBody>
      </p:sp>
      <p:sp>
        <p:nvSpPr>
          <p:cNvPr id="5" name="Rectangle: Rounded Corners 4">
            <a:extLst>
              <a:ext uri="{FF2B5EF4-FFF2-40B4-BE49-F238E27FC236}">
                <a16:creationId xmlns:a16="http://schemas.microsoft.com/office/drawing/2014/main" id="{2AC50703-0BF5-4074-82FD-87F5E3236F5E}"/>
              </a:ext>
            </a:extLst>
          </p:cNvPr>
          <p:cNvSpPr>
            <a:spLocks noChangeArrowheads="1"/>
          </p:cNvSpPr>
          <p:nvPr/>
        </p:nvSpPr>
        <p:spPr bwMode="gray">
          <a:xfrm>
            <a:off x="469886" y="1957705"/>
            <a:ext cx="1328605" cy="557152"/>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Radhika Goswami</a:t>
            </a:r>
          </a:p>
        </p:txBody>
      </p:sp>
      <p:sp>
        <p:nvSpPr>
          <p:cNvPr id="34" name="Title 1">
            <a:extLst>
              <a:ext uri="{FF2B5EF4-FFF2-40B4-BE49-F238E27FC236}">
                <a16:creationId xmlns:a16="http://schemas.microsoft.com/office/drawing/2014/main" id="{FFD3C938-C20A-4F77-3BA6-776F82FF5037}"/>
              </a:ext>
            </a:extLst>
          </p:cNvPr>
          <p:cNvSpPr>
            <a:spLocks noGrp="1"/>
          </p:cNvSpPr>
          <p:nvPr>
            <p:ph type="title"/>
          </p:nvPr>
        </p:nvSpPr>
        <p:spPr>
          <a:xfrm>
            <a:off x="414971" y="54866"/>
            <a:ext cx="11008413" cy="458921"/>
          </a:xfrm>
        </p:spPr>
        <p:txBody>
          <a:bodyPr/>
          <a:lstStyle/>
          <a:p>
            <a:r>
              <a:rPr lang="en-US" dirty="0"/>
              <a:t>TCoE As-Is and Proposed team structure</a:t>
            </a:r>
          </a:p>
        </p:txBody>
      </p:sp>
      <p:sp>
        <p:nvSpPr>
          <p:cNvPr id="68" name="Left Bracket 67">
            <a:extLst>
              <a:ext uri="{FF2B5EF4-FFF2-40B4-BE49-F238E27FC236}">
                <a16:creationId xmlns:a16="http://schemas.microsoft.com/office/drawing/2014/main" id="{85538FAC-CE39-8C15-A769-C94D100F011C}"/>
              </a:ext>
            </a:extLst>
          </p:cNvPr>
          <p:cNvSpPr/>
          <p:nvPr/>
        </p:nvSpPr>
        <p:spPr>
          <a:xfrm rot="5400000">
            <a:off x="2875306" y="69503"/>
            <a:ext cx="134457" cy="3570627"/>
          </a:xfrm>
          <a:prstGeom prst="leftBracket">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Rectangle: Rounded Corners 70">
            <a:extLst>
              <a:ext uri="{FF2B5EF4-FFF2-40B4-BE49-F238E27FC236}">
                <a16:creationId xmlns:a16="http://schemas.microsoft.com/office/drawing/2014/main" id="{08AE64A6-6F38-06E6-83D5-3BD89BE9B26F}"/>
              </a:ext>
            </a:extLst>
          </p:cNvPr>
          <p:cNvSpPr/>
          <p:nvPr/>
        </p:nvSpPr>
        <p:spPr>
          <a:xfrm>
            <a:off x="273340" y="886274"/>
            <a:ext cx="5131528" cy="2105415"/>
          </a:xfrm>
          <a:prstGeom prst="round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73" name="Freeform 5">
            <a:extLst>
              <a:ext uri="{FF2B5EF4-FFF2-40B4-BE49-F238E27FC236}">
                <a16:creationId xmlns:a16="http://schemas.microsoft.com/office/drawing/2014/main" id="{0ED58AE2-8FEF-E263-1F54-9C8FAC1353D3}"/>
              </a:ext>
            </a:extLst>
          </p:cNvPr>
          <p:cNvSpPr>
            <a:spLocks noEditPoints="1"/>
          </p:cNvSpPr>
          <p:nvPr/>
        </p:nvSpPr>
        <p:spPr bwMode="auto">
          <a:xfrm>
            <a:off x="4599566" y="1032270"/>
            <a:ext cx="432000" cy="432000"/>
          </a:xfrm>
          <a:custGeom>
            <a:avLst/>
            <a:gdLst>
              <a:gd name="T0" fmla="*/ 2386 w 5760"/>
              <a:gd name="T1" fmla="*/ 3095 h 5760"/>
              <a:gd name="T2" fmla="*/ 1754 w 5760"/>
              <a:gd name="T3" fmla="*/ 4131 h 5760"/>
              <a:gd name="T4" fmla="*/ 2386 w 5760"/>
              <a:gd name="T5" fmla="*/ 3095 h 5760"/>
              <a:gd name="T6" fmla="*/ 2480 w 5760"/>
              <a:gd name="T7" fmla="*/ 1601 h 5760"/>
              <a:gd name="T8" fmla="*/ 2019 w 5760"/>
              <a:gd name="T9" fmla="*/ 2248 h 5760"/>
              <a:gd name="T10" fmla="*/ 2480 w 5760"/>
              <a:gd name="T11" fmla="*/ 1601 h 5760"/>
              <a:gd name="T12" fmla="*/ 3894 w 5760"/>
              <a:gd name="T13" fmla="*/ 1634 h 5760"/>
              <a:gd name="T14" fmla="*/ 3527 w 5760"/>
              <a:gd name="T15" fmla="*/ 2129 h 5760"/>
              <a:gd name="T16" fmla="*/ 3894 w 5760"/>
              <a:gd name="T17" fmla="*/ 1634 h 5760"/>
              <a:gd name="T18" fmla="*/ 4482 w 5760"/>
              <a:gd name="T19" fmla="*/ 3645 h 5760"/>
              <a:gd name="T20" fmla="*/ 2889 w 5760"/>
              <a:gd name="T21" fmla="*/ 3501 h 5760"/>
              <a:gd name="T22" fmla="*/ 3375 w 5760"/>
              <a:gd name="T23" fmla="*/ 2488 h 5760"/>
              <a:gd name="T24" fmla="*/ 2536 w 5760"/>
              <a:gd name="T25" fmla="*/ 3678 h 5760"/>
              <a:gd name="T26" fmla="*/ 1293 w 5760"/>
              <a:gd name="T27" fmla="*/ 3916 h 5760"/>
              <a:gd name="T28" fmla="*/ 2417 w 5760"/>
              <a:gd name="T29" fmla="*/ 2830 h 5760"/>
              <a:gd name="T30" fmla="*/ 2121 w 5760"/>
              <a:gd name="T31" fmla="*/ 2791 h 5760"/>
              <a:gd name="T32" fmla="*/ 1387 w 5760"/>
              <a:gd name="T33" fmla="*/ 2065 h 5760"/>
              <a:gd name="T34" fmla="*/ 1643 w 5760"/>
              <a:gd name="T35" fmla="*/ 1794 h 5760"/>
              <a:gd name="T36" fmla="*/ 1779 w 5760"/>
              <a:gd name="T37" fmla="*/ 2272 h 5760"/>
              <a:gd name="T38" fmla="*/ 2712 w 5760"/>
              <a:gd name="T39" fmla="*/ 1579 h 5760"/>
              <a:gd name="T40" fmla="*/ 2170 w 5760"/>
              <a:gd name="T41" fmla="*/ 2592 h 5760"/>
              <a:gd name="T42" fmla="*/ 2817 w 5760"/>
              <a:gd name="T43" fmla="*/ 1985 h 5760"/>
              <a:gd name="T44" fmla="*/ 2688 w 5760"/>
              <a:gd name="T45" fmla="*/ 2463 h 5760"/>
              <a:gd name="T46" fmla="*/ 3295 w 5760"/>
              <a:gd name="T47" fmla="*/ 2297 h 5760"/>
              <a:gd name="T48" fmla="*/ 3853 w 5760"/>
              <a:gd name="T49" fmla="*/ 1322 h 5760"/>
              <a:gd name="T50" fmla="*/ 3574 w 5760"/>
              <a:gd name="T51" fmla="*/ 2352 h 5760"/>
              <a:gd name="T52" fmla="*/ 3900 w 5760"/>
              <a:gd name="T53" fmla="*/ 2471 h 5760"/>
              <a:gd name="T54" fmla="*/ 3861 w 5760"/>
              <a:gd name="T55" fmla="*/ 2728 h 5760"/>
              <a:gd name="T56" fmla="*/ 3182 w 5760"/>
              <a:gd name="T57" fmla="*/ 3468 h 5760"/>
              <a:gd name="T58" fmla="*/ 4203 w 5760"/>
              <a:gd name="T59" fmla="*/ 3645 h 5760"/>
              <a:gd name="T60" fmla="*/ 3750 w 5760"/>
              <a:gd name="T61" fmla="*/ 3429 h 5760"/>
              <a:gd name="T62" fmla="*/ 3750 w 5760"/>
              <a:gd name="T63" fmla="*/ 3813 h 5760"/>
              <a:gd name="T64" fmla="*/ 3949 w 5760"/>
              <a:gd name="T65" fmla="*/ 3015 h 5760"/>
              <a:gd name="T66" fmla="*/ 4482 w 5760"/>
              <a:gd name="T67" fmla="*/ 3645 h 5760"/>
              <a:gd name="T68" fmla="*/ 5449 w 5760"/>
              <a:gd name="T69" fmla="*/ 2880 h 5760"/>
              <a:gd name="T70" fmla="*/ 3406 w 5760"/>
              <a:gd name="T71" fmla="*/ 621 h 5760"/>
              <a:gd name="T72" fmla="*/ 2513 w 5760"/>
              <a:gd name="T73" fmla="*/ 693 h 5760"/>
              <a:gd name="T74" fmla="*/ 3685 w 5760"/>
              <a:gd name="T75" fmla="*/ 469 h 5760"/>
              <a:gd name="T76" fmla="*/ 2880 w 5760"/>
              <a:gd name="T77" fmla="*/ 309 h 5760"/>
              <a:gd name="T78" fmla="*/ 622 w 5760"/>
              <a:gd name="T79" fmla="*/ 2352 h 5760"/>
              <a:gd name="T80" fmla="*/ 694 w 5760"/>
              <a:gd name="T81" fmla="*/ 3247 h 5760"/>
              <a:gd name="T82" fmla="*/ 462 w 5760"/>
              <a:gd name="T83" fmla="*/ 2073 h 5760"/>
              <a:gd name="T84" fmla="*/ 310 w 5760"/>
              <a:gd name="T85" fmla="*/ 2880 h 5760"/>
              <a:gd name="T86" fmla="*/ 2353 w 5760"/>
              <a:gd name="T87" fmla="*/ 5144 h 5760"/>
              <a:gd name="T88" fmla="*/ 3248 w 5760"/>
              <a:gd name="T89" fmla="*/ 5072 h 5760"/>
              <a:gd name="T90" fmla="*/ 2074 w 5760"/>
              <a:gd name="T91" fmla="*/ 5296 h 5760"/>
              <a:gd name="T92" fmla="*/ 2880 w 5760"/>
              <a:gd name="T93" fmla="*/ 5448 h 5760"/>
              <a:gd name="T94" fmla="*/ 5137 w 5760"/>
              <a:gd name="T95" fmla="*/ 3413 h 5760"/>
              <a:gd name="T96" fmla="*/ 5065 w 5760"/>
              <a:gd name="T97" fmla="*/ 2512 h 5760"/>
              <a:gd name="T98" fmla="*/ 5297 w 5760"/>
              <a:gd name="T99" fmla="*/ 3692 h 5760"/>
              <a:gd name="T100" fmla="*/ 5449 w 5760"/>
              <a:gd name="T101" fmla="*/ 2880 h 5760"/>
              <a:gd name="T102" fmla="*/ 5623 w 5760"/>
              <a:gd name="T103" fmla="*/ 2880 h 5760"/>
              <a:gd name="T104" fmla="*/ 2880 w 5760"/>
              <a:gd name="T105" fmla="*/ 5622 h 5760"/>
              <a:gd name="T106" fmla="*/ 2880 w 5760"/>
              <a:gd name="T107" fmla="*/ 135 h 5760"/>
              <a:gd name="T108" fmla="*/ 5623 w 5760"/>
              <a:gd name="T109" fmla="*/ 2880 h 5760"/>
              <a:gd name="T110" fmla="*/ 5760 w 5760"/>
              <a:gd name="T111" fmla="*/ 2880 h 5760"/>
              <a:gd name="T112" fmla="*/ 0 w 5760"/>
              <a:gd name="T113" fmla="*/ 2880 h 5760"/>
              <a:gd name="T114" fmla="*/ 5760 w 5760"/>
              <a:gd name="T115"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760">
                <a:moveTo>
                  <a:pt x="2386" y="3095"/>
                </a:moveTo>
                <a:lnTo>
                  <a:pt x="2386" y="3095"/>
                </a:lnTo>
                <a:cubicBezTo>
                  <a:pt x="2027" y="3269"/>
                  <a:pt x="1572" y="3581"/>
                  <a:pt x="1572" y="3924"/>
                </a:cubicBezTo>
                <a:cubicBezTo>
                  <a:pt x="1572" y="4051"/>
                  <a:pt x="1635" y="4131"/>
                  <a:pt x="1754" y="4131"/>
                </a:cubicBezTo>
                <a:cubicBezTo>
                  <a:pt x="2105" y="4131"/>
                  <a:pt x="2320" y="3573"/>
                  <a:pt x="2386" y="3095"/>
                </a:cubicBezTo>
                <a:lnTo>
                  <a:pt x="2386" y="3095"/>
                </a:lnTo>
                <a:close/>
                <a:moveTo>
                  <a:pt x="2480" y="1601"/>
                </a:moveTo>
                <a:lnTo>
                  <a:pt x="2480" y="1601"/>
                </a:lnTo>
                <a:cubicBezTo>
                  <a:pt x="2480" y="1563"/>
                  <a:pt x="2458" y="1546"/>
                  <a:pt x="2425" y="1546"/>
                </a:cubicBezTo>
                <a:cubicBezTo>
                  <a:pt x="2257" y="1546"/>
                  <a:pt x="2019" y="1985"/>
                  <a:pt x="2019" y="2248"/>
                </a:cubicBezTo>
                <a:cubicBezTo>
                  <a:pt x="2281" y="2104"/>
                  <a:pt x="2480" y="1778"/>
                  <a:pt x="2480" y="1601"/>
                </a:cubicBezTo>
                <a:lnTo>
                  <a:pt x="2480" y="1601"/>
                </a:lnTo>
                <a:close/>
                <a:moveTo>
                  <a:pt x="3894" y="1634"/>
                </a:moveTo>
                <a:lnTo>
                  <a:pt x="3894" y="1634"/>
                </a:lnTo>
                <a:cubicBezTo>
                  <a:pt x="3894" y="1595"/>
                  <a:pt x="3885" y="1546"/>
                  <a:pt x="3836" y="1546"/>
                </a:cubicBezTo>
                <a:cubicBezTo>
                  <a:pt x="3717" y="1546"/>
                  <a:pt x="3527" y="1803"/>
                  <a:pt x="3527" y="2129"/>
                </a:cubicBezTo>
                <a:cubicBezTo>
                  <a:pt x="3765" y="1921"/>
                  <a:pt x="3894" y="1745"/>
                  <a:pt x="3894" y="1634"/>
                </a:cubicBezTo>
                <a:lnTo>
                  <a:pt x="3894" y="1634"/>
                </a:lnTo>
                <a:close/>
                <a:moveTo>
                  <a:pt x="4482" y="3645"/>
                </a:moveTo>
                <a:lnTo>
                  <a:pt x="4482" y="3645"/>
                </a:lnTo>
                <a:cubicBezTo>
                  <a:pt x="4482" y="4004"/>
                  <a:pt x="4173" y="4379"/>
                  <a:pt x="3717" y="4379"/>
                </a:cubicBezTo>
                <a:cubicBezTo>
                  <a:pt x="3168" y="4379"/>
                  <a:pt x="2889" y="3916"/>
                  <a:pt x="2889" y="3501"/>
                </a:cubicBezTo>
                <a:cubicBezTo>
                  <a:pt x="2889" y="2919"/>
                  <a:pt x="3287" y="2672"/>
                  <a:pt x="3455" y="2584"/>
                </a:cubicBezTo>
                <a:cubicBezTo>
                  <a:pt x="3422" y="2559"/>
                  <a:pt x="3397" y="2529"/>
                  <a:pt x="3375" y="2488"/>
                </a:cubicBezTo>
                <a:cubicBezTo>
                  <a:pt x="3182" y="2623"/>
                  <a:pt x="3008" y="2744"/>
                  <a:pt x="2640" y="2951"/>
                </a:cubicBezTo>
                <a:cubicBezTo>
                  <a:pt x="2624" y="3206"/>
                  <a:pt x="2601" y="3485"/>
                  <a:pt x="2536" y="3678"/>
                </a:cubicBezTo>
                <a:cubicBezTo>
                  <a:pt x="2400" y="4084"/>
                  <a:pt x="2121" y="4379"/>
                  <a:pt x="1754" y="4379"/>
                </a:cubicBezTo>
                <a:cubicBezTo>
                  <a:pt x="1444" y="4379"/>
                  <a:pt x="1293" y="4155"/>
                  <a:pt x="1293" y="3916"/>
                </a:cubicBezTo>
                <a:cubicBezTo>
                  <a:pt x="1293" y="3741"/>
                  <a:pt x="1395" y="3518"/>
                  <a:pt x="1580" y="3349"/>
                </a:cubicBezTo>
                <a:cubicBezTo>
                  <a:pt x="1812" y="3142"/>
                  <a:pt x="2066" y="3015"/>
                  <a:pt x="2417" y="2830"/>
                </a:cubicBezTo>
                <a:cubicBezTo>
                  <a:pt x="2425" y="2783"/>
                  <a:pt x="2433" y="2736"/>
                  <a:pt x="2442" y="2678"/>
                </a:cubicBezTo>
                <a:cubicBezTo>
                  <a:pt x="2353" y="2758"/>
                  <a:pt x="2226" y="2791"/>
                  <a:pt x="2121" y="2791"/>
                </a:cubicBezTo>
                <a:cubicBezTo>
                  <a:pt x="1955" y="2791"/>
                  <a:pt x="1818" y="2648"/>
                  <a:pt x="1787" y="2496"/>
                </a:cubicBezTo>
                <a:cubicBezTo>
                  <a:pt x="1563" y="2480"/>
                  <a:pt x="1395" y="2320"/>
                  <a:pt x="1387" y="2065"/>
                </a:cubicBezTo>
                <a:cubicBezTo>
                  <a:pt x="1387" y="1882"/>
                  <a:pt x="1459" y="1723"/>
                  <a:pt x="1580" y="1723"/>
                </a:cubicBezTo>
                <a:cubicBezTo>
                  <a:pt x="1627" y="1723"/>
                  <a:pt x="1643" y="1762"/>
                  <a:pt x="1643" y="1794"/>
                </a:cubicBezTo>
                <a:cubicBezTo>
                  <a:pt x="1643" y="1825"/>
                  <a:pt x="1602" y="1930"/>
                  <a:pt x="1602" y="2032"/>
                </a:cubicBezTo>
                <a:cubicBezTo>
                  <a:pt x="1602" y="2137"/>
                  <a:pt x="1652" y="2272"/>
                  <a:pt x="1779" y="2272"/>
                </a:cubicBezTo>
                <a:cubicBezTo>
                  <a:pt x="1779" y="1858"/>
                  <a:pt x="2082" y="1322"/>
                  <a:pt x="2442" y="1322"/>
                </a:cubicBezTo>
                <a:cubicBezTo>
                  <a:pt x="2680" y="1322"/>
                  <a:pt x="2712" y="1499"/>
                  <a:pt x="2712" y="1579"/>
                </a:cubicBezTo>
                <a:cubicBezTo>
                  <a:pt x="2712" y="1954"/>
                  <a:pt x="2337" y="2369"/>
                  <a:pt x="2033" y="2471"/>
                </a:cubicBezTo>
                <a:cubicBezTo>
                  <a:pt x="2042" y="2504"/>
                  <a:pt x="2074" y="2592"/>
                  <a:pt x="2170" y="2592"/>
                </a:cubicBezTo>
                <a:cubicBezTo>
                  <a:pt x="2290" y="2592"/>
                  <a:pt x="2433" y="2480"/>
                  <a:pt x="2505" y="2391"/>
                </a:cubicBezTo>
                <a:cubicBezTo>
                  <a:pt x="2536" y="2225"/>
                  <a:pt x="2657" y="1985"/>
                  <a:pt x="2817" y="1985"/>
                </a:cubicBezTo>
                <a:cubicBezTo>
                  <a:pt x="2880" y="1985"/>
                  <a:pt x="2911" y="2032"/>
                  <a:pt x="2911" y="2090"/>
                </a:cubicBezTo>
                <a:cubicBezTo>
                  <a:pt x="2911" y="2209"/>
                  <a:pt x="2784" y="2361"/>
                  <a:pt x="2688" y="2463"/>
                </a:cubicBezTo>
                <a:cubicBezTo>
                  <a:pt x="2673" y="2543"/>
                  <a:pt x="2665" y="2631"/>
                  <a:pt x="2665" y="2703"/>
                </a:cubicBezTo>
                <a:cubicBezTo>
                  <a:pt x="2944" y="2535"/>
                  <a:pt x="3088" y="2449"/>
                  <a:pt x="3295" y="2297"/>
                </a:cubicBezTo>
                <a:cubicBezTo>
                  <a:pt x="3279" y="2242"/>
                  <a:pt x="3279" y="2176"/>
                  <a:pt x="3279" y="2112"/>
                </a:cubicBezTo>
                <a:cubicBezTo>
                  <a:pt x="3279" y="1739"/>
                  <a:pt x="3527" y="1322"/>
                  <a:pt x="3853" y="1322"/>
                </a:cubicBezTo>
                <a:cubicBezTo>
                  <a:pt x="4037" y="1322"/>
                  <a:pt x="4131" y="1452"/>
                  <a:pt x="4131" y="1595"/>
                </a:cubicBezTo>
                <a:cubicBezTo>
                  <a:pt x="4131" y="1866"/>
                  <a:pt x="3900" y="2104"/>
                  <a:pt x="3574" y="2352"/>
                </a:cubicBezTo>
                <a:cubicBezTo>
                  <a:pt x="3599" y="2416"/>
                  <a:pt x="3637" y="2471"/>
                  <a:pt x="3701" y="2504"/>
                </a:cubicBezTo>
                <a:cubicBezTo>
                  <a:pt x="3709" y="2488"/>
                  <a:pt x="3813" y="2471"/>
                  <a:pt x="3900" y="2471"/>
                </a:cubicBezTo>
                <a:cubicBezTo>
                  <a:pt x="3996" y="2471"/>
                  <a:pt x="4131" y="2496"/>
                  <a:pt x="4131" y="2592"/>
                </a:cubicBezTo>
                <a:cubicBezTo>
                  <a:pt x="4131" y="2703"/>
                  <a:pt x="3980" y="2728"/>
                  <a:pt x="3861" y="2728"/>
                </a:cubicBezTo>
                <a:cubicBezTo>
                  <a:pt x="3797" y="2736"/>
                  <a:pt x="3693" y="2711"/>
                  <a:pt x="3693" y="2711"/>
                </a:cubicBezTo>
                <a:cubicBezTo>
                  <a:pt x="3518" y="2758"/>
                  <a:pt x="3182" y="2959"/>
                  <a:pt x="3182" y="3468"/>
                </a:cubicBezTo>
                <a:cubicBezTo>
                  <a:pt x="3182" y="3813"/>
                  <a:pt x="3397" y="4131"/>
                  <a:pt x="3734" y="4131"/>
                </a:cubicBezTo>
                <a:cubicBezTo>
                  <a:pt x="3988" y="4131"/>
                  <a:pt x="4195" y="3940"/>
                  <a:pt x="4203" y="3645"/>
                </a:cubicBezTo>
                <a:cubicBezTo>
                  <a:pt x="4204" y="3454"/>
                  <a:pt x="4123" y="3253"/>
                  <a:pt x="3933" y="3253"/>
                </a:cubicBezTo>
                <a:cubicBezTo>
                  <a:pt x="3836" y="3253"/>
                  <a:pt x="3750" y="3325"/>
                  <a:pt x="3750" y="3429"/>
                </a:cubicBezTo>
                <a:cubicBezTo>
                  <a:pt x="3742" y="3589"/>
                  <a:pt x="3861" y="3606"/>
                  <a:pt x="3861" y="3708"/>
                </a:cubicBezTo>
                <a:cubicBezTo>
                  <a:pt x="3861" y="3780"/>
                  <a:pt x="3806" y="3813"/>
                  <a:pt x="3750" y="3813"/>
                </a:cubicBezTo>
                <a:cubicBezTo>
                  <a:pt x="3590" y="3813"/>
                  <a:pt x="3469" y="3653"/>
                  <a:pt x="3469" y="3454"/>
                </a:cubicBezTo>
                <a:cubicBezTo>
                  <a:pt x="3469" y="3214"/>
                  <a:pt x="3678" y="3015"/>
                  <a:pt x="3949" y="3015"/>
                </a:cubicBezTo>
                <a:cubicBezTo>
                  <a:pt x="4300" y="3015"/>
                  <a:pt x="4482" y="3319"/>
                  <a:pt x="4482" y="3645"/>
                </a:cubicBezTo>
                <a:lnTo>
                  <a:pt x="4482" y="3645"/>
                </a:lnTo>
                <a:close/>
                <a:moveTo>
                  <a:pt x="5449" y="2880"/>
                </a:moveTo>
                <a:lnTo>
                  <a:pt x="5449" y="2880"/>
                </a:lnTo>
                <a:cubicBezTo>
                  <a:pt x="5449" y="1969"/>
                  <a:pt x="4985" y="1027"/>
                  <a:pt x="3988" y="726"/>
                </a:cubicBezTo>
                <a:cubicBezTo>
                  <a:pt x="3781" y="662"/>
                  <a:pt x="3607" y="621"/>
                  <a:pt x="3406" y="621"/>
                </a:cubicBezTo>
                <a:cubicBezTo>
                  <a:pt x="2944" y="621"/>
                  <a:pt x="2928" y="884"/>
                  <a:pt x="2712" y="884"/>
                </a:cubicBezTo>
                <a:cubicBezTo>
                  <a:pt x="2593" y="884"/>
                  <a:pt x="2513" y="798"/>
                  <a:pt x="2513" y="693"/>
                </a:cubicBezTo>
                <a:cubicBezTo>
                  <a:pt x="2513" y="510"/>
                  <a:pt x="2729" y="367"/>
                  <a:pt x="3071" y="367"/>
                </a:cubicBezTo>
                <a:cubicBezTo>
                  <a:pt x="3391" y="367"/>
                  <a:pt x="3637" y="447"/>
                  <a:pt x="3685" y="469"/>
                </a:cubicBezTo>
                <a:lnTo>
                  <a:pt x="3693" y="447"/>
                </a:lnTo>
                <a:cubicBezTo>
                  <a:pt x="3607" y="414"/>
                  <a:pt x="3303" y="309"/>
                  <a:pt x="2880" y="309"/>
                </a:cubicBezTo>
                <a:cubicBezTo>
                  <a:pt x="1961" y="309"/>
                  <a:pt x="1028" y="781"/>
                  <a:pt x="727" y="1770"/>
                </a:cubicBezTo>
                <a:cubicBezTo>
                  <a:pt x="663" y="1977"/>
                  <a:pt x="622" y="2154"/>
                  <a:pt x="622" y="2352"/>
                </a:cubicBezTo>
                <a:cubicBezTo>
                  <a:pt x="622" y="2816"/>
                  <a:pt x="885" y="2838"/>
                  <a:pt x="885" y="3054"/>
                </a:cubicBezTo>
                <a:cubicBezTo>
                  <a:pt x="885" y="3167"/>
                  <a:pt x="798" y="3247"/>
                  <a:pt x="694" y="3247"/>
                </a:cubicBezTo>
                <a:cubicBezTo>
                  <a:pt x="511" y="3247"/>
                  <a:pt x="368" y="3037"/>
                  <a:pt x="368" y="2687"/>
                </a:cubicBezTo>
                <a:cubicBezTo>
                  <a:pt x="368" y="2369"/>
                  <a:pt x="448" y="2121"/>
                  <a:pt x="462" y="2073"/>
                </a:cubicBezTo>
                <a:lnTo>
                  <a:pt x="440" y="2065"/>
                </a:lnTo>
                <a:cubicBezTo>
                  <a:pt x="415" y="2161"/>
                  <a:pt x="310" y="2457"/>
                  <a:pt x="310" y="2880"/>
                </a:cubicBezTo>
                <a:cubicBezTo>
                  <a:pt x="310" y="3805"/>
                  <a:pt x="782" y="4738"/>
                  <a:pt x="1771" y="5041"/>
                </a:cubicBezTo>
                <a:cubicBezTo>
                  <a:pt x="1978" y="5105"/>
                  <a:pt x="2154" y="5144"/>
                  <a:pt x="2353" y="5144"/>
                </a:cubicBezTo>
                <a:cubicBezTo>
                  <a:pt x="2817" y="5144"/>
                  <a:pt x="2831" y="4873"/>
                  <a:pt x="3047" y="4873"/>
                </a:cubicBezTo>
                <a:cubicBezTo>
                  <a:pt x="3160" y="4873"/>
                  <a:pt x="3248" y="4961"/>
                  <a:pt x="3248" y="5072"/>
                </a:cubicBezTo>
                <a:cubicBezTo>
                  <a:pt x="3248" y="5249"/>
                  <a:pt x="3038" y="5392"/>
                  <a:pt x="2688" y="5392"/>
                </a:cubicBezTo>
                <a:cubicBezTo>
                  <a:pt x="2370" y="5392"/>
                  <a:pt x="2113" y="5312"/>
                  <a:pt x="2074" y="5296"/>
                </a:cubicBezTo>
                <a:lnTo>
                  <a:pt x="2066" y="5320"/>
                </a:lnTo>
                <a:cubicBezTo>
                  <a:pt x="2154" y="5359"/>
                  <a:pt x="2458" y="5448"/>
                  <a:pt x="2880" y="5448"/>
                </a:cubicBezTo>
                <a:cubicBezTo>
                  <a:pt x="3797" y="5448"/>
                  <a:pt x="4739" y="4984"/>
                  <a:pt x="5034" y="3987"/>
                </a:cubicBezTo>
                <a:cubicBezTo>
                  <a:pt x="5098" y="3788"/>
                  <a:pt x="5137" y="3606"/>
                  <a:pt x="5137" y="3413"/>
                </a:cubicBezTo>
                <a:cubicBezTo>
                  <a:pt x="5137" y="2943"/>
                  <a:pt x="4874" y="2927"/>
                  <a:pt x="4874" y="2711"/>
                </a:cubicBezTo>
                <a:cubicBezTo>
                  <a:pt x="4874" y="2592"/>
                  <a:pt x="4954" y="2512"/>
                  <a:pt x="5065" y="2512"/>
                </a:cubicBezTo>
                <a:cubicBezTo>
                  <a:pt x="5250" y="2512"/>
                  <a:pt x="5393" y="2728"/>
                  <a:pt x="5393" y="3079"/>
                </a:cubicBezTo>
                <a:cubicBezTo>
                  <a:pt x="5393" y="3390"/>
                  <a:pt x="5313" y="3637"/>
                  <a:pt x="5297" y="3692"/>
                </a:cubicBezTo>
                <a:lnTo>
                  <a:pt x="5322" y="3700"/>
                </a:lnTo>
                <a:cubicBezTo>
                  <a:pt x="5352" y="3606"/>
                  <a:pt x="5449" y="3310"/>
                  <a:pt x="5449" y="2880"/>
                </a:cubicBezTo>
                <a:lnTo>
                  <a:pt x="5449" y="2880"/>
                </a:lnTo>
                <a:close/>
                <a:moveTo>
                  <a:pt x="5623" y="2880"/>
                </a:moveTo>
                <a:lnTo>
                  <a:pt x="5623" y="2880"/>
                </a:lnTo>
                <a:cubicBezTo>
                  <a:pt x="5623" y="4395"/>
                  <a:pt x="4396" y="5622"/>
                  <a:pt x="2880" y="5622"/>
                </a:cubicBezTo>
                <a:cubicBezTo>
                  <a:pt x="1364" y="5622"/>
                  <a:pt x="136" y="4395"/>
                  <a:pt x="136" y="2880"/>
                </a:cubicBezTo>
                <a:cubicBezTo>
                  <a:pt x="136" y="1363"/>
                  <a:pt x="1364" y="135"/>
                  <a:pt x="2880" y="135"/>
                </a:cubicBezTo>
                <a:cubicBezTo>
                  <a:pt x="4396" y="135"/>
                  <a:pt x="5623" y="1372"/>
                  <a:pt x="5623" y="2880"/>
                </a:cubicBezTo>
                <a:lnTo>
                  <a:pt x="5623" y="2880"/>
                </a:lnTo>
                <a:close/>
                <a:moveTo>
                  <a:pt x="5760" y="2880"/>
                </a:moveTo>
                <a:lnTo>
                  <a:pt x="5760" y="2880"/>
                </a:lnTo>
                <a:cubicBezTo>
                  <a:pt x="5760" y="1292"/>
                  <a:pt x="4468" y="0"/>
                  <a:pt x="2880" y="0"/>
                </a:cubicBezTo>
                <a:cubicBezTo>
                  <a:pt x="1293" y="0"/>
                  <a:pt x="0" y="1292"/>
                  <a:pt x="0" y="2880"/>
                </a:cubicBezTo>
                <a:cubicBezTo>
                  <a:pt x="0" y="4473"/>
                  <a:pt x="1293" y="5760"/>
                  <a:pt x="2880" y="5760"/>
                </a:cubicBezTo>
                <a:cubicBezTo>
                  <a:pt x="4468" y="5760"/>
                  <a:pt x="5760" y="4473"/>
                  <a:pt x="5760" y="2880"/>
                </a:cubicBezTo>
                <a:close/>
              </a:path>
            </a:pathLst>
          </a:custGeom>
          <a:solidFill>
            <a:srgbClr val="005EB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5" name="Rectangle: Rounded Corners 74">
            <a:extLst>
              <a:ext uri="{FF2B5EF4-FFF2-40B4-BE49-F238E27FC236}">
                <a16:creationId xmlns:a16="http://schemas.microsoft.com/office/drawing/2014/main" id="{26E574DE-B834-EC63-7CA4-A1F4283C777A}"/>
              </a:ext>
            </a:extLst>
          </p:cNvPr>
          <p:cNvSpPr/>
          <p:nvPr/>
        </p:nvSpPr>
        <p:spPr>
          <a:xfrm>
            <a:off x="263353" y="3358477"/>
            <a:ext cx="5141515" cy="2763341"/>
          </a:xfrm>
          <a:prstGeom prst="round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nvGrpSpPr>
          <p:cNvPr id="86" name="Groupe 1">
            <a:extLst>
              <a:ext uri="{FF2B5EF4-FFF2-40B4-BE49-F238E27FC236}">
                <a16:creationId xmlns:a16="http://schemas.microsoft.com/office/drawing/2014/main" id="{08498A26-0B31-6045-C068-AFAEFF383AF0}"/>
              </a:ext>
            </a:extLst>
          </p:cNvPr>
          <p:cNvGrpSpPr/>
          <p:nvPr/>
        </p:nvGrpSpPr>
        <p:grpSpPr>
          <a:xfrm>
            <a:off x="4627944" y="3519639"/>
            <a:ext cx="376316" cy="318079"/>
            <a:chOff x="11501102" y="171573"/>
            <a:chExt cx="419436" cy="388988"/>
          </a:xfrm>
        </p:grpSpPr>
        <p:sp>
          <p:nvSpPr>
            <p:cNvPr id="87" name="Freeform 13">
              <a:extLst>
                <a:ext uri="{FF2B5EF4-FFF2-40B4-BE49-F238E27FC236}">
                  <a16:creationId xmlns:a16="http://schemas.microsoft.com/office/drawing/2014/main" id="{0A185D28-E920-6B30-6E0B-0DCF0C9BF5A8}"/>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8" name="Freeform 14">
              <a:extLst>
                <a:ext uri="{FF2B5EF4-FFF2-40B4-BE49-F238E27FC236}">
                  <a16:creationId xmlns:a16="http://schemas.microsoft.com/office/drawing/2014/main" id="{4C3991AA-CD7B-5D06-AB41-8149E5A6F34C}"/>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92" name="Rectangle: Rounded Corners 91">
            <a:extLst>
              <a:ext uri="{FF2B5EF4-FFF2-40B4-BE49-F238E27FC236}">
                <a16:creationId xmlns:a16="http://schemas.microsoft.com/office/drawing/2014/main" id="{8527677D-0058-0340-70E9-4E5D69D8D60A}"/>
              </a:ext>
            </a:extLst>
          </p:cNvPr>
          <p:cNvSpPr>
            <a:spLocks noChangeArrowheads="1"/>
          </p:cNvSpPr>
          <p:nvPr/>
        </p:nvSpPr>
        <p:spPr bwMode="gray">
          <a:xfrm>
            <a:off x="2164710" y="1957705"/>
            <a:ext cx="1328605" cy="557152"/>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Prateek Namdeo</a:t>
            </a:r>
          </a:p>
        </p:txBody>
      </p:sp>
      <p:sp>
        <p:nvSpPr>
          <p:cNvPr id="93" name="Rectangle: Rounded Corners 92">
            <a:extLst>
              <a:ext uri="{FF2B5EF4-FFF2-40B4-BE49-F238E27FC236}">
                <a16:creationId xmlns:a16="http://schemas.microsoft.com/office/drawing/2014/main" id="{4F0A05DA-D42C-7C02-6980-C6842E6F1B0F}"/>
              </a:ext>
            </a:extLst>
          </p:cNvPr>
          <p:cNvSpPr>
            <a:spLocks noChangeArrowheads="1"/>
          </p:cNvSpPr>
          <p:nvPr/>
        </p:nvSpPr>
        <p:spPr bwMode="gray">
          <a:xfrm>
            <a:off x="3859534" y="1948734"/>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Kiran Manyam</a:t>
            </a:r>
          </a:p>
        </p:txBody>
      </p:sp>
      <p:sp>
        <p:nvSpPr>
          <p:cNvPr id="95" name="Rectangle: Rounded Corners 94">
            <a:extLst>
              <a:ext uri="{FF2B5EF4-FFF2-40B4-BE49-F238E27FC236}">
                <a16:creationId xmlns:a16="http://schemas.microsoft.com/office/drawing/2014/main" id="{F5B13E48-AD48-0023-7262-7E418B3DC48D}"/>
              </a:ext>
            </a:extLst>
          </p:cNvPr>
          <p:cNvSpPr>
            <a:spLocks noChangeArrowheads="1"/>
          </p:cNvSpPr>
          <p:nvPr/>
        </p:nvSpPr>
        <p:spPr bwMode="gray">
          <a:xfrm>
            <a:off x="2150675" y="3603097"/>
            <a:ext cx="1543980" cy="632438"/>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marR="0" lvl="0" indent="-244475"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600" b="0" i="0" u="none" strike="noStrike" cap="none" normalizeH="0" baseline="0" dirty="0">
                <a:ln>
                  <a:noFill/>
                </a:ln>
                <a:solidFill>
                  <a:schemeClr val="bg1"/>
                </a:solidFill>
                <a:effectLst/>
                <a:latin typeface="+mj-lt"/>
                <a:ea typeface="Arial Unicode MS" pitchFamily="34" charset="-128"/>
                <a:cs typeface="Arial Unicode MS" pitchFamily="34" charset="-128"/>
              </a:rPr>
              <a:t>Raju Emmadi</a:t>
            </a:r>
            <a:endParaRPr kumimoji="0" lang="en-US" sz="1600" b="0" i="0" u="none" strike="noStrike" cap="none" normalizeH="0" baseline="0" dirty="0">
              <a:ln>
                <a:noFill/>
              </a:ln>
              <a:solidFill>
                <a:schemeClr val="tx1"/>
              </a:solidFill>
              <a:effectLst/>
              <a:latin typeface="+mj-lt"/>
              <a:ea typeface="Arial Unicode MS" pitchFamily="34" charset="-128"/>
              <a:cs typeface="Arial Unicode MS" pitchFamily="34" charset="-128"/>
            </a:endParaRPr>
          </a:p>
        </p:txBody>
      </p:sp>
      <p:sp>
        <p:nvSpPr>
          <p:cNvPr id="96" name="Rectangle: Rounded Corners 95">
            <a:extLst>
              <a:ext uri="{FF2B5EF4-FFF2-40B4-BE49-F238E27FC236}">
                <a16:creationId xmlns:a16="http://schemas.microsoft.com/office/drawing/2014/main" id="{4614968D-9E96-92B0-288C-12D746BB98DA}"/>
              </a:ext>
            </a:extLst>
          </p:cNvPr>
          <p:cNvSpPr>
            <a:spLocks noChangeArrowheads="1"/>
          </p:cNvSpPr>
          <p:nvPr/>
        </p:nvSpPr>
        <p:spPr bwMode="gray">
          <a:xfrm>
            <a:off x="469886" y="4644008"/>
            <a:ext cx="1328605" cy="557152"/>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a:solidFill>
                  <a:schemeClr val="bg1"/>
                </a:solidFill>
                <a:latin typeface="+mj-lt"/>
                <a:ea typeface="Arial Unicode MS" pitchFamily="34" charset="-128"/>
              </a:rPr>
              <a:t>Ashutosh P</a:t>
            </a:r>
            <a:endParaRPr lang="en-US" sz="1600" dirty="0">
              <a:solidFill>
                <a:schemeClr val="bg1"/>
              </a:solidFill>
              <a:latin typeface="+mj-lt"/>
              <a:ea typeface="Arial Unicode MS" pitchFamily="34" charset="-128"/>
            </a:endParaRPr>
          </a:p>
        </p:txBody>
      </p:sp>
      <p:sp>
        <p:nvSpPr>
          <p:cNvPr id="99" name="Rectangle: Rounded Corners 98">
            <a:extLst>
              <a:ext uri="{FF2B5EF4-FFF2-40B4-BE49-F238E27FC236}">
                <a16:creationId xmlns:a16="http://schemas.microsoft.com/office/drawing/2014/main" id="{A9297ED3-4356-3DAC-3688-B6C0FCF0438C}"/>
              </a:ext>
            </a:extLst>
          </p:cNvPr>
          <p:cNvSpPr>
            <a:spLocks noChangeArrowheads="1"/>
          </p:cNvSpPr>
          <p:nvPr/>
        </p:nvSpPr>
        <p:spPr bwMode="gray">
          <a:xfrm>
            <a:off x="2164710" y="4644008"/>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marR="0" lvl="0" indent="-244475"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600" b="0" i="0" u="none" strike="noStrike" cap="none" normalizeH="0" baseline="0" dirty="0">
                <a:ln>
                  <a:noFill/>
                </a:ln>
                <a:solidFill>
                  <a:schemeClr val="bg1"/>
                </a:solidFill>
                <a:effectLst/>
                <a:latin typeface="+mj-lt"/>
                <a:ea typeface="Arial Unicode MS" pitchFamily="34" charset="-128"/>
                <a:cs typeface="Arial Unicode MS" pitchFamily="34" charset="-128"/>
              </a:rPr>
              <a:t>Sridhar Peruka</a:t>
            </a:r>
          </a:p>
        </p:txBody>
      </p:sp>
      <p:sp>
        <p:nvSpPr>
          <p:cNvPr id="100" name="Rectangle: Rounded Corners 99">
            <a:extLst>
              <a:ext uri="{FF2B5EF4-FFF2-40B4-BE49-F238E27FC236}">
                <a16:creationId xmlns:a16="http://schemas.microsoft.com/office/drawing/2014/main" id="{6B40EA9C-5733-9919-79F2-7149CE8BEC6F}"/>
              </a:ext>
            </a:extLst>
          </p:cNvPr>
          <p:cNvSpPr>
            <a:spLocks noChangeArrowheads="1"/>
          </p:cNvSpPr>
          <p:nvPr/>
        </p:nvSpPr>
        <p:spPr bwMode="gray">
          <a:xfrm>
            <a:off x="3859534" y="4635037"/>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Madhuri T</a:t>
            </a:r>
          </a:p>
        </p:txBody>
      </p:sp>
      <p:sp>
        <p:nvSpPr>
          <p:cNvPr id="102" name="Left Bracket 101">
            <a:extLst>
              <a:ext uri="{FF2B5EF4-FFF2-40B4-BE49-F238E27FC236}">
                <a16:creationId xmlns:a16="http://schemas.microsoft.com/office/drawing/2014/main" id="{6904CD0D-00F8-1FBD-BCAD-F858B004AD5B}"/>
              </a:ext>
            </a:extLst>
          </p:cNvPr>
          <p:cNvSpPr/>
          <p:nvPr/>
        </p:nvSpPr>
        <p:spPr>
          <a:xfrm rot="5400000">
            <a:off x="2701334" y="2732160"/>
            <a:ext cx="160720" cy="3570627"/>
          </a:xfrm>
          <a:prstGeom prst="leftBracket">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C4398CD4-1DEF-52DD-0DB4-672A6438D82B}"/>
              </a:ext>
            </a:extLst>
          </p:cNvPr>
          <p:cNvCxnSpPr>
            <a:cxnSpLocks/>
          </p:cNvCxnSpPr>
          <p:nvPr/>
        </p:nvCxnSpPr>
        <p:spPr>
          <a:xfrm>
            <a:off x="3071664" y="2700956"/>
            <a:ext cx="0" cy="986314"/>
          </a:xfrm>
          <a:prstGeom prst="line">
            <a:avLst/>
          </a:prstGeom>
          <a:noFill/>
          <a:ln w="19050">
            <a:solidFill>
              <a:srgbClr val="666666"/>
            </a:solidFill>
            <a:prstDash val="dashDot"/>
            <a:miter lim="800000"/>
            <a:headEnd/>
            <a:tailEnd/>
          </a:ln>
          <a:effectLst/>
        </p:spPr>
      </p:cxnSp>
      <p:cxnSp>
        <p:nvCxnSpPr>
          <p:cNvPr id="111" name="Straight Connector 110">
            <a:extLst>
              <a:ext uri="{FF2B5EF4-FFF2-40B4-BE49-F238E27FC236}">
                <a16:creationId xmlns:a16="http://schemas.microsoft.com/office/drawing/2014/main" id="{4687351D-12E0-FF29-D512-4C329663472F}"/>
              </a:ext>
            </a:extLst>
          </p:cNvPr>
          <p:cNvCxnSpPr>
            <a:cxnSpLocks/>
          </p:cNvCxnSpPr>
          <p:nvPr/>
        </p:nvCxnSpPr>
        <p:spPr>
          <a:xfrm>
            <a:off x="2814041" y="4235535"/>
            <a:ext cx="0" cy="407018"/>
          </a:xfrm>
          <a:prstGeom prst="line">
            <a:avLst/>
          </a:prstGeom>
          <a:noFill/>
          <a:ln w="12700">
            <a:solidFill>
              <a:srgbClr val="666666"/>
            </a:solidFill>
            <a:miter lim="800000"/>
            <a:headEnd/>
            <a:tailEnd/>
          </a:ln>
          <a:effectLst/>
        </p:spPr>
      </p:cxnSp>
      <p:sp>
        <p:nvSpPr>
          <p:cNvPr id="113" name="Left Brace 112">
            <a:extLst>
              <a:ext uri="{FF2B5EF4-FFF2-40B4-BE49-F238E27FC236}">
                <a16:creationId xmlns:a16="http://schemas.microsoft.com/office/drawing/2014/main" id="{82B75B0B-6C26-F099-9C2B-D5017303FB0E}"/>
              </a:ext>
            </a:extLst>
          </p:cNvPr>
          <p:cNvSpPr/>
          <p:nvPr/>
        </p:nvSpPr>
        <p:spPr>
          <a:xfrm rot="16200000">
            <a:off x="2701913" y="889430"/>
            <a:ext cx="253305" cy="3570629"/>
          </a:xfrm>
          <a:prstGeom prst="leftBrac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64" name="Straight Connector 163">
            <a:extLst>
              <a:ext uri="{FF2B5EF4-FFF2-40B4-BE49-F238E27FC236}">
                <a16:creationId xmlns:a16="http://schemas.microsoft.com/office/drawing/2014/main" id="{8D94CADE-BAE3-0101-1B18-454747E76F83}"/>
              </a:ext>
            </a:extLst>
          </p:cNvPr>
          <p:cNvCxnSpPr>
            <a:cxnSpLocks/>
            <a:stCxn id="165" idx="2"/>
          </p:cNvCxnSpPr>
          <p:nvPr/>
        </p:nvCxnSpPr>
        <p:spPr>
          <a:xfrm>
            <a:off x="8809639" y="1823638"/>
            <a:ext cx="0" cy="1828755"/>
          </a:xfrm>
          <a:prstGeom prst="line">
            <a:avLst/>
          </a:prstGeom>
          <a:noFill/>
          <a:ln w="12700">
            <a:solidFill>
              <a:srgbClr val="666666"/>
            </a:solidFill>
            <a:miter lim="800000"/>
            <a:headEnd/>
            <a:tailEnd/>
          </a:ln>
          <a:effectLst/>
        </p:spPr>
      </p:cxnSp>
      <p:sp>
        <p:nvSpPr>
          <p:cNvPr id="165" name="Rectangle: Rounded Corners 164">
            <a:extLst>
              <a:ext uri="{FF2B5EF4-FFF2-40B4-BE49-F238E27FC236}">
                <a16:creationId xmlns:a16="http://schemas.microsoft.com/office/drawing/2014/main" id="{C917A639-E2E8-AF69-6C8E-FCC5260180D6}"/>
              </a:ext>
            </a:extLst>
          </p:cNvPr>
          <p:cNvSpPr>
            <a:spLocks noChangeArrowheads="1"/>
          </p:cNvSpPr>
          <p:nvPr/>
        </p:nvSpPr>
        <p:spPr bwMode="gray">
          <a:xfrm>
            <a:off x="8037649" y="1191200"/>
            <a:ext cx="1543980" cy="632438"/>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marR="0" lvl="0" indent="-244475"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600" b="0" i="0" u="none" strike="noStrike" cap="none" normalizeH="0" baseline="0" dirty="0">
                <a:ln>
                  <a:noFill/>
                </a:ln>
                <a:solidFill>
                  <a:schemeClr val="bg1"/>
                </a:solidFill>
                <a:effectLst/>
                <a:latin typeface="+mj-lt"/>
                <a:ea typeface="Arial Unicode MS" pitchFamily="34" charset="-128"/>
                <a:cs typeface="Arial Unicode MS" pitchFamily="34" charset="-128"/>
              </a:rPr>
              <a:t>Rohit Sehgal</a:t>
            </a:r>
            <a:endParaRPr kumimoji="0" lang="en-US" sz="1600" b="0" i="0" u="none" strike="noStrike" cap="none" normalizeH="0" baseline="0" dirty="0">
              <a:ln>
                <a:noFill/>
              </a:ln>
              <a:solidFill>
                <a:schemeClr val="tx1"/>
              </a:solidFill>
              <a:effectLst/>
              <a:latin typeface="+mj-lt"/>
              <a:ea typeface="Arial Unicode MS" pitchFamily="34" charset="-128"/>
              <a:cs typeface="Arial Unicode MS" pitchFamily="34" charset="-128"/>
            </a:endParaRPr>
          </a:p>
        </p:txBody>
      </p:sp>
      <p:sp>
        <p:nvSpPr>
          <p:cNvPr id="168" name="Rectangle: Rounded Corners 167">
            <a:extLst>
              <a:ext uri="{FF2B5EF4-FFF2-40B4-BE49-F238E27FC236}">
                <a16:creationId xmlns:a16="http://schemas.microsoft.com/office/drawing/2014/main" id="{68B49C7F-2AE1-EE85-1D66-6F894FCC98E2}"/>
              </a:ext>
            </a:extLst>
          </p:cNvPr>
          <p:cNvSpPr/>
          <p:nvPr/>
        </p:nvSpPr>
        <p:spPr>
          <a:xfrm>
            <a:off x="6197835" y="914520"/>
            <a:ext cx="5291665" cy="1183666"/>
          </a:xfrm>
          <a:prstGeom prst="round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sp>
        <p:nvSpPr>
          <p:cNvPr id="170" name="Rectangle: Rounded Corners 169">
            <a:extLst>
              <a:ext uri="{FF2B5EF4-FFF2-40B4-BE49-F238E27FC236}">
                <a16:creationId xmlns:a16="http://schemas.microsoft.com/office/drawing/2014/main" id="{A16D6741-2599-D9AC-CB89-A3171E58C85F}"/>
              </a:ext>
            </a:extLst>
          </p:cNvPr>
          <p:cNvSpPr/>
          <p:nvPr/>
        </p:nvSpPr>
        <p:spPr>
          <a:xfrm>
            <a:off x="6197835" y="3379431"/>
            <a:ext cx="5291665" cy="2837698"/>
          </a:xfrm>
          <a:prstGeom prst="roundRect">
            <a:avLst/>
          </a:prstGeom>
          <a:no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grpSp>
        <p:nvGrpSpPr>
          <p:cNvPr id="171" name="Groupe 1">
            <a:extLst>
              <a:ext uri="{FF2B5EF4-FFF2-40B4-BE49-F238E27FC236}">
                <a16:creationId xmlns:a16="http://schemas.microsoft.com/office/drawing/2014/main" id="{7075C348-914D-B42B-3FE3-7EAAE57A2ACB}"/>
              </a:ext>
            </a:extLst>
          </p:cNvPr>
          <p:cNvGrpSpPr/>
          <p:nvPr/>
        </p:nvGrpSpPr>
        <p:grpSpPr>
          <a:xfrm>
            <a:off x="10790414" y="3527381"/>
            <a:ext cx="376316" cy="318079"/>
            <a:chOff x="11501102" y="171573"/>
            <a:chExt cx="419436" cy="388988"/>
          </a:xfrm>
        </p:grpSpPr>
        <p:sp>
          <p:nvSpPr>
            <p:cNvPr id="172" name="Freeform 13">
              <a:extLst>
                <a:ext uri="{FF2B5EF4-FFF2-40B4-BE49-F238E27FC236}">
                  <a16:creationId xmlns:a16="http://schemas.microsoft.com/office/drawing/2014/main" id="{C090C0DC-6346-2260-148C-668813BDFF51}"/>
                </a:ext>
              </a:extLst>
            </p:cNvPr>
            <p:cNvSpPr>
              <a:spLocks/>
            </p:cNvSpPr>
            <p:nvPr/>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3" name="Freeform 14">
              <a:extLst>
                <a:ext uri="{FF2B5EF4-FFF2-40B4-BE49-F238E27FC236}">
                  <a16:creationId xmlns:a16="http://schemas.microsoft.com/office/drawing/2014/main" id="{93CEA870-E639-957B-08E5-C71DE9B9C7D3}"/>
                </a:ext>
              </a:extLst>
            </p:cNvPr>
            <p:cNvSpPr>
              <a:spLocks/>
            </p:cNvSpPr>
            <p:nvPr/>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176" name="Rectangle: Rounded Corners 175">
            <a:extLst>
              <a:ext uri="{FF2B5EF4-FFF2-40B4-BE49-F238E27FC236}">
                <a16:creationId xmlns:a16="http://schemas.microsoft.com/office/drawing/2014/main" id="{8D6216DE-0313-A7AC-7651-B43E46646BEE}"/>
              </a:ext>
            </a:extLst>
          </p:cNvPr>
          <p:cNvSpPr>
            <a:spLocks noChangeArrowheads="1"/>
          </p:cNvSpPr>
          <p:nvPr/>
        </p:nvSpPr>
        <p:spPr bwMode="gray">
          <a:xfrm>
            <a:off x="8143718" y="2430774"/>
            <a:ext cx="1543980" cy="632438"/>
          </a:xfrm>
          <a:prstGeom prst="roundRect">
            <a:avLst/>
          </a:prstGeom>
          <a:solidFill>
            <a:srgbClr val="173340"/>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Raju Emmadi</a:t>
            </a:r>
          </a:p>
        </p:txBody>
      </p:sp>
      <p:sp>
        <p:nvSpPr>
          <p:cNvPr id="177" name="Rectangle: Rounded Corners 176">
            <a:extLst>
              <a:ext uri="{FF2B5EF4-FFF2-40B4-BE49-F238E27FC236}">
                <a16:creationId xmlns:a16="http://schemas.microsoft.com/office/drawing/2014/main" id="{FE2CBABE-FDEA-F2A1-2383-ACE10C711EE5}"/>
              </a:ext>
            </a:extLst>
          </p:cNvPr>
          <p:cNvSpPr>
            <a:spLocks noChangeArrowheads="1"/>
          </p:cNvSpPr>
          <p:nvPr/>
        </p:nvSpPr>
        <p:spPr bwMode="gray">
          <a:xfrm>
            <a:off x="6404368" y="4672253"/>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a:solidFill>
                  <a:schemeClr val="bg1"/>
                </a:solidFill>
                <a:latin typeface="+mj-lt"/>
                <a:ea typeface="Arial Unicode MS" pitchFamily="34" charset="-128"/>
              </a:rPr>
              <a:t>Ashutosh P</a:t>
            </a:r>
            <a:endParaRPr lang="en-US" sz="1600" dirty="0">
              <a:solidFill>
                <a:schemeClr val="bg1"/>
              </a:solidFill>
              <a:latin typeface="+mj-lt"/>
              <a:ea typeface="Arial Unicode MS" pitchFamily="34" charset="-128"/>
            </a:endParaRPr>
          </a:p>
        </p:txBody>
      </p:sp>
      <p:sp>
        <p:nvSpPr>
          <p:cNvPr id="178" name="Rectangle: Rounded Corners 177">
            <a:extLst>
              <a:ext uri="{FF2B5EF4-FFF2-40B4-BE49-F238E27FC236}">
                <a16:creationId xmlns:a16="http://schemas.microsoft.com/office/drawing/2014/main" id="{BB5F54B6-D020-1346-37C4-DA01D4F3C372}"/>
              </a:ext>
            </a:extLst>
          </p:cNvPr>
          <p:cNvSpPr>
            <a:spLocks noChangeArrowheads="1"/>
          </p:cNvSpPr>
          <p:nvPr/>
        </p:nvSpPr>
        <p:spPr bwMode="gray">
          <a:xfrm>
            <a:off x="8087759" y="4702405"/>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marR="0" lvl="0" indent="-244475"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kumimoji="0" lang="en-US" sz="1600" b="0" i="0" u="none" strike="noStrike" cap="none" normalizeH="0" baseline="0" dirty="0">
                <a:ln>
                  <a:noFill/>
                </a:ln>
                <a:solidFill>
                  <a:schemeClr val="bg1"/>
                </a:solidFill>
                <a:effectLst/>
                <a:latin typeface="+mj-lt"/>
                <a:ea typeface="Arial Unicode MS" pitchFamily="34" charset="-128"/>
                <a:cs typeface="Arial Unicode MS" pitchFamily="34" charset="-128"/>
              </a:rPr>
              <a:t>Sridhar P</a:t>
            </a:r>
          </a:p>
          <a:p>
            <a:pPr marL="244475" marR="0" lvl="0" indent="-244475" algn="ctr" defTabSz="914400" rtl="0" eaLnBrk="1" fontAlgn="base" latinLnBrk="0" hangingPunct="1">
              <a:lnSpc>
                <a:spcPct val="100000"/>
              </a:lnSpc>
              <a:spcBef>
                <a:spcPct val="0"/>
              </a:spcBef>
              <a:spcAft>
                <a:spcPct val="0"/>
              </a:spcAft>
              <a:buClr>
                <a:schemeClr val="accent1"/>
              </a:buClr>
              <a:buSzPct val="80000"/>
              <a:buFont typeface="Wingdings" pitchFamily="2" charset="2"/>
              <a:buNone/>
              <a:tabLst/>
            </a:pPr>
            <a:r>
              <a:rPr lang="en-US" sz="1600" dirty="0">
                <a:solidFill>
                  <a:schemeClr val="bg1"/>
                </a:solidFill>
                <a:latin typeface="+mj-lt"/>
                <a:ea typeface="Arial Unicode MS" pitchFamily="34" charset="-128"/>
                <a:cs typeface="Arial Unicode MS" pitchFamily="34" charset="-128"/>
              </a:rPr>
              <a:t>(Oracle ERP)</a:t>
            </a:r>
            <a:endParaRPr kumimoji="0" lang="en-US" sz="1600" b="0" i="0" u="none" strike="noStrike" cap="none" normalizeH="0" baseline="0" dirty="0">
              <a:ln>
                <a:noFill/>
              </a:ln>
              <a:solidFill>
                <a:schemeClr val="bg1"/>
              </a:solidFill>
              <a:effectLst/>
              <a:latin typeface="+mj-lt"/>
              <a:ea typeface="Arial Unicode MS" pitchFamily="34" charset="-128"/>
              <a:cs typeface="Arial Unicode MS" pitchFamily="34" charset="-128"/>
            </a:endParaRPr>
          </a:p>
        </p:txBody>
      </p:sp>
      <p:sp>
        <p:nvSpPr>
          <p:cNvPr id="179" name="Rectangle: Rounded Corners 178">
            <a:extLst>
              <a:ext uri="{FF2B5EF4-FFF2-40B4-BE49-F238E27FC236}">
                <a16:creationId xmlns:a16="http://schemas.microsoft.com/office/drawing/2014/main" id="{0074A34E-6110-3798-450F-78C66950D26D}"/>
              </a:ext>
            </a:extLst>
          </p:cNvPr>
          <p:cNvSpPr>
            <a:spLocks noChangeArrowheads="1"/>
          </p:cNvSpPr>
          <p:nvPr/>
        </p:nvSpPr>
        <p:spPr bwMode="gray">
          <a:xfrm>
            <a:off x="9571911" y="4704049"/>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Madhuri T</a:t>
            </a:r>
          </a:p>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(SAP)</a:t>
            </a:r>
          </a:p>
        </p:txBody>
      </p:sp>
      <p:sp>
        <p:nvSpPr>
          <p:cNvPr id="180" name="Left Bracket 179">
            <a:extLst>
              <a:ext uri="{FF2B5EF4-FFF2-40B4-BE49-F238E27FC236}">
                <a16:creationId xmlns:a16="http://schemas.microsoft.com/office/drawing/2014/main" id="{098F29A8-3CA7-2E14-1384-2147B1E01A4D}"/>
              </a:ext>
            </a:extLst>
          </p:cNvPr>
          <p:cNvSpPr/>
          <p:nvPr/>
        </p:nvSpPr>
        <p:spPr>
          <a:xfrm rot="5400000">
            <a:off x="8667675" y="2756759"/>
            <a:ext cx="168010" cy="3570627"/>
          </a:xfrm>
          <a:prstGeom prst="leftBracket">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82" name="Straight Connector 181">
            <a:extLst>
              <a:ext uri="{FF2B5EF4-FFF2-40B4-BE49-F238E27FC236}">
                <a16:creationId xmlns:a16="http://schemas.microsoft.com/office/drawing/2014/main" id="{78264BBC-005C-1AD5-E70B-049AFF29C2CD}"/>
              </a:ext>
            </a:extLst>
          </p:cNvPr>
          <p:cNvCxnSpPr>
            <a:cxnSpLocks/>
          </p:cNvCxnSpPr>
          <p:nvPr/>
        </p:nvCxnSpPr>
        <p:spPr>
          <a:xfrm>
            <a:off x="8748523" y="4263780"/>
            <a:ext cx="0" cy="407018"/>
          </a:xfrm>
          <a:prstGeom prst="line">
            <a:avLst/>
          </a:prstGeom>
          <a:noFill/>
          <a:ln w="12700">
            <a:solidFill>
              <a:srgbClr val="666666"/>
            </a:solidFill>
            <a:miter lim="800000"/>
            <a:headEnd/>
            <a:tailEnd/>
          </a:ln>
          <a:effectLst/>
        </p:spPr>
      </p:cxnSp>
      <p:sp>
        <p:nvSpPr>
          <p:cNvPr id="184" name="Arrow: Chevron 183">
            <a:extLst>
              <a:ext uri="{FF2B5EF4-FFF2-40B4-BE49-F238E27FC236}">
                <a16:creationId xmlns:a16="http://schemas.microsoft.com/office/drawing/2014/main" id="{2184F02A-A91A-ED4A-6D68-61DC92887A2A}"/>
              </a:ext>
            </a:extLst>
          </p:cNvPr>
          <p:cNvSpPr/>
          <p:nvPr/>
        </p:nvSpPr>
        <p:spPr>
          <a:xfrm>
            <a:off x="5583947" y="2978585"/>
            <a:ext cx="401969" cy="458921"/>
          </a:xfrm>
          <a:prstGeom prst="chevron">
            <a:avLst>
              <a:gd name="adj" fmla="val 47917"/>
            </a:avLst>
          </a:prstGeom>
          <a:solidFill>
            <a:schemeClr val="accent3"/>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dirty="0" err="1">
              <a:solidFill>
                <a:schemeClr val="tx1"/>
              </a:solidFill>
            </a:endParaRPr>
          </a:p>
        </p:txBody>
      </p:sp>
      <p:pic>
        <p:nvPicPr>
          <p:cNvPr id="6" name="Graphic 5" descr="Group of people with solid fill">
            <a:extLst>
              <a:ext uri="{FF2B5EF4-FFF2-40B4-BE49-F238E27FC236}">
                <a16:creationId xmlns:a16="http://schemas.microsoft.com/office/drawing/2014/main" id="{875818AB-6F5C-E537-6781-33E038A9EC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03843" y="5295887"/>
            <a:ext cx="755703" cy="755703"/>
          </a:xfrm>
          <a:prstGeom prst="rect">
            <a:avLst/>
          </a:prstGeom>
        </p:spPr>
      </p:pic>
      <p:sp>
        <p:nvSpPr>
          <p:cNvPr id="3" name="Rectangle: Rounded Corners 2">
            <a:extLst>
              <a:ext uri="{FF2B5EF4-FFF2-40B4-BE49-F238E27FC236}">
                <a16:creationId xmlns:a16="http://schemas.microsoft.com/office/drawing/2014/main" id="{38884453-5E5A-E1C0-887E-DF2B46EDA768}"/>
              </a:ext>
            </a:extLst>
          </p:cNvPr>
          <p:cNvSpPr/>
          <p:nvPr/>
        </p:nvSpPr>
        <p:spPr>
          <a:xfrm>
            <a:off x="5970005" y="2123362"/>
            <a:ext cx="2017735" cy="777252"/>
          </a:xfrm>
          <a:prstGeom prst="roundRect">
            <a:avLst/>
          </a:prstGeom>
          <a:solidFill>
            <a:schemeClr val="accent4">
              <a:lumMod val="10000"/>
              <a:lumOff val="90000"/>
            </a:schemeClr>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200" strike="sngStrike" dirty="0">
                <a:solidFill>
                  <a:sysClr val="windowText" lastClr="000000"/>
                </a:solidFill>
                <a:latin typeface="+mj-lt"/>
                <a:ea typeface="Arial Unicode MS" pitchFamily="34" charset="-128"/>
              </a:rPr>
              <a:t>Ohlan Meenakshi</a:t>
            </a:r>
          </a:p>
          <a:p>
            <a:pPr marL="244475" indent="-244475" algn="ctr" fontAlgn="base">
              <a:spcBef>
                <a:spcPct val="0"/>
              </a:spcBef>
              <a:spcAft>
                <a:spcPct val="0"/>
              </a:spcAft>
              <a:buClr>
                <a:schemeClr val="accent1"/>
              </a:buClr>
              <a:buSzPct val="80000"/>
            </a:pPr>
            <a:r>
              <a:rPr lang="en-US" sz="1200" strike="sngStrike" dirty="0">
                <a:solidFill>
                  <a:sysClr val="windowText" lastClr="000000"/>
                </a:solidFill>
                <a:latin typeface="+mj-lt"/>
                <a:ea typeface="Arial Unicode MS" pitchFamily="34" charset="-128"/>
              </a:rPr>
              <a:t>Radhika Goswami</a:t>
            </a:r>
          </a:p>
          <a:p>
            <a:pPr marL="244475" indent="-244475" algn="ctr" fontAlgn="base">
              <a:spcBef>
                <a:spcPct val="0"/>
              </a:spcBef>
              <a:spcAft>
                <a:spcPct val="0"/>
              </a:spcAft>
              <a:buClr>
                <a:schemeClr val="accent1"/>
              </a:buClr>
              <a:buSzPct val="80000"/>
            </a:pPr>
            <a:r>
              <a:rPr lang="en-US" sz="1200" strike="sngStrike" dirty="0">
                <a:solidFill>
                  <a:sysClr val="windowText" lastClr="000000"/>
                </a:solidFill>
                <a:latin typeface="+mj-lt"/>
                <a:ea typeface="Arial Unicode MS" pitchFamily="34" charset="-128"/>
              </a:rPr>
              <a:t>Prateek Namdeo</a:t>
            </a:r>
          </a:p>
        </p:txBody>
      </p:sp>
      <p:sp>
        <p:nvSpPr>
          <p:cNvPr id="9" name="Rectangle: Rounded Corners 8">
            <a:extLst>
              <a:ext uri="{FF2B5EF4-FFF2-40B4-BE49-F238E27FC236}">
                <a16:creationId xmlns:a16="http://schemas.microsoft.com/office/drawing/2014/main" id="{BC566484-8C3E-FEA6-54E0-F1A1726940A7}"/>
              </a:ext>
            </a:extLst>
          </p:cNvPr>
          <p:cNvSpPr>
            <a:spLocks noChangeArrowheads="1"/>
          </p:cNvSpPr>
          <p:nvPr/>
        </p:nvSpPr>
        <p:spPr bwMode="gray">
          <a:xfrm>
            <a:off x="9892796" y="2466040"/>
            <a:ext cx="1328605" cy="557152"/>
          </a:xfrm>
          <a:prstGeom prst="roundRect">
            <a:avLst/>
          </a:prstGeom>
          <a:solidFill>
            <a:schemeClr val="accent4">
              <a:lumMod val="10000"/>
              <a:lumOff val="90000"/>
            </a:schemeClr>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200" strike="sngStrike" dirty="0">
                <a:solidFill>
                  <a:sysClr val="windowText" lastClr="000000"/>
                </a:solidFill>
                <a:latin typeface="+mj-lt"/>
                <a:ea typeface="Arial Unicode MS" pitchFamily="34" charset="-128"/>
              </a:rPr>
              <a:t>Kiran Manyam</a:t>
            </a:r>
          </a:p>
        </p:txBody>
      </p:sp>
      <p:pic>
        <p:nvPicPr>
          <p:cNvPr id="14" name="Graphic 13" descr="Group of people with solid fill">
            <a:extLst>
              <a:ext uri="{FF2B5EF4-FFF2-40B4-BE49-F238E27FC236}">
                <a16:creationId xmlns:a16="http://schemas.microsoft.com/office/drawing/2014/main" id="{CC1E3F6F-1931-9729-752E-981FDEE39E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38324" y="5419697"/>
            <a:ext cx="755703" cy="755703"/>
          </a:xfrm>
          <a:prstGeom prst="rect">
            <a:avLst/>
          </a:prstGeom>
        </p:spPr>
      </p:pic>
      <p:sp>
        <p:nvSpPr>
          <p:cNvPr id="15" name="Arrow: Curved Left 14">
            <a:extLst>
              <a:ext uri="{FF2B5EF4-FFF2-40B4-BE49-F238E27FC236}">
                <a16:creationId xmlns:a16="http://schemas.microsoft.com/office/drawing/2014/main" id="{C858FD3E-D692-3408-7F58-82C12190A01E}"/>
              </a:ext>
            </a:extLst>
          </p:cNvPr>
          <p:cNvSpPr/>
          <p:nvPr/>
        </p:nvSpPr>
        <p:spPr>
          <a:xfrm>
            <a:off x="11270243" y="2706779"/>
            <a:ext cx="795819" cy="2274202"/>
          </a:xfrm>
          <a:prstGeom prst="curvedLeftArrow">
            <a:avLst>
              <a:gd name="adj1" fmla="val 25000"/>
              <a:gd name="adj2" fmla="val 50000"/>
              <a:gd name="adj3" fmla="val 25000"/>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endParaRPr lang="en-US" sz="1200" strike="sngStrike" dirty="0" err="1">
              <a:solidFill>
                <a:schemeClr val="bg1"/>
              </a:solidFill>
              <a:latin typeface="+mj-lt"/>
              <a:ea typeface="Arial Unicode MS" pitchFamily="34" charset="-128"/>
            </a:endParaRPr>
          </a:p>
        </p:txBody>
      </p:sp>
      <p:sp>
        <p:nvSpPr>
          <p:cNvPr id="16" name="TextBox 15">
            <a:extLst>
              <a:ext uri="{FF2B5EF4-FFF2-40B4-BE49-F238E27FC236}">
                <a16:creationId xmlns:a16="http://schemas.microsoft.com/office/drawing/2014/main" id="{8CD02A31-C4B2-F5E3-21EB-48B6ED2BBA30}"/>
              </a:ext>
            </a:extLst>
          </p:cNvPr>
          <p:cNvSpPr txBox="1"/>
          <p:nvPr/>
        </p:nvSpPr>
        <p:spPr>
          <a:xfrm>
            <a:off x="515598" y="6154411"/>
            <a:ext cx="10256623" cy="586957"/>
          </a:xfrm>
          <a:prstGeom prst="rect">
            <a:avLst/>
          </a:prstGeom>
          <a:noFill/>
        </p:spPr>
        <p:txBody>
          <a:bodyPr vert="horz" wrap="square" lIns="90000" tIns="46800" rIns="90000" bIns="46800" rtlCol="0" anchor="ctr">
            <a:spAutoFit/>
          </a:bodyPr>
          <a:lstStyle/>
          <a:p>
            <a:pPr algn="ctr">
              <a:spcBef>
                <a:spcPct val="0"/>
              </a:spcBef>
            </a:pPr>
            <a:r>
              <a:rPr lang="en-US" sz="1600" b="1" i="1" dirty="0">
                <a:solidFill>
                  <a:srgbClr val="178C3D"/>
                </a:solidFill>
              </a:rPr>
              <a:t>ZERO impact on delivery because of this new org model as we are fully equipped to take TCoE forward.</a:t>
            </a:r>
          </a:p>
          <a:p>
            <a:pPr>
              <a:spcBef>
                <a:spcPct val="0"/>
              </a:spcBef>
            </a:pPr>
            <a:r>
              <a:rPr lang="en-US" sz="1600" dirty="0">
                <a:solidFill>
                  <a:schemeClr val="accent2"/>
                </a:solidFill>
                <a:latin typeface="+mj-lt"/>
                <a:ea typeface="Arial Unicode MS" pitchFamily="34" charset="-128"/>
              </a:rPr>
              <a:t>*</a:t>
            </a:r>
            <a:r>
              <a:rPr lang="en-US" sz="1600" b="1" i="1" dirty="0">
                <a:solidFill>
                  <a:schemeClr val="accent2"/>
                </a:solidFill>
                <a:latin typeface="+mj-lt"/>
                <a:ea typeface="Arial Unicode MS" pitchFamily="34" charset="-128"/>
              </a:rPr>
              <a:t>  CG PM Would be an investment from CG</a:t>
            </a:r>
            <a:endParaRPr lang="en-US" sz="1600" b="1" i="1" dirty="0">
              <a:solidFill>
                <a:schemeClr val="accent2"/>
              </a:solidFill>
            </a:endParaRPr>
          </a:p>
        </p:txBody>
      </p:sp>
      <p:sp>
        <p:nvSpPr>
          <p:cNvPr id="18" name="Freeform 5">
            <a:extLst>
              <a:ext uri="{FF2B5EF4-FFF2-40B4-BE49-F238E27FC236}">
                <a16:creationId xmlns:a16="http://schemas.microsoft.com/office/drawing/2014/main" id="{C0918F58-AB3B-1B19-4D59-28990E662C17}"/>
              </a:ext>
            </a:extLst>
          </p:cNvPr>
          <p:cNvSpPr>
            <a:spLocks noEditPoints="1"/>
          </p:cNvSpPr>
          <p:nvPr/>
        </p:nvSpPr>
        <p:spPr bwMode="auto">
          <a:xfrm>
            <a:off x="10703197" y="1054498"/>
            <a:ext cx="432000" cy="432000"/>
          </a:xfrm>
          <a:custGeom>
            <a:avLst/>
            <a:gdLst>
              <a:gd name="T0" fmla="*/ 2386 w 5760"/>
              <a:gd name="T1" fmla="*/ 3095 h 5760"/>
              <a:gd name="T2" fmla="*/ 1754 w 5760"/>
              <a:gd name="T3" fmla="*/ 4131 h 5760"/>
              <a:gd name="T4" fmla="*/ 2386 w 5760"/>
              <a:gd name="T5" fmla="*/ 3095 h 5760"/>
              <a:gd name="T6" fmla="*/ 2480 w 5760"/>
              <a:gd name="T7" fmla="*/ 1601 h 5760"/>
              <a:gd name="T8" fmla="*/ 2019 w 5760"/>
              <a:gd name="T9" fmla="*/ 2248 h 5760"/>
              <a:gd name="T10" fmla="*/ 2480 w 5760"/>
              <a:gd name="T11" fmla="*/ 1601 h 5760"/>
              <a:gd name="T12" fmla="*/ 3894 w 5760"/>
              <a:gd name="T13" fmla="*/ 1634 h 5760"/>
              <a:gd name="T14" fmla="*/ 3527 w 5760"/>
              <a:gd name="T15" fmla="*/ 2129 h 5760"/>
              <a:gd name="T16" fmla="*/ 3894 w 5760"/>
              <a:gd name="T17" fmla="*/ 1634 h 5760"/>
              <a:gd name="T18" fmla="*/ 4482 w 5760"/>
              <a:gd name="T19" fmla="*/ 3645 h 5760"/>
              <a:gd name="T20" fmla="*/ 2889 w 5760"/>
              <a:gd name="T21" fmla="*/ 3501 h 5760"/>
              <a:gd name="T22" fmla="*/ 3375 w 5760"/>
              <a:gd name="T23" fmla="*/ 2488 h 5760"/>
              <a:gd name="T24" fmla="*/ 2536 w 5760"/>
              <a:gd name="T25" fmla="*/ 3678 h 5760"/>
              <a:gd name="T26" fmla="*/ 1293 w 5760"/>
              <a:gd name="T27" fmla="*/ 3916 h 5760"/>
              <a:gd name="T28" fmla="*/ 2417 w 5760"/>
              <a:gd name="T29" fmla="*/ 2830 h 5760"/>
              <a:gd name="T30" fmla="*/ 2121 w 5760"/>
              <a:gd name="T31" fmla="*/ 2791 h 5760"/>
              <a:gd name="T32" fmla="*/ 1387 w 5760"/>
              <a:gd name="T33" fmla="*/ 2065 h 5760"/>
              <a:gd name="T34" fmla="*/ 1643 w 5760"/>
              <a:gd name="T35" fmla="*/ 1794 h 5760"/>
              <a:gd name="T36" fmla="*/ 1779 w 5760"/>
              <a:gd name="T37" fmla="*/ 2272 h 5760"/>
              <a:gd name="T38" fmla="*/ 2712 w 5760"/>
              <a:gd name="T39" fmla="*/ 1579 h 5760"/>
              <a:gd name="T40" fmla="*/ 2170 w 5760"/>
              <a:gd name="T41" fmla="*/ 2592 h 5760"/>
              <a:gd name="T42" fmla="*/ 2817 w 5760"/>
              <a:gd name="T43" fmla="*/ 1985 h 5760"/>
              <a:gd name="T44" fmla="*/ 2688 w 5760"/>
              <a:gd name="T45" fmla="*/ 2463 h 5760"/>
              <a:gd name="T46" fmla="*/ 3295 w 5760"/>
              <a:gd name="T47" fmla="*/ 2297 h 5760"/>
              <a:gd name="T48" fmla="*/ 3853 w 5760"/>
              <a:gd name="T49" fmla="*/ 1322 h 5760"/>
              <a:gd name="T50" fmla="*/ 3574 w 5760"/>
              <a:gd name="T51" fmla="*/ 2352 h 5760"/>
              <a:gd name="T52" fmla="*/ 3900 w 5760"/>
              <a:gd name="T53" fmla="*/ 2471 h 5760"/>
              <a:gd name="T54" fmla="*/ 3861 w 5760"/>
              <a:gd name="T55" fmla="*/ 2728 h 5760"/>
              <a:gd name="T56" fmla="*/ 3182 w 5760"/>
              <a:gd name="T57" fmla="*/ 3468 h 5760"/>
              <a:gd name="T58" fmla="*/ 4203 w 5760"/>
              <a:gd name="T59" fmla="*/ 3645 h 5760"/>
              <a:gd name="T60" fmla="*/ 3750 w 5760"/>
              <a:gd name="T61" fmla="*/ 3429 h 5760"/>
              <a:gd name="T62" fmla="*/ 3750 w 5760"/>
              <a:gd name="T63" fmla="*/ 3813 h 5760"/>
              <a:gd name="T64" fmla="*/ 3949 w 5760"/>
              <a:gd name="T65" fmla="*/ 3015 h 5760"/>
              <a:gd name="T66" fmla="*/ 4482 w 5760"/>
              <a:gd name="T67" fmla="*/ 3645 h 5760"/>
              <a:gd name="T68" fmla="*/ 5449 w 5760"/>
              <a:gd name="T69" fmla="*/ 2880 h 5760"/>
              <a:gd name="T70" fmla="*/ 3406 w 5760"/>
              <a:gd name="T71" fmla="*/ 621 h 5760"/>
              <a:gd name="T72" fmla="*/ 2513 w 5760"/>
              <a:gd name="T73" fmla="*/ 693 h 5760"/>
              <a:gd name="T74" fmla="*/ 3685 w 5760"/>
              <a:gd name="T75" fmla="*/ 469 h 5760"/>
              <a:gd name="T76" fmla="*/ 2880 w 5760"/>
              <a:gd name="T77" fmla="*/ 309 h 5760"/>
              <a:gd name="T78" fmla="*/ 622 w 5760"/>
              <a:gd name="T79" fmla="*/ 2352 h 5760"/>
              <a:gd name="T80" fmla="*/ 694 w 5760"/>
              <a:gd name="T81" fmla="*/ 3247 h 5760"/>
              <a:gd name="T82" fmla="*/ 462 w 5760"/>
              <a:gd name="T83" fmla="*/ 2073 h 5760"/>
              <a:gd name="T84" fmla="*/ 310 w 5760"/>
              <a:gd name="T85" fmla="*/ 2880 h 5760"/>
              <a:gd name="T86" fmla="*/ 2353 w 5760"/>
              <a:gd name="T87" fmla="*/ 5144 h 5760"/>
              <a:gd name="T88" fmla="*/ 3248 w 5760"/>
              <a:gd name="T89" fmla="*/ 5072 h 5760"/>
              <a:gd name="T90" fmla="*/ 2074 w 5760"/>
              <a:gd name="T91" fmla="*/ 5296 h 5760"/>
              <a:gd name="T92" fmla="*/ 2880 w 5760"/>
              <a:gd name="T93" fmla="*/ 5448 h 5760"/>
              <a:gd name="T94" fmla="*/ 5137 w 5760"/>
              <a:gd name="T95" fmla="*/ 3413 h 5760"/>
              <a:gd name="T96" fmla="*/ 5065 w 5760"/>
              <a:gd name="T97" fmla="*/ 2512 h 5760"/>
              <a:gd name="T98" fmla="*/ 5297 w 5760"/>
              <a:gd name="T99" fmla="*/ 3692 h 5760"/>
              <a:gd name="T100" fmla="*/ 5449 w 5760"/>
              <a:gd name="T101" fmla="*/ 2880 h 5760"/>
              <a:gd name="T102" fmla="*/ 5623 w 5760"/>
              <a:gd name="T103" fmla="*/ 2880 h 5760"/>
              <a:gd name="T104" fmla="*/ 2880 w 5760"/>
              <a:gd name="T105" fmla="*/ 5622 h 5760"/>
              <a:gd name="T106" fmla="*/ 2880 w 5760"/>
              <a:gd name="T107" fmla="*/ 135 h 5760"/>
              <a:gd name="T108" fmla="*/ 5623 w 5760"/>
              <a:gd name="T109" fmla="*/ 2880 h 5760"/>
              <a:gd name="T110" fmla="*/ 5760 w 5760"/>
              <a:gd name="T111" fmla="*/ 2880 h 5760"/>
              <a:gd name="T112" fmla="*/ 0 w 5760"/>
              <a:gd name="T113" fmla="*/ 2880 h 5760"/>
              <a:gd name="T114" fmla="*/ 5760 w 5760"/>
              <a:gd name="T115" fmla="*/ 2880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760" h="5760">
                <a:moveTo>
                  <a:pt x="2386" y="3095"/>
                </a:moveTo>
                <a:lnTo>
                  <a:pt x="2386" y="3095"/>
                </a:lnTo>
                <a:cubicBezTo>
                  <a:pt x="2027" y="3269"/>
                  <a:pt x="1572" y="3581"/>
                  <a:pt x="1572" y="3924"/>
                </a:cubicBezTo>
                <a:cubicBezTo>
                  <a:pt x="1572" y="4051"/>
                  <a:pt x="1635" y="4131"/>
                  <a:pt x="1754" y="4131"/>
                </a:cubicBezTo>
                <a:cubicBezTo>
                  <a:pt x="2105" y="4131"/>
                  <a:pt x="2320" y="3573"/>
                  <a:pt x="2386" y="3095"/>
                </a:cubicBezTo>
                <a:lnTo>
                  <a:pt x="2386" y="3095"/>
                </a:lnTo>
                <a:close/>
                <a:moveTo>
                  <a:pt x="2480" y="1601"/>
                </a:moveTo>
                <a:lnTo>
                  <a:pt x="2480" y="1601"/>
                </a:lnTo>
                <a:cubicBezTo>
                  <a:pt x="2480" y="1563"/>
                  <a:pt x="2458" y="1546"/>
                  <a:pt x="2425" y="1546"/>
                </a:cubicBezTo>
                <a:cubicBezTo>
                  <a:pt x="2257" y="1546"/>
                  <a:pt x="2019" y="1985"/>
                  <a:pt x="2019" y="2248"/>
                </a:cubicBezTo>
                <a:cubicBezTo>
                  <a:pt x="2281" y="2104"/>
                  <a:pt x="2480" y="1778"/>
                  <a:pt x="2480" y="1601"/>
                </a:cubicBezTo>
                <a:lnTo>
                  <a:pt x="2480" y="1601"/>
                </a:lnTo>
                <a:close/>
                <a:moveTo>
                  <a:pt x="3894" y="1634"/>
                </a:moveTo>
                <a:lnTo>
                  <a:pt x="3894" y="1634"/>
                </a:lnTo>
                <a:cubicBezTo>
                  <a:pt x="3894" y="1595"/>
                  <a:pt x="3885" y="1546"/>
                  <a:pt x="3836" y="1546"/>
                </a:cubicBezTo>
                <a:cubicBezTo>
                  <a:pt x="3717" y="1546"/>
                  <a:pt x="3527" y="1803"/>
                  <a:pt x="3527" y="2129"/>
                </a:cubicBezTo>
                <a:cubicBezTo>
                  <a:pt x="3765" y="1921"/>
                  <a:pt x="3894" y="1745"/>
                  <a:pt x="3894" y="1634"/>
                </a:cubicBezTo>
                <a:lnTo>
                  <a:pt x="3894" y="1634"/>
                </a:lnTo>
                <a:close/>
                <a:moveTo>
                  <a:pt x="4482" y="3645"/>
                </a:moveTo>
                <a:lnTo>
                  <a:pt x="4482" y="3645"/>
                </a:lnTo>
                <a:cubicBezTo>
                  <a:pt x="4482" y="4004"/>
                  <a:pt x="4173" y="4379"/>
                  <a:pt x="3717" y="4379"/>
                </a:cubicBezTo>
                <a:cubicBezTo>
                  <a:pt x="3168" y="4379"/>
                  <a:pt x="2889" y="3916"/>
                  <a:pt x="2889" y="3501"/>
                </a:cubicBezTo>
                <a:cubicBezTo>
                  <a:pt x="2889" y="2919"/>
                  <a:pt x="3287" y="2672"/>
                  <a:pt x="3455" y="2584"/>
                </a:cubicBezTo>
                <a:cubicBezTo>
                  <a:pt x="3422" y="2559"/>
                  <a:pt x="3397" y="2529"/>
                  <a:pt x="3375" y="2488"/>
                </a:cubicBezTo>
                <a:cubicBezTo>
                  <a:pt x="3182" y="2623"/>
                  <a:pt x="3008" y="2744"/>
                  <a:pt x="2640" y="2951"/>
                </a:cubicBezTo>
                <a:cubicBezTo>
                  <a:pt x="2624" y="3206"/>
                  <a:pt x="2601" y="3485"/>
                  <a:pt x="2536" y="3678"/>
                </a:cubicBezTo>
                <a:cubicBezTo>
                  <a:pt x="2400" y="4084"/>
                  <a:pt x="2121" y="4379"/>
                  <a:pt x="1754" y="4379"/>
                </a:cubicBezTo>
                <a:cubicBezTo>
                  <a:pt x="1444" y="4379"/>
                  <a:pt x="1293" y="4155"/>
                  <a:pt x="1293" y="3916"/>
                </a:cubicBezTo>
                <a:cubicBezTo>
                  <a:pt x="1293" y="3741"/>
                  <a:pt x="1395" y="3518"/>
                  <a:pt x="1580" y="3349"/>
                </a:cubicBezTo>
                <a:cubicBezTo>
                  <a:pt x="1812" y="3142"/>
                  <a:pt x="2066" y="3015"/>
                  <a:pt x="2417" y="2830"/>
                </a:cubicBezTo>
                <a:cubicBezTo>
                  <a:pt x="2425" y="2783"/>
                  <a:pt x="2433" y="2736"/>
                  <a:pt x="2442" y="2678"/>
                </a:cubicBezTo>
                <a:cubicBezTo>
                  <a:pt x="2353" y="2758"/>
                  <a:pt x="2226" y="2791"/>
                  <a:pt x="2121" y="2791"/>
                </a:cubicBezTo>
                <a:cubicBezTo>
                  <a:pt x="1955" y="2791"/>
                  <a:pt x="1818" y="2648"/>
                  <a:pt x="1787" y="2496"/>
                </a:cubicBezTo>
                <a:cubicBezTo>
                  <a:pt x="1563" y="2480"/>
                  <a:pt x="1395" y="2320"/>
                  <a:pt x="1387" y="2065"/>
                </a:cubicBezTo>
                <a:cubicBezTo>
                  <a:pt x="1387" y="1882"/>
                  <a:pt x="1459" y="1723"/>
                  <a:pt x="1580" y="1723"/>
                </a:cubicBezTo>
                <a:cubicBezTo>
                  <a:pt x="1627" y="1723"/>
                  <a:pt x="1643" y="1762"/>
                  <a:pt x="1643" y="1794"/>
                </a:cubicBezTo>
                <a:cubicBezTo>
                  <a:pt x="1643" y="1825"/>
                  <a:pt x="1602" y="1930"/>
                  <a:pt x="1602" y="2032"/>
                </a:cubicBezTo>
                <a:cubicBezTo>
                  <a:pt x="1602" y="2137"/>
                  <a:pt x="1652" y="2272"/>
                  <a:pt x="1779" y="2272"/>
                </a:cubicBezTo>
                <a:cubicBezTo>
                  <a:pt x="1779" y="1858"/>
                  <a:pt x="2082" y="1322"/>
                  <a:pt x="2442" y="1322"/>
                </a:cubicBezTo>
                <a:cubicBezTo>
                  <a:pt x="2680" y="1322"/>
                  <a:pt x="2712" y="1499"/>
                  <a:pt x="2712" y="1579"/>
                </a:cubicBezTo>
                <a:cubicBezTo>
                  <a:pt x="2712" y="1954"/>
                  <a:pt x="2337" y="2369"/>
                  <a:pt x="2033" y="2471"/>
                </a:cubicBezTo>
                <a:cubicBezTo>
                  <a:pt x="2042" y="2504"/>
                  <a:pt x="2074" y="2592"/>
                  <a:pt x="2170" y="2592"/>
                </a:cubicBezTo>
                <a:cubicBezTo>
                  <a:pt x="2290" y="2592"/>
                  <a:pt x="2433" y="2480"/>
                  <a:pt x="2505" y="2391"/>
                </a:cubicBezTo>
                <a:cubicBezTo>
                  <a:pt x="2536" y="2225"/>
                  <a:pt x="2657" y="1985"/>
                  <a:pt x="2817" y="1985"/>
                </a:cubicBezTo>
                <a:cubicBezTo>
                  <a:pt x="2880" y="1985"/>
                  <a:pt x="2911" y="2032"/>
                  <a:pt x="2911" y="2090"/>
                </a:cubicBezTo>
                <a:cubicBezTo>
                  <a:pt x="2911" y="2209"/>
                  <a:pt x="2784" y="2361"/>
                  <a:pt x="2688" y="2463"/>
                </a:cubicBezTo>
                <a:cubicBezTo>
                  <a:pt x="2673" y="2543"/>
                  <a:pt x="2665" y="2631"/>
                  <a:pt x="2665" y="2703"/>
                </a:cubicBezTo>
                <a:cubicBezTo>
                  <a:pt x="2944" y="2535"/>
                  <a:pt x="3088" y="2449"/>
                  <a:pt x="3295" y="2297"/>
                </a:cubicBezTo>
                <a:cubicBezTo>
                  <a:pt x="3279" y="2242"/>
                  <a:pt x="3279" y="2176"/>
                  <a:pt x="3279" y="2112"/>
                </a:cubicBezTo>
                <a:cubicBezTo>
                  <a:pt x="3279" y="1739"/>
                  <a:pt x="3527" y="1322"/>
                  <a:pt x="3853" y="1322"/>
                </a:cubicBezTo>
                <a:cubicBezTo>
                  <a:pt x="4037" y="1322"/>
                  <a:pt x="4131" y="1452"/>
                  <a:pt x="4131" y="1595"/>
                </a:cubicBezTo>
                <a:cubicBezTo>
                  <a:pt x="4131" y="1866"/>
                  <a:pt x="3900" y="2104"/>
                  <a:pt x="3574" y="2352"/>
                </a:cubicBezTo>
                <a:cubicBezTo>
                  <a:pt x="3599" y="2416"/>
                  <a:pt x="3637" y="2471"/>
                  <a:pt x="3701" y="2504"/>
                </a:cubicBezTo>
                <a:cubicBezTo>
                  <a:pt x="3709" y="2488"/>
                  <a:pt x="3813" y="2471"/>
                  <a:pt x="3900" y="2471"/>
                </a:cubicBezTo>
                <a:cubicBezTo>
                  <a:pt x="3996" y="2471"/>
                  <a:pt x="4131" y="2496"/>
                  <a:pt x="4131" y="2592"/>
                </a:cubicBezTo>
                <a:cubicBezTo>
                  <a:pt x="4131" y="2703"/>
                  <a:pt x="3980" y="2728"/>
                  <a:pt x="3861" y="2728"/>
                </a:cubicBezTo>
                <a:cubicBezTo>
                  <a:pt x="3797" y="2736"/>
                  <a:pt x="3693" y="2711"/>
                  <a:pt x="3693" y="2711"/>
                </a:cubicBezTo>
                <a:cubicBezTo>
                  <a:pt x="3518" y="2758"/>
                  <a:pt x="3182" y="2959"/>
                  <a:pt x="3182" y="3468"/>
                </a:cubicBezTo>
                <a:cubicBezTo>
                  <a:pt x="3182" y="3813"/>
                  <a:pt x="3397" y="4131"/>
                  <a:pt x="3734" y="4131"/>
                </a:cubicBezTo>
                <a:cubicBezTo>
                  <a:pt x="3988" y="4131"/>
                  <a:pt x="4195" y="3940"/>
                  <a:pt x="4203" y="3645"/>
                </a:cubicBezTo>
                <a:cubicBezTo>
                  <a:pt x="4204" y="3454"/>
                  <a:pt x="4123" y="3253"/>
                  <a:pt x="3933" y="3253"/>
                </a:cubicBezTo>
                <a:cubicBezTo>
                  <a:pt x="3836" y="3253"/>
                  <a:pt x="3750" y="3325"/>
                  <a:pt x="3750" y="3429"/>
                </a:cubicBezTo>
                <a:cubicBezTo>
                  <a:pt x="3742" y="3589"/>
                  <a:pt x="3861" y="3606"/>
                  <a:pt x="3861" y="3708"/>
                </a:cubicBezTo>
                <a:cubicBezTo>
                  <a:pt x="3861" y="3780"/>
                  <a:pt x="3806" y="3813"/>
                  <a:pt x="3750" y="3813"/>
                </a:cubicBezTo>
                <a:cubicBezTo>
                  <a:pt x="3590" y="3813"/>
                  <a:pt x="3469" y="3653"/>
                  <a:pt x="3469" y="3454"/>
                </a:cubicBezTo>
                <a:cubicBezTo>
                  <a:pt x="3469" y="3214"/>
                  <a:pt x="3678" y="3015"/>
                  <a:pt x="3949" y="3015"/>
                </a:cubicBezTo>
                <a:cubicBezTo>
                  <a:pt x="4300" y="3015"/>
                  <a:pt x="4482" y="3319"/>
                  <a:pt x="4482" y="3645"/>
                </a:cubicBezTo>
                <a:lnTo>
                  <a:pt x="4482" y="3645"/>
                </a:lnTo>
                <a:close/>
                <a:moveTo>
                  <a:pt x="5449" y="2880"/>
                </a:moveTo>
                <a:lnTo>
                  <a:pt x="5449" y="2880"/>
                </a:lnTo>
                <a:cubicBezTo>
                  <a:pt x="5449" y="1969"/>
                  <a:pt x="4985" y="1027"/>
                  <a:pt x="3988" y="726"/>
                </a:cubicBezTo>
                <a:cubicBezTo>
                  <a:pt x="3781" y="662"/>
                  <a:pt x="3607" y="621"/>
                  <a:pt x="3406" y="621"/>
                </a:cubicBezTo>
                <a:cubicBezTo>
                  <a:pt x="2944" y="621"/>
                  <a:pt x="2928" y="884"/>
                  <a:pt x="2712" y="884"/>
                </a:cubicBezTo>
                <a:cubicBezTo>
                  <a:pt x="2593" y="884"/>
                  <a:pt x="2513" y="798"/>
                  <a:pt x="2513" y="693"/>
                </a:cubicBezTo>
                <a:cubicBezTo>
                  <a:pt x="2513" y="510"/>
                  <a:pt x="2729" y="367"/>
                  <a:pt x="3071" y="367"/>
                </a:cubicBezTo>
                <a:cubicBezTo>
                  <a:pt x="3391" y="367"/>
                  <a:pt x="3637" y="447"/>
                  <a:pt x="3685" y="469"/>
                </a:cubicBezTo>
                <a:lnTo>
                  <a:pt x="3693" y="447"/>
                </a:lnTo>
                <a:cubicBezTo>
                  <a:pt x="3607" y="414"/>
                  <a:pt x="3303" y="309"/>
                  <a:pt x="2880" y="309"/>
                </a:cubicBezTo>
                <a:cubicBezTo>
                  <a:pt x="1961" y="309"/>
                  <a:pt x="1028" y="781"/>
                  <a:pt x="727" y="1770"/>
                </a:cubicBezTo>
                <a:cubicBezTo>
                  <a:pt x="663" y="1977"/>
                  <a:pt x="622" y="2154"/>
                  <a:pt x="622" y="2352"/>
                </a:cubicBezTo>
                <a:cubicBezTo>
                  <a:pt x="622" y="2816"/>
                  <a:pt x="885" y="2838"/>
                  <a:pt x="885" y="3054"/>
                </a:cubicBezTo>
                <a:cubicBezTo>
                  <a:pt x="885" y="3167"/>
                  <a:pt x="798" y="3247"/>
                  <a:pt x="694" y="3247"/>
                </a:cubicBezTo>
                <a:cubicBezTo>
                  <a:pt x="511" y="3247"/>
                  <a:pt x="368" y="3037"/>
                  <a:pt x="368" y="2687"/>
                </a:cubicBezTo>
                <a:cubicBezTo>
                  <a:pt x="368" y="2369"/>
                  <a:pt x="448" y="2121"/>
                  <a:pt x="462" y="2073"/>
                </a:cubicBezTo>
                <a:lnTo>
                  <a:pt x="440" y="2065"/>
                </a:lnTo>
                <a:cubicBezTo>
                  <a:pt x="415" y="2161"/>
                  <a:pt x="310" y="2457"/>
                  <a:pt x="310" y="2880"/>
                </a:cubicBezTo>
                <a:cubicBezTo>
                  <a:pt x="310" y="3805"/>
                  <a:pt x="782" y="4738"/>
                  <a:pt x="1771" y="5041"/>
                </a:cubicBezTo>
                <a:cubicBezTo>
                  <a:pt x="1978" y="5105"/>
                  <a:pt x="2154" y="5144"/>
                  <a:pt x="2353" y="5144"/>
                </a:cubicBezTo>
                <a:cubicBezTo>
                  <a:pt x="2817" y="5144"/>
                  <a:pt x="2831" y="4873"/>
                  <a:pt x="3047" y="4873"/>
                </a:cubicBezTo>
                <a:cubicBezTo>
                  <a:pt x="3160" y="4873"/>
                  <a:pt x="3248" y="4961"/>
                  <a:pt x="3248" y="5072"/>
                </a:cubicBezTo>
                <a:cubicBezTo>
                  <a:pt x="3248" y="5249"/>
                  <a:pt x="3038" y="5392"/>
                  <a:pt x="2688" y="5392"/>
                </a:cubicBezTo>
                <a:cubicBezTo>
                  <a:pt x="2370" y="5392"/>
                  <a:pt x="2113" y="5312"/>
                  <a:pt x="2074" y="5296"/>
                </a:cubicBezTo>
                <a:lnTo>
                  <a:pt x="2066" y="5320"/>
                </a:lnTo>
                <a:cubicBezTo>
                  <a:pt x="2154" y="5359"/>
                  <a:pt x="2458" y="5448"/>
                  <a:pt x="2880" y="5448"/>
                </a:cubicBezTo>
                <a:cubicBezTo>
                  <a:pt x="3797" y="5448"/>
                  <a:pt x="4739" y="4984"/>
                  <a:pt x="5034" y="3987"/>
                </a:cubicBezTo>
                <a:cubicBezTo>
                  <a:pt x="5098" y="3788"/>
                  <a:pt x="5137" y="3606"/>
                  <a:pt x="5137" y="3413"/>
                </a:cubicBezTo>
                <a:cubicBezTo>
                  <a:pt x="5137" y="2943"/>
                  <a:pt x="4874" y="2927"/>
                  <a:pt x="4874" y="2711"/>
                </a:cubicBezTo>
                <a:cubicBezTo>
                  <a:pt x="4874" y="2592"/>
                  <a:pt x="4954" y="2512"/>
                  <a:pt x="5065" y="2512"/>
                </a:cubicBezTo>
                <a:cubicBezTo>
                  <a:pt x="5250" y="2512"/>
                  <a:pt x="5393" y="2728"/>
                  <a:pt x="5393" y="3079"/>
                </a:cubicBezTo>
                <a:cubicBezTo>
                  <a:pt x="5393" y="3390"/>
                  <a:pt x="5313" y="3637"/>
                  <a:pt x="5297" y="3692"/>
                </a:cubicBezTo>
                <a:lnTo>
                  <a:pt x="5322" y="3700"/>
                </a:lnTo>
                <a:cubicBezTo>
                  <a:pt x="5352" y="3606"/>
                  <a:pt x="5449" y="3310"/>
                  <a:pt x="5449" y="2880"/>
                </a:cubicBezTo>
                <a:lnTo>
                  <a:pt x="5449" y="2880"/>
                </a:lnTo>
                <a:close/>
                <a:moveTo>
                  <a:pt x="5623" y="2880"/>
                </a:moveTo>
                <a:lnTo>
                  <a:pt x="5623" y="2880"/>
                </a:lnTo>
                <a:cubicBezTo>
                  <a:pt x="5623" y="4395"/>
                  <a:pt x="4396" y="5622"/>
                  <a:pt x="2880" y="5622"/>
                </a:cubicBezTo>
                <a:cubicBezTo>
                  <a:pt x="1364" y="5622"/>
                  <a:pt x="136" y="4395"/>
                  <a:pt x="136" y="2880"/>
                </a:cubicBezTo>
                <a:cubicBezTo>
                  <a:pt x="136" y="1363"/>
                  <a:pt x="1364" y="135"/>
                  <a:pt x="2880" y="135"/>
                </a:cubicBezTo>
                <a:cubicBezTo>
                  <a:pt x="4396" y="135"/>
                  <a:pt x="5623" y="1372"/>
                  <a:pt x="5623" y="2880"/>
                </a:cubicBezTo>
                <a:lnTo>
                  <a:pt x="5623" y="2880"/>
                </a:lnTo>
                <a:close/>
                <a:moveTo>
                  <a:pt x="5760" y="2880"/>
                </a:moveTo>
                <a:lnTo>
                  <a:pt x="5760" y="2880"/>
                </a:lnTo>
                <a:cubicBezTo>
                  <a:pt x="5760" y="1292"/>
                  <a:pt x="4468" y="0"/>
                  <a:pt x="2880" y="0"/>
                </a:cubicBezTo>
                <a:cubicBezTo>
                  <a:pt x="1293" y="0"/>
                  <a:pt x="0" y="1292"/>
                  <a:pt x="0" y="2880"/>
                </a:cubicBezTo>
                <a:cubicBezTo>
                  <a:pt x="0" y="4473"/>
                  <a:pt x="1293" y="5760"/>
                  <a:pt x="2880" y="5760"/>
                </a:cubicBezTo>
                <a:cubicBezTo>
                  <a:pt x="4468" y="5760"/>
                  <a:pt x="5760" y="4473"/>
                  <a:pt x="5760" y="2880"/>
                </a:cubicBezTo>
                <a:close/>
              </a:path>
            </a:pathLst>
          </a:custGeom>
          <a:solidFill>
            <a:srgbClr val="005EB8"/>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Rectangle: Rounded Corners 1">
            <a:extLst>
              <a:ext uri="{FF2B5EF4-FFF2-40B4-BE49-F238E27FC236}">
                <a16:creationId xmlns:a16="http://schemas.microsoft.com/office/drawing/2014/main" id="{538B2F9C-C428-2C4C-CDB0-966D4E6BC04F}"/>
              </a:ext>
            </a:extLst>
          </p:cNvPr>
          <p:cNvSpPr>
            <a:spLocks noChangeArrowheads="1"/>
          </p:cNvSpPr>
          <p:nvPr/>
        </p:nvSpPr>
        <p:spPr bwMode="gray">
          <a:xfrm>
            <a:off x="10068644" y="3919144"/>
            <a:ext cx="871536" cy="392695"/>
          </a:xfrm>
          <a:prstGeom prst="roundRect">
            <a:avLst/>
          </a:prstGeom>
          <a:solidFill>
            <a:schemeClr val="accent2"/>
          </a:solidFill>
          <a:ln w="9525">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CG PM*</a:t>
            </a:r>
          </a:p>
        </p:txBody>
      </p:sp>
      <p:sp>
        <p:nvSpPr>
          <p:cNvPr id="7" name="Rectangle: Rounded Corners 6">
            <a:extLst>
              <a:ext uri="{FF2B5EF4-FFF2-40B4-BE49-F238E27FC236}">
                <a16:creationId xmlns:a16="http://schemas.microsoft.com/office/drawing/2014/main" id="{96705820-3F74-6984-3990-2E8D3E791B70}"/>
              </a:ext>
            </a:extLst>
          </p:cNvPr>
          <p:cNvSpPr>
            <a:spLocks noChangeArrowheads="1"/>
          </p:cNvSpPr>
          <p:nvPr/>
        </p:nvSpPr>
        <p:spPr bwMode="gray">
          <a:xfrm>
            <a:off x="8185750" y="3667344"/>
            <a:ext cx="1328605" cy="557152"/>
          </a:xfrm>
          <a:prstGeom prst="roundRect">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r>
              <a:rPr lang="en-US" sz="1600" dirty="0">
                <a:solidFill>
                  <a:schemeClr val="bg1"/>
                </a:solidFill>
                <a:latin typeface="+mj-lt"/>
                <a:ea typeface="Arial Unicode MS" pitchFamily="34" charset="-128"/>
              </a:rPr>
              <a:t>New Addition</a:t>
            </a:r>
          </a:p>
        </p:txBody>
      </p:sp>
      <p:sp>
        <p:nvSpPr>
          <p:cNvPr id="10" name="Arrow: Curved Up 9">
            <a:extLst>
              <a:ext uri="{FF2B5EF4-FFF2-40B4-BE49-F238E27FC236}">
                <a16:creationId xmlns:a16="http://schemas.microsoft.com/office/drawing/2014/main" id="{549C5732-9DEC-7435-6CDD-0E4B00708F21}"/>
              </a:ext>
            </a:extLst>
          </p:cNvPr>
          <p:cNvSpPr/>
          <p:nvPr/>
        </p:nvSpPr>
        <p:spPr>
          <a:xfrm>
            <a:off x="7519712" y="3067908"/>
            <a:ext cx="917949" cy="290569"/>
          </a:xfrm>
          <a:prstGeom prst="curvedUpArrow">
            <a:avLst/>
          </a:prstGeom>
          <a:solidFill>
            <a:srgbClr val="336B7D"/>
          </a:solidFill>
          <a:ln w="9525" algn="ctr">
            <a:solidFill>
              <a:schemeClr val="bg1"/>
            </a:solidFill>
            <a:miter lim="800000"/>
            <a:headEnd/>
            <a:tailEnd/>
          </a:ln>
          <a:effectLst/>
        </p:spPr>
        <p:txBody>
          <a:bodyPr vert="horz" wrap="square" lIns="45720" tIns="45720" rIns="45720" bIns="45720" numCol="1" anchor="ctr" anchorCtr="0" compatLnSpc="1">
            <a:prstTxWarp prst="textNoShape">
              <a:avLst/>
            </a:prstTxWarp>
          </a:bodyPr>
          <a:lstStyle/>
          <a:p>
            <a:pPr marL="244475" indent="-244475" algn="ctr" fontAlgn="base">
              <a:spcBef>
                <a:spcPct val="0"/>
              </a:spcBef>
              <a:spcAft>
                <a:spcPct val="0"/>
              </a:spcAft>
              <a:buClr>
                <a:schemeClr val="accent1"/>
              </a:buClr>
              <a:buSzPct val="80000"/>
            </a:pPr>
            <a:endParaRPr lang="en-US" sz="1200" strike="sngStrike" dirty="0" err="1">
              <a:solidFill>
                <a:schemeClr val="bg1"/>
              </a:solidFill>
              <a:latin typeface="+mj-lt"/>
              <a:ea typeface="Arial Unicode MS" pitchFamily="34" charset="-128"/>
            </a:endParaRPr>
          </a:p>
        </p:txBody>
      </p:sp>
    </p:spTree>
    <p:extLst>
      <p:ext uri="{BB962C8B-B14F-4D97-AF65-F5344CB8AC3E}">
        <p14:creationId xmlns:p14="http://schemas.microsoft.com/office/powerpoint/2010/main" val="8867082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7E98D-40CA-A208-0C92-D01BCC60C697}"/>
              </a:ext>
            </a:extLst>
          </p:cNvPr>
          <p:cNvSpPr>
            <a:spLocks noGrp="1"/>
          </p:cNvSpPr>
          <p:nvPr>
            <p:ph type="title"/>
          </p:nvPr>
        </p:nvSpPr>
        <p:spPr/>
        <p:txBody>
          <a:bodyPr/>
          <a:lstStyle/>
          <a:p>
            <a:r>
              <a:rPr lang="en-US" sz="2800" cap="all" dirty="0">
                <a:solidFill>
                  <a:srgbClr val="0070AD"/>
                </a:solidFill>
                <a:latin typeface="Ubuntu"/>
              </a:rPr>
              <a:t>Capgemini</a:t>
            </a:r>
            <a:r>
              <a:rPr lang="en-US" dirty="0">
                <a:solidFill>
                  <a:srgbClr val="0070AD"/>
                </a:solidFill>
                <a:latin typeface="Ubuntu"/>
              </a:rPr>
              <a:t> </a:t>
            </a:r>
            <a:r>
              <a:rPr lang="en-US" sz="2800" cap="all" dirty="0">
                <a:solidFill>
                  <a:srgbClr val="0070AD"/>
                </a:solidFill>
                <a:latin typeface="Ubuntu"/>
              </a:rPr>
              <a:t>Testing</a:t>
            </a:r>
            <a:r>
              <a:rPr lang="en-US" dirty="0">
                <a:solidFill>
                  <a:srgbClr val="0070AD"/>
                </a:solidFill>
                <a:latin typeface="Ubuntu"/>
              </a:rPr>
              <a:t> </a:t>
            </a:r>
            <a:r>
              <a:rPr lang="en-US" sz="2800" cap="all" dirty="0">
                <a:solidFill>
                  <a:srgbClr val="0070AD"/>
                </a:solidFill>
                <a:latin typeface="Ubuntu"/>
              </a:rPr>
              <a:t>Capabilities</a:t>
            </a:r>
            <a:r>
              <a:rPr lang="en-US" dirty="0">
                <a:solidFill>
                  <a:srgbClr val="0070AD"/>
                </a:solidFill>
                <a:latin typeface="Ubuntu"/>
              </a:rPr>
              <a:t> </a:t>
            </a:r>
            <a:endParaRPr lang="en-US" dirty="0"/>
          </a:p>
        </p:txBody>
      </p:sp>
      <p:sp>
        <p:nvSpPr>
          <p:cNvPr id="3" name="Rectangle 2">
            <a:extLst>
              <a:ext uri="{FF2B5EF4-FFF2-40B4-BE49-F238E27FC236}">
                <a16:creationId xmlns:a16="http://schemas.microsoft.com/office/drawing/2014/main" id="{946A552F-7958-6618-1B5F-66496D2381C8}"/>
              </a:ext>
            </a:extLst>
          </p:cNvPr>
          <p:cNvSpPr/>
          <p:nvPr/>
        </p:nvSpPr>
        <p:spPr>
          <a:xfrm>
            <a:off x="342899" y="680135"/>
            <a:ext cx="11447999" cy="215444"/>
          </a:xfrm>
          <a:prstGeom prst="rect">
            <a:avLst/>
          </a:prstGeom>
        </p:spPr>
        <p:txBody>
          <a:bodyPr wrap="square" lIns="0" tIns="0" rIns="0" bIns="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12ABDB"/>
                </a:solidFill>
                <a:effectLst/>
                <a:uLnTx/>
                <a:uFillTx/>
              </a:rPr>
              <a:t>Capgemini’s Mature testing practice with over 25 years of demonstrated proficiency</a:t>
            </a:r>
          </a:p>
        </p:txBody>
      </p:sp>
      <p:sp>
        <p:nvSpPr>
          <p:cNvPr id="4" name="Rectangle 3">
            <a:extLst>
              <a:ext uri="{FF2B5EF4-FFF2-40B4-BE49-F238E27FC236}">
                <a16:creationId xmlns:a16="http://schemas.microsoft.com/office/drawing/2014/main" id="{97E061C4-2CB9-26EA-E818-53B36D661908}"/>
              </a:ext>
            </a:extLst>
          </p:cNvPr>
          <p:cNvSpPr/>
          <p:nvPr/>
        </p:nvSpPr>
        <p:spPr>
          <a:xfrm>
            <a:off x="0" y="1076960"/>
            <a:ext cx="12192000" cy="574040"/>
          </a:xfrm>
          <a:prstGeom prst="rect">
            <a:avLst/>
          </a:prstGeom>
          <a:solidFill>
            <a:srgbClr val="FFFFFF">
              <a:lumMod val="9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5" name="Rectangle 4">
            <a:extLst>
              <a:ext uri="{FF2B5EF4-FFF2-40B4-BE49-F238E27FC236}">
                <a16:creationId xmlns:a16="http://schemas.microsoft.com/office/drawing/2014/main" id="{DDF37C3A-576B-8137-A46B-176C69316139}"/>
              </a:ext>
            </a:extLst>
          </p:cNvPr>
          <p:cNvSpPr/>
          <p:nvPr/>
        </p:nvSpPr>
        <p:spPr>
          <a:xfrm>
            <a:off x="292187" y="1140617"/>
            <a:ext cx="1024639" cy="446725"/>
          </a:xfrm>
          <a:prstGeom prst="rect">
            <a:avLst/>
          </a:prstGeom>
        </p:spPr>
        <p:txBody>
          <a:bodyPr wrap="none" anchor="ctr">
            <a:spAutoFit/>
          </a:bodyP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500+ </a:t>
            </a:r>
            <a:r>
              <a:rPr kumimoji="0" lang="en-US" sz="1100" b="0" i="0" u="none" strike="noStrike" kern="0" cap="none" spc="0" normalizeH="0" baseline="0" noProof="0" dirty="0">
                <a:ln>
                  <a:noFill/>
                </a:ln>
                <a:solidFill>
                  <a:prstClr val="black"/>
                </a:solidFill>
                <a:effectLst/>
                <a:uLnTx/>
                <a:uFillTx/>
              </a:rPr>
              <a:t>clients; </a:t>
            </a:r>
          </a:p>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40 </a:t>
            </a:r>
            <a:r>
              <a:rPr kumimoji="0" lang="en-US" sz="1100" b="0" i="0" u="none" strike="noStrike" kern="0" cap="none" spc="0" normalizeH="0" baseline="0" noProof="0" dirty="0">
                <a:ln>
                  <a:noFill/>
                </a:ln>
                <a:solidFill>
                  <a:prstClr val="black"/>
                </a:solidFill>
                <a:effectLst/>
                <a:uLnTx/>
                <a:uFillTx/>
              </a:rPr>
              <a:t>countries</a:t>
            </a:r>
          </a:p>
        </p:txBody>
      </p:sp>
      <p:sp>
        <p:nvSpPr>
          <p:cNvPr id="6" name="Rectangle 5">
            <a:extLst>
              <a:ext uri="{FF2B5EF4-FFF2-40B4-BE49-F238E27FC236}">
                <a16:creationId xmlns:a16="http://schemas.microsoft.com/office/drawing/2014/main" id="{9BEA03FB-81FA-971B-2B58-B66F937A4B12}"/>
              </a:ext>
            </a:extLst>
          </p:cNvPr>
          <p:cNvSpPr/>
          <p:nvPr/>
        </p:nvSpPr>
        <p:spPr>
          <a:xfrm>
            <a:off x="1603640" y="1140265"/>
            <a:ext cx="922085" cy="447430"/>
          </a:xfrm>
          <a:prstGeom prst="rect">
            <a:avLst/>
          </a:prstGeom>
        </p:spPr>
        <p:txBody>
          <a:bodyPr wrap="square" anchor="ctr">
            <a:spAutoFit/>
          </a:bodyP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98% </a:t>
            </a:r>
            <a:br>
              <a:rPr kumimoji="0" lang="en-US" sz="1100" b="1" i="0" u="none" strike="noStrike" kern="0" cap="none" spc="0" normalizeH="0" baseline="0" noProof="0" dirty="0">
                <a:ln>
                  <a:noFill/>
                </a:ln>
                <a:solidFill>
                  <a:prstClr val="black"/>
                </a:solidFill>
                <a:effectLst/>
                <a:uLnTx/>
                <a:uFillTx/>
              </a:rPr>
            </a:br>
            <a:r>
              <a:rPr kumimoji="0" lang="en-US" sz="1100" b="1" i="0" u="none" strike="noStrike" kern="0" cap="none" spc="0" normalizeH="0" baseline="0" noProof="0" dirty="0">
                <a:ln>
                  <a:noFill/>
                </a:ln>
                <a:solidFill>
                  <a:prstClr val="black"/>
                </a:solidFill>
                <a:effectLst/>
                <a:uLnTx/>
                <a:uFillTx/>
              </a:rPr>
              <a:t>retention </a:t>
            </a:r>
          </a:p>
        </p:txBody>
      </p:sp>
      <p:sp>
        <p:nvSpPr>
          <p:cNvPr id="7" name="Rectangle 6">
            <a:extLst>
              <a:ext uri="{FF2B5EF4-FFF2-40B4-BE49-F238E27FC236}">
                <a16:creationId xmlns:a16="http://schemas.microsoft.com/office/drawing/2014/main" id="{80968869-CD38-1BA0-143E-46E176DAB0B8}"/>
              </a:ext>
            </a:extLst>
          </p:cNvPr>
          <p:cNvSpPr/>
          <p:nvPr/>
        </p:nvSpPr>
        <p:spPr>
          <a:xfrm>
            <a:off x="2873453" y="1140617"/>
            <a:ext cx="1970411" cy="446725"/>
          </a:xfrm>
          <a:prstGeom prst="rect">
            <a:avLst/>
          </a:prstGeom>
        </p:spPr>
        <p:txBody>
          <a:bodyPr wrap="none" anchor="ctr">
            <a:spAutoFit/>
          </a:bodyP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Managed Testing Services </a:t>
            </a:r>
            <a:br>
              <a:rPr kumimoji="0" lang="en-US" sz="1100" b="1" i="0" u="none" strike="noStrike" kern="0" cap="none" spc="0" normalizeH="0" baseline="0" noProof="0" dirty="0">
                <a:ln>
                  <a:noFill/>
                </a:ln>
                <a:solidFill>
                  <a:prstClr val="black"/>
                </a:solidFill>
                <a:effectLst/>
                <a:uLnTx/>
                <a:uFillTx/>
              </a:rPr>
            </a:br>
            <a:r>
              <a:rPr kumimoji="0" lang="en-US" sz="1100" b="0" i="0" u="none" strike="noStrike" kern="0" cap="none" spc="0" normalizeH="0" baseline="0" noProof="0" dirty="0">
                <a:ln>
                  <a:noFill/>
                </a:ln>
                <a:solidFill>
                  <a:prstClr val="black"/>
                </a:solidFill>
                <a:effectLst/>
                <a:uLnTx/>
                <a:uFillTx/>
              </a:rPr>
              <a:t>with more than 50 clients</a:t>
            </a:r>
          </a:p>
        </p:txBody>
      </p:sp>
      <p:sp>
        <p:nvSpPr>
          <p:cNvPr id="8" name="Rectangle 7">
            <a:extLst>
              <a:ext uri="{FF2B5EF4-FFF2-40B4-BE49-F238E27FC236}">
                <a16:creationId xmlns:a16="http://schemas.microsoft.com/office/drawing/2014/main" id="{A9D19DC4-3183-622C-8D7D-7E061F01199C}"/>
              </a:ext>
            </a:extLst>
          </p:cNvPr>
          <p:cNvSpPr/>
          <p:nvPr/>
        </p:nvSpPr>
        <p:spPr>
          <a:xfrm>
            <a:off x="5284566" y="1140617"/>
            <a:ext cx="1944763" cy="446725"/>
          </a:xfrm>
          <a:prstGeom prst="rect">
            <a:avLst/>
          </a:prstGeom>
        </p:spPr>
        <p:txBody>
          <a:bodyPr wrap="none" anchor="ctr">
            <a:spAutoFit/>
          </a:bodyP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Rightshore® </a:t>
            </a:r>
            <a:r>
              <a:rPr kumimoji="0" lang="en-US" sz="1100" b="0" i="0" u="none" strike="noStrike" kern="0" cap="none" spc="0" normalizeH="0" baseline="0" noProof="0" dirty="0">
                <a:ln>
                  <a:noFill/>
                </a:ln>
                <a:solidFill>
                  <a:prstClr val="black"/>
                </a:solidFill>
                <a:effectLst/>
                <a:uLnTx/>
                <a:uFillTx/>
              </a:rPr>
              <a:t>approach </a:t>
            </a:r>
            <a:br>
              <a:rPr kumimoji="0" lang="en-US" sz="1100" b="0" i="0" u="none" strike="noStrike" kern="0" cap="none" spc="0" normalizeH="0" baseline="0" noProof="0" dirty="0">
                <a:ln>
                  <a:noFill/>
                </a:ln>
                <a:solidFill>
                  <a:prstClr val="black"/>
                </a:solidFill>
                <a:effectLst/>
                <a:uLnTx/>
                <a:uFillTx/>
              </a:rPr>
            </a:br>
            <a:r>
              <a:rPr kumimoji="0" lang="en-US" sz="1100" b="0" i="0" u="none" strike="noStrike" kern="0" cap="none" spc="0" normalizeH="0" baseline="0" noProof="0" dirty="0">
                <a:ln>
                  <a:noFill/>
                </a:ln>
                <a:solidFill>
                  <a:prstClr val="black"/>
                </a:solidFill>
                <a:effectLst/>
                <a:uLnTx/>
                <a:uFillTx/>
              </a:rPr>
              <a:t>leveraging global resources</a:t>
            </a:r>
          </a:p>
        </p:txBody>
      </p:sp>
      <p:sp>
        <p:nvSpPr>
          <p:cNvPr id="9" name="Rectangle 8">
            <a:extLst>
              <a:ext uri="{FF2B5EF4-FFF2-40B4-BE49-F238E27FC236}">
                <a16:creationId xmlns:a16="http://schemas.microsoft.com/office/drawing/2014/main" id="{233DE01A-1769-D13D-D2F9-A6D64E4FDC6B}"/>
              </a:ext>
            </a:extLst>
          </p:cNvPr>
          <p:cNvSpPr/>
          <p:nvPr/>
        </p:nvSpPr>
        <p:spPr>
          <a:xfrm>
            <a:off x="7685259" y="1140617"/>
            <a:ext cx="2265364" cy="446725"/>
          </a:xfrm>
          <a:prstGeom prst="rect">
            <a:avLst/>
          </a:prstGeom>
        </p:spPr>
        <p:txBody>
          <a:bodyPr wrap="none" anchor="ctr">
            <a:spAutoFit/>
          </a:bodyP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Leaders” Quadrant </a:t>
            </a:r>
            <a:r>
              <a:rPr kumimoji="0" lang="en-US" sz="1100" b="0" i="0" u="none" strike="noStrike" kern="0" cap="none" spc="0" normalizeH="0" baseline="0" noProof="0" dirty="0">
                <a:ln>
                  <a:noFill/>
                </a:ln>
                <a:solidFill>
                  <a:prstClr val="black"/>
                </a:solidFill>
                <a:effectLst/>
                <a:uLnTx/>
                <a:uFillTx/>
              </a:rPr>
              <a:t>in Gartner’s </a:t>
            </a:r>
            <a:br>
              <a:rPr kumimoji="0" lang="en-US" sz="1100" b="0" i="0" u="none" strike="noStrike" kern="0" cap="none" spc="0" normalizeH="0" baseline="0" noProof="0" dirty="0">
                <a:ln>
                  <a:noFill/>
                </a:ln>
                <a:solidFill>
                  <a:prstClr val="black"/>
                </a:solidFill>
                <a:effectLst/>
                <a:uLnTx/>
                <a:uFillTx/>
              </a:rPr>
            </a:br>
            <a:r>
              <a:rPr kumimoji="0" lang="en-US" sz="1100" b="0" i="0" u="none" strike="noStrike" kern="0" cap="none" spc="0" normalizeH="0" baseline="0" noProof="0" dirty="0">
                <a:ln>
                  <a:noFill/>
                </a:ln>
                <a:solidFill>
                  <a:prstClr val="black"/>
                </a:solidFill>
                <a:effectLst/>
                <a:uLnTx/>
                <a:uFillTx/>
              </a:rPr>
              <a:t>Magic Quadrant for Testing</a:t>
            </a:r>
          </a:p>
        </p:txBody>
      </p:sp>
      <p:sp>
        <p:nvSpPr>
          <p:cNvPr id="10" name="Rectangle 9">
            <a:extLst>
              <a:ext uri="{FF2B5EF4-FFF2-40B4-BE49-F238E27FC236}">
                <a16:creationId xmlns:a16="http://schemas.microsoft.com/office/drawing/2014/main" id="{672838B5-5888-063C-01CD-A6BA8825A393}"/>
              </a:ext>
            </a:extLst>
          </p:cNvPr>
          <p:cNvSpPr/>
          <p:nvPr/>
        </p:nvSpPr>
        <p:spPr>
          <a:xfrm>
            <a:off x="10313581" y="1140265"/>
            <a:ext cx="1614419" cy="447430"/>
          </a:xfrm>
          <a:prstGeom prst="rect">
            <a:avLst/>
          </a:prstGeom>
        </p:spPr>
        <p:txBody>
          <a:bodyPr wrap="square" anchor="ctr">
            <a:spAutoFit/>
          </a:bodyPr>
          <a:lstStyle/>
          <a:p>
            <a:pPr marL="0" marR="0" lvl="0" indent="0" algn="ctr" defTabSz="914400" eaLnBrk="1" fontAlgn="auto" latinLnBrk="0" hangingPunct="1">
              <a:lnSpc>
                <a:spcPct val="110000"/>
              </a:lnSpc>
              <a:spcBef>
                <a:spcPts val="0"/>
              </a:spcBef>
              <a:spcAft>
                <a:spcPts val="0"/>
              </a:spcAft>
              <a:buClrTx/>
              <a:buSzTx/>
              <a:buFontTx/>
              <a:buNone/>
              <a:tabLst/>
              <a:defRPr/>
            </a:pPr>
            <a:r>
              <a:rPr kumimoji="0" lang="en-US" sz="1100" b="1" i="0" u="none" strike="noStrike" kern="0" cap="none" spc="0" normalizeH="0" baseline="0" noProof="0" dirty="0">
                <a:ln>
                  <a:noFill/>
                </a:ln>
                <a:solidFill>
                  <a:prstClr val="black"/>
                </a:solidFill>
                <a:effectLst/>
                <a:uLnTx/>
                <a:uFillTx/>
              </a:rPr>
              <a:t>Industry Thought Leadership</a:t>
            </a:r>
          </a:p>
        </p:txBody>
      </p:sp>
      <p:cxnSp>
        <p:nvCxnSpPr>
          <p:cNvPr id="11" name="Straight Connector 10">
            <a:extLst>
              <a:ext uri="{FF2B5EF4-FFF2-40B4-BE49-F238E27FC236}">
                <a16:creationId xmlns:a16="http://schemas.microsoft.com/office/drawing/2014/main" id="{BFAF2AE1-AB04-B42B-DE4E-AE97454BA7B1}"/>
              </a:ext>
            </a:extLst>
          </p:cNvPr>
          <p:cNvCxnSpPr>
            <a:cxnSpLocks/>
          </p:cNvCxnSpPr>
          <p:nvPr/>
        </p:nvCxnSpPr>
        <p:spPr>
          <a:xfrm>
            <a:off x="1510327" y="1175288"/>
            <a:ext cx="0" cy="377385"/>
          </a:xfrm>
          <a:prstGeom prst="line">
            <a:avLst/>
          </a:prstGeom>
          <a:noFill/>
          <a:ln w="25400" cap="flat" cmpd="sng" algn="ctr">
            <a:solidFill>
              <a:srgbClr val="12ABDB"/>
            </a:solidFill>
            <a:prstDash val="solid"/>
            <a:miter lim="800000"/>
          </a:ln>
          <a:effectLst/>
        </p:spPr>
      </p:cxnSp>
      <p:cxnSp>
        <p:nvCxnSpPr>
          <p:cNvPr id="12" name="Straight Connector 11">
            <a:extLst>
              <a:ext uri="{FF2B5EF4-FFF2-40B4-BE49-F238E27FC236}">
                <a16:creationId xmlns:a16="http://schemas.microsoft.com/office/drawing/2014/main" id="{0BCB30EE-A022-5876-F1AF-52ABE10FAEFD}"/>
              </a:ext>
            </a:extLst>
          </p:cNvPr>
          <p:cNvCxnSpPr>
            <a:cxnSpLocks/>
          </p:cNvCxnSpPr>
          <p:nvPr/>
        </p:nvCxnSpPr>
        <p:spPr>
          <a:xfrm>
            <a:off x="2619038" y="1175288"/>
            <a:ext cx="0" cy="377385"/>
          </a:xfrm>
          <a:prstGeom prst="line">
            <a:avLst/>
          </a:prstGeom>
          <a:noFill/>
          <a:ln w="25400" cap="flat" cmpd="sng" algn="ctr">
            <a:solidFill>
              <a:srgbClr val="12ABDB"/>
            </a:solidFill>
            <a:prstDash val="solid"/>
            <a:miter lim="800000"/>
          </a:ln>
          <a:effectLst/>
        </p:spPr>
      </p:cxnSp>
      <p:cxnSp>
        <p:nvCxnSpPr>
          <p:cNvPr id="13" name="Straight Connector 12">
            <a:extLst>
              <a:ext uri="{FF2B5EF4-FFF2-40B4-BE49-F238E27FC236}">
                <a16:creationId xmlns:a16="http://schemas.microsoft.com/office/drawing/2014/main" id="{873E0F93-2EBC-B502-B584-81FF924F758F}"/>
              </a:ext>
            </a:extLst>
          </p:cNvPr>
          <p:cNvCxnSpPr>
            <a:cxnSpLocks/>
          </p:cNvCxnSpPr>
          <p:nvPr/>
        </p:nvCxnSpPr>
        <p:spPr>
          <a:xfrm>
            <a:off x="5098279" y="1175288"/>
            <a:ext cx="0" cy="377385"/>
          </a:xfrm>
          <a:prstGeom prst="line">
            <a:avLst/>
          </a:prstGeom>
          <a:noFill/>
          <a:ln w="25400" cap="flat" cmpd="sng" algn="ctr">
            <a:solidFill>
              <a:srgbClr val="12ABDB"/>
            </a:solidFill>
            <a:prstDash val="solid"/>
            <a:miter lim="800000"/>
          </a:ln>
          <a:effectLst/>
        </p:spPr>
      </p:cxnSp>
      <p:cxnSp>
        <p:nvCxnSpPr>
          <p:cNvPr id="14" name="Straight Connector 13">
            <a:extLst>
              <a:ext uri="{FF2B5EF4-FFF2-40B4-BE49-F238E27FC236}">
                <a16:creationId xmlns:a16="http://schemas.microsoft.com/office/drawing/2014/main" id="{9AFBA881-ECD2-F5F1-4AD0-08F877DB6C93}"/>
              </a:ext>
            </a:extLst>
          </p:cNvPr>
          <p:cNvCxnSpPr>
            <a:cxnSpLocks/>
          </p:cNvCxnSpPr>
          <p:nvPr/>
        </p:nvCxnSpPr>
        <p:spPr>
          <a:xfrm>
            <a:off x="7415616" y="1175288"/>
            <a:ext cx="0" cy="377385"/>
          </a:xfrm>
          <a:prstGeom prst="line">
            <a:avLst/>
          </a:prstGeom>
          <a:noFill/>
          <a:ln w="25400" cap="flat" cmpd="sng" algn="ctr">
            <a:solidFill>
              <a:srgbClr val="12ABDB"/>
            </a:solidFill>
            <a:prstDash val="solid"/>
            <a:miter lim="800000"/>
          </a:ln>
          <a:effectLst/>
        </p:spPr>
      </p:cxnSp>
      <p:cxnSp>
        <p:nvCxnSpPr>
          <p:cNvPr id="15" name="Straight Connector 14">
            <a:extLst>
              <a:ext uri="{FF2B5EF4-FFF2-40B4-BE49-F238E27FC236}">
                <a16:creationId xmlns:a16="http://schemas.microsoft.com/office/drawing/2014/main" id="{8CFAED3D-A6C4-0FFD-BB5F-8EC72D26EBFC}"/>
              </a:ext>
            </a:extLst>
          </p:cNvPr>
          <p:cNvCxnSpPr>
            <a:cxnSpLocks/>
          </p:cNvCxnSpPr>
          <p:nvPr/>
        </p:nvCxnSpPr>
        <p:spPr>
          <a:xfrm>
            <a:off x="10220266" y="1175288"/>
            <a:ext cx="0" cy="377385"/>
          </a:xfrm>
          <a:prstGeom prst="line">
            <a:avLst/>
          </a:prstGeom>
          <a:noFill/>
          <a:ln w="25400" cap="flat" cmpd="sng" algn="ctr">
            <a:solidFill>
              <a:srgbClr val="12ABDB"/>
            </a:solidFill>
            <a:prstDash val="solid"/>
            <a:miter lim="800000"/>
          </a:ln>
          <a:effectLst/>
        </p:spPr>
      </p:cxnSp>
      <p:sp>
        <p:nvSpPr>
          <p:cNvPr id="16" name="Rectangle 15">
            <a:extLst>
              <a:ext uri="{FF2B5EF4-FFF2-40B4-BE49-F238E27FC236}">
                <a16:creationId xmlns:a16="http://schemas.microsoft.com/office/drawing/2014/main" id="{885C58C0-5854-93B6-EFFE-96B1C4EFD962}"/>
              </a:ext>
            </a:extLst>
          </p:cNvPr>
          <p:cNvSpPr/>
          <p:nvPr/>
        </p:nvSpPr>
        <p:spPr>
          <a:xfrm>
            <a:off x="342899" y="5588007"/>
            <a:ext cx="11506202" cy="936000"/>
          </a:xfrm>
          <a:prstGeom prst="rect">
            <a:avLst/>
          </a:prstGeom>
          <a:noFill/>
          <a:ln w="12700" cap="flat" cmpd="sng" algn="ctr">
            <a:solidFill>
              <a:srgbClr val="0070AD">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7" name="Arrow: Pentagon 16">
            <a:extLst>
              <a:ext uri="{FF2B5EF4-FFF2-40B4-BE49-F238E27FC236}">
                <a16:creationId xmlns:a16="http://schemas.microsoft.com/office/drawing/2014/main" id="{1627225E-3389-6B4E-F840-2AAA83BC94D8}"/>
              </a:ext>
            </a:extLst>
          </p:cNvPr>
          <p:cNvSpPr/>
          <p:nvPr/>
        </p:nvSpPr>
        <p:spPr>
          <a:xfrm>
            <a:off x="0" y="5587015"/>
            <a:ext cx="1560000" cy="936000"/>
          </a:xfrm>
          <a:prstGeom prst="homePlate">
            <a:avLst>
              <a:gd name="adj" fmla="val 28291"/>
            </a:avLst>
          </a:prstGeom>
          <a:solidFill>
            <a:srgbClr val="0070AD"/>
          </a:solidFill>
          <a:ln w="12700" cap="flat" cmpd="sng" algn="ctr">
            <a:solidFill>
              <a:srgbClr val="0070AD"/>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endParaRPr>
          </a:p>
        </p:txBody>
      </p:sp>
      <p:sp>
        <p:nvSpPr>
          <p:cNvPr id="18" name="Rectangle 17">
            <a:extLst>
              <a:ext uri="{FF2B5EF4-FFF2-40B4-BE49-F238E27FC236}">
                <a16:creationId xmlns:a16="http://schemas.microsoft.com/office/drawing/2014/main" id="{AF5A4799-24B4-DBD9-D3A8-AE40DB2381BA}"/>
              </a:ext>
            </a:extLst>
          </p:cNvPr>
          <p:cNvSpPr/>
          <p:nvPr/>
        </p:nvSpPr>
        <p:spPr>
          <a:xfrm>
            <a:off x="182382" y="5711976"/>
            <a:ext cx="1167307" cy="682110"/>
          </a:xfrm>
          <a:prstGeom prst="rect">
            <a:avLst/>
          </a:prstGeom>
        </p:spPr>
        <p:txBody>
          <a:bodyPr wrap="none" anchor="ctr">
            <a:spAutoFit/>
          </a:bodyPr>
          <a:lstStyle/>
          <a:p>
            <a:pPr marL="0" marR="0" lvl="0" indent="0" defTabSz="914400" eaLnBrk="1" fontAlgn="auto" latinLnBrk="0" hangingPunct="1">
              <a:lnSpc>
                <a:spcPct val="11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FFFFFF"/>
                </a:solidFill>
                <a:effectLst/>
                <a:uLnTx/>
                <a:uFillTx/>
              </a:rPr>
              <a:t>Alliance </a:t>
            </a:r>
            <a:br>
              <a:rPr kumimoji="0" lang="en-US" sz="1200" b="1" i="0" u="none" strike="noStrike" kern="0" cap="none" spc="0" normalizeH="0" baseline="0" noProof="0" dirty="0">
                <a:ln>
                  <a:noFill/>
                </a:ln>
                <a:solidFill>
                  <a:srgbClr val="FFFFFF"/>
                </a:solidFill>
                <a:effectLst/>
                <a:uLnTx/>
                <a:uFillTx/>
              </a:rPr>
            </a:br>
            <a:r>
              <a:rPr kumimoji="0" lang="en-US" sz="1200" b="1" i="0" u="none" strike="noStrike" kern="0" cap="none" spc="0" normalizeH="0" baseline="0" noProof="0" dirty="0">
                <a:ln>
                  <a:noFill/>
                </a:ln>
                <a:solidFill>
                  <a:srgbClr val="FFFFFF"/>
                </a:solidFill>
                <a:effectLst/>
                <a:uLnTx/>
                <a:uFillTx/>
              </a:rPr>
              <a:t>Partnerships </a:t>
            </a:r>
            <a:br>
              <a:rPr kumimoji="0" lang="en-US" sz="1200" b="1" i="0" u="none" strike="noStrike" kern="0" cap="none" spc="0" normalizeH="0" baseline="0" noProof="0" dirty="0">
                <a:ln>
                  <a:noFill/>
                </a:ln>
                <a:solidFill>
                  <a:srgbClr val="FFFFFF"/>
                </a:solidFill>
                <a:effectLst/>
                <a:uLnTx/>
                <a:uFillTx/>
              </a:rPr>
            </a:br>
            <a:r>
              <a:rPr kumimoji="0" lang="en-US" sz="1200" b="1" i="0" u="none" strike="noStrike" kern="0" cap="none" spc="0" normalizeH="0" baseline="0" noProof="0" dirty="0">
                <a:ln>
                  <a:noFill/>
                </a:ln>
                <a:solidFill>
                  <a:srgbClr val="FFFFFF"/>
                </a:solidFill>
                <a:effectLst/>
                <a:uLnTx/>
                <a:uFillTx/>
              </a:rPr>
              <a:t>Include:</a:t>
            </a:r>
          </a:p>
        </p:txBody>
      </p:sp>
      <p:pic>
        <p:nvPicPr>
          <p:cNvPr id="19" name="Picture 4" descr="File:Microsoft logo and wordmark.svg">
            <a:hlinkClick r:id="rId2"/>
            <a:extLst>
              <a:ext uri="{FF2B5EF4-FFF2-40B4-BE49-F238E27FC236}">
                <a16:creationId xmlns:a16="http://schemas.microsoft.com/office/drawing/2014/main" id="{D76B5072-035B-2EAE-3A24-8C9A17D9029A}"/>
              </a:ext>
            </a:extLst>
          </p:cNvPr>
          <p:cNvPicPr>
            <a:picLocks noChangeAspect="1" noChangeArrowheads="1"/>
          </p:cNvPicPr>
          <p:nvPr/>
        </p:nvPicPr>
        <p:blipFill>
          <a:blip r:embed="rId3" cstate="print"/>
          <a:stretch>
            <a:fillRect/>
          </a:stretch>
        </p:blipFill>
        <p:spPr bwMode="auto">
          <a:xfrm>
            <a:off x="1718137" y="5645887"/>
            <a:ext cx="1406434" cy="316241"/>
          </a:xfrm>
          <a:prstGeom prst="rect">
            <a:avLst/>
          </a:prstGeom>
          <a:noFill/>
          <a:ln>
            <a:noFill/>
          </a:ln>
        </p:spPr>
      </p:pic>
      <p:pic>
        <p:nvPicPr>
          <p:cNvPr id="20" name="Picture 2" descr="Image result for microfocus logo">
            <a:extLst>
              <a:ext uri="{FF2B5EF4-FFF2-40B4-BE49-F238E27FC236}">
                <a16:creationId xmlns:a16="http://schemas.microsoft.com/office/drawing/2014/main" id="{9B75922F-4618-DF51-8552-F413C2BE3E5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18137" y="6130462"/>
            <a:ext cx="1004560" cy="31200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D:\September\Experitest.jpg">
            <a:extLst>
              <a:ext uri="{FF2B5EF4-FFF2-40B4-BE49-F238E27FC236}">
                <a16:creationId xmlns:a16="http://schemas.microsoft.com/office/drawing/2014/main" id="{2740A861-E8DA-167D-BA57-90A249F96080}"/>
              </a:ext>
            </a:extLst>
          </p:cNvPr>
          <p:cNvPicPr>
            <a:picLocks noChangeAspect="1" noChangeArrowheads="1"/>
          </p:cNvPicPr>
          <p:nvPr/>
        </p:nvPicPr>
        <p:blipFill>
          <a:blip r:embed="rId5" cstate="print"/>
          <a:stretch>
            <a:fillRect/>
          </a:stretch>
        </p:blipFill>
        <p:spPr bwMode="auto">
          <a:xfrm>
            <a:off x="3360000" y="6116658"/>
            <a:ext cx="956711" cy="339610"/>
          </a:xfrm>
          <a:prstGeom prst="rect">
            <a:avLst/>
          </a:prstGeom>
          <a:noFill/>
          <a:ln>
            <a:noFill/>
          </a:ln>
        </p:spPr>
      </p:pic>
      <p:sp>
        <p:nvSpPr>
          <p:cNvPr id="22" name="object 19">
            <a:extLst>
              <a:ext uri="{FF2B5EF4-FFF2-40B4-BE49-F238E27FC236}">
                <a16:creationId xmlns:a16="http://schemas.microsoft.com/office/drawing/2014/main" id="{8E8C34BA-D2AD-6C85-8931-344F2E8D3A4F}"/>
              </a:ext>
            </a:extLst>
          </p:cNvPr>
          <p:cNvSpPr/>
          <p:nvPr/>
        </p:nvSpPr>
        <p:spPr>
          <a:xfrm>
            <a:off x="3360000" y="5645529"/>
            <a:ext cx="846161" cy="316956"/>
          </a:xfrm>
          <a:prstGeom prst="rect">
            <a:avLst/>
          </a:prstGeom>
          <a:blipFill>
            <a:blip r:embed="rId6" cstate="print"/>
            <a:stretch>
              <a:fillRect/>
            </a:stretch>
          </a:blipFill>
        </p:spPr>
        <p:txBody>
          <a:bodyPr wrap="square" lIns="0" tIns="0" rIns="0" bIns="0" rtlCol="0"/>
          <a:lstStyle/>
          <a:p>
            <a:pPr defTabSz="816200">
              <a:defRPr/>
            </a:pPr>
            <a:endParaRPr sz="1000" kern="0" dirty="0">
              <a:solidFill>
                <a:srgbClr val="263147"/>
              </a:solidFill>
              <a:ea typeface="Verdana" panose="020B0604030504040204" pitchFamily="34" charset="0"/>
              <a:cs typeface="Verdana" panose="020B0604030504040204" pitchFamily="34" charset="0"/>
            </a:endParaRPr>
          </a:p>
        </p:txBody>
      </p:sp>
      <p:pic>
        <p:nvPicPr>
          <p:cNvPr id="23" name="Picture 122" descr="IBMlogo">
            <a:extLst>
              <a:ext uri="{FF2B5EF4-FFF2-40B4-BE49-F238E27FC236}">
                <a16:creationId xmlns:a16="http://schemas.microsoft.com/office/drawing/2014/main" id="{400A1179-940F-ADFF-2AEF-7628E1B27965}"/>
              </a:ext>
            </a:extLst>
          </p:cNvPr>
          <p:cNvPicPr>
            <a:picLocks noChangeAspect="1" noChangeArrowheads="1"/>
          </p:cNvPicPr>
          <p:nvPr/>
        </p:nvPicPr>
        <p:blipFill>
          <a:blip r:embed="rId7" cstate="print"/>
          <a:stretch>
            <a:fillRect/>
          </a:stretch>
        </p:blipFill>
        <p:spPr bwMode="auto">
          <a:xfrm>
            <a:off x="4591943" y="6120986"/>
            <a:ext cx="603550" cy="330954"/>
          </a:xfrm>
          <a:prstGeom prst="rect">
            <a:avLst/>
          </a:prstGeom>
          <a:noFill/>
          <a:ln>
            <a:noFill/>
          </a:ln>
        </p:spPr>
      </p:pic>
      <p:pic>
        <p:nvPicPr>
          <p:cNvPr id="24" name="Picture 2" descr="http://www.infostretch.com/images/M_community/PerfectoLogoTran.png">
            <a:extLst>
              <a:ext uri="{FF2B5EF4-FFF2-40B4-BE49-F238E27FC236}">
                <a16:creationId xmlns:a16="http://schemas.microsoft.com/office/drawing/2014/main" id="{5DD0AA45-91FE-1E9C-0BB0-6FFB85443758}"/>
              </a:ext>
            </a:extLst>
          </p:cNvPr>
          <p:cNvPicPr>
            <a:picLocks noChangeAspect="1" noChangeArrowheads="1"/>
          </p:cNvPicPr>
          <p:nvPr/>
        </p:nvPicPr>
        <p:blipFill rotWithShape="1">
          <a:blip r:embed="rId8" cstate="print"/>
          <a:srcRect l="4604" t="10888" r="4604" b="10888"/>
          <a:stretch/>
        </p:blipFill>
        <p:spPr bwMode="auto">
          <a:xfrm>
            <a:off x="4591943" y="5615182"/>
            <a:ext cx="798764" cy="377650"/>
          </a:xfrm>
          <a:prstGeom prst="rect">
            <a:avLst/>
          </a:prstGeom>
          <a:noFill/>
          <a:ln>
            <a:noFill/>
          </a:ln>
        </p:spPr>
      </p:pic>
      <p:pic>
        <p:nvPicPr>
          <p:cNvPr id="25" name="Picture 24">
            <a:extLst>
              <a:ext uri="{FF2B5EF4-FFF2-40B4-BE49-F238E27FC236}">
                <a16:creationId xmlns:a16="http://schemas.microsoft.com/office/drawing/2014/main" id="{39C85EBD-05EE-10FD-C8F8-566E2000BF8D}"/>
              </a:ext>
            </a:extLst>
          </p:cNvPr>
          <p:cNvPicPr>
            <a:picLocks noChangeAspect="1"/>
          </p:cNvPicPr>
          <p:nvPr/>
        </p:nvPicPr>
        <p:blipFill>
          <a:blip r:embed="rId9"/>
          <a:stretch>
            <a:fillRect/>
          </a:stretch>
        </p:blipFill>
        <p:spPr>
          <a:xfrm>
            <a:off x="5746502" y="5709568"/>
            <a:ext cx="1045332" cy="188878"/>
          </a:xfrm>
          <a:prstGeom prst="rect">
            <a:avLst/>
          </a:prstGeom>
        </p:spPr>
      </p:pic>
      <p:pic>
        <p:nvPicPr>
          <p:cNvPr id="26" name="Picture 1">
            <a:extLst>
              <a:ext uri="{FF2B5EF4-FFF2-40B4-BE49-F238E27FC236}">
                <a16:creationId xmlns:a16="http://schemas.microsoft.com/office/drawing/2014/main" id="{38D8F9FD-013B-CF1B-C813-12D3B72F552E}"/>
              </a:ext>
            </a:extLst>
          </p:cNvPr>
          <p:cNvPicPr>
            <a:picLocks noChangeArrowheads="1"/>
          </p:cNvPicPr>
          <p:nvPr/>
        </p:nvPicPr>
        <p:blipFill>
          <a:blip r:embed="rId10" cstate="print"/>
          <a:srcRect/>
          <a:stretch>
            <a:fillRect/>
          </a:stretch>
        </p:blipFill>
        <p:spPr bwMode="auto">
          <a:xfrm>
            <a:off x="5746502" y="6079348"/>
            <a:ext cx="619400" cy="414231"/>
          </a:xfrm>
          <a:prstGeom prst="rect">
            <a:avLst/>
          </a:prstGeom>
          <a:noFill/>
          <a:ln w="9525">
            <a:noFill/>
            <a:miter lim="800000"/>
            <a:headEnd/>
            <a:tailEnd/>
          </a:ln>
        </p:spPr>
      </p:pic>
      <p:pic>
        <p:nvPicPr>
          <p:cNvPr id="27" name="Picture 9" descr="http://www.oracleimg.com/admin/images/ocom/hp/oralogo_small.gif">
            <a:extLst>
              <a:ext uri="{FF2B5EF4-FFF2-40B4-BE49-F238E27FC236}">
                <a16:creationId xmlns:a16="http://schemas.microsoft.com/office/drawing/2014/main" id="{A46DCD06-323C-0B5C-01DC-16D301834178}"/>
              </a:ext>
            </a:extLst>
          </p:cNvPr>
          <p:cNvPicPr>
            <a:picLocks noChangeAspect="1" noChangeArrowheads="1"/>
          </p:cNvPicPr>
          <p:nvPr/>
        </p:nvPicPr>
        <p:blipFill>
          <a:blip r:embed="rId11" cstate="print"/>
          <a:stretch>
            <a:fillRect/>
          </a:stretch>
        </p:blipFill>
        <p:spPr bwMode="auto">
          <a:xfrm>
            <a:off x="6981459" y="6220796"/>
            <a:ext cx="805408" cy="131334"/>
          </a:xfrm>
          <a:prstGeom prst="rect">
            <a:avLst/>
          </a:prstGeom>
          <a:noFill/>
          <a:ln>
            <a:noFill/>
          </a:ln>
        </p:spPr>
      </p:pic>
      <p:pic>
        <p:nvPicPr>
          <p:cNvPr id="28" name="Picture 9">
            <a:extLst>
              <a:ext uri="{FF2B5EF4-FFF2-40B4-BE49-F238E27FC236}">
                <a16:creationId xmlns:a16="http://schemas.microsoft.com/office/drawing/2014/main" id="{B39E1629-CBA9-80E7-58B6-ABA9D6791FAF}"/>
              </a:ext>
            </a:extLst>
          </p:cNvPr>
          <p:cNvPicPr>
            <a:picLocks noChangeAspect="1" noChangeArrowheads="1"/>
          </p:cNvPicPr>
          <p:nvPr/>
        </p:nvPicPr>
        <p:blipFill>
          <a:blip r:embed="rId12" cstate="print"/>
          <a:srcRect/>
          <a:stretch>
            <a:fillRect/>
          </a:stretch>
        </p:blipFill>
        <p:spPr bwMode="auto">
          <a:xfrm>
            <a:off x="6981459" y="5677315"/>
            <a:ext cx="1000334" cy="253384"/>
          </a:xfrm>
          <a:prstGeom prst="rect">
            <a:avLst/>
          </a:prstGeom>
          <a:noFill/>
          <a:ln w="9525">
            <a:noFill/>
            <a:miter lim="800000"/>
            <a:headEnd/>
            <a:tailEnd/>
          </a:ln>
          <a:effectLst/>
        </p:spPr>
      </p:pic>
      <p:pic>
        <p:nvPicPr>
          <p:cNvPr id="29" name="Picture 28">
            <a:extLst>
              <a:ext uri="{FF2B5EF4-FFF2-40B4-BE49-F238E27FC236}">
                <a16:creationId xmlns:a16="http://schemas.microsoft.com/office/drawing/2014/main" id="{F73098DC-16C4-0E9F-8478-1909DF3EDC5E}"/>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142310" y="6135433"/>
            <a:ext cx="1212716" cy="302060"/>
          </a:xfrm>
          <a:prstGeom prst="rect">
            <a:avLst/>
          </a:prstGeom>
        </p:spPr>
      </p:pic>
      <p:pic>
        <p:nvPicPr>
          <p:cNvPr id="30" name="Picture 10" descr="http://www.parasoft.com/clipart/logos/logo25y13.gif">
            <a:extLst>
              <a:ext uri="{FF2B5EF4-FFF2-40B4-BE49-F238E27FC236}">
                <a16:creationId xmlns:a16="http://schemas.microsoft.com/office/drawing/2014/main" id="{52C29F48-5264-79CA-9074-94BBD1BBCA36}"/>
              </a:ext>
            </a:extLst>
          </p:cNvPr>
          <p:cNvPicPr>
            <a:picLocks noChangeAspect="1" noChangeArrowheads="1"/>
          </p:cNvPicPr>
          <p:nvPr/>
        </p:nvPicPr>
        <p:blipFill>
          <a:blip r:embed="rId14" cstate="print"/>
          <a:srcRect/>
          <a:stretch>
            <a:fillRect/>
          </a:stretch>
        </p:blipFill>
        <p:spPr bwMode="auto">
          <a:xfrm>
            <a:off x="8142310" y="5717711"/>
            <a:ext cx="1509184" cy="172593"/>
          </a:xfrm>
          <a:prstGeom prst="rect">
            <a:avLst/>
          </a:prstGeom>
          <a:noFill/>
        </p:spPr>
      </p:pic>
      <p:pic>
        <p:nvPicPr>
          <p:cNvPr id="31" name="Picture 4" descr="http://upload.wikimedia.org/wikipedia/en/7/7c/Neotys-logo.png">
            <a:extLst>
              <a:ext uri="{FF2B5EF4-FFF2-40B4-BE49-F238E27FC236}">
                <a16:creationId xmlns:a16="http://schemas.microsoft.com/office/drawing/2014/main" id="{3B4C9D29-350F-1B25-538E-50960DEF2903}"/>
              </a:ext>
            </a:extLst>
          </p:cNvPr>
          <p:cNvPicPr>
            <a:picLocks noChangeAspect="1" noChangeArrowheads="1"/>
          </p:cNvPicPr>
          <p:nvPr/>
        </p:nvPicPr>
        <p:blipFill>
          <a:blip r:embed="rId15" cstate="print"/>
          <a:stretch>
            <a:fillRect/>
          </a:stretch>
        </p:blipFill>
        <p:spPr bwMode="auto">
          <a:xfrm>
            <a:off x="9687779" y="5661299"/>
            <a:ext cx="927421" cy="285417"/>
          </a:xfrm>
          <a:prstGeom prst="rect">
            <a:avLst/>
          </a:prstGeom>
          <a:noFill/>
          <a:ln>
            <a:noFill/>
          </a:ln>
        </p:spPr>
      </p:pic>
      <p:pic>
        <p:nvPicPr>
          <p:cNvPr id="32" name="Picture 92" descr="E:\Vaishali\WORK\PRODUCTS COE\SAP TESTING\SAP_Logo_Icon.png">
            <a:extLst>
              <a:ext uri="{FF2B5EF4-FFF2-40B4-BE49-F238E27FC236}">
                <a16:creationId xmlns:a16="http://schemas.microsoft.com/office/drawing/2014/main" id="{252FAF13-2864-0F23-75FC-9E3B886A4391}"/>
              </a:ext>
            </a:extLst>
          </p:cNvPr>
          <p:cNvPicPr>
            <a:picLocks noChangeAspect="1" noChangeArrowheads="1"/>
          </p:cNvPicPr>
          <p:nvPr/>
        </p:nvPicPr>
        <p:blipFill rotWithShape="1">
          <a:blip r:embed="rId16" cstate="print"/>
          <a:srcRect t="29627" b="23119"/>
          <a:stretch/>
        </p:blipFill>
        <p:spPr bwMode="auto">
          <a:xfrm>
            <a:off x="9687779" y="6155845"/>
            <a:ext cx="818103" cy="261238"/>
          </a:xfrm>
          <a:prstGeom prst="rect">
            <a:avLst/>
          </a:prstGeom>
          <a:noFill/>
          <a:ln w="9525">
            <a:noFill/>
            <a:miter lim="800000"/>
            <a:headEnd/>
            <a:tailEnd/>
          </a:ln>
        </p:spPr>
      </p:pic>
      <p:pic>
        <p:nvPicPr>
          <p:cNvPr id="33" name="Picture 8" descr="https://encrypted-tbn3.gstatic.com/images?q=tbn:ANd9GcQQwR35zEz7AYHwK6FE2IjedvPpKKIWZiT_xMubw07QNe_MjMhT8AiVaCc">
            <a:hlinkClick r:id="rId17"/>
            <a:extLst>
              <a:ext uri="{FF2B5EF4-FFF2-40B4-BE49-F238E27FC236}">
                <a16:creationId xmlns:a16="http://schemas.microsoft.com/office/drawing/2014/main" id="{781D91FF-2021-4B98-0F51-337D59CA4058}"/>
              </a:ext>
            </a:extLst>
          </p:cNvPr>
          <p:cNvPicPr>
            <a:picLocks noChangeAspect="1" noChangeArrowheads="1"/>
          </p:cNvPicPr>
          <p:nvPr/>
        </p:nvPicPr>
        <p:blipFill>
          <a:blip r:embed="rId18" cstate="print"/>
          <a:stretch>
            <a:fillRect/>
          </a:stretch>
        </p:blipFill>
        <p:spPr bwMode="auto">
          <a:xfrm>
            <a:off x="10951819" y="5657145"/>
            <a:ext cx="760181" cy="293724"/>
          </a:xfrm>
          <a:prstGeom prst="rect">
            <a:avLst/>
          </a:prstGeom>
          <a:noFill/>
          <a:ln>
            <a:noFill/>
          </a:ln>
        </p:spPr>
      </p:pic>
      <p:pic>
        <p:nvPicPr>
          <p:cNvPr id="34" name="Picture 11" descr="Logo-format-300B.bmp">
            <a:extLst>
              <a:ext uri="{FF2B5EF4-FFF2-40B4-BE49-F238E27FC236}">
                <a16:creationId xmlns:a16="http://schemas.microsoft.com/office/drawing/2014/main" id="{E9CFFC93-9E84-A0E9-12BE-D3BECE569339}"/>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0951819" y="6076094"/>
            <a:ext cx="489421" cy="42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21">
            <a:extLst>
              <a:ext uri="{FF2B5EF4-FFF2-40B4-BE49-F238E27FC236}">
                <a16:creationId xmlns:a16="http://schemas.microsoft.com/office/drawing/2014/main" id="{5FF52EB8-1EC3-C3AB-6230-EDD4D9257C95}"/>
              </a:ext>
            </a:extLst>
          </p:cNvPr>
          <p:cNvSpPr/>
          <p:nvPr/>
        </p:nvSpPr>
        <p:spPr>
          <a:xfrm>
            <a:off x="342916" y="4939752"/>
            <a:ext cx="6473084" cy="505248"/>
          </a:xfrm>
          <a:prstGeom prst="rect">
            <a:avLst/>
          </a:prstGeom>
        </p:spPr>
        <p:txBody>
          <a:bodyPr wrap="square" lIns="68564" tIns="34281" rIns="68564" bIns="34281">
            <a:spAutoFit/>
          </a:bodyPr>
          <a:lstStyle/>
          <a:p>
            <a:pPr marL="0" lvl="1" algn="ctr" defTabSz="685800">
              <a:spcBef>
                <a:spcPts val="1000"/>
              </a:spcBef>
              <a:defRPr/>
            </a:pPr>
            <a:r>
              <a:rPr lang="en-US" sz="1000" b="1" kern="0" dirty="0">
                <a:solidFill>
                  <a:prstClr val="black">
                    <a:lumMod val="50000"/>
                    <a:lumOff val="50000"/>
                  </a:prstClr>
                </a:solidFill>
                <a:ea typeface="Verdana" panose="020B0604030504040204" pitchFamily="34" charset="0"/>
                <a:cs typeface="Verdana" panose="020B0604030504040204" pitchFamily="34" charset="0"/>
              </a:rPr>
              <a:t>Quality Engineering | Test Industrialization | Zero Defect Development- Zero Touch</a:t>
            </a:r>
          </a:p>
          <a:p>
            <a:pPr marL="0" lvl="1" algn="ctr" defTabSz="685800">
              <a:spcBef>
                <a:spcPts val="1000"/>
              </a:spcBef>
              <a:defRPr/>
            </a:pPr>
            <a:r>
              <a:rPr lang="en-US" sz="1000" b="1" kern="0" dirty="0">
                <a:solidFill>
                  <a:prstClr val="black">
                    <a:lumMod val="50000"/>
                    <a:lumOff val="50000"/>
                  </a:prstClr>
                </a:solidFill>
                <a:ea typeface="Verdana" panose="020B0604030504040204" pitchFamily="34" charset="0"/>
                <a:cs typeface="Verdana" panose="020B0604030504040204" pitchFamily="34" charset="0"/>
              </a:rPr>
              <a:t>Testing | Next Generation Testing – Analytics ,ML and RPA | Workforce Transformation</a:t>
            </a:r>
          </a:p>
        </p:txBody>
      </p:sp>
      <p:cxnSp>
        <p:nvCxnSpPr>
          <p:cNvPr id="36" name="Straight Connector 35">
            <a:extLst>
              <a:ext uri="{FF2B5EF4-FFF2-40B4-BE49-F238E27FC236}">
                <a16:creationId xmlns:a16="http://schemas.microsoft.com/office/drawing/2014/main" id="{934B92E4-73B4-D7A2-2AC5-849601768617}"/>
              </a:ext>
            </a:extLst>
          </p:cNvPr>
          <p:cNvCxnSpPr>
            <a:cxnSpLocks/>
          </p:cNvCxnSpPr>
          <p:nvPr/>
        </p:nvCxnSpPr>
        <p:spPr>
          <a:xfrm>
            <a:off x="292100" y="5202587"/>
            <a:ext cx="6578516" cy="0"/>
          </a:xfrm>
          <a:prstGeom prst="line">
            <a:avLst/>
          </a:prstGeom>
          <a:noFill/>
          <a:ln w="19050" cap="flat" cmpd="sng" algn="ctr">
            <a:solidFill>
              <a:sysClr val="windowText" lastClr="000000"/>
            </a:solidFill>
            <a:prstDash val="sysDot"/>
          </a:ln>
          <a:effectLst/>
        </p:spPr>
      </p:cxnSp>
      <p:sp>
        <p:nvSpPr>
          <p:cNvPr id="37" name="Rectangle 36">
            <a:extLst>
              <a:ext uri="{FF2B5EF4-FFF2-40B4-BE49-F238E27FC236}">
                <a16:creationId xmlns:a16="http://schemas.microsoft.com/office/drawing/2014/main" id="{904235E4-359B-F743-DB13-D1A5E97FA5D0}"/>
              </a:ext>
            </a:extLst>
          </p:cNvPr>
          <p:cNvSpPr/>
          <p:nvPr/>
        </p:nvSpPr>
        <p:spPr bwMode="auto">
          <a:xfrm>
            <a:off x="342900" y="2261216"/>
            <a:ext cx="3676738" cy="473333"/>
          </a:xfrm>
          <a:prstGeom prst="rect">
            <a:avLst/>
          </a:prstGeom>
          <a:solidFill>
            <a:srgbClr val="ECECEC">
              <a:lumMod val="90000"/>
              <a:alpha val="21000"/>
            </a:srgbClr>
          </a:solidFill>
          <a:ln w="6350" cap="flat" cmpd="sng" algn="ctr">
            <a:solidFill>
              <a:srgbClr val="12ABDB"/>
            </a:solidFill>
            <a:prstDash val="solid"/>
            <a:round/>
            <a:headEnd type="none" w="med" len="med"/>
            <a:tailEnd type="none" w="med" len="med"/>
          </a:ln>
          <a:effectLst/>
        </p:spPr>
        <p:txBody>
          <a:bodyPr vert="horz" wrap="square" lIns="93470" tIns="46737" rIns="93470" bIns="46737" numCol="1" rtlCol="0" anchor="ctr" anchorCtr="0" compatLnSpc="1">
            <a:prstTxWarp prst="textNoShape">
              <a:avLst/>
            </a:prstTxWarp>
          </a:bodyPr>
          <a:lstStyle/>
          <a:p>
            <a:pPr defTabSz="685800">
              <a:spcAft>
                <a:spcPts val="226"/>
              </a:spcAft>
              <a:defRPr/>
            </a:pPr>
            <a:r>
              <a:rPr lang="en-US" altLang="de-DE" sz="1000" b="1" kern="0" dirty="0">
                <a:solidFill>
                  <a:srgbClr val="263147"/>
                </a:solidFill>
                <a:ea typeface="Verdana" panose="020B0604030504040204" pitchFamily="34" charset="0"/>
                <a:cs typeface="Verdana" panose="020B0604030504040204" pitchFamily="34" charset="0"/>
              </a:rPr>
              <a:t>19,500+ career test professionals </a:t>
            </a:r>
            <a:r>
              <a:rPr lang="en-US" altLang="de-DE" sz="1000" kern="0" dirty="0">
                <a:solidFill>
                  <a:srgbClr val="263147"/>
                </a:solidFill>
                <a:ea typeface="Verdana" panose="020B0604030504040204" pitchFamily="34" charset="0"/>
                <a:cs typeface="Verdana" panose="020B0604030504040204" pitchFamily="34" charset="0"/>
              </a:rPr>
              <a:t>and </a:t>
            </a:r>
            <a:r>
              <a:rPr lang="en-US" altLang="de-DE" sz="1000" b="1" kern="0" dirty="0">
                <a:solidFill>
                  <a:srgbClr val="263147"/>
                </a:solidFill>
                <a:ea typeface="Verdana" panose="020B0604030504040204" pitchFamily="34" charset="0"/>
                <a:cs typeface="Verdana" panose="020B0604030504040204" pitchFamily="34" charset="0"/>
              </a:rPr>
              <a:t>14,500</a:t>
            </a:r>
            <a:r>
              <a:rPr lang="en-US" altLang="de-DE" sz="1000" kern="0" dirty="0">
                <a:solidFill>
                  <a:srgbClr val="263147"/>
                </a:solidFill>
                <a:ea typeface="Verdana" panose="020B0604030504040204" pitchFamily="34" charset="0"/>
                <a:cs typeface="Verdana" panose="020B0604030504040204" pitchFamily="34" charset="0"/>
              </a:rPr>
              <a:t> + application test-capable engineers</a:t>
            </a:r>
          </a:p>
        </p:txBody>
      </p:sp>
      <p:sp>
        <p:nvSpPr>
          <p:cNvPr id="38" name="Round Same Side Corner Rectangle 164">
            <a:extLst>
              <a:ext uri="{FF2B5EF4-FFF2-40B4-BE49-F238E27FC236}">
                <a16:creationId xmlns:a16="http://schemas.microsoft.com/office/drawing/2014/main" id="{079F5CED-D532-3764-6B1B-899134CAE9B1}"/>
              </a:ext>
            </a:extLst>
          </p:cNvPr>
          <p:cNvSpPr/>
          <p:nvPr/>
        </p:nvSpPr>
        <p:spPr bwMode="auto">
          <a:xfrm>
            <a:off x="342900" y="1757300"/>
            <a:ext cx="3676738" cy="450114"/>
          </a:xfrm>
          <a:prstGeom prst="round2SameRect">
            <a:avLst>
              <a:gd name="adj1" fmla="val 0"/>
              <a:gd name="adj2" fmla="val 0"/>
            </a:avLst>
          </a:prstGeom>
          <a:solidFill>
            <a:srgbClr val="12ABDB"/>
          </a:solidFill>
          <a:ln w="6350" cap="flat" cmpd="sng" algn="ctr">
            <a:solidFill>
              <a:srgbClr val="12ABDB"/>
            </a:solidFill>
            <a:prstDash val="solid"/>
            <a:round/>
            <a:headEnd type="none" w="med" len="med"/>
            <a:tailEnd type="none" w="med" len="med"/>
          </a:ln>
          <a:effectLst/>
        </p:spPr>
        <p:txBody>
          <a:bodyPr vert="horz" wrap="square" lIns="93470" tIns="46737" rIns="93470" bIns="46737" numCol="1" rtlCol="0" anchor="ctr" anchorCtr="0" compatLnSpc="1">
            <a:prstTxWarp prst="textNoShape">
              <a:avLst/>
            </a:prstTxWarp>
          </a:bodyPr>
          <a:lstStyle/>
          <a:p>
            <a:pPr algn="ctr" defTabSz="467351">
              <a:lnSpc>
                <a:spcPct val="110000"/>
              </a:lnSpc>
              <a:spcBef>
                <a:spcPct val="20000"/>
              </a:spcBef>
              <a:buClr>
                <a:srgbClr val="009BCC"/>
              </a:buClr>
              <a:defRPr/>
            </a:pPr>
            <a:r>
              <a:rPr lang="en-US" sz="1000" b="1" kern="0" dirty="0">
                <a:solidFill>
                  <a:prstClr val="white"/>
                </a:solidFill>
                <a:ea typeface="Verdana" panose="020B0604030504040204" pitchFamily="34" charset="0"/>
                <a:cs typeface="Verdana" panose="020B0604030504040204" pitchFamily="34" charset="0"/>
              </a:rPr>
              <a:t>25+ years into Transforming QA for Organizations across the globe</a:t>
            </a:r>
          </a:p>
        </p:txBody>
      </p:sp>
      <p:sp>
        <p:nvSpPr>
          <p:cNvPr id="39" name="Rectangle 38">
            <a:extLst>
              <a:ext uri="{FF2B5EF4-FFF2-40B4-BE49-F238E27FC236}">
                <a16:creationId xmlns:a16="http://schemas.microsoft.com/office/drawing/2014/main" id="{494F4E48-9C43-ADCD-F4C8-D645EC13223B}"/>
              </a:ext>
            </a:extLst>
          </p:cNvPr>
          <p:cNvSpPr/>
          <p:nvPr/>
        </p:nvSpPr>
        <p:spPr bwMode="auto">
          <a:xfrm>
            <a:off x="342900" y="2788351"/>
            <a:ext cx="3676738" cy="473333"/>
          </a:xfrm>
          <a:prstGeom prst="rect">
            <a:avLst/>
          </a:prstGeom>
          <a:solidFill>
            <a:srgbClr val="ECECEC">
              <a:lumMod val="90000"/>
              <a:alpha val="21000"/>
            </a:srgbClr>
          </a:solidFill>
          <a:ln w="6350" cap="flat" cmpd="sng" algn="ctr">
            <a:solidFill>
              <a:srgbClr val="12ABDB"/>
            </a:solidFill>
            <a:prstDash val="solid"/>
            <a:round/>
            <a:headEnd type="none" w="med" len="med"/>
            <a:tailEnd type="none" w="med" len="med"/>
          </a:ln>
          <a:effectLst/>
        </p:spPr>
        <p:txBody>
          <a:bodyPr vert="horz" wrap="square" lIns="93470" tIns="46737" rIns="93470" bIns="46737" numCol="1" rtlCol="0" anchor="ctr" anchorCtr="0" compatLnSpc="1">
            <a:prstTxWarp prst="textNoShape">
              <a:avLst/>
            </a:prstTxWarp>
          </a:bodyPr>
          <a:lstStyle/>
          <a:p>
            <a:pPr defTabSz="685800">
              <a:spcAft>
                <a:spcPts val="226"/>
              </a:spcAft>
              <a:defRPr/>
            </a:pPr>
            <a:r>
              <a:rPr lang="en-US" altLang="de-DE" sz="1000" kern="0" dirty="0">
                <a:solidFill>
                  <a:srgbClr val="263147"/>
                </a:solidFill>
                <a:ea typeface="Verdana" panose="020B0604030504040204" pitchFamily="34" charset="0"/>
                <a:cs typeface="Verdana" panose="020B0604030504040204" pitchFamily="34" charset="0"/>
              </a:rPr>
              <a:t>Thought Leadership with publications like </a:t>
            </a:r>
            <a:r>
              <a:rPr lang="en-US" altLang="de-DE" sz="1000" b="1" kern="0" dirty="0">
                <a:solidFill>
                  <a:srgbClr val="263147"/>
                </a:solidFill>
                <a:ea typeface="Verdana" panose="020B0604030504040204" pitchFamily="34" charset="0"/>
                <a:cs typeface="Verdana" panose="020B0604030504040204" pitchFamily="34" charset="0"/>
              </a:rPr>
              <a:t>TMap NEXT</a:t>
            </a:r>
            <a:r>
              <a:rPr lang="en-US" altLang="de-DE" sz="1000" b="1" kern="0" baseline="30000" dirty="0">
                <a:solidFill>
                  <a:srgbClr val="263147"/>
                </a:solidFill>
                <a:ea typeface="Verdana" panose="020B0604030504040204" pitchFamily="34" charset="0"/>
                <a:cs typeface="Verdana" panose="020B0604030504040204" pitchFamily="34" charset="0"/>
              </a:rPr>
              <a:t>®</a:t>
            </a:r>
            <a:r>
              <a:rPr lang="en-US" altLang="de-DE" sz="1000" b="1" kern="0" dirty="0">
                <a:solidFill>
                  <a:srgbClr val="263147"/>
                </a:solidFill>
                <a:ea typeface="Verdana" panose="020B0604030504040204" pitchFamily="34" charset="0"/>
                <a:cs typeface="Verdana" panose="020B0604030504040204" pitchFamily="34" charset="0"/>
              </a:rPr>
              <a:t> and TPI NEXT</a:t>
            </a:r>
            <a:r>
              <a:rPr lang="en-US" altLang="de-DE" sz="1000" b="1" kern="0" baseline="30000" dirty="0">
                <a:solidFill>
                  <a:srgbClr val="263147"/>
                </a:solidFill>
                <a:ea typeface="Verdana" panose="020B0604030504040204" pitchFamily="34" charset="0"/>
                <a:cs typeface="Verdana" panose="020B0604030504040204" pitchFamily="34" charset="0"/>
              </a:rPr>
              <a:t>®</a:t>
            </a:r>
            <a:r>
              <a:rPr lang="en-US" altLang="de-DE" sz="1000" b="1" kern="0" dirty="0">
                <a:solidFill>
                  <a:srgbClr val="263147"/>
                </a:solidFill>
                <a:ea typeface="Verdana" panose="020B0604030504040204" pitchFamily="34" charset="0"/>
                <a:cs typeface="Verdana" panose="020B0604030504040204" pitchFamily="34" charset="0"/>
              </a:rPr>
              <a:t> World Quality Report </a:t>
            </a:r>
          </a:p>
        </p:txBody>
      </p:sp>
      <p:sp>
        <p:nvSpPr>
          <p:cNvPr id="40" name="Rectangle 39">
            <a:extLst>
              <a:ext uri="{FF2B5EF4-FFF2-40B4-BE49-F238E27FC236}">
                <a16:creationId xmlns:a16="http://schemas.microsoft.com/office/drawing/2014/main" id="{C3DC6421-5B30-1B40-5ED5-A49CCB28F0DE}"/>
              </a:ext>
            </a:extLst>
          </p:cNvPr>
          <p:cNvSpPr/>
          <p:nvPr/>
        </p:nvSpPr>
        <p:spPr bwMode="auto">
          <a:xfrm>
            <a:off x="342900" y="3315487"/>
            <a:ext cx="3676738" cy="473333"/>
          </a:xfrm>
          <a:prstGeom prst="rect">
            <a:avLst/>
          </a:prstGeom>
          <a:solidFill>
            <a:srgbClr val="ECECEC">
              <a:lumMod val="90000"/>
              <a:alpha val="21000"/>
            </a:srgbClr>
          </a:solidFill>
          <a:ln w="6350" cap="flat" cmpd="sng" algn="ctr">
            <a:solidFill>
              <a:srgbClr val="12ABDB"/>
            </a:solidFill>
            <a:prstDash val="solid"/>
            <a:round/>
            <a:headEnd type="none" w="med" len="med"/>
            <a:tailEnd type="none" w="med" len="med"/>
          </a:ln>
          <a:effectLst/>
        </p:spPr>
        <p:txBody>
          <a:bodyPr vert="horz" wrap="square" lIns="93470" tIns="46737" rIns="93470" bIns="46737" numCol="1" rtlCol="0" anchor="ctr" anchorCtr="0" compatLnSpc="1">
            <a:prstTxWarp prst="textNoShape">
              <a:avLst/>
            </a:prstTxWarp>
          </a:bodyPr>
          <a:lstStyle/>
          <a:p>
            <a:pPr defTabSz="685800">
              <a:spcAft>
                <a:spcPts val="226"/>
              </a:spcAft>
              <a:defRPr/>
            </a:pPr>
            <a:r>
              <a:rPr lang="en-US" altLang="de-DE" sz="1000" kern="0" dirty="0">
                <a:solidFill>
                  <a:srgbClr val="263147"/>
                </a:solidFill>
                <a:ea typeface="Verdana" panose="020B0604030504040204" pitchFamily="34" charset="0"/>
                <a:cs typeface="Verdana" panose="020B0604030504040204" pitchFamily="34" charset="0"/>
              </a:rPr>
              <a:t>Focused approach to innovation with </a:t>
            </a:r>
            <a:r>
              <a:rPr lang="en-US" altLang="de-DE" sz="1000" b="1" kern="0" dirty="0">
                <a:solidFill>
                  <a:srgbClr val="263147"/>
                </a:solidFill>
                <a:ea typeface="Verdana" panose="020B0604030504040204" pitchFamily="34" charset="0"/>
                <a:cs typeface="Verdana" panose="020B0604030504040204" pitchFamily="34" charset="0"/>
              </a:rPr>
              <a:t>more than 10 Test Labs </a:t>
            </a:r>
            <a:r>
              <a:rPr lang="en-US" altLang="de-DE" sz="1000" kern="0" dirty="0">
                <a:solidFill>
                  <a:srgbClr val="263147"/>
                </a:solidFill>
                <a:ea typeface="Verdana" panose="020B0604030504040204" pitchFamily="34" charset="0"/>
                <a:cs typeface="Verdana" panose="020B0604030504040204" pitchFamily="34" charset="0"/>
              </a:rPr>
              <a:t>world wide and more than </a:t>
            </a:r>
            <a:r>
              <a:rPr lang="en-US" altLang="de-DE" sz="1000" b="1" kern="0" dirty="0">
                <a:solidFill>
                  <a:srgbClr val="263147"/>
                </a:solidFill>
                <a:ea typeface="Verdana" panose="020B0604030504040204" pitchFamily="34" charset="0"/>
                <a:cs typeface="Verdana" panose="020B0604030504040204" pitchFamily="34" charset="0"/>
              </a:rPr>
              <a:t>100 testing accelerators</a:t>
            </a:r>
          </a:p>
        </p:txBody>
      </p:sp>
      <p:sp>
        <p:nvSpPr>
          <p:cNvPr id="41" name="Rectangle 40">
            <a:extLst>
              <a:ext uri="{FF2B5EF4-FFF2-40B4-BE49-F238E27FC236}">
                <a16:creationId xmlns:a16="http://schemas.microsoft.com/office/drawing/2014/main" id="{81EBDC83-D2AA-8DB0-4AC6-EBFC8C44805C}"/>
              </a:ext>
            </a:extLst>
          </p:cNvPr>
          <p:cNvSpPr/>
          <p:nvPr/>
        </p:nvSpPr>
        <p:spPr bwMode="auto">
          <a:xfrm>
            <a:off x="342900" y="3842622"/>
            <a:ext cx="3676738" cy="473333"/>
          </a:xfrm>
          <a:prstGeom prst="rect">
            <a:avLst/>
          </a:prstGeom>
          <a:solidFill>
            <a:srgbClr val="ECECEC">
              <a:lumMod val="90000"/>
              <a:alpha val="21000"/>
            </a:srgbClr>
          </a:solidFill>
          <a:ln w="6350" cap="flat" cmpd="sng" algn="ctr">
            <a:solidFill>
              <a:srgbClr val="12ABDB"/>
            </a:solidFill>
            <a:prstDash val="solid"/>
            <a:round/>
            <a:headEnd type="none" w="med" len="med"/>
            <a:tailEnd type="none" w="med" len="med"/>
          </a:ln>
          <a:effectLst/>
        </p:spPr>
        <p:txBody>
          <a:bodyPr vert="horz" wrap="square" lIns="93470" tIns="46737" rIns="93470" bIns="46737" numCol="1" rtlCol="0" anchor="ctr" anchorCtr="0" compatLnSpc="1">
            <a:prstTxWarp prst="textNoShape">
              <a:avLst/>
            </a:prstTxWarp>
          </a:bodyPr>
          <a:lstStyle/>
          <a:p>
            <a:pPr defTabSz="685800">
              <a:spcAft>
                <a:spcPts val="225"/>
              </a:spcAft>
              <a:defRPr/>
            </a:pPr>
            <a:r>
              <a:rPr lang="en-US" altLang="de-DE" sz="1000" kern="0" dirty="0">
                <a:solidFill>
                  <a:srgbClr val="263147"/>
                </a:solidFill>
                <a:ea typeface="Verdana" panose="020B0604030504040204" pitchFamily="34" charset="0"/>
                <a:cs typeface="Verdana" panose="020B0604030504040204" pitchFamily="34" charset="0"/>
              </a:rPr>
              <a:t>Resources trained to imbibe </a:t>
            </a:r>
            <a:r>
              <a:rPr lang="en-US" altLang="de-DE" sz="1000" b="1" kern="0" dirty="0">
                <a:solidFill>
                  <a:srgbClr val="263147"/>
                </a:solidFill>
                <a:ea typeface="Verdana" panose="020B0604030504040204" pitchFamily="34" charset="0"/>
                <a:cs typeface="Verdana" panose="020B0604030504040204" pitchFamily="34" charset="0"/>
              </a:rPr>
              <a:t>Quality Engineering Principles</a:t>
            </a:r>
            <a:endParaRPr lang="en-US" altLang="de-DE" sz="1000" kern="0" dirty="0">
              <a:solidFill>
                <a:srgbClr val="263147"/>
              </a:solidFill>
              <a:ea typeface="Verdana" panose="020B0604030504040204" pitchFamily="34" charset="0"/>
              <a:cs typeface="Verdana" panose="020B0604030504040204" pitchFamily="34" charset="0"/>
            </a:endParaRPr>
          </a:p>
        </p:txBody>
      </p:sp>
      <p:sp>
        <p:nvSpPr>
          <p:cNvPr id="42" name="Rectangle 41">
            <a:extLst>
              <a:ext uri="{FF2B5EF4-FFF2-40B4-BE49-F238E27FC236}">
                <a16:creationId xmlns:a16="http://schemas.microsoft.com/office/drawing/2014/main" id="{01D1C381-4E74-6958-51FB-7578D91F3B5C}"/>
              </a:ext>
            </a:extLst>
          </p:cNvPr>
          <p:cNvSpPr/>
          <p:nvPr/>
        </p:nvSpPr>
        <p:spPr bwMode="auto">
          <a:xfrm>
            <a:off x="342900" y="4369757"/>
            <a:ext cx="3676738" cy="473333"/>
          </a:xfrm>
          <a:prstGeom prst="rect">
            <a:avLst/>
          </a:prstGeom>
          <a:solidFill>
            <a:srgbClr val="ECECEC">
              <a:lumMod val="90000"/>
              <a:alpha val="21000"/>
            </a:srgbClr>
          </a:solidFill>
          <a:ln w="6350" cap="flat" cmpd="sng" algn="ctr">
            <a:solidFill>
              <a:srgbClr val="12ABDB"/>
            </a:solidFill>
            <a:prstDash val="solid"/>
            <a:round/>
            <a:headEnd type="none" w="med" len="med"/>
            <a:tailEnd type="none" w="med" len="med"/>
          </a:ln>
          <a:effectLst/>
        </p:spPr>
        <p:txBody>
          <a:bodyPr vert="horz" wrap="square" lIns="93470" tIns="46737" rIns="93470" bIns="46737" numCol="1" rtlCol="0" anchor="ctr" anchorCtr="0" compatLnSpc="1">
            <a:prstTxWarp prst="textNoShape">
              <a:avLst/>
            </a:prstTxWarp>
          </a:bodyPr>
          <a:lstStyle/>
          <a:p>
            <a:pPr defTabSz="685800">
              <a:spcAft>
                <a:spcPts val="226"/>
              </a:spcAft>
              <a:defRPr/>
            </a:pPr>
            <a:r>
              <a:rPr lang="en-US" altLang="de-DE" sz="1000" kern="0" dirty="0">
                <a:solidFill>
                  <a:srgbClr val="263147"/>
                </a:solidFill>
                <a:ea typeface="Verdana" panose="020B0604030504040204" pitchFamily="34" charset="0"/>
                <a:cs typeface="Verdana" panose="020B0604030504040204" pitchFamily="34" charset="0"/>
              </a:rPr>
              <a:t>Certified resource in </a:t>
            </a:r>
            <a:r>
              <a:rPr lang="en-US" altLang="de-DE" sz="1000" b="1" kern="0" dirty="0">
                <a:solidFill>
                  <a:srgbClr val="263147"/>
                </a:solidFill>
                <a:ea typeface="Verdana" panose="020B0604030504040204" pitchFamily="34" charset="0"/>
                <a:cs typeface="Verdana" panose="020B0604030504040204" pitchFamily="34" charset="0"/>
              </a:rPr>
              <a:t>TMap NEXT</a:t>
            </a:r>
            <a:r>
              <a:rPr lang="en-US" altLang="de-DE" sz="1000" b="1" kern="0" baseline="30000" dirty="0">
                <a:solidFill>
                  <a:srgbClr val="263147"/>
                </a:solidFill>
                <a:ea typeface="Verdana" panose="020B0604030504040204" pitchFamily="34" charset="0"/>
                <a:cs typeface="Verdana" panose="020B0604030504040204" pitchFamily="34" charset="0"/>
              </a:rPr>
              <a:t>®</a:t>
            </a:r>
            <a:r>
              <a:rPr lang="en-US" altLang="de-DE" sz="1000" b="1" kern="0" dirty="0">
                <a:solidFill>
                  <a:srgbClr val="263147"/>
                </a:solidFill>
                <a:ea typeface="Verdana" panose="020B0604030504040204" pitchFamily="34" charset="0"/>
                <a:cs typeface="Verdana" panose="020B0604030504040204" pitchFamily="34" charset="0"/>
              </a:rPr>
              <a:t>, CSTE, CSTM, ISTQB, CSQA</a:t>
            </a:r>
          </a:p>
        </p:txBody>
      </p:sp>
      <p:grpSp>
        <p:nvGrpSpPr>
          <p:cNvPr id="43" name="Group 42">
            <a:extLst>
              <a:ext uri="{FF2B5EF4-FFF2-40B4-BE49-F238E27FC236}">
                <a16:creationId xmlns:a16="http://schemas.microsoft.com/office/drawing/2014/main" id="{F90F2986-8797-7A3C-4CBC-05C9BE100AC1}"/>
              </a:ext>
            </a:extLst>
          </p:cNvPr>
          <p:cNvGrpSpPr/>
          <p:nvPr/>
        </p:nvGrpSpPr>
        <p:grpSpPr>
          <a:xfrm>
            <a:off x="4168780" y="1727199"/>
            <a:ext cx="3583220" cy="3179968"/>
            <a:chOff x="4103666" y="1727199"/>
            <a:chExt cx="3583220" cy="3179968"/>
          </a:xfrm>
        </p:grpSpPr>
        <p:sp>
          <p:nvSpPr>
            <p:cNvPr id="44" name="Block Arc 43">
              <a:extLst>
                <a:ext uri="{FF2B5EF4-FFF2-40B4-BE49-F238E27FC236}">
                  <a16:creationId xmlns:a16="http://schemas.microsoft.com/office/drawing/2014/main" id="{33AB1925-D1E2-E3C9-6CB0-4CE0DDAC968F}"/>
                </a:ext>
              </a:extLst>
            </p:cNvPr>
            <p:cNvSpPr/>
            <p:nvPr/>
          </p:nvSpPr>
          <p:spPr>
            <a:xfrm>
              <a:off x="4147242" y="1727201"/>
              <a:ext cx="3112346" cy="3179966"/>
            </a:xfrm>
            <a:prstGeom prst="blockArc">
              <a:avLst>
                <a:gd name="adj1" fmla="val 10800000"/>
                <a:gd name="adj2" fmla="val 60028"/>
                <a:gd name="adj3" fmla="val 33403"/>
              </a:avLst>
            </a:prstGeom>
            <a:solidFill>
              <a:srgbClr val="12ABDB"/>
            </a:solidFill>
            <a:ln w="12700" cap="flat" cmpd="sng" algn="ctr">
              <a:noFill/>
              <a:prstDash val="solid"/>
              <a:miter lim="800000"/>
            </a:ln>
            <a:effectLst/>
          </p:spPr>
          <p:txBody>
            <a:bodyPr rtlCol="0" anchor="ctr"/>
            <a:lstStyle/>
            <a:p>
              <a:pPr algn="ctr">
                <a:defRPr/>
              </a:pPr>
              <a:endParaRPr lang="en-US" sz="1000" kern="0" dirty="0">
                <a:solidFill>
                  <a:prstClr val="black"/>
                </a:solidFill>
                <a:ea typeface="Verdana" panose="020B0604030504040204" pitchFamily="34" charset="0"/>
                <a:cs typeface="Verdana" panose="020B0604030504040204" pitchFamily="34" charset="0"/>
              </a:endParaRPr>
            </a:p>
          </p:txBody>
        </p:sp>
        <p:sp>
          <p:nvSpPr>
            <p:cNvPr id="45" name="Block Arc 44">
              <a:extLst>
                <a:ext uri="{FF2B5EF4-FFF2-40B4-BE49-F238E27FC236}">
                  <a16:creationId xmlns:a16="http://schemas.microsoft.com/office/drawing/2014/main" id="{7F7CFDCB-7BE1-A80E-C454-6990C63CE73F}"/>
                </a:ext>
              </a:extLst>
            </p:cNvPr>
            <p:cNvSpPr/>
            <p:nvPr/>
          </p:nvSpPr>
          <p:spPr>
            <a:xfrm rot="10800000">
              <a:off x="4147242" y="1727199"/>
              <a:ext cx="3112344" cy="3179968"/>
            </a:xfrm>
            <a:prstGeom prst="blockArc">
              <a:avLst>
                <a:gd name="adj1" fmla="val 10800000"/>
                <a:gd name="adj2" fmla="val 60028"/>
                <a:gd name="adj3" fmla="val 33403"/>
              </a:avLst>
            </a:prstGeom>
            <a:solidFill>
              <a:srgbClr val="ECECEC">
                <a:lumMod val="90000"/>
              </a:srgbClr>
            </a:solidFill>
            <a:ln w="12700" cap="flat" cmpd="sng" algn="ctr">
              <a:noFill/>
              <a:prstDash val="solid"/>
              <a:miter lim="800000"/>
            </a:ln>
            <a:effectLst/>
          </p:spPr>
          <p:txBody>
            <a:bodyPr rtlCol="0" anchor="ctr"/>
            <a:lstStyle/>
            <a:p>
              <a:pPr algn="ctr">
                <a:defRPr/>
              </a:pPr>
              <a:endParaRPr lang="en-US" sz="1000" kern="0" dirty="0">
                <a:solidFill>
                  <a:prstClr val="black"/>
                </a:solidFill>
                <a:ea typeface="Verdana" panose="020B0604030504040204" pitchFamily="34" charset="0"/>
                <a:cs typeface="Verdana" panose="020B0604030504040204" pitchFamily="34" charset="0"/>
              </a:endParaRPr>
            </a:p>
          </p:txBody>
        </p:sp>
        <p:sp>
          <p:nvSpPr>
            <p:cNvPr id="46" name="TextBox 45">
              <a:extLst>
                <a:ext uri="{FF2B5EF4-FFF2-40B4-BE49-F238E27FC236}">
                  <a16:creationId xmlns:a16="http://schemas.microsoft.com/office/drawing/2014/main" id="{A7F7A14F-EB42-97EC-225F-8C841B0C7BD9}"/>
                </a:ext>
              </a:extLst>
            </p:cNvPr>
            <p:cNvSpPr txBox="1"/>
            <p:nvPr/>
          </p:nvSpPr>
          <p:spPr>
            <a:xfrm>
              <a:off x="4386536" y="2549279"/>
              <a:ext cx="746462" cy="400110"/>
            </a:xfrm>
            <a:prstGeom prst="rect">
              <a:avLst/>
            </a:prstGeom>
            <a:noFill/>
          </p:spPr>
          <p:txBody>
            <a:bodyPr wrap="square" rtlCol="0">
              <a:spAutoFit/>
            </a:bodyPr>
            <a:lstStyle/>
            <a:p>
              <a:pPr algn="r" defTabSz="685800">
                <a:defRPr/>
              </a:pPr>
              <a:r>
                <a:rPr lang="en-US" sz="1000" b="1" kern="0" dirty="0">
                  <a:solidFill>
                    <a:prstClr val="white"/>
                  </a:solidFill>
                  <a:ea typeface="Verdana" panose="020B0604030504040204" pitchFamily="34" charset="0"/>
                  <a:cs typeface="Verdana" panose="020B0604030504040204" pitchFamily="34" charset="0"/>
                </a:rPr>
                <a:t>Fixed Price</a:t>
              </a:r>
            </a:p>
          </p:txBody>
        </p:sp>
        <p:sp>
          <p:nvSpPr>
            <p:cNvPr id="47" name="TextBox 46">
              <a:extLst>
                <a:ext uri="{FF2B5EF4-FFF2-40B4-BE49-F238E27FC236}">
                  <a16:creationId xmlns:a16="http://schemas.microsoft.com/office/drawing/2014/main" id="{35985B83-C631-0427-D93A-126B52DA6098}"/>
                </a:ext>
              </a:extLst>
            </p:cNvPr>
            <p:cNvSpPr txBox="1"/>
            <p:nvPr/>
          </p:nvSpPr>
          <p:spPr>
            <a:xfrm>
              <a:off x="6418384" y="2904725"/>
              <a:ext cx="869071" cy="400110"/>
            </a:xfrm>
            <a:prstGeom prst="rect">
              <a:avLst/>
            </a:prstGeom>
            <a:noFill/>
          </p:spPr>
          <p:txBody>
            <a:bodyPr wrap="square" rtlCol="0">
              <a:spAutoFit/>
            </a:bodyPr>
            <a:lstStyle/>
            <a:p>
              <a:pPr defTabSz="685800">
                <a:defRPr/>
              </a:pPr>
              <a:r>
                <a:rPr lang="en-US" sz="1000" b="1" kern="0" dirty="0">
                  <a:solidFill>
                    <a:prstClr val="white"/>
                  </a:solidFill>
                  <a:ea typeface="Verdana" panose="020B0604030504040204" pitchFamily="34" charset="0"/>
                  <a:cs typeface="Verdana" panose="020B0604030504040204" pitchFamily="34" charset="0"/>
                </a:rPr>
                <a:t>Outcome based</a:t>
              </a:r>
            </a:p>
          </p:txBody>
        </p:sp>
        <p:sp>
          <p:nvSpPr>
            <p:cNvPr id="48" name="TextBox 47">
              <a:extLst>
                <a:ext uri="{FF2B5EF4-FFF2-40B4-BE49-F238E27FC236}">
                  <a16:creationId xmlns:a16="http://schemas.microsoft.com/office/drawing/2014/main" id="{315A288A-C035-962E-E77D-827AD4F5A7D1}"/>
                </a:ext>
              </a:extLst>
            </p:cNvPr>
            <p:cNvSpPr txBox="1"/>
            <p:nvPr/>
          </p:nvSpPr>
          <p:spPr>
            <a:xfrm>
              <a:off x="6321917" y="2511818"/>
              <a:ext cx="746462" cy="400110"/>
            </a:xfrm>
            <a:prstGeom prst="rect">
              <a:avLst/>
            </a:prstGeom>
            <a:noFill/>
          </p:spPr>
          <p:txBody>
            <a:bodyPr wrap="square" rtlCol="0">
              <a:spAutoFit/>
            </a:bodyPr>
            <a:lstStyle/>
            <a:p>
              <a:pPr defTabSz="685800">
                <a:defRPr/>
              </a:pPr>
              <a:r>
                <a:rPr lang="en-US" sz="1000" b="1" kern="0" dirty="0">
                  <a:solidFill>
                    <a:prstClr val="white"/>
                  </a:solidFill>
                  <a:ea typeface="Verdana" panose="020B0604030504040204" pitchFamily="34" charset="0"/>
                  <a:cs typeface="Verdana" panose="020B0604030504040204" pitchFamily="34" charset="0"/>
                </a:rPr>
                <a:t>Output based</a:t>
              </a:r>
            </a:p>
          </p:txBody>
        </p:sp>
        <p:sp>
          <p:nvSpPr>
            <p:cNvPr id="49" name="TextBox 48">
              <a:extLst>
                <a:ext uri="{FF2B5EF4-FFF2-40B4-BE49-F238E27FC236}">
                  <a16:creationId xmlns:a16="http://schemas.microsoft.com/office/drawing/2014/main" id="{2E7AED5A-ACFF-99A4-8511-AC5C2A34CDAF}"/>
                </a:ext>
              </a:extLst>
            </p:cNvPr>
            <p:cNvSpPr txBox="1"/>
            <p:nvPr/>
          </p:nvSpPr>
          <p:spPr>
            <a:xfrm>
              <a:off x="4154689" y="2933453"/>
              <a:ext cx="789311" cy="400110"/>
            </a:xfrm>
            <a:prstGeom prst="rect">
              <a:avLst/>
            </a:prstGeom>
            <a:noFill/>
          </p:spPr>
          <p:txBody>
            <a:bodyPr wrap="square" rtlCol="0">
              <a:spAutoFit/>
            </a:bodyPr>
            <a:lstStyle/>
            <a:p>
              <a:pPr algn="r" defTabSz="685800">
                <a:defRPr/>
              </a:pPr>
              <a:r>
                <a:rPr lang="en-US" sz="1000" b="1" kern="0" dirty="0">
                  <a:solidFill>
                    <a:prstClr val="white"/>
                  </a:solidFill>
                  <a:ea typeface="Verdana" panose="020B0604030504040204" pitchFamily="34" charset="0"/>
                  <a:cs typeface="Verdana" panose="020B0604030504040204" pitchFamily="34" charset="0"/>
                </a:rPr>
                <a:t>Time &amp; Material</a:t>
              </a:r>
            </a:p>
          </p:txBody>
        </p:sp>
        <p:sp>
          <p:nvSpPr>
            <p:cNvPr id="50" name="TextBox 49">
              <a:extLst>
                <a:ext uri="{FF2B5EF4-FFF2-40B4-BE49-F238E27FC236}">
                  <a16:creationId xmlns:a16="http://schemas.microsoft.com/office/drawing/2014/main" id="{2FF3FC00-A821-06E8-7908-817B661A1EA0}"/>
                </a:ext>
              </a:extLst>
            </p:cNvPr>
            <p:cNvSpPr txBox="1"/>
            <p:nvPr/>
          </p:nvSpPr>
          <p:spPr>
            <a:xfrm>
              <a:off x="4713572" y="2108292"/>
              <a:ext cx="970284" cy="400110"/>
            </a:xfrm>
            <a:prstGeom prst="rect">
              <a:avLst/>
            </a:prstGeom>
            <a:noFill/>
          </p:spPr>
          <p:txBody>
            <a:bodyPr wrap="square" rtlCol="0">
              <a:spAutoFit/>
            </a:bodyPr>
            <a:lstStyle/>
            <a:p>
              <a:pPr algn="r" defTabSz="685800">
                <a:defRPr/>
              </a:pPr>
              <a:r>
                <a:rPr lang="en-US" sz="1000" b="1" kern="0" dirty="0">
                  <a:solidFill>
                    <a:prstClr val="white"/>
                  </a:solidFill>
                  <a:ea typeface="Verdana" panose="020B0604030504040204" pitchFamily="34" charset="0"/>
                  <a:cs typeface="Verdana" panose="020B0604030504040204" pitchFamily="34" charset="0"/>
                </a:rPr>
                <a:t>Testing as a Service</a:t>
              </a:r>
            </a:p>
          </p:txBody>
        </p:sp>
        <p:sp>
          <p:nvSpPr>
            <p:cNvPr id="51" name="TextBox 50">
              <a:extLst>
                <a:ext uri="{FF2B5EF4-FFF2-40B4-BE49-F238E27FC236}">
                  <a16:creationId xmlns:a16="http://schemas.microsoft.com/office/drawing/2014/main" id="{06EDEDF0-2F1C-FDA7-8C87-79BA4D5212B5}"/>
                </a:ext>
              </a:extLst>
            </p:cNvPr>
            <p:cNvSpPr txBox="1"/>
            <p:nvPr/>
          </p:nvSpPr>
          <p:spPr>
            <a:xfrm>
              <a:off x="5735021" y="2108292"/>
              <a:ext cx="855839" cy="400110"/>
            </a:xfrm>
            <a:prstGeom prst="rect">
              <a:avLst/>
            </a:prstGeom>
            <a:noFill/>
          </p:spPr>
          <p:txBody>
            <a:bodyPr wrap="square" rtlCol="0">
              <a:spAutoFit/>
            </a:bodyPr>
            <a:lstStyle/>
            <a:p>
              <a:pPr defTabSz="685800">
                <a:defRPr/>
              </a:pPr>
              <a:r>
                <a:rPr lang="en-US" sz="1000" b="1" kern="0" dirty="0">
                  <a:solidFill>
                    <a:prstClr val="white"/>
                  </a:solidFill>
                  <a:ea typeface="Verdana" panose="020B0604030504040204" pitchFamily="34" charset="0"/>
                  <a:cs typeface="Verdana" panose="020B0604030504040204" pitchFamily="34" charset="0"/>
                </a:rPr>
                <a:t>Risk &amp; Reward</a:t>
              </a:r>
            </a:p>
          </p:txBody>
        </p:sp>
        <p:sp>
          <p:nvSpPr>
            <p:cNvPr id="52" name="TextBox 51">
              <a:extLst>
                <a:ext uri="{FF2B5EF4-FFF2-40B4-BE49-F238E27FC236}">
                  <a16:creationId xmlns:a16="http://schemas.microsoft.com/office/drawing/2014/main" id="{EED4793E-CDE0-137F-E405-A1DC953E764F}"/>
                </a:ext>
              </a:extLst>
            </p:cNvPr>
            <p:cNvSpPr txBox="1"/>
            <p:nvPr/>
          </p:nvSpPr>
          <p:spPr>
            <a:xfrm>
              <a:off x="6163262" y="3855413"/>
              <a:ext cx="923338" cy="400110"/>
            </a:xfrm>
            <a:prstGeom prst="rect">
              <a:avLst/>
            </a:prstGeom>
            <a:noFill/>
          </p:spPr>
          <p:txBody>
            <a:bodyPr wrap="square" rtlCol="0">
              <a:spAutoFit/>
            </a:bodyPr>
            <a:lstStyle/>
            <a:p>
              <a:pPr defTabSz="685800">
                <a:defRPr/>
              </a:pPr>
              <a:r>
                <a:rPr lang="en-US" sz="1000" b="1" kern="0" dirty="0">
                  <a:solidFill>
                    <a:srgbClr val="263147"/>
                  </a:solidFill>
                  <a:ea typeface="Verdana" panose="020B0604030504040204" pitchFamily="34" charset="0"/>
                  <a:cs typeface="Verdana" panose="020B0604030504040204" pitchFamily="34" charset="0"/>
                </a:rPr>
                <a:t>Flexi </a:t>
              </a:r>
            </a:p>
            <a:p>
              <a:pPr defTabSz="685800">
                <a:defRPr/>
              </a:pPr>
              <a:r>
                <a:rPr lang="en-US" sz="1000" b="1" kern="0" dirty="0">
                  <a:solidFill>
                    <a:srgbClr val="263147"/>
                  </a:solidFill>
                  <a:ea typeface="Verdana" panose="020B0604030504040204" pitchFamily="34" charset="0"/>
                  <a:cs typeface="Verdana" panose="020B0604030504040204" pitchFamily="34" charset="0"/>
                </a:rPr>
                <a:t>sourcing</a:t>
              </a:r>
            </a:p>
          </p:txBody>
        </p:sp>
        <p:sp>
          <p:nvSpPr>
            <p:cNvPr id="53" name="TextBox 52">
              <a:extLst>
                <a:ext uri="{FF2B5EF4-FFF2-40B4-BE49-F238E27FC236}">
                  <a16:creationId xmlns:a16="http://schemas.microsoft.com/office/drawing/2014/main" id="{E587BA99-A4BE-CA23-D5D6-461DF4EC117E}"/>
                </a:ext>
              </a:extLst>
            </p:cNvPr>
            <p:cNvSpPr txBox="1"/>
            <p:nvPr/>
          </p:nvSpPr>
          <p:spPr>
            <a:xfrm>
              <a:off x="5301329" y="4178045"/>
              <a:ext cx="987711" cy="246221"/>
            </a:xfrm>
            <a:prstGeom prst="rect">
              <a:avLst/>
            </a:prstGeom>
            <a:noFill/>
          </p:spPr>
          <p:txBody>
            <a:bodyPr wrap="square" rtlCol="0">
              <a:spAutoFit/>
            </a:bodyPr>
            <a:lstStyle/>
            <a:p>
              <a:pPr algn="ctr" defTabSz="685800">
                <a:defRPr/>
              </a:pPr>
              <a:r>
                <a:rPr lang="en-US" sz="1000" b="1" kern="0" dirty="0">
                  <a:solidFill>
                    <a:srgbClr val="263147"/>
                  </a:solidFill>
                  <a:ea typeface="Verdana" panose="020B0604030504040204" pitchFamily="34" charset="0"/>
                  <a:cs typeface="Verdana" panose="020B0604030504040204" pitchFamily="34" charset="0"/>
                </a:rPr>
                <a:t>Co-sourcing</a:t>
              </a:r>
            </a:p>
          </p:txBody>
        </p:sp>
        <p:sp>
          <p:nvSpPr>
            <p:cNvPr id="54" name="TextBox 53">
              <a:extLst>
                <a:ext uri="{FF2B5EF4-FFF2-40B4-BE49-F238E27FC236}">
                  <a16:creationId xmlns:a16="http://schemas.microsoft.com/office/drawing/2014/main" id="{CD725488-5D87-E8F7-2FB6-B544B3D62CDB}"/>
                </a:ext>
              </a:extLst>
            </p:cNvPr>
            <p:cNvSpPr txBox="1"/>
            <p:nvPr/>
          </p:nvSpPr>
          <p:spPr>
            <a:xfrm>
              <a:off x="4132511" y="3938545"/>
              <a:ext cx="1291132" cy="400110"/>
            </a:xfrm>
            <a:prstGeom prst="rect">
              <a:avLst/>
            </a:prstGeom>
            <a:noFill/>
          </p:spPr>
          <p:txBody>
            <a:bodyPr wrap="square" rtlCol="0">
              <a:spAutoFit/>
            </a:bodyPr>
            <a:lstStyle/>
            <a:p>
              <a:pPr algn="r" defTabSz="685800">
                <a:defRPr/>
              </a:pPr>
              <a:r>
                <a:rPr lang="en-US" sz="1000" b="1" kern="0" dirty="0">
                  <a:solidFill>
                    <a:srgbClr val="263147"/>
                  </a:solidFill>
                  <a:ea typeface="Verdana" panose="020B0604030504040204" pitchFamily="34" charset="0"/>
                  <a:cs typeface="Verdana" panose="020B0604030504040204" pitchFamily="34" charset="0"/>
                </a:rPr>
                <a:t>Managed Team/</a:t>
              </a:r>
              <a:br>
                <a:rPr lang="en-US" sz="1000" b="1" kern="0" dirty="0">
                  <a:solidFill>
                    <a:srgbClr val="263147"/>
                  </a:solidFill>
                  <a:ea typeface="Verdana" panose="020B0604030504040204" pitchFamily="34" charset="0"/>
                  <a:cs typeface="Verdana" panose="020B0604030504040204" pitchFamily="34" charset="0"/>
                </a:rPr>
              </a:br>
              <a:r>
                <a:rPr lang="en-US" sz="1000" b="1" kern="0" dirty="0">
                  <a:solidFill>
                    <a:srgbClr val="263147"/>
                  </a:solidFill>
                  <a:ea typeface="Verdana" panose="020B0604030504040204" pitchFamily="34" charset="0"/>
                  <a:cs typeface="Verdana" panose="020B0604030504040204" pitchFamily="34" charset="0"/>
                </a:rPr>
                <a:t>Services</a:t>
              </a:r>
            </a:p>
          </p:txBody>
        </p:sp>
        <p:grpSp>
          <p:nvGrpSpPr>
            <p:cNvPr id="55" name="Groupe 1">
              <a:extLst>
                <a:ext uri="{FF2B5EF4-FFF2-40B4-BE49-F238E27FC236}">
                  <a16:creationId xmlns:a16="http://schemas.microsoft.com/office/drawing/2014/main" id="{751764AA-CBD4-3917-D758-FF654357537A}"/>
                </a:ext>
              </a:extLst>
            </p:cNvPr>
            <p:cNvGrpSpPr/>
            <p:nvPr/>
          </p:nvGrpSpPr>
          <p:grpSpPr>
            <a:xfrm>
              <a:off x="5503638" y="3133451"/>
              <a:ext cx="398475" cy="372601"/>
              <a:chOff x="11501102" y="176698"/>
              <a:chExt cx="419436" cy="383863"/>
            </a:xfrm>
          </p:grpSpPr>
          <p:sp>
            <p:nvSpPr>
              <p:cNvPr id="73" name="Freeform 13">
                <a:extLst>
                  <a:ext uri="{FF2B5EF4-FFF2-40B4-BE49-F238E27FC236}">
                    <a16:creationId xmlns:a16="http://schemas.microsoft.com/office/drawing/2014/main" id="{198AE280-5BFD-5994-5570-E547DB3B53A6}"/>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sz="1000" kern="0" dirty="0">
                  <a:solidFill>
                    <a:prstClr val="black"/>
                  </a:solidFill>
                  <a:ea typeface="Verdana" panose="020B0604030504040204" pitchFamily="34" charset="0"/>
                  <a:cs typeface="Verdana" panose="020B0604030504040204" pitchFamily="34" charset="0"/>
                </a:endParaRPr>
              </a:p>
            </p:txBody>
          </p:sp>
          <p:sp>
            <p:nvSpPr>
              <p:cNvPr id="74" name="Freeform 14">
                <a:extLst>
                  <a:ext uri="{FF2B5EF4-FFF2-40B4-BE49-F238E27FC236}">
                    <a16:creationId xmlns:a16="http://schemas.microsoft.com/office/drawing/2014/main" id="{C5FB5306-06EE-2BE3-4374-1C9FA87B75AA}"/>
                  </a:ext>
                </a:extLst>
              </p:cNvPr>
              <p:cNvSpPr>
                <a:spLocks/>
              </p:cNvSpPr>
              <p:nvPr userDrawn="1"/>
            </p:nvSpPr>
            <p:spPr bwMode="auto">
              <a:xfrm>
                <a:off x="11501102" y="176698"/>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pPr>
                  <a:defRPr/>
                </a:pPr>
                <a:endParaRPr lang="en-GB" sz="1000" kern="0" dirty="0">
                  <a:solidFill>
                    <a:prstClr val="black"/>
                  </a:solidFill>
                  <a:ea typeface="Verdana" panose="020B0604030504040204" pitchFamily="34" charset="0"/>
                  <a:cs typeface="Verdana" panose="020B0604030504040204" pitchFamily="34" charset="0"/>
                </a:endParaRPr>
              </a:p>
            </p:txBody>
          </p:sp>
        </p:grpSp>
        <p:grpSp>
          <p:nvGrpSpPr>
            <p:cNvPr id="56" name="Group 55">
              <a:extLst>
                <a:ext uri="{FF2B5EF4-FFF2-40B4-BE49-F238E27FC236}">
                  <a16:creationId xmlns:a16="http://schemas.microsoft.com/office/drawing/2014/main" id="{1D3DEB3D-1DEF-E48E-0CFE-603B39F2C92E}"/>
                </a:ext>
              </a:extLst>
            </p:cNvPr>
            <p:cNvGrpSpPr/>
            <p:nvPr/>
          </p:nvGrpSpPr>
          <p:grpSpPr>
            <a:xfrm>
              <a:off x="4947964" y="2563403"/>
              <a:ext cx="1537504" cy="1518985"/>
              <a:chOff x="4717882" y="2822475"/>
              <a:chExt cx="1919480" cy="1856036"/>
            </a:xfrm>
          </p:grpSpPr>
          <p:sp>
            <p:nvSpPr>
              <p:cNvPr id="66" name="Isosceles Triangle 65">
                <a:extLst>
                  <a:ext uri="{FF2B5EF4-FFF2-40B4-BE49-F238E27FC236}">
                    <a16:creationId xmlns:a16="http://schemas.microsoft.com/office/drawing/2014/main" id="{19B65944-3F95-4A35-0F40-015EB52A6DD8}"/>
                  </a:ext>
                </a:extLst>
              </p:cNvPr>
              <p:cNvSpPr/>
              <p:nvPr/>
            </p:nvSpPr>
            <p:spPr>
              <a:xfrm rot="20939153" flipV="1">
                <a:off x="6494365" y="3568973"/>
                <a:ext cx="142997" cy="138397"/>
              </a:xfrm>
              <a:prstGeom prst="triangle">
                <a:avLst/>
              </a:prstGeom>
              <a:solidFill>
                <a:sysClr val="window" lastClr="FFFFFF"/>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67" name="Block Arc 66">
                <a:extLst>
                  <a:ext uri="{FF2B5EF4-FFF2-40B4-BE49-F238E27FC236}">
                    <a16:creationId xmlns:a16="http://schemas.microsoft.com/office/drawing/2014/main" id="{DE00FA5E-6558-A81B-AA91-51A06006ADDF}"/>
                  </a:ext>
                </a:extLst>
              </p:cNvPr>
              <p:cNvSpPr/>
              <p:nvPr/>
            </p:nvSpPr>
            <p:spPr>
              <a:xfrm rot="388862">
                <a:off x="4735886" y="2822475"/>
                <a:ext cx="1856036" cy="1856036"/>
              </a:xfrm>
              <a:prstGeom prst="blockArc">
                <a:avLst>
                  <a:gd name="adj1" fmla="val 10800000"/>
                  <a:gd name="adj2" fmla="val 20534588"/>
                  <a:gd name="adj3" fmla="val 2282"/>
                </a:avLst>
              </a:prstGeom>
              <a:solidFill>
                <a:srgbClr val="FFFFFF"/>
              </a:solidFill>
              <a:ln w="12700" cap="flat" cmpd="sng" algn="ctr">
                <a:noFill/>
                <a:prstDash val="solid"/>
                <a:miter lim="800000"/>
              </a:ln>
              <a:effectLst/>
            </p:spPr>
            <p:txBody>
              <a:bodyPr rtlCol="0" anchor="ctr"/>
              <a:lstStyle/>
              <a:p>
                <a:pPr algn="ctr">
                  <a:defRPr/>
                </a:pPr>
                <a:endParaRPr lang="en-US" sz="1000" kern="0" dirty="0">
                  <a:solidFill>
                    <a:prstClr val="black"/>
                  </a:solidFill>
                  <a:ea typeface="Verdana" panose="020B0604030504040204" pitchFamily="34" charset="0"/>
                  <a:cs typeface="Verdana" panose="020B0604030504040204" pitchFamily="34" charset="0"/>
                </a:endParaRPr>
              </a:p>
            </p:txBody>
          </p:sp>
          <p:sp>
            <p:nvSpPr>
              <p:cNvPr id="68" name="Oval 67">
                <a:extLst>
                  <a:ext uri="{FF2B5EF4-FFF2-40B4-BE49-F238E27FC236}">
                    <a16:creationId xmlns:a16="http://schemas.microsoft.com/office/drawing/2014/main" id="{4A5E8F10-7CF3-0194-0786-4DBA8C4462D4}"/>
                  </a:ext>
                </a:extLst>
              </p:cNvPr>
              <p:cNvSpPr/>
              <p:nvPr/>
            </p:nvSpPr>
            <p:spPr>
              <a:xfrm flipV="1">
                <a:off x="4717882" y="3580284"/>
                <a:ext cx="95681"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69" name="Oval 68">
                <a:extLst>
                  <a:ext uri="{FF2B5EF4-FFF2-40B4-BE49-F238E27FC236}">
                    <a16:creationId xmlns:a16="http://schemas.microsoft.com/office/drawing/2014/main" id="{D232AED3-247B-AF7F-6329-F60FB22BB971}"/>
                  </a:ext>
                </a:extLst>
              </p:cNvPr>
              <p:cNvSpPr/>
              <p:nvPr/>
            </p:nvSpPr>
            <p:spPr>
              <a:xfrm flipV="1">
                <a:off x="4932270" y="3109992"/>
                <a:ext cx="95682"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70" name="Oval 69">
                <a:extLst>
                  <a:ext uri="{FF2B5EF4-FFF2-40B4-BE49-F238E27FC236}">
                    <a16:creationId xmlns:a16="http://schemas.microsoft.com/office/drawing/2014/main" id="{BF6B5B5E-F55A-85EC-4C81-D9472D63295B}"/>
                  </a:ext>
                </a:extLst>
              </p:cNvPr>
              <p:cNvSpPr/>
              <p:nvPr/>
            </p:nvSpPr>
            <p:spPr>
              <a:xfrm flipV="1">
                <a:off x="5319360" y="2854430"/>
                <a:ext cx="95682"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71" name="Oval 70">
                <a:extLst>
                  <a:ext uri="{FF2B5EF4-FFF2-40B4-BE49-F238E27FC236}">
                    <a16:creationId xmlns:a16="http://schemas.microsoft.com/office/drawing/2014/main" id="{C3136171-9112-E84D-7E9B-C370C63E0222}"/>
                  </a:ext>
                </a:extLst>
              </p:cNvPr>
              <p:cNvSpPr/>
              <p:nvPr/>
            </p:nvSpPr>
            <p:spPr>
              <a:xfrm flipV="1">
                <a:off x="5842653" y="2831154"/>
                <a:ext cx="95682"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72" name="Oval 71">
                <a:extLst>
                  <a:ext uri="{FF2B5EF4-FFF2-40B4-BE49-F238E27FC236}">
                    <a16:creationId xmlns:a16="http://schemas.microsoft.com/office/drawing/2014/main" id="{41E3DFDD-D2E6-BA92-E24B-FD66C699799B}"/>
                  </a:ext>
                </a:extLst>
              </p:cNvPr>
              <p:cNvSpPr/>
              <p:nvPr/>
            </p:nvSpPr>
            <p:spPr>
              <a:xfrm flipV="1">
                <a:off x="6253819" y="3056327"/>
                <a:ext cx="95682"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grpSp>
        <p:grpSp>
          <p:nvGrpSpPr>
            <p:cNvPr id="57" name="Group 56">
              <a:extLst>
                <a:ext uri="{FF2B5EF4-FFF2-40B4-BE49-F238E27FC236}">
                  <a16:creationId xmlns:a16="http://schemas.microsoft.com/office/drawing/2014/main" id="{484E5099-95E1-9CDB-5F51-2DCC346323F6}"/>
                </a:ext>
              </a:extLst>
            </p:cNvPr>
            <p:cNvGrpSpPr/>
            <p:nvPr/>
          </p:nvGrpSpPr>
          <p:grpSpPr>
            <a:xfrm rot="10800000">
              <a:off x="4947964" y="2563403"/>
              <a:ext cx="1537504" cy="1541242"/>
              <a:chOff x="4717882" y="2795279"/>
              <a:chExt cx="1919480" cy="1883232"/>
            </a:xfrm>
          </p:grpSpPr>
          <p:sp>
            <p:nvSpPr>
              <p:cNvPr id="60" name="Isosceles Triangle 59">
                <a:extLst>
                  <a:ext uri="{FF2B5EF4-FFF2-40B4-BE49-F238E27FC236}">
                    <a16:creationId xmlns:a16="http://schemas.microsoft.com/office/drawing/2014/main" id="{D9ACBD93-DC08-BB40-8407-637B495BD43A}"/>
                  </a:ext>
                </a:extLst>
              </p:cNvPr>
              <p:cNvSpPr/>
              <p:nvPr/>
            </p:nvSpPr>
            <p:spPr>
              <a:xfrm rot="20939153" flipV="1">
                <a:off x="6494365" y="3568973"/>
                <a:ext cx="142997" cy="138397"/>
              </a:xfrm>
              <a:prstGeom prst="triangle">
                <a:avLst/>
              </a:prstGeom>
              <a:solidFill>
                <a:sysClr val="window" lastClr="FFFFFF"/>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61" name="Block Arc 60">
                <a:extLst>
                  <a:ext uri="{FF2B5EF4-FFF2-40B4-BE49-F238E27FC236}">
                    <a16:creationId xmlns:a16="http://schemas.microsoft.com/office/drawing/2014/main" id="{2E88C83D-38F2-324A-6CCF-E23F075437F2}"/>
                  </a:ext>
                </a:extLst>
              </p:cNvPr>
              <p:cNvSpPr/>
              <p:nvPr/>
            </p:nvSpPr>
            <p:spPr>
              <a:xfrm rot="388862">
                <a:off x="4735886" y="2822475"/>
                <a:ext cx="1856036" cy="1856036"/>
              </a:xfrm>
              <a:prstGeom prst="blockArc">
                <a:avLst>
                  <a:gd name="adj1" fmla="val 10800000"/>
                  <a:gd name="adj2" fmla="val 20534588"/>
                  <a:gd name="adj3" fmla="val 2282"/>
                </a:avLst>
              </a:prstGeom>
              <a:solidFill>
                <a:srgbClr val="FFFFFF"/>
              </a:solidFill>
              <a:ln w="12700" cap="flat" cmpd="sng" algn="ctr">
                <a:noFill/>
                <a:prstDash val="solid"/>
                <a:miter lim="800000"/>
              </a:ln>
              <a:effectLst/>
            </p:spPr>
            <p:txBody>
              <a:bodyPr rtlCol="0" anchor="ctr"/>
              <a:lstStyle/>
              <a:p>
                <a:pPr algn="ctr">
                  <a:defRPr/>
                </a:pPr>
                <a:endParaRPr lang="en-US" sz="1000" kern="0" dirty="0">
                  <a:solidFill>
                    <a:prstClr val="black"/>
                  </a:solidFill>
                  <a:ea typeface="Verdana" panose="020B0604030504040204" pitchFamily="34" charset="0"/>
                  <a:cs typeface="Verdana" panose="020B0604030504040204" pitchFamily="34" charset="0"/>
                </a:endParaRPr>
              </a:p>
            </p:txBody>
          </p:sp>
          <p:sp>
            <p:nvSpPr>
              <p:cNvPr id="62" name="Oval 61">
                <a:extLst>
                  <a:ext uri="{FF2B5EF4-FFF2-40B4-BE49-F238E27FC236}">
                    <a16:creationId xmlns:a16="http://schemas.microsoft.com/office/drawing/2014/main" id="{A26256F3-348E-9867-4011-E701DE09C2EC}"/>
                  </a:ext>
                </a:extLst>
              </p:cNvPr>
              <p:cNvSpPr/>
              <p:nvPr/>
            </p:nvSpPr>
            <p:spPr>
              <a:xfrm flipV="1">
                <a:off x="4717882" y="3580284"/>
                <a:ext cx="95681"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63" name="Oval 62">
                <a:extLst>
                  <a:ext uri="{FF2B5EF4-FFF2-40B4-BE49-F238E27FC236}">
                    <a16:creationId xmlns:a16="http://schemas.microsoft.com/office/drawing/2014/main" id="{4DCF3934-135A-17CF-EC4F-FE6C6184F5E6}"/>
                  </a:ext>
                </a:extLst>
              </p:cNvPr>
              <p:cNvSpPr/>
              <p:nvPr/>
            </p:nvSpPr>
            <p:spPr>
              <a:xfrm flipV="1">
                <a:off x="5056753" y="2998956"/>
                <a:ext cx="95681"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64" name="Oval 63">
                <a:extLst>
                  <a:ext uri="{FF2B5EF4-FFF2-40B4-BE49-F238E27FC236}">
                    <a16:creationId xmlns:a16="http://schemas.microsoft.com/office/drawing/2014/main" id="{3369A500-D6E2-9B5A-62D3-E506DE2BC2E3}"/>
                  </a:ext>
                </a:extLst>
              </p:cNvPr>
              <p:cNvSpPr/>
              <p:nvPr/>
            </p:nvSpPr>
            <p:spPr>
              <a:xfrm flipV="1">
                <a:off x="5636594" y="2795279"/>
                <a:ext cx="95681"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sp>
            <p:nvSpPr>
              <p:cNvPr id="65" name="Oval 64">
                <a:extLst>
                  <a:ext uri="{FF2B5EF4-FFF2-40B4-BE49-F238E27FC236}">
                    <a16:creationId xmlns:a16="http://schemas.microsoft.com/office/drawing/2014/main" id="{F3AEA5CF-BCE0-264C-FB2A-8CCC53017D43}"/>
                  </a:ext>
                </a:extLst>
              </p:cNvPr>
              <p:cNvSpPr/>
              <p:nvPr/>
            </p:nvSpPr>
            <p:spPr>
              <a:xfrm flipV="1">
                <a:off x="6162449" y="2984175"/>
                <a:ext cx="95681" cy="90919"/>
              </a:xfrm>
              <a:prstGeom prst="ellipse">
                <a:avLst/>
              </a:prstGeom>
              <a:solidFill>
                <a:srgbClr val="2B143D"/>
              </a:solidFill>
              <a:ln w="25400" cap="flat" cmpd="sng" algn="ctr">
                <a:noFill/>
                <a:prstDash val="solid"/>
              </a:ln>
              <a:effectLst/>
            </p:spPr>
            <p:txBody>
              <a:bodyPr rtlCol="0" anchor="ctr"/>
              <a:lstStyle/>
              <a:p>
                <a:pPr algn="ctr" defTabSz="685800">
                  <a:defRPr/>
                </a:pPr>
                <a:endParaRPr lang="en-US" sz="1000" kern="0" dirty="0">
                  <a:solidFill>
                    <a:srgbClr val="998C85">
                      <a:lumMod val="50000"/>
                    </a:srgbClr>
                  </a:solidFill>
                  <a:ea typeface="Verdana" panose="020B0604030504040204" pitchFamily="34" charset="0"/>
                  <a:cs typeface="Verdana" panose="020B0604030504040204" pitchFamily="34" charset="0"/>
                </a:endParaRPr>
              </a:p>
            </p:txBody>
          </p:sp>
        </p:grpSp>
        <p:sp>
          <p:nvSpPr>
            <p:cNvPr id="58" name="TextBox 57">
              <a:extLst>
                <a:ext uri="{FF2B5EF4-FFF2-40B4-BE49-F238E27FC236}">
                  <a16:creationId xmlns:a16="http://schemas.microsoft.com/office/drawing/2014/main" id="{C03ED46C-05CC-DAFE-BB63-DF825A532FAB}"/>
                </a:ext>
              </a:extLst>
            </p:cNvPr>
            <p:cNvSpPr txBox="1"/>
            <p:nvPr/>
          </p:nvSpPr>
          <p:spPr>
            <a:xfrm>
              <a:off x="6458776" y="3367348"/>
              <a:ext cx="1228110" cy="400110"/>
            </a:xfrm>
            <a:prstGeom prst="rect">
              <a:avLst/>
            </a:prstGeom>
            <a:noFill/>
          </p:spPr>
          <p:txBody>
            <a:bodyPr wrap="square" rtlCol="0">
              <a:spAutoFit/>
            </a:bodyPr>
            <a:lstStyle/>
            <a:p>
              <a:pPr defTabSz="685800">
                <a:defRPr/>
              </a:pPr>
              <a:r>
                <a:rPr lang="en-US" sz="1000" b="1" kern="0" dirty="0">
                  <a:solidFill>
                    <a:srgbClr val="263147"/>
                  </a:solidFill>
                  <a:ea typeface="Verdana" panose="020B0604030504040204" pitchFamily="34" charset="0"/>
                  <a:cs typeface="Verdana" panose="020B0604030504040204" pitchFamily="34" charset="0"/>
                </a:rPr>
                <a:t>Staff </a:t>
              </a:r>
            </a:p>
            <a:p>
              <a:pPr defTabSz="685800">
                <a:defRPr/>
              </a:pPr>
              <a:r>
                <a:rPr lang="en-US" sz="1000" b="1" kern="0" dirty="0">
                  <a:solidFill>
                    <a:srgbClr val="263147"/>
                  </a:solidFill>
                  <a:ea typeface="Verdana" panose="020B0604030504040204" pitchFamily="34" charset="0"/>
                  <a:cs typeface="Verdana" panose="020B0604030504040204" pitchFamily="34" charset="0"/>
                </a:rPr>
                <a:t>Augmentation</a:t>
              </a:r>
            </a:p>
          </p:txBody>
        </p:sp>
        <p:sp>
          <p:nvSpPr>
            <p:cNvPr id="59" name="TextBox 58">
              <a:extLst>
                <a:ext uri="{FF2B5EF4-FFF2-40B4-BE49-F238E27FC236}">
                  <a16:creationId xmlns:a16="http://schemas.microsoft.com/office/drawing/2014/main" id="{586BF270-BB14-66DA-109D-F6B9587F2971}"/>
                </a:ext>
              </a:extLst>
            </p:cNvPr>
            <p:cNvSpPr txBox="1"/>
            <p:nvPr/>
          </p:nvSpPr>
          <p:spPr>
            <a:xfrm>
              <a:off x="4103666" y="3367348"/>
              <a:ext cx="924337" cy="553998"/>
            </a:xfrm>
            <a:prstGeom prst="rect">
              <a:avLst/>
            </a:prstGeom>
            <a:noFill/>
          </p:spPr>
          <p:txBody>
            <a:bodyPr wrap="square" rtlCol="0">
              <a:spAutoFit/>
            </a:bodyPr>
            <a:lstStyle/>
            <a:p>
              <a:pPr algn="ctr" defTabSz="685800">
                <a:defRPr/>
              </a:pPr>
              <a:r>
                <a:rPr lang="en-US" sz="1000" b="1" kern="0" dirty="0">
                  <a:solidFill>
                    <a:srgbClr val="263147"/>
                  </a:solidFill>
                  <a:ea typeface="Verdana" panose="020B0604030504040204" pitchFamily="34" charset="0"/>
                  <a:cs typeface="Verdana" panose="020B0604030504040204" pitchFamily="34" charset="0"/>
                </a:rPr>
                <a:t>Strategic Test Partner</a:t>
              </a:r>
            </a:p>
          </p:txBody>
        </p:sp>
      </p:grpSp>
      <p:grpSp>
        <p:nvGrpSpPr>
          <p:cNvPr id="75" name="Group 74">
            <a:extLst>
              <a:ext uri="{FF2B5EF4-FFF2-40B4-BE49-F238E27FC236}">
                <a16:creationId xmlns:a16="http://schemas.microsoft.com/office/drawing/2014/main" id="{212CCA48-72CD-8B1A-6E7A-D1CF9B2E4A88}"/>
              </a:ext>
            </a:extLst>
          </p:cNvPr>
          <p:cNvGrpSpPr/>
          <p:nvPr/>
        </p:nvGrpSpPr>
        <p:grpSpPr>
          <a:xfrm>
            <a:off x="6749822" y="5039864"/>
            <a:ext cx="324078" cy="325448"/>
            <a:chOff x="6753948" y="5323611"/>
            <a:chExt cx="677453" cy="640080"/>
          </a:xfrm>
        </p:grpSpPr>
        <p:sp>
          <p:nvSpPr>
            <p:cNvPr id="76" name="Oval 20">
              <a:extLst>
                <a:ext uri="{FF2B5EF4-FFF2-40B4-BE49-F238E27FC236}">
                  <a16:creationId xmlns:a16="http://schemas.microsoft.com/office/drawing/2014/main" id="{21B252D9-1BBF-D154-095C-C291F3C711A3}"/>
                </a:ext>
              </a:extLst>
            </p:cNvPr>
            <p:cNvSpPr/>
            <p:nvPr/>
          </p:nvSpPr>
          <p:spPr>
            <a:xfrm>
              <a:off x="6753948" y="5323611"/>
              <a:ext cx="677453" cy="640080"/>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ysClr val="windowText" lastClr="000000">
                <a:lumMod val="50000"/>
                <a:lumOff val="50000"/>
              </a:sysClr>
            </a:solidFill>
            <a:ln w="19050" cap="flat" cmpd="sng" algn="ctr">
              <a:solidFill>
                <a:sysClr val="windowText" lastClr="000000">
                  <a:lumMod val="50000"/>
                  <a:lumOff val="50000"/>
                </a:sysClr>
              </a:solidFill>
              <a:prstDash val="solid"/>
              <a:miter lim="800000"/>
            </a:ln>
            <a:effectLst/>
          </p:spPr>
          <p:txBody>
            <a:bodyPr rtlCol="0" anchor="ctr"/>
            <a:lstStyle/>
            <a:p>
              <a:pPr algn="ctr">
                <a:defRPr/>
              </a:pPr>
              <a:endParaRPr lang="pt-PT" sz="1000" kern="0" dirty="0">
                <a:solidFill>
                  <a:prstClr val="white"/>
                </a:solidFill>
                <a:ea typeface="Verdana" panose="020B0604030504040204" pitchFamily="34" charset="0"/>
                <a:cs typeface="Verdana" panose="020B0604030504040204" pitchFamily="34" charset="0"/>
              </a:endParaRPr>
            </a:p>
          </p:txBody>
        </p:sp>
        <p:sp>
          <p:nvSpPr>
            <p:cNvPr id="77" name="Isosceles Triangle 76">
              <a:extLst>
                <a:ext uri="{FF2B5EF4-FFF2-40B4-BE49-F238E27FC236}">
                  <a16:creationId xmlns:a16="http://schemas.microsoft.com/office/drawing/2014/main" id="{7F190E8F-05DA-764C-DDE6-A317D92559A7}"/>
                </a:ext>
              </a:extLst>
            </p:cNvPr>
            <p:cNvSpPr/>
            <p:nvPr/>
          </p:nvSpPr>
          <p:spPr>
            <a:xfrm rot="5400000">
              <a:off x="6983111" y="5505138"/>
              <a:ext cx="298077" cy="256963"/>
            </a:xfrm>
            <a:prstGeom prst="triangle">
              <a:avLst/>
            </a:prstGeom>
            <a:solidFill>
              <a:srgbClr val="FFFFFF"/>
            </a:solidFill>
            <a:ln w="12700" cap="flat" cmpd="sng" algn="ctr">
              <a:noFill/>
              <a:prstDash val="solid"/>
              <a:miter lim="800000"/>
            </a:ln>
            <a:effectLst/>
          </p:spPr>
          <p:txBody>
            <a:bodyPr rtlCol="0" anchor="ctr"/>
            <a:lstStyle/>
            <a:p>
              <a:pPr algn="ctr">
                <a:defRPr/>
              </a:pPr>
              <a:endParaRPr lang="en-US" sz="1000" kern="0" dirty="0">
                <a:solidFill>
                  <a:srgbClr val="FFFFFF"/>
                </a:solidFill>
                <a:ea typeface="Verdana" panose="020B0604030504040204" pitchFamily="34" charset="0"/>
                <a:cs typeface="Verdana" panose="020B0604030504040204" pitchFamily="34" charset="0"/>
              </a:endParaRPr>
            </a:p>
          </p:txBody>
        </p:sp>
      </p:grpSp>
      <p:sp>
        <p:nvSpPr>
          <p:cNvPr id="78" name="Rectangle 77">
            <a:extLst>
              <a:ext uri="{FF2B5EF4-FFF2-40B4-BE49-F238E27FC236}">
                <a16:creationId xmlns:a16="http://schemas.microsoft.com/office/drawing/2014/main" id="{525FFB7A-7DFF-3998-8F61-D78340E189BB}"/>
              </a:ext>
            </a:extLst>
          </p:cNvPr>
          <p:cNvSpPr/>
          <p:nvPr/>
        </p:nvSpPr>
        <p:spPr>
          <a:xfrm>
            <a:off x="7679637" y="1757300"/>
            <a:ext cx="4300390" cy="3522875"/>
          </a:xfrm>
          <a:prstGeom prst="rect">
            <a:avLst/>
          </a:prstGeom>
          <a:solidFill>
            <a:srgbClr val="2B143D">
              <a:lumMod val="10000"/>
              <a:lumOff val="90000"/>
              <a:alpha val="31765"/>
            </a:srgbClr>
          </a:solidFill>
          <a:ln w="25400" cap="flat" cmpd="sng" algn="ctr">
            <a:noFill/>
            <a:prstDash val="solid"/>
          </a:ln>
          <a:effectLst/>
        </p:spPr>
        <p:txBody>
          <a:bodyPr vert="vert270" lIns="68564" tIns="34281" rIns="68564" bIns="34281" rtlCol="0" anchor="ctr"/>
          <a:lstStyle/>
          <a:p>
            <a:pPr algn="ctr" defTabSz="685800">
              <a:defRPr/>
            </a:pPr>
            <a:endParaRPr lang="en-US" sz="1000" b="1" kern="0" dirty="0">
              <a:solidFill>
                <a:srgbClr val="998C85">
                  <a:lumMod val="50000"/>
                </a:srgbClr>
              </a:solidFill>
              <a:ea typeface="Verdana" panose="020B0604030504040204" pitchFamily="34" charset="0"/>
              <a:cs typeface="Verdana" panose="020B0604030504040204" pitchFamily="34" charset="0"/>
            </a:endParaRPr>
          </a:p>
        </p:txBody>
      </p:sp>
      <p:sp>
        <p:nvSpPr>
          <p:cNvPr id="79" name="Rectangle 78">
            <a:extLst>
              <a:ext uri="{FF2B5EF4-FFF2-40B4-BE49-F238E27FC236}">
                <a16:creationId xmlns:a16="http://schemas.microsoft.com/office/drawing/2014/main" id="{CC8AC4C4-C000-85BD-2A61-A041B0464FCF}"/>
              </a:ext>
            </a:extLst>
          </p:cNvPr>
          <p:cNvSpPr/>
          <p:nvPr/>
        </p:nvSpPr>
        <p:spPr>
          <a:xfrm>
            <a:off x="11779748" y="1750458"/>
            <a:ext cx="200585" cy="1020601"/>
          </a:xfrm>
          <a:prstGeom prst="rect">
            <a:avLst/>
          </a:prstGeom>
          <a:solidFill>
            <a:srgbClr val="0070AD">
              <a:lumMod val="75000"/>
            </a:srgbClr>
          </a:solidFill>
          <a:ln w="25400" cap="flat" cmpd="sng" algn="ctr">
            <a:noFill/>
            <a:prstDash val="solid"/>
          </a:ln>
          <a:effectLst/>
        </p:spPr>
        <p:txBody>
          <a:bodyPr vert="vert" lIns="68564" tIns="34281" rIns="68564" bIns="34281" rtlCol="0" anchor="ctr"/>
          <a:lstStyle/>
          <a:p>
            <a:pPr algn="ctr" defTabSz="685800">
              <a:defRPr/>
            </a:pPr>
            <a:r>
              <a:rPr lang="en-US" sz="1000" b="1" kern="0" dirty="0">
                <a:solidFill>
                  <a:srgbClr val="FFFFFF"/>
                </a:solidFill>
                <a:ea typeface="Verdana" panose="020B0604030504040204" pitchFamily="34" charset="0"/>
                <a:cs typeface="Verdana" panose="020B0604030504040204" pitchFamily="34" charset="0"/>
              </a:rPr>
              <a:t>Domain</a:t>
            </a:r>
          </a:p>
        </p:txBody>
      </p:sp>
      <p:sp>
        <p:nvSpPr>
          <p:cNvPr id="80" name="Rectangle 79">
            <a:extLst>
              <a:ext uri="{FF2B5EF4-FFF2-40B4-BE49-F238E27FC236}">
                <a16:creationId xmlns:a16="http://schemas.microsoft.com/office/drawing/2014/main" id="{6714253F-C984-9903-3829-1CD9D94BEC4F}"/>
              </a:ext>
            </a:extLst>
          </p:cNvPr>
          <p:cNvSpPr/>
          <p:nvPr/>
        </p:nvSpPr>
        <p:spPr>
          <a:xfrm>
            <a:off x="11779748" y="3802033"/>
            <a:ext cx="200585" cy="1478143"/>
          </a:xfrm>
          <a:prstGeom prst="rect">
            <a:avLst/>
          </a:prstGeom>
          <a:solidFill>
            <a:srgbClr val="00C37B"/>
          </a:solidFill>
          <a:ln w="25400" cap="flat" cmpd="sng" algn="ctr">
            <a:noFill/>
            <a:prstDash val="solid"/>
          </a:ln>
          <a:effectLst/>
        </p:spPr>
        <p:txBody>
          <a:bodyPr vert="vert" lIns="68564" tIns="34281" rIns="68564" bIns="34281" rtlCol="0" anchor="ctr"/>
          <a:lstStyle/>
          <a:p>
            <a:pPr algn="ctr" defTabSz="685800">
              <a:defRPr/>
            </a:pPr>
            <a:r>
              <a:rPr lang="en-US" sz="1000" b="1" kern="0" dirty="0">
                <a:solidFill>
                  <a:srgbClr val="FFFFFF"/>
                </a:solidFill>
                <a:ea typeface="Verdana" panose="020B0604030504040204" pitchFamily="34" charset="0"/>
                <a:cs typeface="Verdana" panose="020B0604030504040204" pitchFamily="34" charset="0"/>
              </a:rPr>
              <a:t>Technology</a:t>
            </a:r>
          </a:p>
        </p:txBody>
      </p:sp>
      <p:sp>
        <p:nvSpPr>
          <p:cNvPr id="81" name="Rectangle 80">
            <a:extLst>
              <a:ext uri="{FF2B5EF4-FFF2-40B4-BE49-F238E27FC236}">
                <a16:creationId xmlns:a16="http://schemas.microsoft.com/office/drawing/2014/main" id="{D0FDC2EA-6948-7787-8380-51A9E92EA995}"/>
              </a:ext>
            </a:extLst>
          </p:cNvPr>
          <p:cNvSpPr/>
          <p:nvPr/>
        </p:nvSpPr>
        <p:spPr>
          <a:xfrm>
            <a:off x="7680054" y="1750457"/>
            <a:ext cx="248022" cy="3529719"/>
          </a:xfrm>
          <a:prstGeom prst="rect">
            <a:avLst/>
          </a:prstGeom>
          <a:solidFill>
            <a:srgbClr val="0070AD">
              <a:lumMod val="50000"/>
            </a:srgbClr>
          </a:solidFill>
          <a:ln w="25400" cap="flat" cmpd="sng" algn="ctr">
            <a:noFill/>
            <a:prstDash val="solid"/>
          </a:ln>
          <a:effectLst/>
        </p:spPr>
        <p:txBody>
          <a:bodyPr vert="vert270" lIns="68564" tIns="34281" rIns="68564" bIns="34281" rtlCol="0" anchor="ctr"/>
          <a:lstStyle/>
          <a:p>
            <a:pPr algn="ctr" defTabSz="685800">
              <a:defRPr/>
            </a:pPr>
            <a:r>
              <a:rPr lang="en-US" sz="1000" b="1" kern="0" dirty="0">
                <a:solidFill>
                  <a:srgbClr val="FFFFFF"/>
                </a:solidFill>
                <a:ea typeface="Verdana" panose="020B0604030504040204" pitchFamily="34" charset="0"/>
                <a:cs typeface="Verdana" panose="020B0604030504040204" pitchFamily="34" charset="0"/>
              </a:rPr>
              <a:t>Capgemini Testing Center of Excellence</a:t>
            </a:r>
          </a:p>
        </p:txBody>
      </p:sp>
      <p:sp>
        <p:nvSpPr>
          <p:cNvPr id="82" name="Rectangle 81">
            <a:extLst>
              <a:ext uri="{FF2B5EF4-FFF2-40B4-BE49-F238E27FC236}">
                <a16:creationId xmlns:a16="http://schemas.microsoft.com/office/drawing/2014/main" id="{7E1857B9-2DBE-6757-3991-AF7267B7EE13}"/>
              </a:ext>
            </a:extLst>
          </p:cNvPr>
          <p:cNvSpPr/>
          <p:nvPr/>
        </p:nvSpPr>
        <p:spPr>
          <a:xfrm>
            <a:off x="11779748" y="2849413"/>
            <a:ext cx="200585" cy="874264"/>
          </a:xfrm>
          <a:prstGeom prst="rect">
            <a:avLst/>
          </a:prstGeom>
          <a:solidFill>
            <a:srgbClr val="95E616">
              <a:lumMod val="75000"/>
            </a:srgbClr>
          </a:solidFill>
          <a:ln w="25400" cap="flat" cmpd="sng" algn="ctr">
            <a:noFill/>
            <a:prstDash val="solid"/>
          </a:ln>
          <a:effectLst/>
        </p:spPr>
        <p:txBody>
          <a:bodyPr vert="vert" lIns="68564" tIns="34281" rIns="68564" bIns="34281" rtlCol="0" anchor="ctr"/>
          <a:lstStyle/>
          <a:p>
            <a:pPr algn="ctr" defTabSz="685800">
              <a:defRPr/>
            </a:pPr>
            <a:r>
              <a:rPr lang="en-US" sz="1000" b="1" kern="0" dirty="0">
                <a:solidFill>
                  <a:srgbClr val="FFFFFF"/>
                </a:solidFill>
                <a:ea typeface="Verdana" panose="020B0604030504040204" pitchFamily="34" charset="0"/>
                <a:cs typeface="Verdana" panose="020B0604030504040204" pitchFamily="34" charset="0"/>
              </a:rPr>
              <a:t>IP</a:t>
            </a:r>
          </a:p>
        </p:txBody>
      </p:sp>
      <p:cxnSp>
        <p:nvCxnSpPr>
          <p:cNvPr id="83" name="Straight Connector 82">
            <a:extLst>
              <a:ext uri="{FF2B5EF4-FFF2-40B4-BE49-F238E27FC236}">
                <a16:creationId xmlns:a16="http://schemas.microsoft.com/office/drawing/2014/main" id="{9456EBF3-5614-9824-2B37-B69E9416A659}"/>
              </a:ext>
            </a:extLst>
          </p:cNvPr>
          <p:cNvCxnSpPr/>
          <p:nvPr/>
        </p:nvCxnSpPr>
        <p:spPr>
          <a:xfrm>
            <a:off x="7959852" y="3762855"/>
            <a:ext cx="4091670" cy="0"/>
          </a:xfrm>
          <a:prstGeom prst="line">
            <a:avLst/>
          </a:prstGeom>
          <a:noFill/>
          <a:ln w="19050" cap="flat" cmpd="sng" algn="ctr">
            <a:solidFill>
              <a:srgbClr val="ECECEC">
                <a:lumMod val="75000"/>
              </a:srgbClr>
            </a:solidFill>
            <a:prstDash val="sysDot"/>
          </a:ln>
          <a:effectLst/>
        </p:spPr>
      </p:cxnSp>
      <p:cxnSp>
        <p:nvCxnSpPr>
          <p:cNvPr id="84" name="Straight Connector 83">
            <a:extLst>
              <a:ext uri="{FF2B5EF4-FFF2-40B4-BE49-F238E27FC236}">
                <a16:creationId xmlns:a16="http://schemas.microsoft.com/office/drawing/2014/main" id="{828C6788-92FE-2C14-892F-35F687395635}"/>
              </a:ext>
            </a:extLst>
          </p:cNvPr>
          <p:cNvCxnSpPr/>
          <p:nvPr/>
        </p:nvCxnSpPr>
        <p:spPr>
          <a:xfrm>
            <a:off x="7959852" y="2810236"/>
            <a:ext cx="4091670" cy="0"/>
          </a:xfrm>
          <a:prstGeom prst="line">
            <a:avLst/>
          </a:prstGeom>
          <a:noFill/>
          <a:ln w="19050" cap="flat" cmpd="sng" algn="ctr">
            <a:solidFill>
              <a:srgbClr val="ECECEC">
                <a:lumMod val="75000"/>
              </a:srgbClr>
            </a:solidFill>
            <a:prstDash val="sysDot"/>
          </a:ln>
          <a:effectLst/>
        </p:spPr>
      </p:cxnSp>
      <p:sp>
        <p:nvSpPr>
          <p:cNvPr id="85" name="Rectangle 84">
            <a:extLst>
              <a:ext uri="{FF2B5EF4-FFF2-40B4-BE49-F238E27FC236}">
                <a16:creationId xmlns:a16="http://schemas.microsoft.com/office/drawing/2014/main" id="{A7F8A163-1521-CFE8-1E32-52240E2F924F}"/>
              </a:ext>
            </a:extLst>
          </p:cNvPr>
          <p:cNvSpPr/>
          <p:nvPr/>
        </p:nvSpPr>
        <p:spPr>
          <a:xfrm>
            <a:off x="7968000" y="3887249"/>
            <a:ext cx="1218387" cy="325188"/>
          </a:xfrm>
          <a:prstGeom prst="rect">
            <a:avLst/>
          </a:prstGeom>
          <a:noFill/>
          <a:ln w="9525" cap="flat" cmpd="sng" algn="ctr">
            <a:noFill/>
            <a:prstDash val="solid"/>
          </a:ln>
          <a:effectLst/>
        </p:spPr>
        <p:txBody>
          <a:bodyPr rtlCol="0" anchor="ctr"/>
          <a:lstStyle/>
          <a:p>
            <a:pPr algn="ctr" defTabSz="685800">
              <a:defRPr/>
            </a:pPr>
            <a:r>
              <a:rPr lang="en-US" sz="1000" b="1" kern="0" dirty="0">
                <a:solidFill>
                  <a:srgbClr val="00C37B"/>
                </a:solidFill>
                <a:ea typeface="Verdana" panose="020B0604030504040204" pitchFamily="34" charset="0"/>
                <a:cs typeface="Verdana" panose="020B0604030504040204" pitchFamily="34" charset="0"/>
              </a:rPr>
              <a:t>Agile CI/CD</a:t>
            </a:r>
          </a:p>
          <a:p>
            <a:pPr algn="ctr" defTabSz="685800">
              <a:defRPr/>
            </a:pPr>
            <a:r>
              <a:rPr lang="en-US" sz="1000" b="1" kern="0" dirty="0">
                <a:solidFill>
                  <a:srgbClr val="00C37B"/>
                </a:solidFill>
                <a:ea typeface="Verdana" panose="020B0604030504040204" pitchFamily="34" charset="0"/>
                <a:cs typeface="Verdana" panose="020B0604030504040204" pitchFamily="34" charset="0"/>
              </a:rPr>
              <a:t>DevOps</a:t>
            </a:r>
          </a:p>
        </p:txBody>
      </p:sp>
      <p:sp>
        <p:nvSpPr>
          <p:cNvPr id="86" name="Rectangle 36">
            <a:extLst>
              <a:ext uri="{FF2B5EF4-FFF2-40B4-BE49-F238E27FC236}">
                <a16:creationId xmlns:a16="http://schemas.microsoft.com/office/drawing/2014/main" id="{CFC9FC14-C570-FE9B-3BF9-A86F151525F1}"/>
              </a:ext>
            </a:extLst>
          </p:cNvPr>
          <p:cNvSpPr/>
          <p:nvPr/>
        </p:nvSpPr>
        <p:spPr>
          <a:xfrm>
            <a:off x="9288490" y="3900940"/>
            <a:ext cx="1218387" cy="297806"/>
          </a:xfrm>
          <a:prstGeom prst="rect">
            <a:avLst/>
          </a:prstGeom>
          <a:noFill/>
          <a:ln w="9525" cap="flat" cmpd="sng" algn="ctr">
            <a:noFill/>
            <a:prstDash val="solid"/>
          </a:ln>
          <a:effectLst/>
        </p:spPr>
        <p:txBody>
          <a:bodyPr rtlCol="0" anchor="ctr"/>
          <a:lstStyle/>
          <a:p>
            <a:pPr algn="ctr" defTabSz="685800">
              <a:defRPr/>
            </a:pPr>
            <a:r>
              <a:rPr lang="en-US" sz="1000" b="1" kern="0" dirty="0">
                <a:solidFill>
                  <a:srgbClr val="00C37B"/>
                </a:solidFill>
                <a:ea typeface="Verdana" panose="020B0604030504040204" pitchFamily="34" charset="0"/>
                <a:cs typeface="Verdana" panose="020B0604030504040204" pitchFamily="34" charset="0"/>
              </a:rPr>
              <a:t>Automation</a:t>
            </a:r>
          </a:p>
          <a:p>
            <a:pPr algn="ctr" defTabSz="685800">
              <a:defRPr/>
            </a:pPr>
            <a:r>
              <a:rPr lang="en-US" sz="1000" kern="0" dirty="0">
                <a:solidFill>
                  <a:srgbClr val="998C85">
                    <a:lumMod val="50000"/>
                  </a:srgbClr>
                </a:solidFill>
                <a:ea typeface="Verdana" panose="020B0604030504040204" pitchFamily="34" charset="0"/>
                <a:cs typeface="Verdana" panose="020B0604030504040204" pitchFamily="34" charset="0"/>
              </a:rPr>
              <a:t>AI/ML</a:t>
            </a:r>
          </a:p>
        </p:txBody>
      </p:sp>
      <p:sp>
        <p:nvSpPr>
          <p:cNvPr id="87" name="Rectangle 37">
            <a:extLst>
              <a:ext uri="{FF2B5EF4-FFF2-40B4-BE49-F238E27FC236}">
                <a16:creationId xmlns:a16="http://schemas.microsoft.com/office/drawing/2014/main" id="{5BB1FE0A-E128-0CB7-66BC-7E91F2350FFE}"/>
              </a:ext>
            </a:extLst>
          </p:cNvPr>
          <p:cNvSpPr/>
          <p:nvPr/>
        </p:nvSpPr>
        <p:spPr>
          <a:xfrm>
            <a:off x="10608979" y="3795408"/>
            <a:ext cx="1218387" cy="508870"/>
          </a:xfrm>
          <a:prstGeom prst="rect">
            <a:avLst/>
          </a:prstGeom>
          <a:noFill/>
          <a:ln w="9525" cap="flat" cmpd="sng" algn="ctr">
            <a:noFill/>
            <a:prstDash val="solid"/>
          </a:ln>
          <a:effectLst/>
        </p:spPr>
        <p:txBody>
          <a:bodyPr rtlCol="0" anchor="ctr"/>
          <a:lstStyle/>
          <a:p>
            <a:pPr algn="ctr" defTabSz="685800">
              <a:defRPr/>
            </a:pPr>
            <a:r>
              <a:rPr lang="en-US" sz="1000" b="1" kern="0" dirty="0">
                <a:solidFill>
                  <a:srgbClr val="00C37B"/>
                </a:solidFill>
                <a:ea typeface="Verdana" panose="020B0604030504040204" pitchFamily="34" charset="0"/>
                <a:cs typeface="Verdana" panose="020B0604030504040204" pitchFamily="34" charset="0"/>
              </a:rPr>
              <a:t>Performance Testing and Engineering</a:t>
            </a:r>
          </a:p>
        </p:txBody>
      </p:sp>
      <p:sp>
        <p:nvSpPr>
          <p:cNvPr id="88" name="Rectangle 39">
            <a:extLst>
              <a:ext uri="{FF2B5EF4-FFF2-40B4-BE49-F238E27FC236}">
                <a16:creationId xmlns:a16="http://schemas.microsoft.com/office/drawing/2014/main" id="{B86F272D-5CDD-7B1B-6551-610817063108}"/>
              </a:ext>
            </a:extLst>
          </p:cNvPr>
          <p:cNvSpPr/>
          <p:nvPr/>
        </p:nvSpPr>
        <p:spPr>
          <a:xfrm>
            <a:off x="10787930" y="4441944"/>
            <a:ext cx="1033152" cy="553998"/>
          </a:xfrm>
          <a:prstGeom prst="rect">
            <a:avLst/>
          </a:prstGeom>
          <a:noFill/>
          <a:ln w="9525" cap="flat" cmpd="sng" algn="ctr">
            <a:noFill/>
            <a:prstDash val="solid"/>
          </a:ln>
          <a:effectLst/>
        </p:spPr>
        <p:txBody>
          <a:bodyPr rtlCol="0" anchor="ctr">
            <a:spAutoFit/>
          </a:bodyPr>
          <a:lstStyle/>
          <a:p>
            <a:pPr algn="ctr" defTabSz="685800">
              <a:defRPr/>
            </a:pPr>
            <a:r>
              <a:rPr lang="en-US" sz="1000" b="1" kern="0" dirty="0">
                <a:solidFill>
                  <a:srgbClr val="00C37B"/>
                </a:solidFill>
                <a:ea typeface="Verdana" panose="020B0604030504040204" pitchFamily="34" charset="0"/>
                <a:cs typeface="Verdana" panose="020B0604030504040204" pitchFamily="34" charset="0"/>
              </a:rPr>
              <a:t>Digital</a:t>
            </a:r>
          </a:p>
          <a:p>
            <a:pPr algn="ctr" defTabSz="685800">
              <a:defRPr/>
            </a:pPr>
            <a:r>
              <a:rPr lang="en-US" sz="1000" kern="0" dirty="0">
                <a:solidFill>
                  <a:srgbClr val="998C85">
                    <a:lumMod val="50000"/>
                  </a:srgbClr>
                </a:solidFill>
                <a:ea typeface="Verdana" panose="020B0604030504040204" pitchFamily="34" charset="0"/>
                <a:cs typeface="Verdana" panose="020B0604030504040204" pitchFamily="34" charset="0"/>
              </a:rPr>
              <a:t>Mobility | Multi-Channel</a:t>
            </a:r>
          </a:p>
        </p:txBody>
      </p:sp>
      <p:sp>
        <p:nvSpPr>
          <p:cNvPr id="89" name="Rectangle 40">
            <a:extLst>
              <a:ext uri="{FF2B5EF4-FFF2-40B4-BE49-F238E27FC236}">
                <a16:creationId xmlns:a16="http://schemas.microsoft.com/office/drawing/2014/main" id="{5AE3C9F5-7C44-9C13-152B-613D5498605C}"/>
              </a:ext>
            </a:extLst>
          </p:cNvPr>
          <p:cNvSpPr/>
          <p:nvPr/>
        </p:nvSpPr>
        <p:spPr>
          <a:xfrm>
            <a:off x="9444307" y="4365000"/>
            <a:ext cx="1229072" cy="553998"/>
          </a:xfrm>
          <a:prstGeom prst="rect">
            <a:avLst/>
          </a:prstGeom>
          <a:noFill/>
          <a:ln w="9525" cap="flat" cmpd="sng" algn="ctr">
            <a:noFill/>
            <a:prstDash val="solid"/>
          </a:ln>
          <a:effectLst/>
        </p:spPr>
        <p:txBody>
          <a:bodyPr rtlCol="0" anchor="ctr">
            <a:spAutoFit/>
          </a:bodyPr>
          <a:lstStyle/>
          <a:p>
            <a:pPr algn="ctr" defTabSz="685800">
              <a:defRPr/>
            </a:pPr>
            <a:r>
              <a:rPr lang="en-US" sz="1000" b="1" kern="0" dirty="0">
                <a:solidFill>
                  <a:srgbClr val="00C37B"/>
                </a:solidFill>
                <a:ea typeface="Verdana" panose="020B0604030504040204" pitchFamily="34" charset="0"/>
                <a:cs typeface="Verdana" panose="020B0604030504040204" pitchFamily="34" charset="0"/>
              </a:rPr>
              <a:t>TEM/TDM</a:t>
            </a:r>
          </a:p>
          <a:p>
            <a:pPr algn="ctr" defTabSz="685800">
              <a:defRPr/>
            </a:pPr>
            <a:r>
              <a:rPr lang="en-US" sz="1000" kern="0" dirty="0">
                <a:solidFill>
                  <a:srgbClr val="998C85">
                    <a:lumMod val="50000"/>
                  </a:srgbClr>
                </a:solidFill>
                <a:ea typeface="Verdana" panose="020B0604030504040204" pitchFamily="34" charset="0"/>
                <a:cs typeface="Verdana" panose="020B0604030504040204" pitchFamily="34" charset="0"/>
              </a:rPr>
              <a:t>Cloud TEM | Virtualization</a:t>
            </a:r>
          </a:p>
        </p:txBody>
      </p:sp>
      <p:sp>
        <p:nvSpPr>
          <p:cNvPr id="90" name="Rectangle 89">
            <a:extLst>
              <a:ext uri="{FF2B5EF4-FFF2-40B4-BE49-F238E27FC236}">
                <a16:creationId xmlns:a16="http://schemas.microsoft.com/office/drawing/2014/main" id="{23FC1F82-6823-28C1-DB56-A087D515D176}"/>
              </a:ext>
            </a:extLst>
          </p:cNvPr>
          <p:cNvSpPr/>
          <p:nvPr/>
        </p:nvSpPr>
        <p:spPr>
          <a:xfrm>
            <a:off x="8130759" y="2749334"/>
            <a:ext cx="3568862" cy="984565"/>
          </a:xfrm>
          <a:prstGeom prst="rect">
            <a:avLst/>
          </a:prstGeom>
          <a:noFill/>
          <a:ln w="25400" cap="flat" cmpd="sng" algn="ctr">
            <a:noFill/>
            <a:prstDash val="solid"/>
          </a:ln>
          <a:effectLst/>
        </p:spPr>
        <p:txBody>
          <a:bodyPr rtlCol="0" anchor="ctr">
            <a:spAutoFit/>
          </a:bodyPr>
          <a:lstStyle/>
          <a:p>
            <a:pPr algn="ctr" defTabSz="685800">
              <a:lnSpc>
                <a:spcPct val="150000"/>
              </a:lnSpc>
              <a:defRPr/>
            </a:pPr>
            <a:r>
              <a:rPr lang="en-US" sz="1000" b="1" kern="0" dirty="0">
                <a:solidFill>
                  <a:srgbClr val="95E616">
                    <a:lumMod val="75000"/>
                  </a:srgbClr>
                </a:solidFill>
                <a:ea typeface="Verdana" panose="020B0604030504040204" pitchFamily="34" charset="0"/>
                <a:cs typeface="Verdana" panose="020B0604030504040204" pitchFamily="34" charset="0"/>
              </a:rPr>
              <a:t>Quality Engineering Platform </a:t>
            </a:r>
          </a:p>
          <a:p>
            <a:pPr algn="ctr" defTabSz="685800">
              <a:lnSpc>
                <a:spcPct val="150000"/>
              </a:lnSpc>
              <a:defRPr/>
            </a:pPr>
            <a:r>
              <a:rPr lang="en-US" sz="1000" b="1" kern="0" dirty="0">
                <a:solidFill>
                  <a:srgbClr val="95E616">
                    <a:lumMod val="75000"/>
                  </a:srgbClr>
                </a:solidFill>
                <a:ea typeface="Verdana" panose="020B0604030504040204" pitchFamily="34" charset="0"/>
                <a:cs typeface="Verdana" panose="020B0604030504040204" pitchFamily="34" charset="0"/>
              </a:rPr>
              <a:t> CUTest | Requirement Mapper | Test Automation Chassis | Test Script Generator | DigiAssure | NFTHub| TDAP</a:t>
            </a:r>
          </a:p>
        </p:txBody>
      </p:sp>
      <p:sp>
        <p:nvSpPr>
          <p:cNvPr id="91" name="Rectangle 40">
            <a:extLst>
              <a:ext uri="{FF2B5EF4-FFF2-40B4-BE49-F238E27FC236}">
                <a16:creationId xmlns:a16="http://schemas.microsoft.com/office/drawing/2014/main" id="{650CF740-1FE4-0340-0DBE-96CBA4779F08}"/>
              </a:ext>
            </a:extLst>
          </p:cNvPr>
          <p:cNvSpPr/>
          <p:nvPr/>
        </p:nvSpPr>
        <p:spPr>
          <a:xfrm>
            <a:off x="8015147" y="4365000"/>
            <a:ext cx="1410155" cy="861774"/>
          </a:xfrm>
          <a:prstGeom prst="rect">
            <a:avLst/>
          </a:prstGeom>
          <a:noFill/>
          <a:ln w="9525" cap="flat" cmpd="sng" algn="ctr">
            <a:noFill/>
            <a:prstDash val="solid"/>
          </a:ln>
          <a:effectLst/>
        </p:spPr>
        <p:txBody>
          <a:bodyPr rtlCol="0" anchor="t">
            <a:spAutoFit/>
          </a:bodyPr>
          <a:lstStyle/>
          <a:p>
            <a:pPr algn="ctr" defTabSz="685800">
              <a:defRPr/>
            </a:pPr>
            <a:r>
              <a:rPr lang="en-US" sz="1000" b="1" kern="0" dirty="0">
                <a:solidFill>
                  <a:srgbClr val="00C37B"/>
                </a:solidFill>
                <a:ea typeface="Verdana" panose="020B0604030504040204" pitchFamily="34" charset="0"/>
                <a:cs typeface="Verdana" panose="020B0604030504040204" pitchFamily="34" charset="0"/>
              </a:rPr>
              <a:t>Specialized </a:t>
            </a:r>
          </a:p>
          <a:p>
            <a:pPr algn="ctr" defTabSz="685800">
              <a:defRPr/>
            </a:pPr>
            <a:r>
              <a:rPr lang="en-US" sz="1000" b="1" kern="0" dirty="0">
                <a:solidFill>
                  <a:srgbClr val="00C37B"/>
                </a:solidFill>
                <a:ea typeface="Verdana" panose="020B0604030504040204" pitchFamily="34" charset="0"/>
                <a:cs typeface="Verdana" panose="020B0604030504040204" pitchFamily="34" charset="0"/>
              </a:rPr>
              <a:t>Testing </a:t>
            </a:r>
          </a:p>
          <a:p>
            <a:pPr algn="ctr" defTabSz="685800">
              <a:defRPr/>
            </a:pPr>
            <a:r>
              <a:rPr lang="en-US" sz="1000" kern="0" dirty="0">
                <a:solidFill>
                  <a:srgbClr val="998C85">
                    <a:lumMod val="50000"/>
                  </a:srgbClr>
                </a:solidFill>
                <a:ea typeface="Verdana" panose="020B0604030504040204" pitchFamily="34" charset="0"/>
                <a:cs typeface="Verdana" panose="020B0604030504040204" pitchFamily="34" charset="0"/>
              </a:rPr>
              <a:t>Middleware| Security| BI , Big Data and Analytics</a:t>
            </a:r>
          </a:p>
        </p:txBody>
      </p:sp>
      <p:sp>
        <p:nvSpPr>
          <p:cNvPr id="92" name="Rectangle 91">
            <a:extLst>
              <a:ext uri="{FF2B5EF4-FFF2-40B4-BE49-F238E27FC236}">
                <a16:creationId xmlns:a16="http://schemas.microsoft.com/office/drawing/2014/main" id="{498FCF1E-473B-6876-B06A-537310F3920B}"/>
              </a:ext>
            </a:extLst>
          </p:cNvPr>
          <p:cNvSpPr/>
          <p:nvPr/>
        </p:nvSpPr>
        <p:spPr>
          <a:xfrm>
            <a:off x="8130759" y="1884213"/>
            <a:ext cx="3568862" cy="753091"/>
          </a:xfrm>
          <a:prstGeom prst="rect">
            <a:avLst/>
          </a:prstGeom>
          <a:noFill/>
          <a:ln w="25400" cap="flat" cmpd="sng" algn="ctr">
            <a:noFill/>
            <a:prstDash val="solid"/>
          </a:ln>
          <a:effectLst/>
        </p:spPr>
        <p:txBody>
          <a:bodyPr rtlCol="0" anchor="ctr">
            <a:spAutoFit/>
          </a:bodyPr>
          <a:lstStyle/>
          <a:p>
            <a:pPr algn="ctr" defTabSz="685800">
              <a:lnSpc>
                <a:spcPct val="150000"/>
              </a:lnSpc>
              <a:defRPr/>
            </a:pPr>
            <a:r>
              <a:rPr lang="en-US" sz="1000" b="1" kern="0" dirty="0">
                <a:solidFill>
                  <a:srgbClr val="0070AD">
                    <a:lumMod val="75000"/>
                  </a:srgbClr>
                </a:solidFill>
                <a:ea typeface="Verdana" panose="020B0604030504040204" pitchFamily="34" charset="0"/>
                <a:cs typeface="Verdana" panose="020B0604030504040204" pitchFamily="34" charset="0"/>
              </a:rPr>
              <a:t>Financial Services | Energy and Utilities | Insurance and Healthcare | Manufacturing, Automotive Life Sciences | Telecom, Media and Technology | Public Sector | CPRD</a:t>
            </a:r>
          </a:p>
        </p:txBody>
      </p:sp>
    </p:spTree>
    <p:extLst>
      <p:ext uri="{BB962C8B-B14F-4D97-AF65-F5344CB8AC3E}">
        <p14:creationId xmlns:p14="http://schemas.microsoft.com/office/powerpoint/2010/main" val="1496704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CC153A3-B326-8549-BF76-190E305053E3}"/>
              </a:ext>
            </a:extLst>
          </p:cNvPr>
          <p:cNvSpPr>
            <a:spLocks noGrp="1"/>
          </p:cNvSpPr>
          <p:nvPr>
            <p:ph type="title" idx="4294967295"/>
          </p:nvPr>
        </p:nvSpPr>
        <p:spPr>
          <a:xfrm>
            <a:off x="407369" y="1441558"/>
            <a:ext cx="4345176" cy="1771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chemeClr val="bg1"/>
                </a:solidFill>
                <a:effectLst/>
                <a:uLnTx/>
                <a:uFillTx/>
                <a:latin typeface="+mj-lt"/>
                <a:ea typeface="+mn-ea"/>
                <a:cs typeface="+mn-cs"/>
              </a:rPr>
              <a:t>About Capgemini</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bg1"/>
                </a:solidFill>
                <a:effectLst/>
                <a:uLnTx/>
                <a:uFillTx/>
                <a:latin typeface="Ubuntu" panose="020B0504030602030204" pitchFamily="34" charset="0"/>
                <a:ea typeface="+mn-ea"/>
                <a:cs typeface="+mn-cs"/>
              </a:rPr>
              <a:t>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a:t>
            </a:r>
            <a:endParaRPr kumimoji="0" lang="en-US" sz="900" b="0" i="0" u="none" strike="noStrike" kern="1200" cap="none" spc="0" normalizeH="0" baseline="0" noProof="0" dirty="0">
              <a:ln>
                <a:noFill/>
              </a:ln>
              <a:solidFill>
                <a:schemeClr val="bg1"/>
              </a:solidFill>
              <a:effectLst/>
              <a:uLnTx/>
              <a:uFillTx/>
              <a:latin typeface="+mn-lt"/>
              <a:ea typeface="+mn-ea"/>
              <a:cs typeface="+mn-cs"/>
            </a:endParaRPr>
          </a:p>
        </p:txBody>
      </p:sp>
      <p:sp>
        <p:nvSpPr>
          <p:cNvPr id="4" name="Rectangle 3">
            <a:extLst>
              <a:ext uri="{FF2B5EF4-FFF2-40B4-BE49-F238E27FC236}">
                <a16:creationId xmlns:a16="http://schemas.microsoft.com/office/drawing/2014/main" id="{20126FD7-9664-4478-C7C9-A70AB7544732}"/>
              </a:ext>
            </a:extLst>
          </p:cNvPr>
          <p:cNvSpPr/>
          <p:nvPr/>
        </p:nvSpPr>
        <p:spPr>
          <a:xfrm>
            <a:off x="407368" y="3325369"/>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US" sz="900" dirty="0">
                <a:solidFill>
                  <a:schemeClr val="bg1"/>
                </a:solidFill>
                <a:effectLst/>
                <a:latin typeface="Ubuntu" panose="020B0504030602030204" pitchFamily="34" charset="0"/>
              </a:rPr>
              <a:t>Get the future you want | </a:t>
            </a:r>
            <a:r>
              <a:rPr lang="en-US" sz="1050" dirty="0">
                <a:solidFill>
                  <a:schemeClr val="accent2"/>
                </a:solidFill>
                <a:latin typeface="Ubuntu" panose="020B0504030602030204" pitchFamily="34" charset="0"/>
              </a:rPr>
              <a:t>www.capgemini.com</a:t>
            </a:r>
          </a:p>
        </p:txBody>
      </p:sp>
    </p:spTree>
    <p:extLst>
      <p:ext uri="{BB962C8B-B14F-4D97-AF65-F5344CB8AC3E}">
        <p14:creationId xmlns:p14="http://schemas.microsoft.com/office/powerpoint/2010/main" val="1044416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25DCF4-E13F-4F90-A29E-CC8271AEF47D}"/>
              </a:ext>
            </a:extLst>
          </p:cNvPr>
          <p:cNvSpPr>
            <a:spLocks noGrp="1"/>
          </p:cNvSpPr>
          <p:nvPr>
            <p:ph type="title"/>
            <p:custDataLst>
              <p:tags r:id="rId2"/>
            </p:custDataLst>
          </p:nvPr>
        </p:nvSpPr>
        <p:spPr>
          <a:xfrm>
            <a:off x="335360" y="136709"/>
            <a:ext cx="8640763" cy="420404"/>
          </a:xfrm>
        </p:spPr>
        <p:txBody>
          <a:bodyPr/>
          <a:lstStyle/>
          <a:p>
            <a:r>
              <a:rPr lang="en-US" dirty="0"/>
              <a:t>Agenda</a:t>
            </a:r>
          </a:p>
        </p:txBody>
      </p:sp>
      <p:sp>
        <p:nvSpPr>
          <p:cNvPr id="12" name="Text Placeholder 11">
            <a:extLst>
              <a:ext uri="{FF2B5EF4-FFF2-40B4-BE49-F238E27FC236}">
                <a16:creationId xmlns:a16="http://schemas.microsoft.com/office/drawing/2014/main" id="{6D8F3CDB-173F-6763-BF09-4AD81B00D37A}"/>
              </a:ext>
            </a:extLst>
          </p:cNvPr>
          <p:cNvSpPr>
            <a:spLocks noGrp="1"/>
          </p:cNvSpPr>
          <p:nvPr>
            <p:ph type="body" sz="quarter" idx="27"/>
          </p:nvPr>
        </p:nvSpPr>
        <p:spPr>
          <a:xfrm>
            <a:off x="2068562" y="322085"/>
            <a:ext cx="335980" cy="369888"/>
          </a:xfrm>
        </p:spPr>
        <p:txBody>
          <a:bodyPr/>
          <a:lstStyle/>
          <a:p>
            <a:r>
              <a:rPr lang="en-US" dirty="0"/>
              <a:t>01	</a:t>
            </a:r>
          </a:p>
        </p:txBody>
      </p:sp>
      <p:sp>
        <p:nvSpPr>
          <p:cNvPr id="14" name="Text Placeholder 13">
            <a:extLst>
              <a:ext uri="{FF2B5EF4-FFF2-40B4-BE49-F238E27FC236}">
                <a16:creationId xmlns:a16="http://schemas.microsoft.com/office/drawing/2014/main" id="{F8EF47B6-9D72-DD06-672D-20C554EB478D}"/>
              </a:ext>
            </a:extLst>
          </p:cNvPr>
          <p:cNvSpPr>
            <a:spLocks noGrp="1"/>
          </p:cNvSpPr>
          <p:nvPr>
            <p:ph type="body" sz="quarter" idx="24"/>
          </p:nvPr>
        </p:nvSpPr>
        <p:spPr>
          <a:xfrm>
            <a:off x="2783632" y="322085"/>
            <a:ext cx="5813598" cy="369332"/>
          </a:xfrm>
        </p:spPr>
        <p:txBody>
          <a:bodyPr/>
          <a:lstStyle/>
          <a:p>
            <a:r>
              <a:rPr lang="en-US" dirty="0"/>
              <a:t>Capgemini Core competencies</a:t>
            </a:r>
          </a:p>
        </p:txBody>
      </p:sp>
      <p:sp>
        <p:nvSpPr>
          <p:cNvPr id="16" name="Text Placeholder 15">
            <a:extLst>
              <a:ext uri="{FF2B5EF4-FFF2-40B4-BE49-F238E27FC236}">
                <a16:creationId xmlns:a16="http://schemas.microsoft.com/office/drawing/2014/main" id="{62B54560-69BB-8465-4E6D-704C9BAFDA30}"/>
              </a:ext>
            </a:extLst>
          </p:cNvPr>
          <p:cNvSpPr>
            <a:spLocks noGrp="1"/>
          </p:cNvSpPr>
          <p:nvPr>
            <p:ph type="body" sz="quarter" idx="28"/>
          </p:nvPr>
        </p:nvSpPr>
        <p:spPr>
          <a:xfrm>
            <a:off x="2068562" y="914698"/>
            <a:ext cx="335980" cy="369888"/>
          </a:xfrm>
        </p:spPr>
        <p:txBody>
          <a:bodyPr/>
          <a:lstStyle/>
          <a:p>
            <a:r>
              <a:rPr lang="en-US" dirty="0"/>
              <a:t>02</a:t>
            </a:r>
          </a:p>
        </p:txBody>
      </p:sp>
      <p:sp>
        <p:nvSpPr>
          <p:cNvPr id="18" name="Text Placeholder 17">
            <a:extLst>
              <a:ext uri="{FF2B5EF4-FFF2-40B4-BE49-F238E27FC236}">
                <a16:creationId xmlns:a16="http://schemas.microsoft.com/office/drawing/2014/main" id="{DF273FC2-DFC3-9068-D25A-931CF75D8AF8}"/>
              </a:ext>
            </a:extLst>
          </p:cNvPr>
          <p:cNvSpPr>
            <a:spLocks noGrp="1"/>
          </p:cNvSpPr>
          <p:nvPr>
            <p:ph type="body" sz="quarter" idx="25"/>
          </p:nvPr>
        </p:nvSpPr>
        <p:spPr>
          <a:xfrm>
            <a:off x="2783632" y="914698"/>
            <a:ext cx="5813598" cy="369332"/>
          </a:xfrm>
        </p:spPr>
        <p:txBody>
          <a:bodyPr/>
          <a:lstStyle/>
          <a:p>
            <a:r>
              <a:rPr lang="en-US" dirty="0"/>
              <a:t>TCoE Landscape and CG Presence</a:t>
            </a:r>
          </a:p>
          <a:p>
            <a:endParaRPr lang="en-US" dirty="0"/>
          </a:p>
        </p:txBody>
      </p:sp>
      <p:sp>
        <p:nvSpPr>
          <p:cNvPr id="20" name="Text Placeholder 19">
            <a:extLst>
              <a:ext uri="{FF2B5EF4-FFF2-40B4-BE49-F238E27FC236}">
                <a16:creationId xmlns:a16="http://schemas.microsoft.com/office/drawing/2014/main" id="{1A1DB9E4-0E99-1593-E787-95D04D440CB2}"/>
              </a:ext>
            </a:extLst>
          </p:cNvPr>
          <p:cNvSpPr>
            <a:spLocks noGrp="1"/>
          </p:cNvSpPr>
          <p:nvPr>
            <p:ph type="body" sz="quarter" idx="29"/>
          </p:nvPr>
        </p:nvSpPr>
        <p:spPr>
          <a:xfrm>
            <a:off x="2068562" y="1507311"/>
            <a:ext cx="335980" cy="369888"/>
          </a:xfrm>
        </p:spPr>
        <p:txBody>
          <a:bodyPr/>
          <a:lstStyle/>
          <a:p>
            <a:r>
              <a:rPr lang="en-US" dirty="0"/>
              <a:t>03</a:t>
            </a:r>
          </a:p>
        </p:txBody>
      </p:sp>
      <p:sp>
        <p:nvSpPr>
          <p:cNvPr id="22" name="Text Placeholder 21">
            <a:extLst>
              <a:ext uri="{FF2B5EF4-FFF2-40B4-BE49-F238E27FC236}">
                <a16:creationId xmlns:a16="http://schemas.microsoft.com/office/drawing/2014/main" id="{96365EFC-34AC-6BB2-08A5-3F27F700A629}"/>
              </a:ext>
            </a:extLst>
          </p:cNvPr>
          <p:cNvSpPr>
            <a:spLocks noGrp="1"/>
          </p:cNvSpPr>
          <p:nvPr>
            <p:ph type="body" sz="quarter" idx="26"/>
          </p:nvPr>
        </p:nvSpPr>
        <p:spPr>
          <a:xfrm>
            <a:off x="2783632" y="1507311"/>
            <a:ext cx="5813598" cy="369332"/>
          </a:xfrm>
        </p:spPr>
        <p:txBody>
          <a:bodyPr/>
          <a:lstStyle/>
          <a:p>
            <a:r>
              <a:rPr lang="en-US" dirty="0"/>
              <a:t>GE TCoE Team Key Involvements</a:t>
            </a:r>
          </a:p>
        </p:txBody>
      </p:sp>
      <p:sp>
        <p:nvSpPr>
          <p:cNvPr id="23" name="Text Placeholder 11">
            <a:extLst>
              <a:ext uri="{FF2B5EF4-FFF2-40B4-BE49-F238E27FC236}">
                <a16:creationId xmlns:a16="http://schemas.microsoft.com/office/drawing/2014/main" id="{DB9A9932-31E3-D0C1-3B59-9098627EDA69}"/>
              </a:ext>
            </a:extLst>
          </p:cNvPr>
          <p:cNvSpPr txBox="1">
            <a:spLocks/>
          </p:cNvSpPr>
          <p:nvPr/>
        </p:nvSpPr>
        <p:spPr>
          <a:xfrm>
            <a:off x="2068383" y="2130495"/>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04	</a:t>
            </a:r>
          </a:p>
        </p:txBody>
      </p:sp>
      <p:sp>
        <p:nvSpPr>
          <p:cNvPr id="24" name="Text Placeholder 15">
            <a:extLst>
              <a:ext uri="{FF2B5EF4-FFF2-40B4-BE49-F238E27FC236}">
                <a16:creationId xmlns:a16="http://schemas.microsoft.com/office/drawing/2014/main" id="{806FA31F-AF38-0D0E-D9BC-65C0DA28BA46}"/>
              </a:ext>
            </a:extLst>
          </p:cNvPr>
          <p:cNvSpPr txBox="1">
            <a:spLocks/>
          </p:cNvSpPr>
          <p:nvPr/>
        </p:nvSpPr>
        <p:spPr>
          <a:xfrm>
            <a:off x="2068383" y="2724825"/>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05</a:t>
            </a:r>
          </a:p>
        </p:txBody>
      </p:sp>
      <p:sp>
        <p:nvSpPr>
          <p:cNvPr id="25" name="Text Placeholder 19">
            <a:extLst>
              <a:ext uri="{FF2B5EF4-FFF2-40B4-BE49-F238E27FC236}">
                <a16:creationId xmlns:a16="http://schemas.microsoft.com/office/drawing/2014/main" id="{B380EC6B-5B67-CF4F-E612-5DBD29F9F7C9}"/>
              </a:ext>
            </a:extLst>
          </p:cNvPr>
          <p:cNvSpPr txBox="1">
            <a:spLocks/>
          </p:cNvSpPr>
          <p:nvPr/>
        </p:nvSpPr>
        <p:spPr>
          <a:xfrm>
            <a:off x="2068383" y="3317438"/>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06</a:t>
            </a:r>
          </a:p>
        </p:txBody>
      </p:sp>
      <p:sp>
        <p:nvSpPr>
          <p:cNvPr id="26" name="Text Placeholder 13">
            <a:extLst>
              <a:ext uri="{FF2B5EF4-FFF2-40B4-BE49-F238E27FC236}">
                <a16:creationId xmlns:a16="http://schemas.microsoft.com/office/drawing/2014/main" id="{EEA35AA5-F85F-9FA6-DB52-17AF2EB41C3D}"/>
              </a:ext>
            </a:extLst>
          </p:cNvPr>
          <p:cNvSpPr txBox="1">
            <a:spLocks/>
          </p:cNvSpPr>
          <p:nvPr/>
        </p:nvSpPr>
        <p:spPr>
          <a:xfrm>
            <a:off x="2817964" y="2132212"/>
            <a:ext cx="7795490" cy="42040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Capgemini Deep understanding of TCoE E2E Process</a:t>
            </a:r>
          </a:p>
        </p:txBody>
      </p:sp>
      <p:sp>
        <p:nvSpPr>
          <p:cNvPr id="27" name="Text Placeholder 17">
            <a:extLst>
              <a:ext uri="{FF2B5EF4-FFF2-40B4-BE49-F238E27FC236}">
                <a16:creationId xmlns:a16="http://schemas.microsoft.com/office/drawing/2014/main" id="{86D3D5DA-09E8-7863-0790-BF03E0934538}"/>
              </a:ext>
            </a:extLst>
          </p:cNvPr>
          <p:cNvSpPr txBox="1">
            <a:spLocks/>
          </p:cNvSpPr>
          <p:nvPr/>
        </p:nvSpPr>
        <p:spPr>
          <a:xfrm>
            <a:off x="2817964" y="2726542"/>
            <a:ext cx="7003401" cy="42040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Alpha Parts Automation – Capgemini Ownership</a:t>
            </a:r>
          </a:p>
        </p:txBody>
      </p:sp>
      <p:sp>
        <p:nvSpPr>
          <p:cNvPr id="30" name="Text Placeholder 21">
            <a:extLst>
              <a:ext uri="{FF2B5EF4-FFF2-40B4-BE49-F238E27FC236}">
                <a16:creationId xmlns:a16="http://schemas.microsoft.com/office/drawing/2014/main" id="{1EE295CC-142C-72DC-FA51-D7B75503CFB9}"/>
              </a:ext>
            </a:extLst>
          </p:cNvPr>
          <p:cNvSpPr txBox="1">
            <a:spLocks/>
          </p:cNvSpPr>
          <p:nvPr/>
        </p:nvSpPr>
        <p:spPr>
          <a:xfrm>
            <a:off x="2817964" y="3319155"/>
            <a:ext cx="7147417" cy="42040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Charlie Exit Automation – Capgemini Ownership</a:t>
            </a:r>
          </a:p>
        </p:txBody>
      </p:sp>
      <p:sp>
        <p:nvSpPr>
          <p:cNvPr id="31" name="Text Placeholder 11">
            <a:extLst>
              <a:ext uri="{FF2B5EF4-FFF2-40B4-BE49-F238E27FC236}">
                <a16:creationId xmlns:a16="http://schemas.microsoft.com/office/drawing/2014/main" id="{2DEEC31C-A097-BDEF-3D53-B00CB0689012}"/>
              </a:ext>
            </a:extLst>
          </p:cNvPr>
          <p:cNvSpPr txBox="1">
            <a:spLocks/>
          </p:cNvSpPr>
          <p:nvPr/>
        </p:nvSpPr>
        <p:spPr>
          <a:xfrm>
            <a:off x="2068562" y="3910051"/>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07	</a:t>
            </a:r>
          </a:p>
        </p:txBody>
      </p:sp>
      <p:sp>
        <p:nvSpPr>
          <p:cNvPr id="32" name="Text Placeholder 13">
            <a:extLst>
              <a:ext uri="{FF2B5EF4-FFF2-40B4-BE49-F238E27FC236}">
                <a16:creationId xmlns:a16="http://schemas.microsoft.com/office/drawing/2014/main" id="{A0B25D3A-3293-067C-B680-BBA6EA95441B}"/>
              </a:ext>
            </a:extLst>
          </p:cNvPr>
          <p:cNvSpPr txBox="1">
            <a:spLocks/>
          </p:cNvSpPr>
          <p:nvPr/>
        </p:nvSpPr>
        <p:spPr>
          <a:xfrm>
            <a:off x="2783631" y="3910051"/>
            <a:ext cx="7147417" cy="42040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PowerMax Regression – Capgemini Ownership</a:t>
            </a:r>
          </a:p>
        </p:txBody>
      </p:sp>
      <p:sp>
        <p:nvSpPr>
          <p:cNvPr id="33" name="Text Placeholder 15">
            <a:extLst>
              <a:ext uri="{FF2B5EF4-FFF2-40B4-BE49-F238E27FC236}">
                <a16:creationId xmlns:a16="http://schemas.microsoft.com/office/drawing/2014/main" id="{DF2B990E-89C4-B3BD-2C21-B544D24532E8}"/>
              </a:ext>
            </a:extLst>
          </p:cNvPr>
          <p:cNvSpPr txBox="1">
            <a:spLocks/>
          </p:cNvSpPr>
          <p:nvPr/>
        </p:nvSpPr>
        <p:spPr>
          <a:xfrm>
            <a:off x="2068562" y="4502664"/>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08</a:t>
            </a:r>
          </a:p>
        </p:txBody>
      </p:sp>
      <p:sp>
        <p:nvSpPr>
          <p:cNvPr id="34" name="Text Placeholder 17">
            <a:extLst>
              <a:ext uri="{FF2B5EF4-FFF2-40B4-BE49-F238E27FC236}">
                <a16:creationId xmlns:a16="http://schemas.microsoft.com/office/drawing/2014/main" id="{9CC66CBA-A602-0ED4-5FFA-8FB4C4408F16}"/>
              </a:ext>
            </a:extLst>
          </p:cNvPr>
          <p:cNvSpPr txBox="1">
            <a:spLocks/>
          </p:cNvSpPr>
          <p:nvPr/>
        </p:nvSpPr>
        <p:spPr>
          <a:xfrm>
            <a:off x="2783632" y="4502664"/>
            <a:ext cx="5813598"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OTM Automation – Capgemini Ownership</a:t>
            </a:r>
          </a:p>
        </p:txBody>
      </p:sp>
      <p:sp>
        <p:nvSpPr>
          <p:cNvPr id="35" name="Text Placeholder 19">
            <a:extLst>
              <a:ext uri="{FF2B5EF4-FFF2-40B4-BE49-F238E27FC236}">
                <a16:creationId xmlns:a16="http://schemas.microsoft.com/office/drawing/2014/main" id="{CC126F9B-A251-744A-2452-8C56D2067B6F}"/>
              </a:ext>
            </a:extLst>
          </p:cNvPr>
          <p:cNvSpPr txBox="1">
            <a:spLocks/>
          </p:cNvSpPr>
          <p:nvPr/>
        </p:nvSpPr>
        <p:spPr>
          <a:xfrm>
            <a:off x="2068562" y="5095277"/>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09</a:t>
            </a:r>
          </a:p>
        </p:txBody>
      </p:sp>
      <p:sp>
        <p:nvSpPr>
          <p:cNvPr id="36" name="Text Placeholder 21">
            <a:extLst>
              <a:ext uri="{FF2B5EF4-FFF2-40B4-BE49-F238E27FC236}">
                <a16:creationId xmlns:a16="http://schemas.microsoft.com/office/drawing/2014/main" id="{BF7FB3D5-2B05-1FF3-A45E-E151E111AAEE}"/>
              </a:ext>
            </a:extLst>
          </p:cNvPr>
          <p:cNvSpPr txBox="1">
            <a:spLocks/>
          </p:cNvSpPr>
          <p:nvPr/>
        </p:nvSpPr>
        <p:spPr>
          <a:xfrm>
            <a:off x="2783632" y="5095277"/>
            <a:ext cx="5813598" cy="369332"/>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CPQ – High-level Information</a:t>
            </a:r>
          </a:p>
        </p:txBody>
      </p:sp>
      <p:sp>
        <p:nvSpPr>
          <p:cNvPr id="37" name="Text Placeholder 11">
            <a:extLst>
              <a:ext uri="{FF2B5EF4-FFF2-40B4-BE49-F238E27FC236}">
                <a16:creationId xmlns:a16="http://schemas.microsoft.com/office/drawing/2014/main" id="{E0C442FC-61FF-27EE-F748-3E489536DA9E}"/>
              </a:ext>
            </a:extLst>
          </p:cNvPr>
          <p:cNvSpPr txBox="1">
            <a:spLocks/>
          </p:cNvSpPr>
          <p:nvPr/>
        </p:nvSpPr>
        <p:spPr>
          <a:xfrm>
            <a:off x="2068383" y="5720178"/>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10	</a:t>
            </a:r>
          </a:p>
        </p:txBody>
      </p:sp>
      <p:sp>
        <p:nvSpPr>
          <p:cNvPr id="38" name="Text Placeholder 15">
            <a:extLst>
              <a:ext uri="{FF2B5EF4-FFF2-40B4-BE49-F238E27FC236}">
                <a16:creationId xmlns:a16="http://schemas.microsoft.com/office/drawing/2014/main" id="{B31B3FB2-552E-C60B-8A0B-D2789192CD1E}"/>
              </a:ext>
            </a:extLst>
          </p:cNvPr>
          <p:cNvSpPr txBox="1">
            <a:spLocks/>
          </p:cNvSpPr>
          <p:nvPr/>
        </p:nvSpPr>
        <p:spPr>
          <a:xfrm>
            <a:off x="1079321" y="7403482"/>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05</a:t>
            </a:r>
          </a:p>
        </p:txBody>
      </p:sp>
      <p:sp>
        <p:nvSpPr>
          <p:cNvPr id="39" name="Text Placeholder 13">
            <a:extLst>
              <a:ext uri="{FF2B5EF4-FFF2-40B4-BE49-F238E27FC236}">
                <a16:creationId xmlns:a16="http://schemas.microsoft.com/office/drawing/2014/main" id="{E77FB7F1-F88E-F434-C8A1-1BA0516D1A93}"/>
              </a:ext>
            </a:extLst>
          </p:cNvPr>
          <p:cNvSpPr txBox="1">
            <a:spLocks/>
          </p:cNvSpPr>
          <p:nvPr/>
        </p:nvSpPr>
        <p:spPr>
          <a:xfrm>
            <a:off x="2817964" y="5721895"/>
            <a:ext cx="5294260" cy="42040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GE TCoE Roles &amp; Responsibilities</a:t>
            </a:r>
          </a:p>
        </p:txBody>
      </p:sp>
      <p:sp>
        <p:nvSpPr>
          <p:cNvPr id="40" name="Text Placeholder 17">
            <a:extLst>
              <a:ext uri="{FF2B5EF4-FFF2-40B4-BE49-F238E27FC236}">
                <a16:creationId xmlns:a16="http://schemas.microsoft.com/office/drawing/2014/main" id="{88747745-CFC2-2ACB-98AF-F9D7F84307A1}"/>
              </a:ext>
            </a:extLst>
          </p:cNvPr>
          <p:cNvSpPr txBox="1">
            <a:spLocks/>
          </p:cNvSpPr>
          <p:nvPr/>
        </p:nvSpPr>
        <p:spPr>
          <a:xfrm>
            <a:off x="1828902" y="7405199"/>
            <a:ext cx="7003401" cy="420404"/>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Alpha Parts Automation – Capgemini Ownership</a:t>
            </a:r>
          </a:p>
        </p:txBody>
      </p:sp>
      <p:sp>
        <p:nvSpPr>
          <p:cNvPr id="41" name="Text Placeholder 11">
            <a:extLst>
              <a:ext uri="{FF2B5EF4-FFF2-40B4-BE49-F238E27FC236}">
                <a16:creationId xmlns:a16="http://schemas.microsoft.com/office/drawing/2014/main" id="{3CA4BC8A-6A0B-73E9-DA10-725F75C26205}"/>
              </a:ext>
            </a:extLst>
          </p:cNvPr>
          <p:cNvSpPr txBox="1">
            <a:spLocks/>
          </p:cNvSpPr>
          <p:nvPr/>
        </p:nvSpPr>
        <p:spPr>
          <a:xfrm>
            <a:off x="2068401" y="6299472"/>
            <a:ext cx="335980" cy="369888"/>
          </a:xfrm>
          <a:prstGeom prst="rect">
            <a:avLst/>
          </a:prstGeom>
        </p:spPr>
        <p:txBody>
          <a:bodyPr vert="horz" wrap="none" lIns="0" tIns="0" rIns="0" bIns="0" rtlCol="0">
            <a:normAutofit/>
          </a:bodyPr>
          <a:lstStyle>
            <a:lvl1pPr marL="0" indent="0" algn="r" defTabSz="914400" rtl="0" eaLnBrk="1" latinLnBrk="0" hangingPunct="1">
              <a:lnSpc>
                <a:spcPct val="100000"/>
              </a:lnSpc>
              <a:spcBef>
                <a:spcPts val="600"/>
              </a:spcBef>
              <a:buFont typeface="Arial" panose="020B0604020202020204" pitchFamily="34" charset="0"/>
              <a:buNone/>
              <a:defRPr lang="de-DE" sz="2400" b="1" kern="1200" dirty="0">
                <a:solidFill>
                  <a:schemeClr val="accent2"/>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11	</a:t>
            </a:r>
          </a:p>
        </p:txBody>
      </p:sp>
      <p:sp>
        <p:nvSpPr>
          <p:cNvPr id="42" name="Text Placeholder 13">
            <a:extLst>
              <a:ext uri="{FF2B5EF4-FFF2-40B4-BE49-F238E27FC236}">
                <a16:creationId xmlns:a16="http://schemas.microsoft.com/office/drawing/2014/main" id="{22587961-B6C2-FE69-CAB9-F5B2D7813B26}"/>
              </a:ext>
            </a:extLst>
          </p:cNvPr>
          <p:cNvSpPr txBox="1">
            <a:spLocks/>
          </p:cNvSpPr>
          <p:nvPr/>
        </p:nvSpPr>
        <p:spPr>
          <a:xfrm>
            <a:off x="2817981" y="6301189"/>
            <a:ext cx="6014322" cy="368171"/>
          </a:xfrm>
          <a:prstGeom prst="rect">
            <a:avLst/>
          </a:prstGeom>
        </p:spPr>
        <p:txBody>
          <a:bodyPr vert="horz" lIns="0" tIns="0" rIns="0" bIns="0" rtlCol="0">
            <a:noAutofit/>
          </a:bodyPr>
          <a:lstStyle>
            <a:lvl1pPr marL="0" indent="0" algn="l" defTabSz="914400" rtl="0" eaLnBrk="1" latinLnBrk="0" hangingPunct="1">
              <a:lnSpc>
                <a:spcPct val="100000"/>
              </a:lnSpc>
              <a:spcBef>
                <a:spcPts val="0"/>
              </a:spcBef>
              <a:buFont typeface="Arial" panose="020B0604020202020204" pitchFamily="34" charset="0"/>
              <a:buNone/>
              <a:defRPr sz="2400" kern="1200">
                <a:solidFill>
                  <a:schemeClr val="bg1"/>
                </a:solidFill>
                <a:latin typeface="+mn-lt"/>
                <a:ea typeface="+mn-ea"/>
                <a:cs typeface="+mn-cs"/>
              </a:defRPr>
            </a:lvl1pPr>
            <a:lvl2pPr marL="180975" indent="-180975" algn="l" defTabSz="914400" rtl="0" eaLnBrk="1" latinLnBrk="0" hangingPunct="1">
              <a:lnSpc>
                <a:spcPct val="100000"/>
              </a:lnSpc>
              <a:spcBef>
                <a:spcPts val="600"/>
              </a:spcBef>
              <a:buClr>
                <a:schemeClr val="accent1"/>
              </a:buClr>
              <a:buFont typeface="Wingdings" panose="05000000000000000000" pitchFamily="2" charset="2"/>
              <a:buChar char="§"/>
              <a:defRPr sz="1400" kern="1200">
                <a:solidFill>
                  <a:schemeClr val="tx1"/>
                </a:solidFill>
                <a:latin typeface="+mn-lt"/>
                <a:ea typeface="+mn-ea"/>
                <a:cs typeface="+mn-cs"/>
              </a:defRPr>
            </a:lvl2pPr>
            <a:lvl3pPr marL="360000" indent="-180000" algn="l" defTabSz="914400" rtl="0" eaLnBrk="1" latinLnBrk="0" hangingPunct="1">
              <a:lnSpc>
                <a:spcPct val="100000"/>
              </a:lnSpc>
              <a:spcBef>
                <a:spcPts val="600"/>
              </a:spcBef>
              <a:buClrTx/>
              <a:buFont typeface="Arial" panose="020B0604020202020204" pitchFamily="34" charset="0"/>
              <a:buChar char="•"/>
              <a:defRPr sz="1400" kern="1200">
                <a:solidFill>
                  <a:schemeClr val="tx1"/>
                </a:solidFill>
                <a:latin typeface="+mn-lt"/>
                <a:ea typeface="+mn-ea"/>
                <a:cs typeface="+mn-cs"/>
              </a:defRPr>
            </a:lvl3pPr>
            <a:lvl4pPr marL="539750" indent="-180000" algn="l" defTabSz="914400" rtl="0" eaLnBrk="1" latinLnBrk="0" hangingPunct="1">
              <a:lnSpc>
                <a:spcPct val="100000"/>
              </a:lnSpc>
              <a:spcBef>
                <a:spcPts val="600"/>
              </a:spcBef>
              <a:buClrTx/>
              <a:buFont typeface="Verdana" panose="020B0604030504040204" pitchFamily="34" charset="0"/>
              <a:buChar char="‒"/>
              <a:tabLst/>
              <a:defRPr sz="1200" kern="1200">
                <a:solidFill>
                  <a:schemeClr val="tx1"/>
                </a:solidFill>
                <a:latin typeface="+mn-lt"/>
                <a:ea typeface="+mn-ea"/>
                <a:cs typeface="+mn-cs"/>
              </a:defRPr>
            </a:lvl4pPr>
            <a:lvl5pPr marL="719138" indent="-180975" algn="l" defTabSz="914400" rtl="0" eaLnBrk="1" latinLnBrk="0" hangingPunct="1">
              <a:lnSpc>
                <a:spcPct val="100000"/>
              </a:lnSpc>
              <a:spcBef>
                <a:spcPts val="600"/>
              </a:spcBef>
              <a:buClrTx/>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TCoE As-Is and Proposed team structure</a:t>
            </a:r>
          </a:p>
        </p:txBody>
      </p:sp>
    </p:spTree>
    <p:custDataLst>
      <p:tags r:id="rId1"/>
    </p:custDataLst>
    <p:extLst>
      <p:ext uri="{BB962C8B-B14F-4D97-AF65-F5344CB8AC3E}">
        <p14:creationId xmlns:p14="http://schemas.microsoft.com/office/powerpoint/2010/main" val="2034258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1999-98E0-6E86-DFCB-17DDC8D1CCAB}"/>
              </a:ext>
            </a:extLst>
          </p:cNvPr>
          <p:cNvSpPr>
            <a:spLocks noGrp="1"/>
          </p:cNvSpPr>
          <p:nvPr>
            <p:ph type="title"/>
          </p:nvPr>
        </p:nvSpPr>
        <p:spPr/>
        <p:txBody>
          <a:bodyPr/>
          <a:lstStyle/>
          <a:p>
            <a:r>
              <a:rPr lang="en-US" dirty="0"/>
              <a:t>Capgemini Core competencies</a:t>
            </a:r>
          </a:p>
        </p:txBody>
      </p:sp>
      <p:sp>
        <p:nvSpPr>
          <p:cNvPr id="3" name="TextBox 2">
            <a:extLst>
              <a:ext uri="{FF2B5EF4-FFF2-40B4-BE49-F238E27FC236}">
                <a16:creationId xmlns:a16="http://schemas.microsoft.com/office/drawing/2014/main" id="{AC072FA3-4697-2114-BF63-1F1351673E50}"/>
              </a:ext>
            </a:extLst>
          </p:cNvPr>
          <p:cNvSpPr txBox="1"/>
          <p:nvPr/>
        </p:nvSpPr>
        <p:spPr>
          <a:xfrm>
            <a:off x="539782" y="737676"/>
            <a:ext cx="10873208" cy="5866992"/>
          </a:xfrm>
          <a:prstGeom prst="rect">
            <a:avLst/>
          </a:prstGeom>
          <a:noFill/>
        </p:spPr>
        <p:txBody>
          <a:bodyPr vert="horz" wrap="square" lIns="90000" tIns="46800" rIns="90000" bIns="46800" rtlCol="0" anchor="ctr">
            <a:spAutoFit/>
          </a:bodyPr>
          <a:lstStyle/>
          <a:p>
            <a:pPr marL="285750" indent="-285750" algn="l">
              <a:lnSpc>
                <a:spcPct val="150000"/>
              </a:lnSpc>
              <a:spcBef>
                <a:spcPct val="0"/>
              </a:spcBef>
              <a:buFont typeface="Arial" panose="020B0604020202020204" pitchFamily="34" charset="0"/>
              <a:buChar char="•"/>
            </a:pPr>
            <a:r>
              <a:rPr lang="en-US" sz="1400" dirty="0"/>
              <a:t>Capgemini is owning </a:t>
            </a:r>
            <a:r>
              <a:rPr lang="en-US" sz="1400" b="1" dirty="0"/>
              <a:t>95%+ </a:t>
            </a:r>
            <a:r>
              <a:rPr lang="en-US" sz="1400" dirty="0"/>
              <a:t>of projects in TCoE. This has been the situation for past 5+ years which makes CG right fit to continue.</a:t>
            </a:r>
          </a:p>
          <a:p>
            <a:pPr marL="285750" indent="-285750" algn="l">
              <a:lnSpc>
                <a:spcPct val="150000"/>
              </a:lnSpc>
              <a:spcBef>
                <a:spcPct val="0"/>
              </a:spcBef>
              <a:buFont typeface="Arial" panose="020B0604020202020204" pitchFamily="34" charset="0"/>
              <a:buChar char="•"/>
            </a:pPr>
            <a:r>
              <a:rPr lang="en-US" sz="1400" dirty="0"/>
              <a:t>We have managed FieldCore entire rollouts directly under GE leadership without TCoE involvement.</a:t>
            </a:r>
          </a:p>
          <a:p>
            <a:pPr marL="285750" indent="-285750" algn="l">
              <a:lnSpc>
                <a:spcPct val="150000"/>
              </a:lnSpc>
              <a:spcBef>
                <a:spcPct val="0"/>
              </a:spcBef>
              <a:buFont typeface="Arial" panose="020B0604020202020204" pitchFamily="34" charset="0"/>
              <a:buChar char="•"/>
            </a:pPr>
            <a:r>
              <a:rPr lang="en-US" sz="1400" dirty="0"/>
              <a:t>Capgemini can work as autonomous team under you with minimal intervention but connected for all important checkpoints</a:t>
            </a:r>
          </a:p>
          <a:p>
            <a:pPr marL="285750" indent="-285750" algn="l">
              <a:lnSpc>
                <a:spcPct val="150000"/>
              </a:lnSpc>
              <a:spcBef>
                <a:spcPct val="0"/>
              </a:spcBef>
              <a:buFont typeface="Arial" panose="020B0604020202020204" pitchFamily="34" charset="0"/>
              <a:buChar char="•"/>
            </a:pPr>
            <a:r>
              <a:rPr lang="en-US" sz="1400" dirty="0"/>
              <a:t>Zero impact due to new GE Vernova team re-alignment in TCoE</a:t>
            </a:r>
          </a:p>
          <a:p>
            <a:pPr marL="285750" indent="-285750" algn="l">
              <a:lnSpc>
                <a:spcPct val="150000"/>
              </a:lnSpc>
              <a:spcBef>
                <a:spcPct val="0"/>
              </a:spcBef>
              <a:buFont typeface="Arial" panose="020B0604020202020204" pitchFamily="34" charset="0"/>
              <a:buChar char="•"/>
            </a:pPr>
            <a:r>
              <a:rPr lang="en-US" sz="1400" dirty="0"/>
              <a:t>CapG testing team’s functional and automation knowledge along with deep understanding of GE is proven and a value add.</a:t>
            </a:r>
          </a:p>
          <a:p>
            <a:pPr marL="285750" indent="-285750" algn="l">
              <a:lnSpc>
                <a:spcPct val="150000"/>
              </a:lnSpc>
              <a:spcBef>
                <a:spcPct val="0"/>
              </a:spcBef>
              <a:buFont typeface="Arial" panose="020B0604020202020204" pitchFamily="34" charset="0"/>
              <a:buChar char="•"/>
            </a:pPr>
            <a:r>
              <a:rPr lang="en-US" sz="1400" dirty="0"/>
              <a:t>Managed many critical large-scale deliveries/rollouts independently.</a:t>
            </a:r>
          </a:p>
          <a:p>
            <a:pPr marL="285750" indent="-285750" algn="l">
              <a:lnSpc>
                <a:spcPct val="150000"/>
              </a:lnSpc>
              <a:spcBef>
                <a:spcPct val="0"/>
              </a:spcBef>
              <a:buFont typeface="Arial" panose="020B0604020202020204" pitchFamily="34" charset="0"/>
              <a:buChar char="•"/>
            </a:pPr>
            <a:r>
              <a:rPr lang="en-US" sz="1400" dirty="0"/>
              <a:t>Multiple out of box automation solutions were provided so far. To name a few below</a:t>
            </a:r>
          </a:p>
          <a:p>
            <a:pPr marL="742950" lvl="1" indent="-285750">
              <a:lnSpc>
                <a:spcPct val="150000"/>
              </a:lnSpc>
              <a:spcBef>
                <a:spcPct val="0"/>
              </a:spcBef>
              <a:buFont typeface="Arial" panose="020B0604020202020204" pitchFamily="34" charset="0"/>
              <a:buChar char="•"/>
            </a:pPr>
            <a:r>
              <a:rPr lang="en-US" sz="1400" dirty="0"/>
              <a:t>Ariba PROD PO conversion (FieldCore legacy to Ariba cloud)</a:t>
            </a:r>
          </a:p>
          <a:p>
            <a:pPr marL="742950" lvl="1" indent="-285750">
              <a:lnSpc>
                <a:spcPct val="150000"/>
              </a:lnSpc>
              <a:spcBef>
                <a:spcPct val="0"/>
              </a:spcBef>
              <a:buFont typeface="Arial" panose="020B0604020202020204" pitchFamily="34" charset="0"/>
              <a:buChar char="•"/>
            </a:pPr>
            <a:r>
              <a:rPr lang="en-US" sz="1400" dirty="0"/>
              <a:t>Finance Data cleansing</a:t>
            </a:r>
          </a:p>
          <a:p>
            <a:pPr marL="742950" lvl="1" indent="-285750">
              <a:lnSpc>
                <a:spcPct val="150000"/>
              </a:lnSpc>
              <a:spcBef>
                <a:spcPct val="0"/>
              </a:spcBef>
              <a:buFont typeface="Arial" panose="020B0604020202020204" pitchFamily="34" charset="0"/>
              <a:buChar char="•"/>
            </a:pPr>
            <a:r>
              <a:rPr lang="en-US" sz="1400" dirty="0"/>
              <a:t>OTM regression automation</a:t>
            </a:r>
          </a:p>
          <a:p>
            <a:pPr marL="742950" lvl="1" indent="-285750">
              <a:lnSpc>
                <a:spcPct val="150000"/>
              </a:lnSpc>
              <a:spcBef>
                <a:spcPct val="0"/>
              </a:spcBef>
              <a:buFont typeface="Arial" panose="020B0604020202020204" pitchFamily="34" charset="0"/>
              <a:buChar char="•"/>
            </a:pPr>
            <a:r>
              <a:rPr lang="en-US" sz="1400" dirty="0"/>
              <a:t>Alpha E2E automation</a:t>
            </a:r>
          </a:p>
          <a:p>
            <a:pPr marL="742950" lvl="1" indent="-285750">
              <a:lnSpc>
                <a:spcPct val="150000"/>
              </a:lnSpc>
              <a:spcBef>
                <a:spcPct val="0"/>
              </a:spcBef>
              <a:buFont typeface="Arial" panose="020B0604020202020204" pitchFamily="34" charset="0"/>
              <a:buChar char="•"/>
            </a:pPr>
            <a:r>
              <a:rPr lang="en-US" sz="1400" dirty="0"/>
              <a:t>Charlie Exit automation</a:t>
            </a:r>
          </a:p>
          <a:p>
            <a:pPr marL="742950" lvl="1" indent="-285750">
              <a:lnSpc>
                <a:spcPct val="150000"/>
              </a:lnSpc>
              <a:spcBef>
                <a:spcPct val="0"/>
              </a:spcBef>
              <a:buFont typeface="Arial" panose="020B0604020202020204" pitchFamily="34" charset="0"/>
              <a:buChar char="•"/>
            </a:pPr>
            <a:r>
              <a:rPr lang="en-US" sz="1400" dirty="0"/>
              <a:t>Alpha Pick, Pack and Delivery automation</a:t>
            </a:r>
          </a:p>
          <a:p>
            <a:pPr marL="742950" lvl="1" indent="-285750">
              <a:lnSpc>
                <a:spcPct val="150000"/>
              </a:lnSpc>
              <a:spcBef>
                <a:spcPct val="0"/>
              </a:spcBef>
              <a:buFont typeface="Arial" panose="020B0604020202020204" pitchFamily="34" charset="0"/>
              <a:buChar char="•"/>
            </a:pPr>
            <a:r>
              <a:rPr lang="en-US" sz="1400" dirty="0"/>
              <a:t>BMS automation</a:t>
            </a:r>
          </a:p>
          <a:p>
            <a:pPr marL="742950" lvl="1" indent="-285750">
              <a:lnSpc>
                <a:spcPct val="150000"/>
              </a:lnSpc>
              <a:spcBef>
                <a:spcPct val="0"/>
              </a:spcBef>
              <a:buFont typeface="Arial" panose="020B0604020202020204" pitchFamily="34" charset="0"/>
              <a:buChar char="•"/>
            </a:pPr>
            <a:r>
              <a:rPr lang="en-US" sz="1400" dirty="0"/>
              <a:t>BW reports automation</a:t>
            </a:r>
          </a:p>
          <a:p>
            <a:pPr marL="742950" lvl="1" indent="-285750">
              <a:lnSpc>
                <a:spcPct val="150000"/>
              </a:lnSpc>
              <a:spcBef>
                <a:spcPct val="0"/>
              </a:spcBef>
              <a:buFont typeface="Arial" panose="020B0604020202020204" pitchFamily="34" charset="0"/>
              <a:buChar char="•"/>
            </a:pPr>
            <a:r>
              <a:rPr lang="en-US" sz="1400" dirty="0"/>
              <a:t>Worksoft CTM implementation</a:t>
            </a:r>
          </a:p>
          <a:p>
            <a:pPr marL="742950" lvl="1" indent="-285750">
              <a:lnSpc>
                <a:spcPct val="150000"/>
              </a:lnSpc>
              <a:spcBef>
                <a:spcPct val="0"/>
              </a:spcBef>
              <a:buFont typeface="Arial" panose="020B0604020202020204" pitchFamily="34" charset="0"/>
              <a:buChar char="•"/>
            </a:pPr>
            <a:r>
              <a:rPr lang="en-US" sz="1400" dirty="0"/>
              <a:t>APEX</a:t>
            </a:r>
          </a:p>
          <a:p>
            <a:pPr marL="742950" lvl="1" indent="-285750">
              <a:lnSpc>
                <a:spcPct val="150000"/>
              </a:lnSpc>
              <a:spcBef>
                <a:spcPct val="0"/>
              </a:spcBef>
              <a:buFont typeface="Arial" panose="020B0604020202020204" pitchFamily="34" charset="0"/>
              <a:buChar char="•"/>
            </a:pPr>
            <a:r>
              <a:rPr lang="en-US" sz="1400" dirty="0"/>
              <a:t>ALM auto reporting tools implemented during FieldCore is still being used</a:t>
            </a:r>
          </a:p>
        </p:txBody>
      </p:sp>
    </p:spTree>
    <p:extLst>
      <p:ext uri="{BB962C8B-B14F-4D97-AF65-F5344CB8AC3E}">
        <p14:creationId xmlns:p14="http://schemas.microsoft.com/office/powerpoint/2010/main" val="288713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56">
            <a:extLst>
              <a:ext uri="{FF2B5EF4-FFF2-40B4-BE49-F238E27FC236}">
                <a16:creationId xmlns:a16="http://schemas.microsoft.com/office/drawing/2014/main" id="{BC7866DC-1023-4806-B601-526AEEA15EB9}"/>
              </a:ext>
            </a:extLst>
          </p:cNvPr>
          <p:cNvSpPr/>
          <p:nvPr/>
        </p:nvSpPr>
        <p:spPr>
          <a:xfrm>
            <a:off x="425419" y="1027472"/>
            <a:ext cx="2100552" cy="81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ERP+</a:t>
            </a:r>
          </a:p>
        </p:txBody>
      </p:sp>
      <p:sp>
        <p:nvSpPr>
          <p:cNvPr id="55" name="Rectangle 54">
            <a:extLst>
              <a:ext uri="{FF2B5EF4-FFF2-40B4-BE49-F238E27FC236}">
                <a16:creationId xmlns:a16="http://schemas.microsoft.com/office/drawing/2014/main" id="{4E37CE8D-4A19-4584-BE7E-E4BC9ECB4F23}"/>
              </a:ext>
            </a:extLst>
          </p:cNvPr>
          <p:cNvSpPr/>
          <p:nvPr/>
        </p:nvSpPr>
        <p:spPr>
          <a:xfrm>
            <a:off x="425419" y="1844824"/>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PMx Regression</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PMx New Units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PMx ALM Admin</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PMx Charlie Exit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Alpha Parts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Echo</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129" name="Rectangle 128">
            <a:extLst>
              <a:ext uri="{FF2B5EF4-FFF2-40B4-BE49-F238E27FC236}">
                <a16:creationId xmlns:a16="http://schemas.microsoft.com/office/drawing/2014/main" id="{E2EB91EC-C92D-4D55-89F6-3D5DBBD4FDFD}"/>
              </a:ext>
            </a:extLst>
          </p:cNvPr>
          <p:cNvSpPr/>
          <p:nvPr/>
        </p:nvSpPr>
        <p:spPr>
          <a:xfrm>
            <a:off x="2742542" y="1027472"/>
            <a:ext cx="2100552" cy="817353"/>
          </a:xfrm>
          <a:prstGeom prst="rect">
            <a:avLst/>
          </a:prstGeom>
          <a:solidFill>
            <a:srgbClr val="173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SWE</a:t>
            </a:r>
          </a:p>
        </p:txBody>
      </p:sp>
      <p:sp>
        <p:nvSpPr>
          <p:cNvPr id="67" name="Rectangle 66">
            <a:extLst>
              <a:ext uri="{FF2B5EF4-FFF2-40B4-BE49-F238E27FC236}">
                <a16:creationId xmlns:a16="http://schemas.microsoft.com/office/drawing/2014/main" id="{25E789E2-E6E2-4C1D-B2DB-758B0FA58CE7}"/>
              </a:ext>
            </a:extLst>
          </p:cNvPr>
          <p:cNvSpPr/>
          <p:nvPr/>
        </p:nvSpPr>
        <p:spPr>
          <a:xfrm>
            <a:off x="2742542" y="1844824"/>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SWE – OM</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CFE</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Customer Portal</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EventVision</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Harmonization</a:t>
            </a: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SWE - NU &amp; Eng</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CPL</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DIB</a:t>
            </a: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SWE – Repairs</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Smartshop</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SPEC</a:t>
            </a: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SWE – CS</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AMP</a:t>
            </a:r>
          </a:p>
          <a:p>
            <a:pPr marL="636588" lvl="2"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151" name="Rectangle 150">
            <a:extLst>
              <a:ext uri="{FF2B5EF4-FFF2-40B4-BE49-F238E27FC236}">
                <a16:creationId xmlns:a16="http://schemas.microsoft.com/office/drawing/2014/main" id="{52484C20-18AE-4133-8B2F-B65F67F426C7}"/>
              </a:ext>
            </a:extLst>
          </p:cNvPr>
          <p:cNvSpPr/>
          <p:nvPr/>
        </p:nvSpPr>
        <p:spPr>
          <a:xfrm>
            <a:off x="5059665" y="1027472"/>
            <a:ext cx="2100552" cy="8173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Corp</a:t>
            </a:r>
          </a:p>
        </p:txBody>
      </p:sp>
      <p:sp>
        <p:nvSpPr>
          <p:cNvPr id="68" name="Rectangle 67">
            <a:extLst>
              <a:ext uri="{FF2B5EF4-FFF2-40B4-BE49-F238E27FC236}">
                <a16:creationId xmlns:a16="http://schemas.microsoft.com/office/drawing/2014/main" id="{F22435D5-F02C-4FD6-A8DA-2784D7492068}"/>
              </a:ext>
            </a:extLst>
          </p:cNvPr>
          <p:cNvSpPr/>
          <p:nvPr/>
        </p:nvSpPr>
        <p:spPr>
          <a:xfrm>
            <a:off x="5059665" y="1844825"/>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GE Learning</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IBS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90" name="Rectangle 89">
            <a:extLst>
              <a:ext uri="{FF2B5EF4-FFF2-40B4-BE49-F238E27FC236}">
                <a16:creationId xmlns:a16="http://schemas.microsoft.com/office/drawing/2014/main" id="{3883AECB-0BCE-4FB4-8CFA-051014ECF884}"/>
              </a:ext>
            </a:extLst>
          </p:cNvPr>
          <p:cNvSpPr/>
          <p:nvPr/>
        </p:nvSpPr>
        <p:spPr>
          <a:xfrm>
            <a:off x="7376787" y="1027472"/>
            <a:ext cx="2100552" cy="8173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Others</a:t>
            </a:r>
          </a:p>
        </p:txBody>
      </p:sp>
      <p:sp>
        <p:nvSpPr>
          <p:cNvPr id="69" name="Rectangle 68">
            <a:extLst>
              <a:ext uri="{FF2B5EF4-FFF2-40B4-BE49-F238E27FC236}">
                <a16:creationId xmlns:a16="http://schemas.microsoft.com/office/drawing/2014/main" id="{E47EACD7-5303-48EC-A370-E3AA408D2313}"/>
              </a:ext>
            </a:extLst>
          </p:cNvPr>
          <p:cNvSpPr/>
          <p:nvPr/>
        </p:nvSpPr>
        <p:spPr>
          <a:xfrm>
            <a:off x="7376787" y="1844825"/>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CPQ – Commercials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Ariba – EQSC-Sourcing &amp; Logistics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OTM - EQSC-Sourcing &amp; Logistics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PMCE</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ICS</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DataNow</a:t>
            </a:r>
          </a:p>
          <a:p>
            <a:pPr marL="636588" lvl="2"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Performance testing across projects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63" name="Rectangle 62">
            <a:extLst>
              <a:ext uri="{FF2B5EF4-FFF2-40B4-BE49-F238E27FC236}">
                <a16:creationId xmlns:a16="http://schemas.microsoft.com/office/drawing/2014/main" id="{33D7818D-1662-4061-B35F-E71AA0DA3E37}"/>
              </a:ext>
            </a:extLst>
          </p:cNvPr>
          <p:cNvSpPr/>
          <p:nvPr/>
        </p:nvSpPr>
        <p:spPr>
          <a:xfrm>
            <a:off x="9693909" y="1027472"/>
            <a:ext cx="2100552" cy="817353"/>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Tools/Licenses</a:t>
            </a:r>
          </a:p>
        </p:txBody>
      </p:sp>
      <p:sp>
        <p:nvSpPr>
          <p:cNvPr id="70" name="Rectangle 69">
            <a:extLst>
              <a:ext uri="{FF2B5EF4-FFF2-40B4-BE49-F238E27FC236}">
                <a16:creationId xmlns:a16="http://schemas.microsoft.com/office/drawing/2014/main" id="{C66AFB7A-6151-4579-B104-63D4430F79AF}"/>
              </a:ext>
            </a:extLst>
          </p:cNvPr>
          <p:cNvSpPr/>
          <p:nvPr/>
        </p:nvSpPr>
        <p:spPr>
          <a:xfrm>
            <a:off x="9693909" y="1844825"/>
            <a:ext cx="2100552" cy="3672408"/>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UFT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LoadRunner</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Worksoft Certify</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ALM Server Administration</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Virtual VMs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RightData</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5" name="Title 1">
            <a:extLst>
              <a:ext uri="{FF2B5EF4-FFF2-40B4-BE49-F238E27FC236}">
                <a16:creationId xmlns:a16="http://schemas.microsoft.com/office/drawing/2014/main" id="{9EE25746-E53E-F1CC-36B7-3FDA03572759}"/>
              </a:ext>
            </a:extLst>
          </p:cNvPr>
          <p:cNvSpPr>
            <a:spLocks noGrp="1"/>
          </p:cNvSpPr>
          <p:nvPr>
            <p:ph type="title"/>
          </p:nvPr>
        </p:nvSpPr>
        <p:spPr>
          <a:xfrm>
            <a:off x="414971" y="208979"/>
            <a:ext cx="11008413" cy="458921"/>
          </a:xfrm>
        </p:spPr>
        <p:txBody>
          <a:bodyPr/>
          <a:lstStyle/>
          <a:p>
            <a:r>
              <a:rPr lang="en-US" dirty="0"/>
              <a:t>TCoE Landscape and CG Presence</a:t>
            </a:r>
          </a:p>
        </p:txBody>
      </p:sp>
      <p:sp>
        <p:nvSpPr>
          <p:cNvPr id="8" name="TextBox 7">
            <a:extLst>
              <a:ext uri="{FF2B5EF4-FFF2-40B4-BE49-F238E27FC236}">
                <a16:creationId xmlns:a16="http://schemas.microsoft.com/office/drawing/2014/main" id="{42B202CE-4B74-240B-F3E2-910F0EA1C3CB}"/>
              </a:ext>
            </a:extLst>
          </p:cNvPr>
          <p:cNvSpPr txBox="1"/>
          <p:nvPr/>
        </p:nvSpPr>
        <p:spPr>
          <a:xfrm>
            <a:off x="2525971" y="5663869"/>
            <a:ext cx="8680842" cy="696345"/>
          </a:xfrm>
          <a:prstGeom prst="rect">
            <a:avLst/>
          </a:prstGeom>
          <a:noFill/>
        </p:spPr>
        <p:txBody>
          <a:bodyPr vert="horz" wrap="square" lIns="90000" tIns="46800" rIns="90000" bIns="46800" rtlCol="0" anchor="ctr">
            <a:spAutoFit/>
          </a:bodyPr>
          <a:lstStyle/>
          <a:p>
            <a:pPr marL="285750" indent="-285750" algn="l">
              <a:lnSpc>
                <a:spcPct val="150000"/>
              </a:lnSpc>
              <a:spcBef>
                <a:spcPct val="0"/>
              </a:spcBef>
              <a:buFont typeface="Arial" panose="020B0604020202020204" pitchFamily="34" charset="0"/>
              <a:buChar char="•"/>
            </a:pPr>
            <a:r>
              <a:rPr lang="en-US" sz="1400" i="1" dirty="0"/>
              <a:t>Except </a:t>
            </a:r>
            <a:r>
              <a:rPr lang="en-US" sz="1400" b="1" i="1" dirty="0"/>
              <a:t>DataNow</a:t>
            </a:r>
            <a:r>
              <a:rPr lang="en-US" sz="1400" i="1" dirty="0"/>
              <a:t> project, Capgemini is already owning entire testing for all other projects.</a:t>
            </a:r>
          </a:p>
          <a:p>
            <a:pPr marL="285750" indent="-285750" algn="l">
              <a:lnSpc>
                <a:spcPct val="150000"/>
              </a:lnSpc>
              <a:spcBef>
                <a:spcPct val="0"/>
              </a:spcBef>
              <a:buFont typeface="Arial" panose="020B0604020202020204" pitchFamily="34" charset="0"/>
              <a:buChar char="•"/>
            </a:pPr>
            <a:r>
              <a:rPr lang="en-US" sz="1400" i="1" dirty="0"/>
              <a:t>Capgemini has expertise in tools/licenses management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20B4DC-A5B2-BCE2-E0DE-607CC51A3B9F}"/>
              </a:ext>
            </a:extLst>
          </p:cNvPr>
          <p:cNvSpPr>
            <a:spLocks noGrp="1"/>
          </p:cNvSpPr>
          <p:nvPr>
            <p:ph type="title"/>
          </p:nvPr>
        </p:nvSpPr>
        <p:spPr>
          <a:xfrm>
            <a:off x="407368" y="197004"/>
            <a:ext cx="11008413" cy="458921"/>
          </a:xfrm>
        </p:spPr>
        <p:txBody>
          <a:bodyPr/>
          <a:lstStyle/>
          <a:p>
            <a:r>
              <a:rPr lang="en-US" dirty="0"/>
              <a:t>GE TCoE Team Key Involvements</a:t>
            </a:r>
          </a:p>
        </p:txBody>
      </p:sp>
      <p:sp>
        <p:nvSpPr>
          <p:cNvPr id="5" name="Rectangle 4">
            <a:extLst>
              <a:ext uri="{FF2B5EF4-FFF2-40B4-BE49-F238E27FC236}">
                <a16:creationId xmlns:a16="http://schemas.microsoft.com/office/drawing/2014/main" id="{FDC7CFB7-4599-C1A1-D9C4-37026D7BE2F6}"/>
              </a:ext>
            </a:extLst>
          </p:cNvPr>
          <p:cNvSpPr/>
          <p:nvPr/>
        </p:nvSpPr>
        <p:spPr>
          <a:xfrm>
            <a:off x="448317" y="935389"/>
            <a:ext cx="2592000" cy="81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Operations</a:t>
            </a:r>
          </a:p>
        </p:txBody>
      </p:sp>
      <p:sp>
        <p:nvSpPr>
          <p:cNvPr id="6" name="Rectangle 5">
            <a:extLst>
              <a:ext uri="{FF2B5EF4-FFF2-40B4-BE49-F238E27FC236}">
                <a16:creationId xmlns:a16="http://schemas.microsoft.com/office/drawing/2014/main" id="{52AE2F81-45BD-EC6F-E8A1-123BE081D57E}"/>
              </a:ext>
            </a:extLst>
          </p:cNvPr>
          <p:cNvSpPr/>
          <p:nvPr/>
        </p:nvSpPr>
        <p:spPr>
          <a:xfrm>
            <a:off x="448317" y="1752740"/>
            <a:ext cx="2592000" cy="4439233"/>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New Project Initiation</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Escalations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Vendor Team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Liquidations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Resource Management (SSO, IDM approvals, smartcards etc.)</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Project Management</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Weekly</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Monthly</a:t>
            </a:r>
          </a:p>
          <a:p>
            <a:pPr marL="636588" lvl="2"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On Demand</a:t>
            </a:r>
          </a:p>
        </p:txBody>
      </p:sp>
      <p:sp>
        <p:nvSpPr>
          <p:cNvPr id="7" name="Rectangle 6">
            <a:extLst>
              <a:ext uri="{FF2B5EF4-FFF2-40B4-BE49-F238E27FC236}">
                <a16:creationId xmlns:a16="http://schemas.microsoft.com/office/drawing/2014/main" id="{574178FE-DB57-D978-8942-14522614C2E2}"/>
              </a:ext>
            </a:extLst>
          </p:cNvPr>
          <p:cNvSpPr/>
          <p:nvPr/>
        </p:nvSpPr>
        <p:spPr>
          <a:xfrm>
            <a:off x="3384969" y="934818"/>
            <a:ext cx="2592000" cy="817353"/>
          </a:xfrm>
          <a:prstGeom prst="rect">
            <a:avLst/>
          </a:prstGeom>
          <a:solidFill>
            <a:srgbClr val="1733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Vendor Management</a:t>
            </a:r>
          </a:p>
        </p:txBody>
      </p:sp>
      <p:sp>
        <p:nvSpPr>
          <p:cNvPr id="8" name="Rectangle 7">
            <a:extLst>
              <a:ext uri="{FF2B5EF4-FFF2-40B4-BE49-F238E27FC236}">
                <a16:creationId xmlns:a16="http://schemas.microsoft.com/office/drawing/2014/main" id="{5A37F271-4E9F-8B1A-E91A-F2148A5D96A3}"/>
              </a:ext>
            </a:extLst>
          </p:cNvPr>
          <p:cNvSpPr/>
          <p:nvPr/>
        </p:nvSpPr>
        <p:spPr>
          <a:xfrm>
            <a:off x="3384969" y="1752169"/>
            <a:ext cx="2592000" cy="4439233"/>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SOW/CR</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PO</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Strategies</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Productivity Improvements</a:t>
            </a:r>
          </a:p>
        </p:txBody>
      </p:sp>
      <p:sp>
        <p:nvSpPr>
          <p:cNvPr id="9" name="Rectangle 8">
            <a:extLst>
              <a:ext uri="{FF2B5EF4-FFF2-40B4-BE49-F238E27FC236}">
                <a16:creationId xmlns:a16="http://schemas.microsoft.com/office/drawing/2014/main" id="{F4AFF535-777E-1B86-DF1F-3E3F8CB856F9}"/>
              </a:ext>
            </a:extLst>
          </p:cNvPr>
          <p:cNvSpPr/>
          <p:nvPr/>
        </p:nvSpPr>
        <p:spPr>
          <a:xfrm>
            <a:off x="6321621" y="924678"/>
            <a:ext cx="2592000" cy="81735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License Management</a:t>
            </a:r>
          </a:p>
        </p:txBody>
      </p:sp>
      <p:sp>
        <p:nvSpPr>
          <p:cNvPr id="10" name="Rectangle 9">
            <a:extLst>
              <a:ext uri="{FF2B5EF4-FFF2-40B4-BE49-F238E27FC236}">
                <a16:creationId xmlns:a16="http://schemas.microsoft.com/office/drawing/2014/main" id="{69556666-EC06-1A05-540C-8BED3E057425}"/>
              </a:ext>
            </a:extLst>
          </p:cNvPr>
          <p:cNvSpPr/>
          <p:nvPr/>
        </p:nvSpPr>
        <p:spPr>
          <a:xfrm>
            <a:off x="6321621" y="1742030"/>
            <a:ext cx="2592000" cy="4294566"/>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Tools Licenses installation and maintenance</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Vendor Payments for tool licenses extension</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
        <p:nvSpPr>
          <p:cNvPr id="11" name="Rectangle 10">
            <a:extLst>
              <a:ext uri="{FF2B5EF4-FFF2-40B4-BE49-F238E27FC236}">
                <a16:creationId xmlns:a16="http://schemas.microsoft.com/office/drawing/2014/main" id="{C3F37324-052D-67F1-B137-3A9B479BB83A}"/>
              </a:ext>
            </a:extLst>
          </p:cNvPr>
          <p:cNvSpPr/>
          <p:nvPr/>
        </p:nvSpPr>
        <p:spPr>
          <a:xfrm>
            <a:off x="9258273" y="934817"/>
            <a:ext cx="2592000" cy="81735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mj-lt"/>
              </a:rPr>
              <a:t>Infra Management</a:t>
            </a:r>
          </a:p>
        </p:txBody>
      </p:sp>
      <p:sp>
        <p:nvSpPr>
          <p:cNvPr id="12" name="Rectangle 11">
            <a:extLst>
              <a:ext uri="{FF2B5EF4-FFF2-40B4-BE49-F238E27FC236}">
                <a16:creationId xmlns:a16="http://schemas.microsoft.com/office/drawing/2014/main" id="{C6DD2F3F-3A1C-8F99-8472-3EA465811EFB}"/>
              </a:ext>
            </a:extLst>
          </p:cNvPr>
          <p:cNvSpPr/>
          <p:nvPr/>
        </p:nvSpPr>
        <p:spPr>
          <a:xfrm>
            <a:off x="9258273" y="1752169"/>
            <a:ext cx="2592000" cy="4340556"/>
          </a:xfrm>
          <a:prstGeom prst="rect">
            <a:avLst/>
          </a:prstGeom>
          <a:solidFill>
            <a:schemeClr val="bg1">
              <a:lumMod val="95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Virtual Machines procurement </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r>
              <a:rPr lang="en-US" sz="1400" dirty="0">
                <a:solidFill>
                  <a:prstClr val="black"/>
                </a:solidFill>
              </a:rPr>
              <a:t>Virtual Machines Management</a:t>
            </a: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a:p>
            <a:pPr marL="179388" lvl="1" indent="-179388">
              <a:spcBef>
                <a:spcPts val="300"/>
              </a:spcBef>
              <a:buClr>
                <a:srgbClr val="0070AD"/>
              </a:buClr>
              <a:buFont typeface="Wingdings" panose="05000000000000000000" pitchFamily="2" charset="2"/>
              <a:buChar char="§"/>
              <a:tabLst>
                <a:tab pos="180975" algn="l"/>
              </a:tabLst>
              <a:defRPr/>
            </a:pPr>
            <a:endParaRPr lang="en-US" sz="1400" dirty="0">
              <a:solidFill>
                <a:prstClr val="black"/>
              </a:solidFill>
            </a:endParaRPr>
          </a:p>
        </p:txBody>
      </p:sp>
    </p:spTree>
    <p:extLst>
      <p:ext uri="{BB962C8B-B14F-4D97-AF65-F5344CB8AC3E}">
        <p14:creationId xmlns:p14="http://schemas.microsoft.com/office/powerpoint/2010/main" val="34534492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191F57-3334-F165-B109-12727105697E}"/>
              </a:ext>
            </a:extLst>
          </p:cNvPr>
          <p:cNvSpPr>
            <a:spLocks noGrp="1"/>
          </p:cNvSpPr>
          <p:nvPr>
            <p:ph type="title"/>
          </p:nvPr>
        </p:nvSpPr>
        <p:spPr>
          <a:xfrm>
            <a:off x="407368" y="1"/>
            <a:ext cx="11008413" cy="821874"/>
          </a:xfrm>
        </p:spPr>
        <p:txBody>
          <a:bodyPr/>
          <a:lstStyle/>
          <a:p>
            <a:r>
              <a:rPr lang="en-US" dirty="0"/>
              <a:t>Capgemini Deep understanding of TCoE E2E Process</a:t>
            </a:r>
            <a:br>
              <a:rPr lang="en-US" dirty="0"/>
            </a:br>
            <a:r>
              <a:rPr lang="en-US" sz="1400" dirty="0"/>
              <a:t>Few Examples</a:t>
            </a:r>
            <a:endParaRPr lang="en-US" dirty="0"/>
          </a:p>
        </p:txBody>
      </p:sp>
      <p:sp>
        <p:nvSpPr>
          <p:cNvPr id="4" name="Rectangle: Rounded Corners 3">
            <a:extLst>
              <a:ext uri="{FF2B5EF4-FFF2-40B4-BE49-F238E27FC236}">
                <a16:creationId xmlns:a16="http://schemas.microsoft.com/office/drawing/2014/main" id="{19938321-219B-041B-B3E6-799AB9A11F25}"/>
              </a:ext>
            </a:extLst>
          </p:cNvPr>
          <p:cNvSpPr/>
          <p:nvPr/>
        </p:nvSpPr>
        <p:spPr>
          <a:xfrm>
            <a:off x="552000" y="974399"/>
            <a:ext cx="5544000" cy="5112568"/>
          </a:xfrm>
          <a:prstGeom prst="round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Regression</a:t>
            </a:r>
            <a:r>
              <a:rPr lang="en-US" sz="1400" dirty="0">
                <a:solidFill>
                  <a:schemeClr val="tx1"/>
                </a:solidFill>
              </a:rPr>
              <a:t> – Capgemini has been maintaining and executing this for multiple years now with no issues. </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Charlie Exit </a:t>
            </a:r>
            <a:r>
              <a:rPr lang="en-US" sz="1400" dirty="0">
                <a:solidFill>
                  <a:schemeClr val="tx1"/>
                </a:solidFill>
              </a:rPr>
              <a:t>– Capgemini played a key role in design and execution so far. We can own it and take it forward.</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Alpha Parts – </a:t>
            </a:r>
            <a:r>
              <a:rPr lang="en-US" sz="1400" dirty="0">
                <a:solidFill>
                  <a:schemeClr val="tx1"/>
                </a:solidFill>
              </a:rPr>
              <a:t>Have strong confidence to own E2E testing during SIT/UAT on our own. We are doing this for past 2 years at-least.</a:t>
            </a:r>
          </a:p>
          <a:p>
            <a:pPr marL="285750" indent="-285750">
              <a:buFont typeface="Arial" panose="020B0604020202020204" pitchFamily="34" charset="0"/>
              <a:buChar char="•"/>
            </a:pPr>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ALM Admin – </a:t>
            </a:r>
            <a:r>
              <a:rPr lang="en-US" sz="1400" dirty="0">
                <a:solidFill>
                  <a:schemeClr val="tx1"/>
                </a:solidFill>
              </a:rPr>
              <a:t>We have been managing ALM for around 5+ years with no issues.</a:t>
            </a:r>
          </a:p>
          <a:p>
            <a:pPr marL="285750" indent="-285750">
              <a:buFont typeface="Arial" panose="020B0604020202020204" pitchFamily="34" charset="0"/>
              <a:buChar char="•"/>
            </a:pPr>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ALM Server Maintenance – </a:t>
            </a:r>
            <a:r>
              <a:rPr lang="en-US" sz="1400" dirty="0">
                <a:solidFill>
                  <a:schemeClr val="tx1"/>
                </a:solidFill>
              </a:rPr>
              <a:t>Capgemini has been owning this even in Corporate and now in Vernova.</a:t>
            </a:r>
          </a:p>
          <a:p>
            <a:pPr marL="285750" indent="-285750">
              <a:buFont typeface="Arial" panose="020B0604020202020204" pitchFamily="34" charset="0"/>
              <a:buChar char="•"/>
            </a:pPr>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CPQ - </a:t>
            </a:r>
            <a:r>
              <a:rPr lang="en-US" sz="1400" dirty="0">
                <a:solidFill>
                  <a:schemeClr val="tx1"/>
                </a:solidFill>
              </a:rPr>
              <a:t>Capgemini has started testing of this product from Day1. Have E2E knowledge of all the 3 PODs which makes us the best fit to manage.</a:t>
            </a:r>
          </a:p>
          <a:p>
            <a:pPr marL="285750" indent="-285750">
              <a:buFont typeface="Arial" panose="020B0604020202020204" pitchFamily="34" charset="0"/>
              <a:buChar char="•"/>
            </a:pPr>
            <a:endParaRPr lang="en-US" sz="1400" b="1" dirty="0">
              <a:solidFill>
                <a:schemeClr val="tx1"/>
              </a:solidFill>
            </a:endParaRPr>
          </a:p>
        </p:txBody>
      </p:sp>
      <p:sp>
        <p:nvSpPr>
          <p:cNvPr id="5" name="Rectangle: Rounded Corners 4">
            <a:extLst>
              <a:ext uri="{FF2B5EF4-FFF2-40B4-BE49-F238E27FC236}">
                <a16:creationId xmlns:a16="http://schemas.microsoft.com/office/drawing/2014/main" id="{EA00E62E-793D-7704-79AA-324FA3877370}"/>
              </a:ext>
            </a:extLst>
          </p:cNvPr>
          <p:cNvSpPr/>
          <p:nvPr/>
        </p:nvSpPr>
        <p:spPr>
          <a:xfrm>
            <a:off x="6456040" y="872716"/>
            <a:ext cx="5544616" cy="5112568"/>
          </a:xfrm>
          <a:prstGeom prst="roundRect">
            <a:avLst/>
          </a:prstGeom>
          <a:solidFill>
            <a:schemeClr val="bg1">
              <a:lumMod val="95000"/>
            </a:schemeClr>
          </a:solidFill>
          <a:ln w="952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Smartshop </a:t>
            </a:r>
            <a:r>
              <a:rPr lang="en-US" sz="1400" dirty="0">
                <a:solidFill>
                  <a:schemeClr val="tx1"/>
                </a:solidFill>
              </a:rPr>
              <a:t>– End-to-end understanding of Labor Records, Operations, Manage Flags modules along with integrated applications (i.e. SAP, Database). Initiated E2E automation which benefitted to save huge efforts. Implemented defect analysis strategy which helped us in achieving zero escape defects in consecutive 3 months (Dec, Jan &amp; Feb). Provided multiple trainings to GEMTEC/ GVL floor leaders for Labor Confirmation</a:t>
            </a:r>
            <a:endParaRPr lang="en-US" sz="1400" b="1" dirty="0">
              <a:solidFill>
                <a:schemeClr val="tx1"/>
              </a:solidFill>
            </a:endParaRPr>
          </a:p>
          <a:p>
            <a:pPr marL="285750" indent="-285750">
              <a:buFont typeface="Arial" panose="020B0604020202020204" pitchFamily="34" charset="0"/>
              <a:buChar char="•"/>
            </a:pPr>
            <a:endParaRPr lang="en-US" sz="1400" b="1" dirty="0">
              <a:solidFill>
                <a:schemeClr val="tx1"/>
              </a:solidFill>
            </a:endParaRPr>
          </a:p>
          <a:p>
            <a:pPr marL="285750" indent="-285750">
              <a:buFont typeface="Arial" panose="020B0604020202020204" pitchFamily="34" charset="0"/>
              <a:buChar char="•"/>
            </a:pPr>
            <a:r>
              <a:rPr lang="en-US" sz="1400" b="1" dirty="0">
                <a:solidFill>
                  <a:schemeClr val="tx1"/>
                </a:solidFill>
              </a:rPr>
              <a:t>Ariba – </a:t>
            </a:r>
            <a:r>
              <a:rPr lang="en-US" sz="1400" dirty="0">
                <a:solidFill>
                  <a:schemeClr val="tx1"/>
                </a:solidFill>
              </a:rPr>
              <a:t>We are having strong expertise on Ariba testing. We are involved into this automation program right from Day1 of Ariba implementation.</a:t>
            </a: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r>
              <a:rPr lang="en-US" sz="1400" b="1" dirty="0">
                <a:solidFill>
                  <a:schemeClr val="tx1"/>
                </a:solidFill>
              </a:rPr>
              <a:t>OTM – </a:t>
            </a:r>
            <a:r>
              <a:rPr lang="en-US" sz="1400" dirty="0">
                <a:solidFill>
                  <a:schemeClr val="tx1"/>
                </a:solidFill>
              </a:rPr>
              <a:t>E2E regression testing using RPA BOTs. 100% coverage using automation. Complete knowledge of E2E flows helping quarterly mandatory updates and other releases smoothly.</a:t>
            </a:r>
            <a:endParaRPr lang="en-US" sz="1400" b="1" dirty="0">
              <a:solidFill>
                <a:schemeClr val="tx1"/>
              </a:solidFill>
            </a:endParaRPr>
          </a:p>
          <a:p>
            <a:pPr marL="285750" indent="-285750">
              <a:buFont typeface="Arial" panose="020B0604020202020204" pitchFamily="34" charset="0"/>
              <a:buChar char="•"/>
            </a:pPr>
            <a:endParaRPr lang="en-US" sz="1400" dirty="0">
              <a:solidFill>
                <a:schemeClr val="tx1"/>
              </a:solidFill>
            </a:endParaRPr>
          </a:p>
          <a:p>
            <a:pPr marL="285750" indent="-285750">
              <a:buFont typeface="Arial" panose="020B0604020202020204" pitchFamily="34" charset="0"/>
              <a:buChar char="•"/>
            </a:pPr>
            <a:endParaRPr lang="en-US" sz="1400" b="1" dirty="0">
              <a:solidFill>
                <a:schemeClr val="tx1"/>
              </a:solidFill>
            </a:endParaRPr>
          </a:p>
          <a:p>
            <a:pPr marL="285750" indent="-285750">
              <a:buFont typeface="Arial" panose="020B0604020202020204" pitchFamily="34" charset="0"/>
              <a:buChar char="•"/>
            </a:pPr>
            <a:endParaRPr lang="en-US" sz="1400" b="1" dirty="0">
              <a:solidFill>
                <a:schemeClr val="tx1"/>
              </a:solidFill>
            </a:endParaRPr>
          </a:p>
          <a:p>
            <a:pPr marL="285750" indent="-285750">
              <a:buFont typeface="Arial" panose="020B0604020202020204" pitchFamily="34" charset="0"/>
              <a:buChar char="•"/>
            </a:pPr>
            <a:endParaRPr lang="en-US" sz="1400" b="1" dirty="0">
              <a:solidFill>
                <a:schemeClr val="tx1"/>
              </a:solidFill>
            </a:endParaRPr>
          </a:p>
        </p:txBody>
      </p:sp>
      <p:sp>
        <p:nvSpPr>
          <p:cNvPr id="2" name="TextBox 1">
            <a:extLst>
              <a:ext uri="{FF2B5EF4-FFF2-40B4-BE49-F238E27FC236}">
                <a16:creationId xmlns:a16="http://schemas.microsoft.com/office/drawing/2014/main" id="{5F7C1A0A-ABEB-DE3B-3530-044027C67D88}"/>
              </a:ext>
            </a:extLst>
          </p:cNvPr>
          <p:cNvSpPr txBox="1"/>
          <p:nvPr/>
        </p:nvSpPr>
        <p:spPr>
          <a:xfrm>
            <a:off x="1055440" y="6086967"/>
            <a:ext cx="9145016" cy="309958"/>
          </a:xfrm>
          <a:prstGeom prst="rect">
            <a:avLst/>
          </a:prstGeom>
          <a:noFill/>
        </p:spPr>
        <p:txBody>
          <a:bodyPr vert="horz" wrap="square" lIns="90000" tIns="46800" rIns="90000" bIns="46800" rtlCol="0" anchor="ctr">
            <a:spAutoFit/>
          </a:bodyPr>
          <a:lstStyle/>
          <a:p>
            <a:pPr algn="l">
              <a:spcBef>
                <a:spcPct val="0"/>
              </a:spcBef>
            </a:pPr>
            <a:r>
              <a:rPr lang="en-US" sz="1400" i="1" dirty="0"/>
              <a:t>Above mentioned are few projects, we have similar hold on all projects that are being executed in TCoE</a:t>
            </a:r>
          </a:p>
        </p:txBody>
      </p:sp>
    </p:spTree>
    <p:extLst>
      <p:ext uri="{BB962C8B-B14F-4D97-AF65-F5344CB8AC3E}">
        <p14:creationId xmlns:p14="http://schemas.microsoft.com/office/powerpoint/2010/main" val="3313377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6F7A1-3043-01DD-F574-617CA9DFB0FC}"/>
              </a:ext>
            </a:extLst>
          </p:cNvPr>
          <p:cNvSpPr>
            <a:spLocks noGrp="1"/>
          </p:cNvSpPr>
          <p:nvPr>
            <p:ph type="title"/>
          </p:nvPr>
        </p:nvSpPr>
        <p:spPr/>
        <p:txBody>
          <a:bodyPr/>
          <a:lstStyle/>
          <a:p>
            <a:r>
              <a:rPr lang="en-US" dirty="0"/>
              <a:t>Alpha Parts Automation – Capgemini Ownership</a:t>
            </a:r>
          </a:p>
        </p:txBody>
      </p:sp>
      <p:sp>
        <p:nvSpPr>
          <p:cNvPr id="3" name="Rectangle: Rounded Corners 2">
            <a:extLst>
              <a:ext uri="{FF2B5EF4-FFF2-40B4-BE49-F238E27FC236}">
                <a16:creationId xmlns:a16="http://schemas.microsoft.com/office/drawing/2014/main" id="{1C8BB1E3-47D6-37FF-A06F-9904388D1AB1}"/>
              </a:ext>
            </a:extLst>
          </p:cNvPr>
          <p:cNvSpPr/>
          <p:nvPr/>
        </p:nvSpPr>
        <p:spPr>
          <a:xfrm>
            <a:off x="2037013" y="1695633"/>
            <a:ext cx="3452634" cy="278674"/>
          </a:xfrm>
          <a:prstGeom prst="roundRect">
            <a:avLst/>
          </a:prstGeom>
          <a:gradFill flip="none" rotWithShape="1">
            <a:gsLst>
              <a:gs pos="0">
                <a:srgbClr val="005EB8">
                  <a:lumMod val="40000"/>
                  <a:lumOff val="60000"/>
                </a:srgbClr>
              </a:gs>
              <a:gs pos="50000">
                <a:srgbClr val="59CBE8">
                  <a:lumMod val="60000"/>
                  <a:lumOff val="40000"/>
                </a:srgbClr>
              </a:gs>
              <a:gs pos="100000">
                <a:srgbClr val="FFFFCC">
                  <a:shade val="100000"/>
                  <a:satMod val="115000"/>
                </a:srgbClr>
              </a:gs>
            </a:gsLst>
            <a:lin ang="5400000" scaled="1"/>
            <a:tileRect/>
          </a:gra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AP Invoices</a:t>
            </a:r>
          </a:p>
        </p:txBody>
      </p:sp>
      <p:sp>
        <p:nvSpPr>
          <p:cNvPr id="4" name="Slide Number Placeholder 2">
            <a:extLst>
              <a:ext uri="{FF2B5EF4-FFF2-40B4-BE49-F238E27FC236}">
                <a16:creationId xmlns:a16="http://schemas.microsoft.com/office/drawing/2014/main" id="{323FDEC7-4444-877A-6DC6-CD192518E924}"/>
              </a:ext>
            </a:extLst>
          </p:cNvPr>
          <p:cNvSpPr txBox="1">
            <a:spLocks/>
          </p:cNvSpPr>
          <p:nvPr/>
        </p:nvSpPr>
        <p:spPr>
          <a:xfrm>
            <a:off x="10950109" y="6230337"/>
            <a:ext cx="738723" cy="130805"/>
          </a:xfrm>
          <a:prstGeom prst="rect">
            <a:avLst/>
          </a:prstGeom>
        </p:spPr>
        <p:txBody>
          <a:bodyPr vert="horz" lIns="0" tIns="0" rIns="0" bIns="0" rtlCol="0" anchor="b">
            <a:spAutoFit/>
          </a:bodyPr>
          <a:lstStyle>
            <a:defPPr>
              <a:defRPr lang="en-US"/>
            </a:defPPr>
            <a:lvl1pPr marL="0" algn="r" defTabSz="914400" rtl="0" eaLnBrk="1" latinLnBrk="0" hangingPunct="1">
              <a:defRPr sz="850" b="0" kern="1200">
                <a:solidFill>
                  <a:schemeClr val="bg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4719505-AD43-774F-936C-A3AE71DD4EEA}" type="slidenum">
              <a:rPr lang="en-GB" smtClean="0">
                <a:solidFill>
                  <a:srgbClr val="0C2340"/>
                </a:solidFill>
              </a:rPr>
              <a:pPr/>
              <a:t>7</a:t>
            </a:fld>
            <a:endParaRPr lang="en-GB" dirty="0">
              <a:solidFill>
                <a:srgbClr val="0C2340"/>
              </a:solidFill>
            </a:endParaRPr>
          </a:p>
        </p:txBody>
      </p:sp>
      <p:sp>
        <p:nvSpPr>
          <p:cNvPr id="5" name="Rectangle: Rounded Corners 4">
            <a:extLst>
              <a:ext uri="{FF2B5EF4-FFF2-40B4-BE49-F238E27FC236}">
                <a16:creationId xmlns:a16="http://schemas.microsoft.com/office/drawing/2014/main" id="{92AF4DEC-A9D6-0173-334B-ACD4D9CAF783}"/>
              </a:ext>
            </a:extLst>
          </p:cNvPr>
          <p:cNvSpPr/>
          <p:nvPr/>
        </p:nvSpPr>
        <p:spPr>
          <a:xfrm>
            <a:off x="332851" y="1351439"/>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EV</a:t>
            </a:r>
          </a:p>
        </p:txBody>
      </p:sp>
      <p:sp>
        <p:nvSpPr>
          <p:cNvPr id="6" name="Rectangle: Rounded Corners 5">
            <a:extLst>
              <a:ext uri="{FF2B5EF4-FFF2-40B4-BE49-F238E27FC236}">
                <a16:creationId xmlns:a16="http://schemas.microsoft.com/office/drawing/2014/main" id="{90B8196E-0C2E-6E45-0F97-9ADAD1E342F9}"/>
              </a:ext>
            </a:extLst>
          </p:cNvPr>
          <p:cNvSpPr/>
          <p:nvPr/>
        </p:nvSpPr>
        <p:spPr>
          <a:xfrm>
            <a:off x="332852" y="2674461"/>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Alpha</a:t>
            </a:r>
          </a:p>
        </p:txBody>
      </p:sp>
      <p:sp>
        <p:nvSpPr>
          <p:cNvPr id="7" name="TextBox 6">
            <a:extLst>
              <a:ext uri="{FF2B5EF4-FFF2-40B4-BE49-F238E27FC236}">
                <a16:creationId xmlns:a16="http://schemas.microsoft.com/office/drawing/2014/main" id="{BE892DBD-08B5-F10B-981B-E36E15DF1506}"/>
              </a:ext>
            </a:extLst>
          </p:cNvPr>
          <p:cNvSpPr txBox="1"/>
          <p:nvPr/>
        </p:nvSpPr>
        <p:spPr>
          <a:xfrm>
            <a:off x="173847" y="2472096"/>
            <a:ext cx="514617" cy="219979"/>
          </a:xfrm>
          <a:prstGeom prst="rect">
            <a:avLst/>
          </a:prstGeom>
          <a:noFill/>
        </p:spPr>
        <p:txBody>
          <a:bodyPr wrap="none" rtlCol="0">
            <a:noAutofit/>
          </a:bodyPr>
          <a:lstStyle/>
          <a:p>
            <a:pPr algn="ctr">
              <a:spcBef>
                <a:spcPts val="1200"/>
              </a:spcBef>
            </a:pPr>
            <a:r>
              <a:rPr lang="en-IN" sz="800" dirty="0">
                <a:solidFill>
                  <a:srgbClr val="0C2340"/>
                </a:solidFill>
              </a:rPr>
              <a:t>Project</a:t>
            </a:r>
          </a:p>
        </p:txBody>
      </p:sp>
      <p:sp>
        <p:nvSpPr>
          <p:cNvPr id="8" name="TextBox 7">
            <a:extLst>
              <a:ext uri="{FF2B5EF4-FFF2-40B4-BE49-F238E27FC236}">
                <a16:creationId xmlns:a16="http://schemas.microsoft.com/office/drawing/2014/main" id="{DFF1EEBE-BCBA-7DCD-C2A0-8B7BBE37ACE6}"/>
              </a:ext>
            </a:extLst>
          </p:cNvPr>
          <p:cNvSpPr txBox="1"/>
          <p:nvPr/>
        </p:nvSpPr>
        <p:spPr>
          <a:xfrm>
            <a:off x="231264" y="1149074"/>
            <a:ext cx="914400" cy="278674"/>
          </a:xfrm>
          <a:prstGeom prst="rect">
            <a:avLst/>
          </a:prstGeom>
          <a:noFill/>
        </p:spPr>
        <p:txBody>
          <a:bodyPr wrap="none" rtlCol="0">
            <a:noAutofit/>
          </a:bodyPr>
          <a:lstStyle/>
          <a:p>
            <a:pPr algn="ctr">
              <a:spcBef>
                <a:spcPts val="1200"/>
              </a:spcBef>
            </a:pPr>
            <a:r>
              <a:rPr lang="en-IN" sz="800" dirty="0">
                <a:solidFill>
                  <a:srgbClr val="0C2340"/>
                </a:solidFill>
              </a:rPr>
              <a:t>Project / Demands</a:t>
            </a:r>
          </a:p>
        </p:txBody>
      </p:sp>
      <p:graphicFrame>
        <p:nvGraphicFramePr>
          <p:cNvPr id="9" name="Table 21">
            <a:extLst>
              <a:ext uri="{FF2B5EF4-FFF2-40B4-BE49-F238E27FC236}">
                <a16:creationId xmlns:a16="http://schemas.microsoft.com/office/drawing/2014/main" id="{FA80B216-124E-478F-475B-08A970D1C30A}"/>
              </a:ext>
            </a:extLst>
          </p:cNvPr>
          <p:cNvGraphicFramePr>
            <a:graphicFrameLocks noGrp="1"/>
          </p:cNvGraphicFramePr>
          <p:nvPr>
            <p:extLst>
              <p:ext uri="{D42A27DB-BD31-4B8C-83A1-F6EECF244321}">
                <p14:modId xmlns:p14="http://schemas.microsoft.com/office/powerpoint/2010/main" val="3337626363"/>
              </p:ext>
            </p:extLst>
          </p:nvPr>
        </p:nvGraphicFramePr>
        <p:xfrm>
          <a:off x="1343472" y="841082"/>
          <a:ext cx="9000000" cy="520800"/>
        </p:xfrm>
        <a:graphic>
          <a:graphicData uri="http://schemas.openxmlformats.org/drawingml/2006/table">
            <a:tbl>
              <a:tblPr firstRow="1" bandRow="1"/>
              <a:tblGrid>
                <a:gridCol w="900000">
                  <a:extLst>
                    <a:ext uri="{9D8B030D-6E8A-4147-A177-3AD203B41FA5}">
                      <a16:colId xmlns:a16="http://schemas.microsoft.com/office/drawing/2014/main" val="2380453714"/>
                    </a:ext>
                  </a:extLst>
                </a:gridCol>
                <a:gridCol w="900000">
                  <a:extLst>
                    <a:ext uri="{9D8B030D-6E8A-4147-A177-3AD203B41FA5}">
                      <a16:colId xmlns:a16="http://schemas.microsoft.com/office/drawing/2014/main" val="3202820723"/>
                    </a:ext>
                  </a:extLst>
                </a:gridCol>
                <a:gridCol w="900000">
                  <a:extLst>
                    <a:ext uri="{9D8B030D-6E8A-4147-A177-3AD203B41FA5}">
                      <a16:colId xmlns:a16="http://schemas.microsoft.com/office/drawing/2014/main" val="1212347454"/>
                    </a:ext>
                  </a:extLst>
                </a:gridCol>
                <a:gridCol w="900000">
                  <a:extLst>
                    <a:ext uri="{9D8B030D-6E8A-4147-A177-3AD203B41FA5}">
                      <a16:colId xmlns:a16="http://schemas.microsoft.com/office/drawing/2014/main" val="3068356097"/>
                    </a:ext>
                  </a:extLst>
                </a:gridCol>
                <a:gridCol w="900000">
                  <a:extLst>
                    <a:ext uri="{9D8B030D-6E8A-4147-A177-3AD203B41FA5}">
                      <a16:colId xmlns:a16="http://schemas.microsoft.com/office/drawing/2014/main" val="204704760"/>
                    </a:ext>
                  </a:extLst>
                </a:gridCol>
                <a:gridCol w="900000">
                  <a:extLst>
                    <a:ext uri="{9D8B030D-6E8A-4147-A177-3AD203B41FA5}">
                      <a16:colId xmlns:a16="http://schemas.microsoft.com/office/drawing/2014/main" val="3439753110"/>
                    </a:ext>
                  </a:extLst>
                </a:gridCol>
                <a:gridCol w="900000">
                  <a:extLst>
                    <a:ext uri="{9D8B030D-6E8A-4147-A177-3AD203B41FA5}">
                      <a16:colId xmlns:a16="http://schemas.microsoft.com/office/drawing/2014/main" val="3269522969"/>
                    </a:ext>
                  </a:extLst>
                </a:gridCol>
                <a:gridCol w="900000">
                  <a:extLst>
                    <a:ext uri="{9D8B030D-6E8A-4147-A177-3AD203B41FA5}">
                      <a16:colId xmlns:a16="http://schemas.microsoft.com/office/drawing/2014/main" val="2239767552"/>
                    </a:ext>
                  </a:extLst>
                </a:gridCol>
                <a:gridCol w="900000">
                  <a:extLst>
                    <a:ext uri="{9D8B030D-6E8A-4147-A177-3AD203B41FA5}">
                      <a16:colId xmlns:a16="http://schemas.microsoft.com/office/drawing/2014/main" val="1333492773"/>
                    </a:ext>
                  </a:extLst>
                </a:gridCol>
                <a:gridCol w="900000">
                  <a:extLst>
                    <a:ext uri="{9D8B030D-6E8A-4147-A177-3AD203B41FA5}">
                      <a16:colId xmlns:a16="http://schemas.microsoft.com/office/drawing/2014/main" val="3867083856"/>
                    </a:ext>
                  </a:extLst>
                </a:gridCol>
              </a:tblGrid>
              <a:tr h="216000">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Data Entry</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Delivery Creation</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WHS Pick Pack</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OTM Planning</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Shipping</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OM Shipping Release</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solidFill>
                            <a:schemeClr val="tx1"/>
                          </a:solidFill>
                          <a:latin typeface="Arial" panose="020B0604020202020204" pitchFamily="34" charset="0"/>
                          <a:cs typeface="Arial" panose="020B0604020202020204" pitchFamily="34" charset="0"/>
                        </a:rPr>
                        <a:t>IC AP / AR Validation</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solidFill>
                            <a:schemeClr val="tx1"/>
                          </a:solidFill>
                          <a:latin typeface="Arial" panose="020B0604020202020204" pitchFamily="34" charset="0"/>
                          <a:cs typeface="Arial" panose="020B0604020202020204" pitchFamily="34" charset="0"/>
                        </a:rPr>
                        <a:t>External AR Validation</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latin typeface="Arial" panose="020B0604020202020204" pitchFamily="34" charset="0"/>
                          <a:cs typeface="Arial" panose="020B0604020202020204" pitchFamily="34" charset="0"/>
                        </a:rPr>
                        <a:t>Lockbox</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b="1" kern="1200">
                          <a:solidFill>
                            <a:schemeClr val="bg1"/>
                          </a:solidFill>
                          <a:latin typeface="GE Inspira Sans"/>
                        </a:defRPr>
                      </a:lvl1pPr>
                      <a:lvl2pPr marL="457200" algn="l" defTabSz="914400" rtl="0" eaLnBrk="1" latinLnBrk="0" hangingPunct="1">
                        <a:defRPr sz="1800" b="1" kern="1200">
                          <a:solidFill>
                            <a:schemeClr val="bg1"/>
                          </a:solidFill>
                          <a:latin typeface="GE Inspira Sans"/>
                        </a:defRPr>
                      </a:lvl2pPr>
                      <a:lvl3pPr marL="914400" algn="l" defTabSz="914400" rtl="0" eaLnBrk="1" latinLnBrk="0" hangingPunct="1">
                        <a:defRPr sz="1800" b="1" kern="1200">
                          <a:solidFill>
                            <a:schemeClr val="bg1"/>
                          </a:solidFill>
                          <a:latin typeface="GE Inspira Sans"/>
                        </a:defRPr>
                      </a:lvl3pPr>
                      <a:lvl4pPr marL="1371600" algn="l" defTabSz="914400" rtl="0" eaLnBrk="1" latinLnBrk="0" hangingPunct="1">
                        <a:defRPr sz="1800" b="1" kern="1200">
                          <a:solidFill>
                            <a:schemeClr val="bg1"/>
                          </a:solidFill>
                          <a:latin typeface="GE Inspira Sans"/>
                        </a:defRPr>
                      </a:lvl4pPr>
                      <a:lvl5pPr marL="1828800" algn="l" defTabSz="914400" rtl="0" eaLnBrk="1" latinLnBrk="0" hangingPunct="1">
                        <a:defRPr sz="1800" b="1" kern="1200">
                          <a:solidFill>
                            <a:schemeClr val="bg1"/>
                          </a:solidFill>
                          <a:latin typeface="GE Inspira Sans"/>
                        </a:defRPr>
                      </a:lvl5pPr>
                      <a:lvl6pPr marL="2286000" algn="l" defTabSz="914400" rtl="0" eaLnBrk="1" latinLnBrk="0" hangingPunct="1">
                        <a:defRPr sz="1800" b="1" kern="1200">
                          <a:solidFill>
                            <a:schemeClr val="bg1"/>
                          </a:solidFill>
                          <a:latin typeface="GE Inspira Sans"/>
                        </a:defRPr>
                      </a:lvl6pPr>
                      <a:lvl7pPr marL="2743200" algn="l" defTabSz="914400" rtl="0" eaLnBrk="1" latinLnBrk="0" hangingPunct="1">
                        <a:defRPr sz="1800" b="1" kern="1200">
                          <a:solidFill>
                            <a:schemeClr val="bg1"/>
                          </a:solidFill>
                          <a:latin typeface="GE Inspira Sans"/>
                        </a:defRPr>
                      </a:lvl7pPr>
                      <a:lvl8pPr marL="3200400" algn="l" defTabSz="914400" rtl="0" eaLnBrk="1" latinLnBrk="0" hangingPunct="1">
                        <a:defRPr sz="1800" b="1" kern="1200">
                          <a:solidFill>
                            <a:schemeClr val="bg1"/>
                          </a:solidFill>
                          <a:latin typeface="GE Inspira Sans"/>
                        </a:defRPr>
                      </a:lvl8pPr>
                      <a:lvl9pPr marL="3657600" algn="l" defTabSz="914400" rtl="0" eaLnBrk="1" latinLnBrk="0" hangingPunct="1">
                        <a:defRPr sz="1800" b="1" kern="1200">
                          <a:solidFill>
                            <a:schemeClr val="bg1"/>
                          </a:solidFill>
                          <a:latin typeface="GE Inspira Sans"/>
                        </a:defRPr>
                      </a:lvl9pPr>
                    </a:lstStyle>
                    <a:p>
                      <a:pPr algn="ctr"/>
                      <a:r>
                        <a:rPr lang="en-IN" sz="700" dirty="0">
                          <a:solidFill>
                            <a:schemeClr val="tx1"/>
                          </a:solidFill>
                          <a:latin typeface="Arial" panose="020B0604020202020204" pitchFamily="34" charset="0"/>
                          <a:cs typeface="Arial" panose="020B0604020202020204" pitchFamily="34" charset="0"/>
                        </a:rPr>
                        <a:t>Local GL</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1837094488"/>
                  </a:ext>
                </a:extLst>
              </a:tr>
              <a:tr h="216000">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7 Steps</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11 Steps</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15 Steps</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7 Steps</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5 Steps</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5 Steps</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endParaRPr lang="en-IN" sz="7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endParaRPr lang="en-IN" sz="7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r>
                        <a:rPr lang="en-IN" sz="700" dirty="0">
                          <a:solidFill>
                            <a:schemeClr val="bg1"/>
                          </a:solidFill>
                          <a:latin typeface="Arial" panose="020B0604020202020204" pitchFamily="34" charset="0"/>
                          <a:cs typeface="Arial" panose="020B0604020202020204" pitchFamily="34" charset="0"/>
                        </a:rPr>
                        <a:t>5 Steps / Doc</a:t>
                      </a: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tx1"/>
                          </a:solidFill>
                          <a:latin typeface="GE Inspira Sans"/>
                        </a:defRPr>
                      </a:lvl1pPr>
                      <a:lvl2pPr marL="457200" algn="l" defTabSz="914400" rtl="0" eaLnBrk="1" latinLnBrk="0" hangingPunct="1">
                        <a:defRPr sz="1800" kern="1200">
                          <a:solidFill>
                            <a:schemeClr val="tx1"/>
                          </a:solidFill>
                          <a:latin typeface="GE Inspira Sans"/>
                        </a:defRPr>
                      </a:lvl2pPr>
                      <a:lvl3pPr marL="914400" algn="l" defTabSz="914400" rtl="0" eaLnBrk="1" latinLnBrk="0" hangingPunct="1">
                        <a:defRPr sz="1800" kern="1200">
                          <a:solidFill>
                            <a:schemeClr val="tx1"/>
                          </a:solidFill>
                          <a:latin typeface="GE Inspira Sans"/>
                        </a:defRPr>
                      </a:lvl3pPr>
                      <a:lvl4pPr marL="1371600" algn="l" defTabSz="914400" rtl="0" eaLnBrk="1" latinLnBrk="0" hangingPunct="1">
                        <a:defRPr sz="1800" kern="1200">
                          <a:solidFill>
                            <a:schemeClr val="tx1"/>
                          </a:solidFill>
                          <a:latin typeface="GE Inspira Sans"/>
                        </a:defRPr>
                      </a:lvl4pPr>
                      <a:lvl5pPr marL="1828800" algn="l" defTabSz="914400" rtl="0" eaLnBrk="1" latinLnBrk="0" hangingPunct="1">
                        <a:defRPr sz="1800" kern="1200">
                          <a:solidFill>
                            <a:schemeClr val="tx1"/>
                          </a:solidFill>
                          <a:latin typeface="GE Inspira Sans"/>
                        </a:defRPr>
                      </a:lvl5pPr>
                      <a:lvl6pPr marL="2286000" algn="l" defTabSz="914400" rtl="0" eaLnBrk="1" latinLnBrk="0" hangingPunct="1">
                        <a:defRPr sz="1800" kern="1200">
                          <a:solidFill>
                            <a:schemeClr val="tx1"/>
                          </a:solidFill>
                          <a:latin typeface="GE Inspira Sans"/>
                        </a:defRPr>
                      </a:lvl6pPr>
                      <a:lvl7pPr marL="2743200" algn="l" defTabSz="914400" rtl="0" eaLnBrk="1" latinLnBrk="0" hangingPunct="1">
                        <a:defRPr sz="1800" kern="1200">
                          <a:solidFill>
                            <a:schemeClr val="tx1"/>
                          </a:solidFill>
                          <a:latin typeface="GE Inspira Sans"/>
                        </a:defRPr>
                      </a:lvl7pPr>
                      <a:lvl8pPr marL="3200400" algn="l" defTabSz="914400" rtl="0" eaLnBrk="1" latinLnBrk="0" hangingPunct="1">
                        <a:defRPr sz="1800" kern="1200">
                          <a:solidFill>
                            <a:schemeClr val="tx1"/>
                          </a:solidFill>
                          <a:latin typeface="GE Inspira Sans"/>
                        </a:defRPr>
                      </a:lvl8pPr>
                      <a:lvl9pPr marL="3657600" algn="l" defTabSz="914400" rtl="0" eaLnBrk="1" latinLnBrk="0" hangingPunct="1">
                        <a:defRPr sz="1800" kern="1200">
                          <a:solidFill>
                            <a:schemeClr val="tx1"/>
                          </a:solidFill>
                          <a:latin typeface="GE Inspira Sans"/>
                        </a:defRPr>
                      </a:lvl9pPr>
                    </a:lstStyle>
                    <a:p>
                      <a:pPr algn="ctr"/>
                      <a:endParaRPr lang="en-IN" sz="700" dirty="0">
                        <a:solidFill>
                          <a:schemeClr val="tx1"/>
                        </a:solidFill>
                        <a:latin typeface="Arial" panose="020B0604020202020204" pitchFamily="34" charset="0"/>
                        <a:cs typeface="Arial" panose="020B0604020202020204" pitchFamily="34" charset="0"/>
                      </a:endParaRPr>
                    </a:p>
                  </a:txBody>
                  <a:tcPr anchor="ctr">
                    <a:lnL w="12700" cap="flat" cmpd="sng" algn="ctr">
                      <a:solidFill>
                        <a:srgbClr val="0C2340"/>
                      </a:solidFill>
                      <a:prstDash val="solid"/>
                      <a:round/>
                      <a:headEnd type="none" w="med" len="med"/>
                      <a:tailEnd type="none" w="med" len="med"/>
                    </a:lnL>
                    <a:lnR w="12700" cap="flat" cmpd="sng" algn="ctr">
                      <a:solidFill>
                        <a:srgbClr val="0C2340"/>
                      </a:solidFill>
                      <a:prstDash val="solid"/>
                      <a:round/>
                      <a:headEnd type="none" w="med" len="med"/>
                      <a:tailEnd type="none" w="med" len="med"/>
                    </a:lnR>
                    <a:lnT w="12700" cap="flat" cmpd="sng" algn="ctr">
                      <a:solidFill>
                        <a:srgbClr val="0C2340"/>
                      </a:solidFill>
                      <a:prstDash val="solid"/>
                      <a:round/>
                      <a:headEnd type="none" w="med" len="med"/>
                      <a:tailEnd type="none" w="med" len="med"/>
                    </a:lnT>
                    <a:lnB w="12700" cap="flat" cmpd="sng" algn="ctr">
                      <a:solidFill>
                        <a:srgbClr val="0C2340"/>
                      </a:solidFill>
                      <a:prstDash val="solid"/>
                      <a:round/>
                      <a:headEnd type="none" w="med" len="med"/>
                      <a:tailEnd type="none" w="med" len="med"/>
                    </a:lnB>
                    <a:lnTlToBr w="12700" cmpd="sng">
                      <a:noFill/>
                      <a:prstDash val="solid"/>
                    </a:lnTlToBr>
                    <a:lnBlToTr w="12700" cmpd="sng">
                      <a:noFill/>
                      <a:prstDash val="solid"/>
                    </a:lnBlToTr>
                    <a:solidFill>
                      <a:srgbClr val="FFFFCC"/>
                    </a:solidFill>
                  </a:tcPr>
                </a:tc>
                <a:extLst>
                  <a:ext uri="{0D108BD9-81ED-4DB2-BD59-A6C34878D82A}">
                    <a16:rowId xmlns:a16="http://schemas.microsoft.com/office/drawing/2014/main" val="504505522"/>
                  </a:ext>
                </a:extLst>
              </a:tr>
            </a:tbl>
          </a:graphicData>
        </a:graphic>
      </p:graphicFrame>
      <p:sp>
        <p:nvSpPr>
          <p:cNvPr id="10" name="Rectangle: Rounded Corners 9">
            <a:extLst>
              <a:ext uri="{FF2B5EF4-FFF2-40B4-BE49-F238E27FC236}">
                <a16:creationId xmlns:a16="http://schemas.microsoft.com/office/drawing/2014/main" id="{B41DEAFC-DD5B-5268-C808-DA0C13F4BF3A}"/>
              </a:ext>
            </a:extLst>
          </p:cNvPr>
          <p:cNvSpPr/>
          <p:nvPr/>
        </p:nvSpPr>
        <p:spPr>
          <a:xfrm>
            <a:off x="1409999" y="3099049"/>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CS Flow PO</a:t>
            </a:r>
          </a:p>
        </p:txBody>
      </p:sp>
      <p:sp>
        <p:nvSpPr>
          <p:cNvPr id="11" name="Rectangle: Rounded Corners 10">
            <a:extLst>
              <a:ext uri="{FF2B5EF4-FFF2-40B4-BE49-F238E27FC236}">
                <a16:creationId xmlns:a16="http://schemas.microsoft.com/office/drawing/2014/main" id="{C804A69A-6CBA-B3F5-CDE7-4BA472DF02EB}"/>
              </a:ext>
            </a:extLst>
          </p:cNvPr>
          <p:cNvSpPr/>
          <p:nvPr/>
        </p:nvSpPr>
        <p:spPr>
          <a:xfrm>
            <a:off x="1409998" y="3407432"/>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RFQ Engg</a:t>
            </a:r>
          </a:p>
        </p:txBody>
      </p:sp>
      <p:sp>
        <p:nvSpPr>
          <p:cNvPr id="12" name="Rectangle: Rounded Corners 11">
            <a:extLst>
              <a:ext uri="{FF2B5EF4-FFF2-40B4-BE49-F238E27FC236}">
                <a16:creationId xmlns:a16="http://schemas.microsoft.com/office/drawing/2014/main" id="{19BCC1FF-F727-BDDB-692C-14875B7603B4}"/>
              </a:ext>
            </a:extLst>
          </p:cNvPr>
          <p:cNvSpPr/>
          <p:nvPr/>
        </p:nvSpPr>
        <p:spPr>
          <a:xfrm>
            <a:off x="1409999" y="3715815"/>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CMU</a:t>
            </a:r>
          </a:p>
        </p:txBody>
      </p:sp>
      <p:sp>
        <p:nvSpPr>
          <p:cNvPr id="13" name="Rectangle: Rounded Corners 12">
            <a:extLst>
              <a:ext uri="{FF2B5EF4-FFF2-40B4-BE49-F238E27FC236}">
                <a16:creationId xmlns:a16="http://schemas.microsoft.com/office/drawing/2014/main" id="{FDA267B1-1F30-E8AB-4AA4-DCCF395C0BF7}"/>
              </a:ext>
            </a:extLst>
          </p:cNvPr>
          <p:cNvSpPr/>
          <p:nvPr/>
        </p:nvSpPr>
        <p:spPr>
          <a:xfrm>
            <a:off x="1409999" y="4035599"/>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RFQ Parts</a:t>
            </a:r>
          </a:p>
        </p:txBody>
      </p:sp>
      <p:sp>
        <p:nvSpPr>
          <p:cNvPr id="14" name="Rectangle: Rounded Corners 13">
            <a:extLst>
              <a:ext uri="{FF2B5EF4-FFF2-40B4-BE49-F238E27FC236}">
                <a16:creationId xmlns:a16="http://schemas.microsoft.com/office/drawing/2014/main" id="{F8D4714C-631E-6CE9-9A9C-6692DE7D5632}"/>
              </a:ext>
            </a:extLst>
          </p:cNvPr>
          <p:cNvSpPr/>
          <p:nvPr/>
        </p:nvSpPr>
        <p:spPr>
          <a:xfrm>
            <a:off x="1409997" y="4355383"/>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Warranty</a:t>
            </a:r>
          </a:p>
        </p:txBody>
      </p:sp>
      <p:sp>
        <p:nvSpPr>
          <p:cNvPr id="15" name="Rectangle: Rounded Corners 14">
            <a:extLst>
              <a:ext uri="{FF2B5EF4-FFF2-40B4-BE49-F238E27FC236}">
                <a16:creationId xmlns:a16="http://schemas.microsoft.com/office/drawing/2014/main" id="{E88CF6B6-804F-D3C3-7E6E-ED6F64CFE5F9}"/>
              </a:ext>
            </a:extLst>
          </p:cNvPr>
          <p:cNvSpPr/>
          <p:nvPr/>
        </p:nvSpPr>
        <p:spPr>
          <a:xfrm>
            <a:off x="1409999" y="4675581"/>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COQ</a:t>
            </a:r>
          </a:p>
        </p:txBody>
      </p:sp>
      <p:sp>
        <p:nvSpPr>
          <p:cNvPr id="16" name="Rectangle: Rounded Corners 15">
            <a:extLst>
              <a:ext uri="{FF2B5EF4-FFF2-40B4-BE49-F238E27FC236}">
                <a16:creationId xmlns:a16="http://schemas.microsoft.com/office/drawing/2014/main" id="{FF7057B5-96B8-711E-BB03-1F71B4B56262}"/>
              </a:ext>
            </a:extLst>
          </p:cNvPr>
          <p:cNvSpPr/>
          <p:nvPr/>
        </p:nvSpPr>
        <p:spPr>
          <a:xfrm>
            <a:off x="2096139" y="3208639"/>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Receipts</a:t>
            </a:r>
          </a:p>
        </p:txBody>
      </p:sp>
      <p:sp>
        <p:nvSpPr>
          <p:cNvPr id="17" name="Rectangle: Rounded Corners 16">
            <a:extLst>
              <a:ext uri="{FF2B5EF4-FFF2-40B4-BE49-F238E27FC236}">
                <a16:creationId xmlns:a16="http://schemas.microsoft.com/office/drawing/2014/main" id="{0E08B56B-0FE7-DE36-DE70-22AEDCD2CE5F}"/>
              </a:ext>
            </a:extLst>
          </p:cNvPr>
          <p:cNvSpPr/>
          <p:nvPr/>
        </p:nvSpPr>
        <p:spPr>
          <a:xfrm>
            <a:off x="2768341" y="3219052"/>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Receipts</a:t>
            </a:r>
          </a:p>
        </p:txBody>
      </p:sp>
      <p:sp>
        <p:nvSpPr>
          <p:cNvPr id="18" name="Rectangle: Rounded Corners 17">
            <a:extLst>
              <a:ext uri="{FF2B5EF4-FFF2-40B4-BE49-F238E27FC236}">
                <a16:creationId xmlns:a16="http://schemas.microsoft.com/office/drawing/2014/main" id="{022B3CDE-B808-A558-E2A6-4ADD136EE9CA}"/>
              </a:ext>
            </a:extLst>
          </p:cNvPr>
          <p:cNvSpPr/>
          <p:nvPr/>
        </p:nvSpPr>
        <p:spPr>
          <a:xfrm>
            <a:off x="3504249" y="3097438"/>
            <a:ext cx="627017" cy="278674"/>
          </a:xfrm>
          <a:prstGeom prst="roundRect">
            <a:avLst/>
          </a:prstGeom>
          <a:gradFill flip="none" rotWithShape="1">
            <a:gsLst>
              <a:gs pos="0">
                <a:srgbClr val="005EB8">
                  <a:lumMod val="40000"/>
                  <a:lumOff val="60000"/>
                </a:srgbClr>
              </a:gs>
              <a:gs pos="50000">
                <a:srgbClr val="59CBE8">
                  <a:lumMod val="60000"/>
                  <a:lumOff val="40000"/>
                </a:srgbClr>
              </a:gs>
              <a:gs pos="100000">
                <a:srgbClr val="FFFFCC">
                  <a:shade val="100000"/>
                  <a:satMod val="115000"/>
                </a:srgbClr>
              </a:gs>
            </a:gsLst>
            <a:lin ang="5400000" scaled="1"/>
            <a:tileRect/>
          </a:gra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Charlie</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FF</a:t>
            </a:r>
          </a:p>
        </p:txBody>
      </p:sp>
      <p:sp>
        <p:nvSpPr>
          <p:cNvPr id="19" name="Rectangle: Rounded Corners 18">
            <a:extLst>
              <a:ext uri="{FF2B5EF4-FFF2-40B4-BE49-F238E27FC236}">
                <a16:creationId xmlns:a16="http://schemas.microsoft.com/office/drawing/2014/main" id="{2094A618-6621-E04B-D290-2EA4FF0F661D}"/>
              </a:ext>
            </a:extLst>
          </p:cNvPr>
          <p:cNvSpPr/>
          <p:nvPr/>
        </p:nvSpPr>
        <p:spPr>
          <a:xfrm>
            <a:off x="4169371" y="3097438"/>
            <a:ext cx="689719"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FieldCore</a:t>
            </a:r>
          </a:p>
          <a:p>
            <a:pPr algn="ctr"/>
            <a:r>
              <a:rPr lang="en-IN" sz="800" kern="0" dirty="0">
                <a:solidFill>
                  <a:srgbClr val="FFFFFF"/>
                </a:solidFill>
                <a:cs typeface="Calibri" panose="020F0502020204030204" pitchFamily="34" charset="0"/>
              </a:rPr>
              <a:t>FF</a:t>
            </a:r>
          </a:p>
        </p:txBody>
      </p:sp>
      <p:sp>
        <p:nvSpPr>
          <p:cNvPr id="20" name="Rectangle: Rounded Corners 19">
            <a:extLst>
              <a:ext uri="{FF2B5EF4-FFF2-40B4-BE49-F238E27FC236}">
                <a16:creationId xmlns:a16="http://schemas.microsoft.com/office/drawing/2014/main" id="{ADAE5D3E-145D-3689-9649-991F312292B5}"/>
              </a:ext>
            </a:extLst>
          </p:cNvPr>
          <p:cNvSpPr/>
          <p:nvPr/>
        </p:nvSpPr>
        <p:spPr>
          <a:xfrm>
            <a:off x="4897195" y="3108757"/>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Repairs</a:t>
            </a:r>
          </a:p>
          <a:p>
            <a:pPr algn="ctr"/>
            <a:r>
              <a:rPr lang="en-IN" sz="800" kern="0" dirty="0">
                <a:solidFill>
                  <a:srgbClr val="FFFFFF"/>
                </a:solidFill>
                <a:cs typeface="Calibri" panose="020F0502020204030204" pitchFamily="34" charset="0"/>
              </a:rPr>
              <a:t>FF</a:t>
            </a:r>
          </a:p>
        </p:txBody>
      </p:sp>
      <p:sp>
        <p:nvSpPr>
          <p:cNvPr id="21" name="Rectangle: Rounded Corners 20">
            <a:extLst>
              <a:ext uri="{FF2B5EF4-FFF2-40B4-BE49-F238E27FC236}">
                <a16:creationId xmlns:a16="http://schemas.microsoft.com/office/drawing/2014/main" id="{89F892CA-5845-9B80-4583-D1F44502A979}"/>
              </a:ext>
            </a:extLst>
          </p:cNvPr>
          <p:cNvSpPr/>
          <p:nvPr/>
        </p:nvSpPr>
        <p:spPr>
          <a:xfrm>
            <a:off x="4897195" y="3444392"/>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Repairs SAP</a:t>
            </a:r>
          </a:p>
        </p:txBody>
      </p:sp>
      <p:sp>
        <p:nvSpPr>
          <p:cNvPr id="22" name="Rectangle: Rounded Corners 21">
            <a:extLst>
              <a:ext uri="{FF2B5EF4-FFF2-40B4-BE49-F238E27FC236}">
                <a16:creationId xmlns:a16="http://schemas.microsoft.com/office/drawing/2014/main" id="{CA56FB07-942F-BC01-49BE-E9F3E50C32E3}"/>
              </a:ext>
            </a:extLst>
          </p:cNvPr>
          <p:cNvSpPr/>
          <p:nvPr/>
        </p:nvSpPr>
        <p:spPr>
          <a:xfrm>
            <a:off x="4897195" y="3771439"/>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PMx</a:t>
            </a:r>
          </a:p>
        </p:txBody>
      </p:sp>
      <p:sp>
        <p:nvSpPr>
          <p:cNvPr id="23" name="Rectangle: Rounded Corners 22">
            <a:extLst>
              <a:ext uri="{FF2B5EF4-FFF2-40B4-BE49-F238E27FC236}">
                <a16:creationId xmlns:a16="http://schemas.microsoft.com/office/drawing/2014/main" id="{DB4F38A2-2B04-0525-B157-8D80437B94DA}"/>
              </a:ext>
            </a:extLst>
          </p:cNvPr>
          <p:cNvSpPr/>
          <p:nvPr/>
        </p:nvSpPr>
        <p:spPr>
          <a:xfrm>
            <a:off x="4897195" y="4098486"/>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Zeal</a:t>
            </a:r>
          </a:p>
        </p:txBody>
      </p:sp>
      <p:sp>
        <p:nvSpPr>
          <p:cNvPr id="24" name="Rectangle: Rounded Corners 23">
            <a:extLst>
              <a:ext uri="{FF2B5EF4-FFF2-40B4-BE49-F238E27FC236}">
                <a16:creationId xmlns:a16="http://schemas.microsoft.com/office/drawing/2014/main" id="{36933993-E88D-2363-4D88-E148219DE9D9}"/>
              </a:ext>
            </a:extLst>
          </p:cNvPr>
          <p:cNvSpPr/>
          <p:nvPr/>
        </p:nvSpPr>
        <p:spPr>
          <a:xfrm>
            <a:off x="6949511" y="4745986"/>
            <a:ext cx="587824"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Apex PO</a:t>
            </a:r>
          </a:p>
        </p:txBody>
      </p:sp>
      <p:sp>
        <p:nvSpPr>
          <p:cNvPr id="25" name="Rectangle: Rounded Corners 24">
            <a:extLst>
              <a:ext uri="{FF2B5EF4-FFF2-40B4-BE49-F238E27FC236}">
                <a16:creationId xmlns:a16="http://schemas.microsoft.com/office/drawing/2014/main" id="{BBC10D8B-1000-F964-66F2-2E78805C7345}"/>
              </a:ext>
            </a:extLst>
          </p:cNvPr>
          <p:cNvSpPr/>
          <p:nvPr/>
        </p:nvSpPr>
        <p:spPr>
          <a:xfrm>
            <a:off x="6294347" y="3108757"/>
            <a:ext cx="608366"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APM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FF</a:t>
            </a:r>
          </a:p>
        </p:txBody>
      </p:sp>
      <p:sp>
        <p:nvSpPr>
          <p:cNvPr id="26" name="Rectangle: Rounded Corners 25">
            <a:extLst>
              <a:ext uri="{FF2B5EF4-FFF2-40B4-BE49-F238E27FC236}">
                <a16:creationId xmlns:a16="http://schemas.microsoft.com/office/drawing/2014/main" id="{E421D2BC-F1CA-1DA0-74FF-560128975B70}"/>
              </a:ext>
            </a:extLst>
          </p:cNvPr>
          <p:cNvSpPr/>
          <p:nvPr/>
        </p:nvSpPr>
        <p:spPr>
          <a:xfrm>
            <a:off x="5615336" y="3108279"/>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Engg</a:t>
            </a:r>
          </a:p>
          <a:p>
            <a:pPr algn="ctr"/>
            <a:r>
              <a:rPr lang="en-IN" sz="800" kern="0" dirty="0">
                <a:solidFill>
                  <a:srgbClr val="FFFFFF"/>
                </a:solidFill>
                <a:cs typeface="Calibri" panose="020F0502020204030204" pitchFamily="34" charset="0"/>
              </a:rPr>
              <a:t>FF</a:t>
            </a:r>
          </a:p>
        </p:txBody>
      </p:sp>
      <p:sp>
        <p:nvSpPr>
          <p:cNvPr id="27" name="Rectangle: Rounded Corners 26">
            <a:extLst>
              <a:ext uri="{FF2B5EF4-FFF2-40B4-BE49-F238E27FC236}">
                <a16:creationId xmlns:a16="http://schemas.microsoft.com/office/drawing/2014/main" id="{50D93E48-C008-C8FD-D7EA-EBD0E1F528E2}"/>
              </a:ext>
            </a:extLst>
          </p:cNvPr>
          <p:cNvSpPr/>
          <p:nvPr/>
        </p:nvSpPr>
        <p:spPr>
          <a:xfrm>
            <a:off x="1409996" y="5024660"/>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CS Demand</a:t>
            </a:r>
          </a:p>
        </p:txBody>
      </p:sp>
      <p:sp>
        <p:nvSpPr>
          <p:cNvPr id="28" name="Rectangle: Rounded Corners 27">
            <a:extLst>
              <a:ext uri="{FF2B5EF4-FFF2-40B4-BE49-F238E27FC236}">
                <a16:creationId xmlns:a16="http://schemas.microsoft.com/office/drawing/2014/main" id="{EE656D1A-B409-8F4A-1F07-AA2987E5F716}"/>
              </a:ext>
            </a:extLst>
          </p:cNvPr>
          <p:cNvSpPr/>
          <p:nvPr/>
        </p:nvSpPr>
        <p:spPr>
          <a:xfrm>
            <a:off x="2097298" y="5029177"/>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Internal</a:t>
            </a:r>
          </a:p>
          <a:p>
            <a:pPr algn="ctr"/>
            <a:r>
              <a:rPr lang="en-IN" sz="800" kern="0" dirty="0">
                <a:solidFill>
                  <a:srgbClr val="FFFFFF"/>
                </a:solidFill>
                <a:cs typeface="Calibri" panose="020F0502020204030204" pitchFamily="34" charset="0"/>
              </a:rPr>
              <a:t>P-</a:t>
            </a:r>
            <a:r>
              <a:rPr lang="en-IN" sz="800" kern="0" dirty="0" err="1">
                <a:solidFill>
                  <a:srgbClr val="FFFFFF"/>
                </a:solidFill>
                <a:cs typeface="Calibri" panose="020F0502020204030204" pitchFamily="34" charset="0"/>
              </a:rPr>
              <a:t>Req</a:t>
            </a:r>
            <a:endParaRPr lang="en-IN" sz="800" kern="0" dirty="0">
              <a:solidFill>
                <a:srgbClr val="FFFFFF"/>
              </a:solidFill>
              <a:cs typeface="Calibri" panose="020F0502020204030204" pitchFamily="34" charset="0"/>
            </a:endParaRPr>
          </a:p>
        </p:txBody>
      </p:sp>
      <p:sp>
        <p:nvSpPr>
          <p:cNvPr id="29" name="Rectangle: Rounded Corners 28">
            <a:extLst>
              <a:ext uri="{FF2B5EF4-FFF2-40B4-BE49-F238E27FC236}">
                <a16:creationId xmlns:a16="http://schemas.microsoft.com/office/drawing/2014/main" id="{CF479D02-BF30-3806-5540-BC9E700BC178}"/>
              </a:ext>
            </a:extLst>
          </p:cNvPr>
          <p:cNvSpPr/>
          <p:nvPr/>
        </p:nvSpPr>
        <p:spPr>
          <a:xfrm>
            <a:off x="2768341" y="5034313"/>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External</a:t>
            </a:r>
          </a:p>
          <a:p>
            <a:pPr algn="ctr"/>
            <a:r>
              <a:rPr lang="en-IN" sz="800" kern="0" dirty="0">
                <a:solidFill>
                  <a:srgbClr val="FFFFFF"/>
                </a:solidFill>
                <a:cs typeface="Calibri" panose="020F0502020204030204" pitchFamily="34" charset="0"/>
              </a:rPr>
              <a:t>P-</a:t>
            </a:r>
            <a:r>
              <a:rPr lang="en-IN" sz="800" kern="0" dirty="0" err="1">
                <a:solidFill>
                  <a:srgbClr val="FFFFFF"/>
                </a:solidFill>
                <a:cs typeface="Calibri" panose="020F0502020204030204" pitchFamily="34" charset="0"/>
              </a:rPr>
              <a:t>Req</a:t>
            </a:r>
            <a:endParaRPr lang="en-IN" sz="800" kern="0" dirty="0">
              <a:solidFill>
                <a:srgbClr val="FFFFFF"/>
              </a:solidFill>
              <a:cs typeface="Calibri" panose="020F0502020204030204" pitchFamily="34" charset="0"/>
            </a:endParaRPr>
          </a:p>
        </p:txBody>
      </p:sp>
      <p:sp>
        <p:nvSpPr>
          <p:cNvPr id="30" name="Rectangle: Rounded Corners 29">
            <a:extLst>
              <a:ext uri="{FF2B5EF4-FFF2-40B4-BE49-F238E27FC236}">
                <a16:creationId xmlns:a16="http://schemas.microsoft.com/office/drawing/2014/main" id="{EA5713B0-F497-8613-5A7B-F9B66ADC05C0}"/>
              </a:ext>
            </a:extLst>
          </p:cNvPr>
          <p:cNvSpPr/>
          <p:nvPr/>
        </p:nvSpPr>
        <p:spPr>
          <a:xfrm>
            <a:off x="3504249" y="4691708"/>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Charlie</a:t>
            </a:r>
          </a:p>
          <a:p>
            <a:pPr algn="ctr"/>
            <a:r>
              <a:rPr lang="en-IN" sz="800" kern="0" dirty="0">
                <a:solidFill>
                  <a:srgbClr val="FFFFFF"/>
                </a:solidFill>
                <a:cs typeface="Calibri" panose="020F0502020204030204" pitchFamily="34" charset="0"/>
              </a:rPr>
              <a:t>Project</a:t>
            </a:r>
          </a:p>
        </p:txBody>
      </p:sp>
      <p:sp>
        <p:nvSpPr>
          <p:cNvPr id="31" name="Rectangle: Rounded Corners 30">
            <a:extLst>
              <a:ext uri="{FF2B5EF4-FFF2-40B4-BE49-F238E27FC236}">
                <a16:creationId xmlns:a16="http://schemas.microsoft.com/office/drawing/2014/main" id="{AC57A996-7CED-105B-AA97-E725E6AAC8B3}"/>
              </a:ext>
            </a:extLst>
          </p:cNvPr>
          <p:cNvSpPr/>
          <p:nvPr/>
        </p:nvSpPr>
        <p:spPr>
          <a:xfrm>
            <a:off x="4178365" y="4691406"/>
            <a:ext cx="689719"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FieldCore</a:t>
            </a:r>
          </a:p>
          <a:p>
            <a:pPr algn="ctr"/>
            <a:r>
              <a:rPr lang="en-IN" sz="800" kern="0" dirty="0">
                <a:solidFill>
                  <a:srgbClr val="FFFFFF"/>
                </a:solidFill>
                <a:cs typeface="Calibri" panose="020F0502020204030204" pitchFamily="34" charset="0"/>
              </a:rPr>
              <a:t>Demand</a:t>
            </a:r>
          </a:p>
        </p:txBody>
      </p:sp>
      <p:sp>
        <p:nvSpPr>
          <p:cNvPr id="32" name="Rectangle: Rounded Corners 31">
            <a:extLst>
              <a:ext uri="{FF2B5EF4-FFF2-40B4-BE49-F238E27FC236}">
                <a16:creationId xmlns:a16="http://schemas.microsoft.com/office/drawing/2014/main" id="{2801BCE7-188F-6B84-9C5B-AAA29BA7DE26}"/>
              </a:ext>
            </a:extLst>
          </p:cNvPr>
          <p:cNvSpPr/>
          <p:nvPr/>
        </p:nvSpPr>
        <p:spPr>
          <a:xfrm>
            <a:off x="4897194" y="4691406"/>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Repairs</a:t>
            </a:r>
          </a:p>
          <a:p>
            <a:pPr algn="ctr"/>
            <a:r>
              <a:rPr lang="en-IN" sz="800" kern="0" dirty="0">
                <a:solidFill>
                  <a:srgbClr val="FFFFFF"/>
                </a:solidFill>
                <a:cs typeface="Calibri" panose="020F0502020204030204" pitchFamily="34" charset="0"/>
              </a:rPr>
              <a:t>Demand</a:t>
            </a:r>
          </a:p>
        </p:txBody>
      </p:sp>
      <p:sp>
        <p:nvSpPr>
          <p:cNvPr id="33" name="Rectangle: Rounded Corners 32">
            <a:extLst>
              <a:ext uri="{FF2B5EF4-FFF2-40B4-BE49-F238E27FC236}">
                <a16:creationId xmlns:a16="http://schemas.microsoft.com/office/drawing/2014/main" id="{40D1DD7A-9B8B-6A9E-3078-DFF3927CB99D}"/>
              </a:ext>
            </a:extLst>
          </p:cNvPr>
          <p:cNvSpPr/>
          <p:nvPr/>
        </p:nvSpPr>
        <p:spPr>
          <a:xfrm>
            <a:off x="6291143" y="4738098"/>
            <a:ext cx="587824"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APM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Demand</a:t>
            </a:r>
          </a:p>
        </p:txBody>
      </p:sp>
      <p:sp>
        <p:nvSpPr>
          <p:cNvPr id="34" name="Rectangle: Rounded Corners 33">
            <a:extLst>
              <a:ext uri="{FF2B5EF4-FFF2-40B4-BE49-F238E27FC236}">
                <a16:creationId xmlns:a16="http://schemas.microsoft.com/office/drawing/2014/main" id="{92E29179-72C7-B51A-E772-1E3AAC3CAF57}"/>
              </a:ext>
            </a:extLst>
          </p:cNvPr>
          <p:cNvSpPr/>
          <p:nvPr/>
        </p:nvSpPr>
        <p:spPr>
          <a:xfrm>
            <a:off x="5615337" y="4718126"/>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Engg</a:t>
            </a:r>
          </a:p>
          <a:p>
            <a:pPr algn="ctr"/>
            <a:r>
              <a:rPr lang="en-IN" sz="800" kern="0" dirty="0">
                <a:solidFill>
                  <a:srgbClr val="FFFFFF"/>
                </a:solidFill>
                <a:cs typeface="Calibri" panose="020F0502020204030204" pitchFamily="34" charset="0"/>
              </a:rPr>
              <a:t>Demand</a:t>
            </a:r>
          </a:p>
        </p:txBody>
      </p:sp>
      <p:sp>
        <p:nvSpPr>
          <p:cNvPr id="35" name="Rectangle: Rounded Corners 34">
            <a:extLst>
              <a:ext uri="{FF2B5EF4-FFF2-40B4-BE49-F238E27FC236}">
                <a16:creationId xmlns:a16="http://schemas.microsoft.com/office/drawing/2014/main" id="{278B8774-8765-E752-F84C-39DDED32DED6}"/>
              </a:ext>
            </a:extLst>
          </p:cNvPr>
          <p:cNvSpPr/>
          <p:nvPr/>
        </p:nvSpPr>
        <p:spPr>
          <a:xfrm>
            <a:off x="6961464" y="3115703"/>
            <a:ext cx="583946"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Apex  Invoice</a:t>
            </a:r>
          </a:p>
        </p:txBody>
      </p:sp>
      <p:sp>
        <p:nvSpPr>
          <p:cNvPr id="36" name="Rectangle: Rounded Corners 35">
            <a:extLst>
              <a:ext uri="{FF2B5EF4-FFF2-40B4-BE49-F238E27FC236}">
                <a16:creationId xmlns:a16="http://schemas.microsoft.com/office/drawing/2014/main" id="{7236B00F-6F47-126C-13B4-C593DA89CDDD}"/>
              </a:ext>
            </a:extLst>
          </p:cNvPr>
          <p:cNvSpPr/>
          <p:nvPr/>
        </p:nvSpPr>
        <p:spPr>
          <a:xfrm>
            <a:off x="1410721" y="2733956"/>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Parts FF</a:t>
            </a:r>
          </a:p>
        </p:txBody>
      </p:sp>
      <p:sp>
        <p:nvSpPr>
          <p:cNvPr id="37" name="Rectangle: Rounded Corners 36">
            <a:extLst>
              <a:ext uri="{FF2B5EF4-FFF2-40B4-BE49-F238E27FC236}">
                <a16:creationId xmlns:a16="http://schemas.microsoft.com/office/drawing/2014/main" id="{186031F7-B299-D51A-6500-1C882B30EEDE}"/>
              </a:ext>
            </a:extLst>
          </p:cNvPr>
          <p:cNvSpPr/>
          <p:nvPr/>
        </p:nvSpPr>
        <p:spPr>
          <a:xfrm>
            <a:off x="2080468" y="2746230"/>
            <a:ext cx="4040256" cy="278674"/>
          </a:xfrm>
          <a:prstGeom prst="roundRect">
            <a:avLst/>
          </a:prstGeom>
          <a:gradFill flip="none" rotWithShape="1">
            <a:gsLst>
              <a:gs pos="0">
                <a:srgbClr val="005EB8">
                  <a:lumMod val="40000"/>
                  <a:lumOff val="60000"/>
                </a:srgbClr>
              </a:gs>
              <a:gs pos="50000">
                <a:srgbClr val="59CBE8">
                  <a:lumMod val="60000"/>
                  <a:lumOff val="40000"/>
                </a:srgbClr>
              </a:gs>
              <a:gs pos="100000">
                <a:srgbClr val="FFFFCC">
                  <a:shade val="100000"/>
                  <a:satMod val="115000"/>
                </a:srgbClr>
              </a:gs>
            </a:gsLst>
            <a:lin ang="5400000" scaled="1"/>
            <a:tileRect/>
          </a:gra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IBS Invoices</a:t>
            </a:r>
          </a:p>
        </p:txBody>
      </p:sp>
      <p:sp>
        <p:nvSpPr>
          <p:cNvPr id="38" name="Rectangle: Rounded Corners 37">
            <a:extLst>
              <a:ext uri="{FF2B5EF4-FFF2-40B4-BE49-F238E27FC236}">
                <a16:creationId xmlns:a16="http://schemas.microsoft.com/office/drawing/2014/main" id="{13010CCC-C725-B892-0331-29BDB994AC8E}"/>
              </a:ext>
            </a:extLst>
          </p:cNvPr>
          <p:cNvSpPr/>
          <p:nvPr/>
        </p:nvSpPr>
        <p:spPr>
          <a:xfrm>
            <a:off x="2029218" y="2197114"/>
            <a:ext cx="3943111"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Informatica Extraction / Invoice Validation &amp; Accounting</a:t>
            </a:r>
          </a:p>
        </p:txBody>
      </p:sp>
      <p:cxnSp>
        <p:nvCxnSpPr>
          <p:cNvPr id="39" name="Straight Arrow Connector 38">
            <a:extLst>
              <a:ext uri="{FF2B5EF4-FFF2-40B4-BE49-F238E27FC236}">
                <a16:creationId xmlns:a16="http://schemas.microsoft.com/office/drawing/2014/main" id="{6214895E-B332-5403-133F-D1D536AF319A}"/>
              </a:ext>
            </a:extLst>
          </p:cNvPr>
          <p:cNvCxnSpPr>
            <a:cxnSpLocks/>
            <a:stCxn id="30" idx="0"/>
            <a:endCxn id="18" idx="2"/>
          </p:cNvCxnSpPr>
          <p:nvPr/>
        </p:nvCxnSpPr>
        <p:spPr>
          <a:xfrm flipV="1">
            <a:off x="3817758" y="3376112"/>
            <a:ext cx="0" cy="1315596"/>
          </a:xfrm>
          <a:prstGeom prst="straightConnector1">
            <a:avLst/>
          </a:prstGeom>
          <a:noFill/>
          <a:ln w="6350" cap="flat" cmpd="sng" algn="ctr">
            <a:solidFill>
              <a:srgbClr val="005EB8"/>
            </a:solidFill>
            <a:prstDash val="solid"/>
            <a:miter lim="800000"/>
            <a:tailEnd type="triangle"/>
          </a:ln>
          <a:effectLst/>
        </p:spPr>
      </p:cxnSp>
      <p:cxnSp>
        <p:nvCxnSpPr>
          <p:cNvPr id="40" name="Straight Arrow Connector 39">
            <a:extLst>
              <a:ext uri="{FF2B5EF4-FFF2-40B4-BE49-F238E27FC236}">
                <a16:creationId xmlns:a16="http://schemas.microsoft.com/office/drawing/2014/main" id="{986A8778-0B1E-6A01-203B-EEAEB945AA19}"/>
              </a:ext>
            </a:extLst>
          </p:cNvPr>
          <p:cNvCxnSpPr>
            <a:cxnSpLocks/>
            <a:stCxn id="31" idx="0"/>
            <a:endCxn id="19" idx="2"/>
          </p:cNvCxnSpPr>
          <p:nvPr/>
        </p:nvCxnSpPr>
        <p:spPr>
          <a:xfrm flipH="1" flipV="1">
            <a:off x="4514231" y="3376112"/>
            <a:ext cx="8994" cy="1315294"/>
          </a:xfrm>
          <a:prstGeom prst="straightConnector1">
            <a:avLst/>
          </a:prstGeom>
          <a:noFill/>
          <a:ln w="6350" cap="flat" cmpd="sng" algn="ctr">
            <a:solidFill>
              <a:srgbClr val="005EB8"/>
            </a:solidFill>
            <a:prstDash val="solid"/>
            <a:miter lim="800000"/>
            <a:tailEnd type="triangle"/>
          </a:ln>
          <a:effectLst/>
        </p:spPr>
      </p:cxnSp>
      <p:cxnSp>
        <p:nvCxnSpPr>
          <p:cNvPr id="41" name="Straight Arrow Connector 40">
            <a:extLst>
              <a:ext uri="{FF2B5EF4-FFF2-40B4-BE49-F238E27FC236}">
                <a16:creationId xmlns:a16="http://schemas.microsoft.com/office/drawing/2014/main" id="{0B808418-EDF4-5CBE-1050-B046FF9EF2EB}"/>
              </a:ext>
            </a:extLst>
          </p:cNvPr>
          <p:cNvCxnSpPr>
            <a:cxnSpLocks/>
            <a:stCxn id="32" idx="0"/>
            <a:endCxn id="23" idx="2"/>
          </p:cNvCxnSpPr>
          <p:nvPr/>
        </p:nvCxnSpPr>
        <p:spPr>
          <a:xfrm flipV="1">
            <a:off x="5210703" y="4377160"/>
            <a:ext cx="1" cy="314246"/>
          </a:xfrm>
          <a:prstGeom prst="straightConnector1">
            <a:avLst/>
          </a:prstGeom>
          <a:noFill/>
          <a:ln w="6350" cap="flat" cmpd="sng" algn="ctr">
            <a:solidFill>
              <a:srgbClr val="005EB8"/>
            </a:solidFill>
            <a:prstDash val="solid"/>
            <a:miter lim="800000"/>
            <a:tailEnd type="triangle"/>
          </a:ln>
          <a:effectLst/>
        </p:spPr>
      </p:cxnSp>
      <p:sp>
        <p:nvSpPr>
          <p:cNvPr id="42" name="Rectangle: Rounded Corners 41">
            <a:extLst>
              <a:ext uri="{FF2B5EF4-FFF2-40B4-BE49-F238E27FC236}">
                <a16:creationId xmlns:a16="http://schemas.microsoft.com/office/drawing/2014/main" id="{42F598A2-0BD4-AB9F-1C7E-24C0BD9EB9ED}"/>
              </a:ext>
            </a:extLst>
          </p:cNvPr>
          <p:cNvSpPr/>
          <p:nvPr/>
        </p:nvSpPr>
        <p:spPr>
          <a:xfrm>
            <a:off x="5176138" y="5473800"/>
            <a:ext cx="627017"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EVE</a:t>
            </a:r>
          </a:p>
        </p:txBody>
      </p:sp>
      <p:sp>
        <p:nvSpPr>
          <p:cNvPr id="43" name="Rectangle: Rounded Corners 42">
            <a:extLst>
              <a:ext uri="{FF2B5EF4-FFF2-40B4-BE49-F238E27FC236}">
                <a16:creationId xmlns:a16="http://schemas.microsoft.com/office/drawing/2014/main" id="{B2F77E75-0F58-7B87-AC0E-11D5561012C6}"/>
              </a:ext>
            </a:extLst>
          </p:cNvPr>
          <p:cNvSpPr/>
          <p:nvPr/>
        </p:nvSpPr>
        <p:spPr>
          <a:xfrm>
            <a:off x="3847587" y="5473800"/>
            <a:ext cx="627017"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FDL</a:t>
            </a:r>
          </a:p>
        </p:txBody>
      </p:sp>
      <p:sp>
        <p:nvSpPr>
          <p:cNvPr id="44" name="Rectangle: Rounded Corners 43">
            <a:extLst>
              <a:ext uri="{FF2B5EF4-FFF2-40B4-BE49-F238E27FC236}">
                <a16:creationId xmlns:a16="http://schemas.microsoft.com/office/drawing/2014/main" id="{0419A2FC-3188-18EF-221C-05D2602CBC69}"/>
              </a:ext>
            </a:extLst>
          </p:cNvPr>
          <p:cNvSpPr/>
          <p:nvPr/>
        </p:nvSpPr>
        <p:spPr>
          <a:xfrm>
            <a:off x="2380343" y="5473800"/>
            <a:ext cx="627017"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HVR</a:t>
            </a:r>
          </a:p>
        </p:txBody>
      </p:sp>
      <p:sp>
        <p:nvSpPr>
          <p:cNvPr id="45" name="Rectangle: Rounded Corners 44">
            <a:extLst>
              <a:ext uri="{FF2B5EF4-FFF2-40B4-BE49-F238E27FC236}">
                <a16:creationId xmlns:a16="http://schemas.microsoft.com/office/drawing/2014/main" id="{EC122F84-9042-01C6-FD6F-300476132BFA}"/>
              </a:ext>
            </a:extLst>
          </p:cNvPr>
          <p:cNvSpPr/>
          <p:nvPr/>
        </p:nvSpPr>
        <p:spPr>
          <a:xfrm>
            <a:off x="5746308" y="1694395"/>
            <a:ext cx="1029935"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PA Transfer</a:t>
            </a:r>
          </a:p>
        </p:txBody>
      </p:sp>
      <p:cxnSp>
        <p:nvCxnSpPr>
          <p:cNvPr id="46" name="Straight Arrow Connector 45">
            <a:extLst>
              <a:ext uri="{FF2B5EF4-FFF2-40B4-BE49-F238E27FC236}">
                <a16:creationId xmlns:a16="http://schemas.microsoft.com/office/drawing/2014/main" id="{244DADC2-BF70-E9CD-1182-0A31042F74F2}"/>
              </a:ext>
            </a:extLst>
          </p:cNvPr>
          <p:cNvCxnSpPr>
            <a:cxnSpLocks/>
            <a:stCxn id="3" idx="3"/>
            <a:endCxn id="45" idx="1"/>
          </p:cNvCxnSpPr>
          <p:nvPr/>
        </p:nvCxnSpPr>
        <p:spPr>
          <a:xfrm flipV="1">
            <a:off x="5489647" y="1833732"/>
            <a:ext cx="256661" cy="1238"/>
          </a:xfrm>
          <a:prstGeom prst="straightConnector1">
            <a:avLst/>
          </a:prstGeom>
          <a:noFill/>
          <a:ln w="6350" cap="flat" cmpd="sng" algn="ctr">
            <a:solidFill>
              <a:srgbClr val="005EB8"/>
            </a:solidFill>
            <a:prstDash val="solid"/>
            <a:miter lim="800000"/>
            <a:tailEnd type="triangle"/>
          </a:ln>
          <a:effectLst/>
        </p:spPr>
      </p:cxnSp>
      <p:sp>
        <p:nvSpPr>
          <p:cNvPr id="47" name="Rectangle: Rounded Corners 46">
            <a:extLst>
              <a:ext uri="{FF2B5EF4-FFF2-40B4-BE49-F238E27FC236}">
                <a16:creationId xmlns:a16="http://schemas.microsoft.com/office/drawing/2014/main" id="{3FB37E13-E82B-B8D7-CD70-EAFC5B078D46}"/>
              </a:ext>
            </a:extLst>
          </p:cNvPr>
          <p:cNvSpPr/>
          <p:nvPr/>
        </p:nvSpPr>
        <p:spPr>
          <a:xfrm>
            <a:off x="7177368" y="1690536"/>
            <a:ext cx="1029935" cy="278674"/>
          </a:xfrm>
          <a:prstGeom prst="roundRect">
            <a:avLst/>
          </a:prstGeom>
          <a:solidFill>
            <a:srgbClr val="FFFF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TP Elim &amp; Rev Rec</a:t>
            </a:r>
          </a:p>
        </p:txBody>
      </p:sp>
      <p:sp>
        <p:nvSpPr>
          <p:cNvPr id="48" name="Rectangle: Rounded Corners 47">
            <a:extLst>
              <a:ext uri="{FF2B5EF4-FFF2-40B4-BE49-F238E27FC236}">
                <a16:creationId xmlns:a16="http://schemas.microsoft.com/office/drawing/2014/main" id="{DF00A386-A592-1313-AB28-108B7E5BE8B1}"/>
              </a:ext>
            </a:extLst>
          </p:cNvPr>
          <p:cNvSpPr/>
          <p:nvPr/>
        </p:nvSpPr>
        <p:spPr>
          <a:xfrm>
            <a:off x="10118504" y="1701712"/>
            <a:ext cx="627017" cy="278674"/>
          </a:xfrm>
          <a:prstGeom prst="roundRect">
            <a:avLst/>
          </a:prstGeom>
          <a:solidFill>
            <a:srgbClr val="FFFF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ConFIRM</a:t>
            </a:r>
          </a:p>
        </p:txBody>
      </p:sp>
      <p:sp>
        <p:nvSpPr>
          <p:cNvPr id="49" name="Rectangle: Rounded Corners 48">
            <a:extLst>
              <a:ext uri="{FF2B5EF4-FFF2-40B4-BE49-F238E27FC236}">
                <a16:creationId xmlns:a16="http://schemas.microsoft.com/office/drawing/2014/main" id="{26816CB7-6C35-2D1A-C077-5572ADA08162}"/>
              </a:ext>
            </a:extLst>
          </p:cNvPr>
          <p:cNvSpPr/>
          <p:nvPr/>
        </p:nvSpPr>
        <p:spPr>
          <a:xfrm>
            <a:off x="737176" y="6111485"/>
            <a:ext cx="738723"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Automated</a:t>
            </a:r>
          </a:p>
        </p:txBody>
      </p:sp>
      <p:sp>
        <p:nvSpPr>
          <p:cNvPr id="50" name="Rectangle: Rounded Corners 49">
            <a:extLst>
              <a:ext uri="{FF2B5EF4-FFF2-40B4-BE49-F238E27FC236}">
                <a16:creationId xmlns:a16="http://schemas.microsoft.com/office/drawing/2014/main" id="{0754ED53-DA7B-1CDD-C5F9-7B10436F55FA}"/>
              </a:ext>
            </a:extLst>
          </p:cNvPr>
          <p:cNvSpPr/>
          <p:nvPr/>
        </p:nvSpPr>
        <p:spPr>
          <a:xfrm>
            <a:off x="1641620" y="6115408"/>
            <a:ext cx="738723" cy="278674"/>
          </a:xfrm>
          <a:prstGeom prst="roundRect">
            <a:avLst/>
          </a:prstGeom>
          <a:solidFill>
            <a:srgbClr val="FFFF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Manual</a:t>
            </a:r>
          </a:p>
        </p:txBody>
      </p:sp>
      <p:sp>
        <p:nvSpPr>
          <p:cNvPr id="51" name="TextBox 50">
            <a:extLst>
              <a:ext uri="{FF2B5EF4-FFF2-40B4-BE49-F238E27FC236}">
                <a16:creationId xmlns:a16="http://schemas.microsoft.com/office/drawing/2014/main" id="{18BB470A-D374-3558-B863-803FF18751C5}"/>
              </a:ext>
            </a:extLst>
          </p:cNvPr>
          <p:cNvSpPr txBox="1"/>
          <p:nvPr/>
        </p:nvSpPr>
        <p:spPr>
          <a:xfrm>
            <a:off x="3957272" y="3457455"/>
            <a:ext cx="627017" cy="252547"/>
          </a:xfrm>
          <a:prstGeom prst="rect">
            <a:avLst/>
          </a:prstGeom>
          <a:noFill/>
        </p:spPr>
        <p:txBody>
          <a:bodyPr wrap="none" rtlCol="0">
            <a:noAutofit/>
          </a:bodyPr>
          <a:lstStyle/>
          <a:p>
            <a:pPr algn="ctr">
              <a:spcBef>
                <a:spcPts val="1200"/>
              </a:spcBef>
            </a:pPr>
            <a:r>
              <a:rPr lang="en-IN" sz="800" dirty="0">
                <a:solidFill>
                  <a:srgbClr val="0C2340"/>
                </a:solidFill>
              </a:rPr>
              <a:t>3 Steps</a:t>
            </a:r>
          </a:p>
        </p:txBody>
      </p:sp>
      <p:pic>
        <p:nvPicPr>
          <p:cNvPr id="52" name="Graphic 51" descr="Circles with arrows outline">
            <a:extLst>
              <a:ext uri="{FF2B5EF4-FFF2-40B4-BE49-F238E27FC236}">
                <a16:creationId xmlns:a16="http://schemas.microsoft.com/office/drawing/2014/main" id="{91E0EC82-8CAE-0720-EA0C-8DCE85B8F28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80063" y="5326570"/>
            <a:ext cx="294460" cy="294460"/>
          </a:xfrm>
          <a:prstGeom prst="rect">
            <a:avLst/>
          </a:prstGeom>
        </p:spPr>
      </p:pic>
      <p:pic>
        <p:nvPicPr>
          <p:cNvPr id="53" name="Graphic 52" descr="Male profile with solid fill">
            <a:extLst>
              <a:ext uri="{FF2B5EF4-FFF2-40B4-BE49-F238E27FC236}">
                <a16:creationId xmlns:a16="http://schemas.microsoft.com/office/drawing/2014/main" id="{A36D2710-438C-6E29-6D66-E1D97763D8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32773" y="1414917"/>
            <a:ext cx="252758" cy="252758"/>
          </a:xfrm>
          <a:prstGeom prst="rect">
            <a:avLst/>
          </a:prstGeom>
        </p:spPr>
      </p:pic>
      <p:pic>
        <p:nvPicPr>
          <p:cNvPr id="54" name="Graphic 53" descr="Circles with arrows outline">
            <a:extLst>
              <a:ext uri="{FF2B5EF4-FFF2-40B4-BE49-F238E27FC236}">
                <a16:creationId xmlns:a16="http://schemas.microsoft.com/office/drawing/2014/main" id="{63863594-ED75-B649-8628-FA58941D42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74604" y="5326570"/>
            <a:ext cx="305901" cy="305901"/>
          </a:xfrm>
          <a:prstGeom prst="rect">
            <a:avLst/>
          </a:prstGeom>
        </p:spPr>
      </p:pic>
      <p:pic>
        <p:nvPicPr>
          <p:cNvPr id="55" name="Graphic 54" descr="Male profile with solid fill">
            <a:extLst>
              <a:ext uri="{FF2B5EF4-FFF2-40B4-BE49-F238E27FC236}">
                <a16:creationId xmlns:a16="http://schemas.microsoft.com/office/drawing/2014/main" id="{CC0CE8BF-4CA2-4E2E-8180-EFA876E58D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93388" y="2481104"/>
            <a:ext cx="252758" cy="252758"/>
          </a:xfrm>
          <a:prstGeom prst="rect">
            <a:avLst/>
          </a:prstGeom>
        </p:spPr>
      </p:pic>
      <p:pic>
        <p:nvPicPr>
          <p:cNvPr id="56" name="Graphic 55" descr="Male profile with solid fill">
            <a:extLst>
              <a:ext uri="{FF2B5EF4-FFF2-40B4-BE49-F238E27FC236}">
                <a16:creationId xmlns:a16="http://schemas.microsoft.com/office/drawing/2014/main" id="{9A420452-1ABB-F5F9-8908-5D83CF36FB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05417" y="1988200"/>
            <a:ext cx="252758" cy="252758"/>
          </a:xfrm>
          <a:prstGeom prst="rect">
            <a:avLst/>
          </a:prstGeom>
        </p:spPr>
      </p:pic>
      <p:pic>
        <p:nvPicPr>
          <p:cNvPr id="57" name="Graphic 56" descr="Circles with arrows outline">
            <a:extLst>
              <a:ext uri="{FF2B5EF4-FFF2-40B4-BE49-F238E27FC236}">
                <a16:creationId xmlns:a16="http://schemas.microsoft.com/office/drawing/2014/main" id="{47D410BC-05EC-C4AD-4C3C-A7C762D9AF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8593" y="1388566"/>
            <a:ext cx="325363" cy="325363"/>
          </a:xfrm>
          <a:prstGeom prst="rect">
            <a:avLst/>
          </a:prstGeom>
        </p:spPr>
      </p:pic>
      <p:pic>
        <p:nvPicPr>
          <p:cNvPr id="58" name="Graphic 57" descr="Circles with arrows outline">
            <a:extLst>
              <a:ext uri="{FF2B5EF4-FFF2-40B4-BE49-F238E27FC236}">
                <a16:creationId xmlns:a16="http://schemas.microsoft.com/office/drawing/2014/main" id="{F8FBBFED-EABF-7E8F-B761-95EE31492AC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93941" y="1396763"/>
            <a:ext cx="348197" cy="288270"/>
          </a:xfrm>
          <a:prstGeom prst="rect">
            <a:avLst/>
          </a:prstGeom>
        </p:spPr>
      </p:pic>
      <p:pic>
        <p:nvPicPr>
          <p:cNvPr id="59" name="Graphic 58" descr="Circles with arrows outline">
            <a:extLst>
              <a:ext uri="{FF2B5EF4-FFF2-40B4-BE49-F238E27FC236}">
                <a16:creationId xmlns:a16="http://schemas.microsoft.com/office/drawing/2014/main" id="{84E885AA-E92B-8731-6F6F-6F8E9535D6E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8867" y="1455602"/>
            <a:ext cx="268018" cy="268018"/>
          </a:xfrm>
          <a:prstGeom prst="rect">
            <a:avLst/>
          </a:prstGeom>
        </p:spPr>
      </p:pic>
      <p:pic>
        <p:nvPicPr>
          <p:cNvPr id="60" name="Graphic 59" descr="Circles with arrows outline">
            <a:extLst>
              <a:ext uri="{FF2B5EF4-FFF2-40B4-BE49-F238E27FC236}">
                <a16:creationId xmlns:a16="http://schemas.microsoft.com/office/drawing/2014/main" id="{C58F8DAC-053E-1797-FE82-388B195FD6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36832" y="1488195"/>
            <a:ext cx="216488" cy="216488"/>
          </a:xfrm>
          <a:prstGeom prst="rect">
            <a:avLst/>
          </a:prstGeom>
        </p:spPr>
      </p:pic>
      <p:sp>
        <p:nvSpPr>
          <p:cNvPr id="61" name="Rectangle: Rounded Corners 60">
            <a:extLst>
              <a:ext uri="{FF2B5EF4-FFF2-40B4-BE49-F238E27FC236}">
                <a16:creationId xmlns:a16="http://schemas.microsoft.com/office/drawing/2014/main" id="{455D3F45-74A6-FEEA-2664-F2E5B8CA4292}"/>
              </a:ext>
            </a:extLst>
          </p:cNvPr>
          <p:cNvSpPr/>
          <p:nvPr/>
        </p:nvSpPr>
        <p:spPr>
          <a:xfrm>
            <a:off x="9322124" y="1704683"/>
            <a:ext cx="627017" cy="278674"/>
          </a:xfrm>
          <a:prstGeom prst="roundRect">
            <a:avLst/>
          </a:prstGeom>
          <a:solidFill>
            <a:srgbClr val="FFFF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FWB</a:t>
            </a:r>
          </a:p>
        </p:txBody>
      </p:sp>
      <p:sp>
        <p:nvSpPr>
          <p:cNvPr id="62" name="Rectangle: Rounded Corners 61">
            <a:extLst>
              <a:ext uri="{FF2B5EF4-FFF2-40B4-BE49-F238E27FC236}">
                <a16:creationId xmlns:a16="http://schemas.microsoft.com/office/drawing/2014/main" id="{DD38C030-D94B-2236-50D1-74DBC81E0BF9}"/>
              </a:ext>
            </a:extLst>
          </p:cNvPr>
          <p:cNvSpPr/>
          <p:nvPr/>
        </p:nvSpPr>
        <p:spPr>
          <a:xfrm>
            <a:off x="8417340" y="1695633"/>
            <a:ext cx="627017" cy="278674"/>
          </a:xfrm>
          <a:prstGeom prst="roundRect">
            <a:avLst/>
          </a:prstGeom>
          <a:solidFill>
            <a:srgbClr val="FFFFC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GL Sweep</a:t>
            </a:r>
          </a:p>
        </p:txBody>
      </p:sp>
      <p:cxnSp>
        <p:nvCxnSpPr>
          <p:cNvPr id="63" name="Straight Arrow Connector 62">
            <a:extLst>
              <a:ext uri="{FF2B5EF4-FFF2-40B4-BE49-F238E27FC236}">
                <a16:creationId xmlns:a16="http://schemas.microsoft.com/office/drawing/2014/main" id="{6C173A5F-EF7E-7788-F4AF-F7C543EFBBE3}"/>
              </a:ext>
            </a:extLst>
          </p:cNvPr>
          <p:cNvCxnSpPr>
            <a:cxnSpLocks/>
            <a:stCxn id="33" idx="0"/>
            <a:endCxn id="25" idx="2"/>
          </p:cNvCxnSpPr>
          <p:nvPr/>
        </p:nvCxnSpPr>
        <p:spPr>
          <a:xfrm flipV="1">
            <a:off x="6585055" y="3387431"/>
            <a:ext cx="13475" cy="1350667"/>
          </a:xfrm>
          <a:prstGeom prst="straightConnector1">
            <a:avLst/>
          </a:prstGeom>
          <a:noFill/>
          <a:ln w="6350" cap="flat" cmpd="sng" algn="ctr">
            <a:solidFill>
              <a:srgbClr val="005EB8"/>
            </a:solidFill>
            <a:prstDash val="solid"/>
            <a:miter lim="800000"/>
            <a:tailEnd type="triangle"/>
          </a:ln>
          <a:effectLst/>
        </p:spPr>
      </p:cxnSp>
      <p:sp>
        <p:nvSpPr>
          <p:cNvPr id="64" name="Rectangle: Rounded Corners 63">
            <a:extLst>
              <a:ext uri="{FF2B5EF4-FFF2-40B4-BE49-F238E27FC236}">
                <a16:creationId xmlns:a16="http://schemas.microsoft.com/office/drawing/2014/main" id="{763E7E35-EDD5-CB52-E0E7-5B458EC4C6E2}"/>
              </a:ext>
            </a:extLst>
          </p:cNvPr>
          <p:cNvSpPr/>
          <p:nvPr/>
        </p:nvSpPr>
        <p:spPr>
          <a:xfrm>
            <a:off x="2550112" y="6118289"/>
            <a:ext cx="1220459" cy="278674"/>
          </a:xfrm>
          <a:prstGeom prst="roundRect">
            <a:avLst/>
          </a:prstGeom>
          <a:gradFill flip="none" rotWithShape="1">
            <a:gsLst>
              <a:gs pos="0">
                <a:srgbClr val="005EB8">
                  <a:lumMod val="40000"/>
                  <a:lumOff val="60000"/>
                </a:srgbClr>
              </a:gs>
              <a:gs pos="50000">
                <a:srgbClr val="59CBE8">
                  <a:lumMod val="60000"/>
                  <a:lumOff val="40000"/>
                </a:srgbClr>
              </a:gs>
              <a:gs pos="100000">
                <a:srgbClr val="FFFFCC">
                  <a:shade val="100000"/>
                  <a:satMod val="115000"/>
                </a:srgbClr>
              </a:gs>
            </a:gsLst>
            <a:lin ang="5400000" scaled="1"/>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Automation/Manual</a:t>
            </a:r>
          </a:p>
        </p:txBody>
      </p:sp>
      <p:sp>
        <p:nvSpPr>
          <p:cNvPr id="65" name="Rectangle: Rounded Corners 64">
            <a:extLst>
              <a:ext uri="{FF2B5EF4-FFF2-40B4-BE49-F238E27FC236}">
                <a16:creationId xmlns:a16="http://schemas.microsoft.com/office/drawing/2014/main" id="{A03EF305-BB3F-9100-9F25-086A489F8F7A}"/>
              </a:ext>
            </a:extLst>
          </p:cNvPr>
          <p:cNvSpPr/>
          <p:nvPr/>
        </p:nvSpPr>
        <p:spPr>
          <a:xfrm>
            <a:off x="2093144" y="3687946"/>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Internal PO</a:t>
            </a:r>
          </a:p>
        </p:txBody>
      </p:sp>
      <p:sp>
        <p:nvSpPr>
          <p:cNvPr id="66" name="Rectangle: Rounded Corners 65">
            <a:extLst>
              <a:ext uri="{FF2B5EF4-FFF2-40B4-BE49-F238E27FC236}">
                <a16:creationId xmlns:a16="http://schemas.microsoft.com/office/drawing/2014/main" id="{CB04DCBD-C61E-2D19-ABD0-7C44D3BAC3C2}"/>
              </a:ext>
            </a:extLst>
          </p:cNvPr>
          <p:cNvSpPr/>
          <p:nvPr/>
        </p:nvSpPr>
        <p:spPr>
          <a:xfrm>
            <a:off x="2763844" y="3696042"/>
            <a:ext cx="627017" cy="254339"/>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External</a:t>
            </a:r>
          </a:p>
          <a:p>
            <a:pPr algn="ctr"/>
            <a:r>
              <a:rPr lang="en-IN" sz="800" kern="0" dirty="0">
                <a:solidFill>
                  <a:srgbClr val="FFFFFF"/>
                </a:solidFill>
                <a:cs typeface="Calibri" panose="020F0502020204030204" pitchFamily="34" charset="0"/>
              </a:rPr>
              <a:t>PO</a:t>
            </a:r>
          </a:p>
        </p:txBody>
      </p:sp>
      <p:sp>
        <p:nvSpPr>
          <p:cNvPr id="67" name="Rectangle: Rounded Corners 66">
            <a:extLst>
              <a:ext uri="{FF2B5EF4-FFF2-40B4-BE49-F238E27FC236}">
                <a16:creationId xmlns:a16="http://schemas.microsoft.com/office/drawing/2014/main" id="{9929959E-7B72-4E6E-FBD1-DF9B71B68358}"/>
              </a:ext>
            </a:extLst>
          </p:cNvPr>
          <p:cNvSpPr/>
          <p:nvPr/>
        </p:nvSpPr>
        <p:spPr>
          <a:xfrm>
            <a:off x="3490516" y="5061847"/>
            <a:ext cx="2138256"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TX CMU </a:t>
            </a:r>
          </a:p>
        </p:txBody>
      </p:sp>
      <p:sp>
        <p:nvSpPr>
          <p:cNvPr id="68" name="TextBox 67">
            <a:extLst>
              <a:ext uri="{FF2B5EF4-FFF2-40B4-BE49-F238E27FC236}">
                <a16:creationId xmlns:a16="http://schemas.microsoft.com/office/drawing/2014/main" id="{072C1E1C-A734-55FC-88BB-EBC8FDEB07A4}"/>
              </a:ext>
            </a:extLst>
          </p:cNvPr>
          <p:cNvSpPr txBox="1"/>
          <p:nvPr/>
        </p:nvSpPr>
        <p:spPr>
          <a:xfrm>
            <a:off x="1201630" y="614465"/>
            <a:ext cx="914400" cy="278674"/>
          </a:xfrm>
          <a:prstGeom prst="rect">
            <a:avLst/>
          </a:prstGeom>
          <a:noFill/>
        </p:spPr>
        <p:txBody>
          <a:bodyPr wrap="none" rtlCol="0">
            <a:noAutofit/>
          </a:bodyPr>
          <a:lstStyle/>
          <a:p>
            <a:pPr algn="ctr">
              <a:spcBef>
                <a:spcPts val="1200"/>
              </a:spcBef>
            </a:pPr>
            <a:r>
              <a:rPr lang="en-IN" sz="800" dirty="0">
                <a:solidFill>
                  <a:srgbClr val="0C2340"/>
                </a:solidFill>
              </a:rPr>
              <a:t>Tx Parts</a:t>
            </a:r>
          </a:p>
        </p:txBody>
      </p:sp>
      <p:cxnSp>
        <p:nvCxnSpPr>
          <p:cNvPr id="69" name="Connector: Elbow 68">
            <a:extLst>
              <a:ext uri="{FF2B5EF4-FFF2-40B4-BE49-F238E27FC236}">
                <a16:creationId xmlns:a16="http://schemas.microsoft.com/office/drawing/2014/main" id="{5C543F75-1902-6B0F-5A1D-70CEAE42A53F}"/>
              </a:ext>
            </a:extLst>
          </p:cNvPr>
          <p:cNvCxnSpPr>
            <a:cxnSpLocks/>
            <a:endCxn id="27" idx="1"/>
          </p:cNvCxnSpPr>
          <p:nvPr/>
        </p:nvCxnSpPr>
        <p:spPr>
          <a:xfrm>
            <a:off x="904619" y="2830969"/>
            <a:ext cx="505377" cy="2333028"/>
          </a:xfrm>
          <a:prstGeom prst="bentConnector3">
            <a:avLst>
              <a:gd name="adj1" fmla="val 50000"/>
            </a:avLst>
          </a:prstGeom>
          <a:noFill/>
          <a:ln w="6350" cap="flat" cmpd="sng" algn="ctr">
            <a:solidFill>
              <a:srgbClr val="005EB8"/>
            </a:solidFill>
            <a:prstDash val="solid"/>
            <a:miter lim="800000"/>
            <a:tailEnd type="triangle"/>
          </a:ln>
          <a:effectLst/>
        </p:spPr>
      </p:cxnSp>
      <p:cxnSp>
        <p:nvCxnSpPr>
          <p:cNvPr id="70" name="Straight Arrow Connector 69">
            <a:extLst>
              <a:ext uri="{FF2B5EF4-FFF2-40B4-BE49-F238E27FC236}">
                <a16:creationId xmlns:a16="http://schemas.microsoft.com/office/drawing/2014/main" id="{F27FC1B3-B56A-F23B-E10B-5F5669C9FCB2}"/>
              </a:ext>
            </a:extLst>
          </p:cNvPr>
          <p:cNvCxnSpPr>
            <a:stCxn id="6" idx="0"/>
            <a:endCxn id="5" idx="2"/>
          </p:cNvCxnSpPr>
          <p:nvPr/>
        </p:nvCxnSpPr>
        <p:spPr>
          <a:xfrm flipH="1" flipV="1">
            <a:off x="646360" y="1630113"/>
            <a:ext cx="1" cy="1044348"/>
          </a:xfrm>
          <a:prstGeom prst="straightConnector1">
            <a:avLst/>
          </a:prstGeom>
          <a:noFill/>
          <a:ln w="6350" cap="flat" cmpd="sng" algn="ctr">
            <a:solidFill>
              <a:srgbClr val="005EB8"/>
            </a:solidFill>
            <a:prstDash val="solid"/>
            <a:miter lim="800000"/>
            <a:headEnd type="triangle"/>
            <a:tailEnd type="triangle"/>
          </a:ln>
          <a:effectLst/>
        </p:spPr>
      </p:cxnSp>
      <p:cxnSp>
        <p:nvCxnSpPr>
          <p:cNvPr id="71" name="Connector: Elbow 70">
            <a:extLst>
              <a:ext uri="{FF2B5EF4-FFF2-40B4-BE49-F238E27FC236}">
                <a16:creationId xmlns:a16="http://schemas.microsoft.com/office/drawing/2014/main" id="{712941BF-8D8B-EF63-ABB4-58E45CE9ADD1}"/>
              </a:ext>
            </a:extLst>
          </p:cNvPr>
          <p:cNvCxnSpPr>
            <a:stCxn id="6" idx="3"/>
            <a:endCxn id="9" idx="1"/>
          </p:cNvCxnSpPr>
          <p:nvPr/>
        </p:nvCxnSpPr>
        <p:spPr>
          <a:xfrm flipV="1">
            <a:off x="959869" y="1101482"/>
            <a:ext cx="383603" cy="1712316"/>
          </a:xfrm>
          <a:prstGeom prst="bentConnector3">
            <a:avLst/>
          </a:prstGeom>
          <a:noFill/>
          <a:ln w="6350" cap="flat" cmpd="sng" algn="ctr">
            <a:solidFill>
              <a:srgbClr val="005EB8"/>
            </a:solidFill>
            <a:prstDash val="solid"/>
            <a:miter lim="800000"/>
            <a:tailEnd type="triangle"/>
          </a:ln>
          <a:effectLst/>
        </p:spPr>
      </p:cxnSp>
      <p:cxnSp>
        <p:nvCxnSpPr>
          <p:cNvPr id="72" name="Straight Arrow Connector 71">
            <a:extLst>
              <a:ext uri="{FF2B5EF4-FFF2-40B4-BE49-F238E27FC236}">
                <a16:creationId xmlns:a16="http://schemas.microsoft.com/office/drawing/2014/main" id="{D8D859FA-BDA4-7A8B-2CB2-347EC9561BF1}"/>
              </a:ext>
            </a:extLst>
          </p:cNvPr>
          <p:cNvCxnSpPr>
            <a:stCxn id="34" idx="0"/>
            <a:endCxn id="26" idx="2"/>
          </p:cNvCxnSpPr>
          <p:nvPr/>
        </p:nvCxnSpPr>
        <p:spPr>
          <a:xfrm flipH="1" flipV="1">
            <a:off x="5928845" y="3386953"/>
            <a:ext cx="1" cy="1331173"/>
          </a:xfrm>
          <a:prstGeom prst="straightConnector1">
            <a:avLst/>
          </a:prstGeom>
          <a:noFill/>
          <a:ln w="6350" cap="flat" cmpd="sng" algn="ctr">
            <a:solidFill>
              <a:srgbClr val="005EB8"/>
            </a:solidFill>
            <a:prstDash val="solid"/>
            <a:miter lim="800000"/>
            <a:tailEnd type="triangle"/>
          </a:ln>
          <a:effectLst/>
        </p:spPr>
      </p:cxnSp>
      <p:sp>
        <p:nvSpPr>
          <p:cNvPr id="73" name="Rectangle: Rounded Corners 72">
            <a:extLst>
              <a:ext uri="{FF2B5EF4-FFF2-40B4-BE49-F238E27FC236}">
                <a16:creationId xmlns:a16="http://schemas.microsoft.com/office/drawing/2014/main" id="{4A8BA00F-EDDB-B2CF-7124-A567DFB467D0}"/>
              </a:ext>
            </a:extLst>
          </p:cNvPr>
          <p:cNvSpPr/>
          <p:nvPr/>
        </p:nvSpPr>
        <p:spPr>
          <a:xfrm>
            <a:off x="6956667" y="4055728"/>
            <a:ext cx="593542"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Apex</a:t>
            </a:r>
          </a:p>
          <a:p>
            <a:pPr algn="ctr"/>
            <a:r>
              <a:rPr lang="en-IN" sz="800" kern="0" dirty="0">
                <a:solidFill>
                  <a:srgbClr val="FFFFFF"/>
                </a:solidFill>
                <a:cs typeface="Calibri" panose="020F0502020204030204" pitchFamily="34" charset="0"/>
              </a:rPr>
              <a:t>Receipt</a:t>
            </a:r>
          </a:p>
        </p:txBody>
      </p:sp>
      <p:cxnSp>
        <p:nvCxnSpPr>
          <p:cNvPr id="74" name="Straight Arrow Connector 73">
            <a:extLst>
              <a:ext uri="{FF2B5EF4-FFF2-40B4-BE49-F238E27FC236}">
                <a16:creationId xmlns:a16="http://schemas.microsoft.com/office/drawing/2014/main" id="{42E9B5E0-BC5F-AF26-6934-80B8A9125F58}"/>
              </a:ext>
            </a:extLst>
          </p:cNvPr>
          <p:cNvCxnSpPr>
            <a:cxnSpLocks/>
            <a:stCxn id="24" idx="0"/>
            <a:endCxn id="73" idx="2"/>
          </p:cNvCxnSpPr>
          <p:nvPr/>
        </p:nvCxnSpPr>
        <p:spPr>
          <a:xfrm flipV="1">
            <a:off x="7243423" y="4334402"/>
            <a:ext cx="10015" cy="411584"/>
          </a:xfrm>
          <a:prstGeom prst="straightConnector1">
            <a:avLst/>
          </a:prstGeom>
          <a:noFill/>
          <a:ln w="6350" cap="flat" cmpd="sng" algn="ctr">
            <a:solidFill>
              <a:srgbClr val="005EB8"/>
            </a:solidFill>
            <a:prstDash val="solid"/>
            <a:miter lim="800000"/>
            <a:tailEnd type="triangle"/>
          </a:ln>
          <a:effectLst/>
        </p:spPr>
      </p:cxnSp>
      <p:cxnSp>
        <p:nvCxnSpPr>
          <p:cNvPr id="75" name="Straight Arrow Connector 74">
            <a:extLst>
              <a:ext uri="{FF2B5EF4-FFF2-40B4-BE49-F238E27FC236}">
                <a16:creationId xmlns:a16="http://schemas.microsoft.com/office/drawing/2014/main" id="{102217C7-178B-22C4-198A-5B821D90E654}"/>
              </a:ext>
            </a:extLst>
          </p:cNvPr>
          <p:cNvCxnSpPr>
            <a:cxnSpLocks/>
            <a:stCxn id="73" idx="0"/>
            <a:endCxn id="35" idx="2"/>
          </p:cNvCxnSpPr>
          <p:nvPr/>
        </p:nvCxnSpPr>
        <p:spPr>
          <a:xfrm flipH="1" flipV="1">
            <a:off x="7253437" y="3394377"/>
            <a:ext cx="1" cy="661351"/>
          </a:xfrm>
          <a:prstGeom prst="straightConnector1">
            <a:avLst/>
          </a:prstGeom>
          <a:noFill/>
          <a:ln w="6350" cap="flat" cmpd="sng" algn="ctr">
            <a:solidFill>
              <a:srgbClr val="005EB8"/>
            </a:solidFill>
            <a:prstDash val="solid"/>
            <a:miter lim="800000"/>
            <a:tailEnd type="triangle"/>
          </a:ln>
          <a:effectLst/>
        </p:spPr>
      </p:cxnSp>
      <p:cxnSp>
        <p:nvCxnSpPr>
          <p:cNvPr id="76" name="Connector: Elbow 75">
            <a:extLst>
              <a:ext uri="{FF2B5EF4-FFF2-40B4-BE49-F238E27FC236}">
                <a16:creationId xmlns:a16="http://schemas.microsoft.com/office/drawing/2014/main" id="{0AB479D8-C36C-C6F0-242F-BD8F072B8E25}"/>
              </a:ext>
            </a:extLst>
          </p:cNvPr>
          <p:cNvCxnSpPr>
            <a:cxnSpLocks/>
            <a:stCxn id="35" idx="0"/>
            <a:endCxn id="38" idx="2"/>
          </p:cNvCxnSpPr>
          <p:nvPr/>
        </p:nvCxnSpPr>
        <p:spPr>
          <a:xfrm rot="16200000" flipV="1">
            <a:off x="5307149" y="1169414"/>
            <a:ext cx="639915" cy="3252663"/>
          </a:xfrm>
          <a:prstGeom prst="bentConnector3">
            <a:avLst>
              <a:gd name="adj1" fmla="val 72562"/>
            </a:avLst>
          </a:prstGeom>
          <a:noFill/>
          <a:ln w="6350" cap="flat" cmpd="sng" algn="ctr">
            <a:solidFill>
              <a:srgbClr val="005EB8"/>
            </a:solidFill>
            <a:prstDash val="solid"/>
            <a:miter lim="800000"/>
            <a:tailEnd type="triangle"/>
          </a:ln>
          <a:effectLst/>
        </p:spPr>
      </p:cxnSp>
      <p:cxnSp>
        <p:nvCxnSpPr>
          <p:cNvPr id="77" name="Straight Arrow Connector 76">
            <a:extLst>
              <a:ext uri="{FF2B5EF4-FFF2-40B4-BE49-F238E27FC236}">
                <a16:creationId xmlns:a16="http://schemas.microsoft.com/office/drawing/2014/main" id="{09C0A6E9-A928-B436-5276-0AF3BB73FA32}"/>
              </a:ext>
            </a:extLst>
          </p:cNvPr>
          <p:cNvCxnSpPr>
            <a:stCxn id="45" idx="3"/>
            <a:endCxn id="47" idx="1"/>
          </p:cNvCxnSpPr>
          <p:nvPr/>
        </p:nvCxnSpPr>
        <p:spPr>
          <a:xfrm flipV="1">
            <a:off x="6776243" y="1829873"/>
            <a:ext cx="401125" cy="3859"/>
          </a:xfrm>
          <a:prstGeom prst="straightConnector1">
            <a:avLst/>
          </a:prstGeom>
          <a:noFill/>
          <a:ln w="6350" cap="flat" cmpd="sng" algn="ctr">
            <a:solidFill>
              <a:srgbClr val="005EB8"/>
            </a:solidFill>
            <a:prstDash val="solid"/>
            <a:miter lim="800000"/>
            <a:tailEnd type="triangle"/>
          </a:ln>
          <a:effectLst/>
        </p:spPr>
      </p:cxnSp>
      <p:cxnSp>
        <p:nvCxnSpPr>
          <p:cNvPr id="78" name="Straight Arrow Connector 77">
            <a:extLst>
              <a:ext uri="{FF2B5EF4-FFF2-40B4-BE49-F238E27FC236}">
                <a16:creationId xmlns:a16="http://schemas.microsoft.com/office/drawing/2014/main" id="{0FE8B666-70C7-EF60-DF3C-1135F924E348}"/>
              </a:ext>
            </a:extLst>
          </p:cNvPr>
          <p:cNvCxnSpPr>
            <a:stCxn id="47" idx="3"/>
            <a:endCxn id="62" idx="1"/>
          </p:cNvCxnSpPr>
          <p:nvPr/>
        </p:nvCxnSpPr>
        <p:spPr>
          <a:xfrm>
            <a:off x="8207303" y="1829873"/>
            <a:ext cx="210037" cy="5097"/>
          </a:xfrm>
          <a:prstGeom prst="straightConnector1">
            <a:avLst/>
          </a:prstGeom>
          <a:noFill/>
          <a:ln w="6350" cap="flat" cmpd="sng" algn="ctr">
            <a:solidFill>
              <a:srgbClr val="005EB8"/>
            </a:solidFill>
            <a:prstDash val="solid"/>
            <a:miter lim="800000"/>
            <a:tailEnd type="triangle"/>
          </a:ln>
          <a:effectLst/>
        </p:spPr>
      </p:cxnSp>
      <p:cxnSp>
        <p:nvCxnSpPr>
          <p:cNvPr id="79" name="Straight Arrow Connector 78">
            <a:extLst>
              <a:ext uri="{FF2B5EF4-FFF2-40B4-BE49-F238E27FC236}">
                <a16:creationId xmlns:a16="http://schemas.microsoft.com/office/drawing/2014/main" id="{88B1CADA-E0D0-1CCD-0768-A39434D57F57}"/>
              </a:ext>
            </a:extLst>
          </p:cNvPr>
          <p:cNvCxnSpPr>
            <a:stCxn id="62" idx="3"/>
            <a:endCxn id="61" idx="1"/>
          </p:cNvCxnSpPr>
          <p:nvPr/>
        </p:nvCxnSpPr>
        <p:spPr>
          <a:xfrm>
            <a:off x="9044357" y="1834970"/>
            <a:ext cx="277767" cy="9050"/>
          </a:xfrm>
          <a:prstGeom prst="straightConnector1">
            <a:avLst/>
          </a:prstGeom>
          <a:noFill/>
          <a:ln w="6350" cap="flat" cmpd="sng" algn="ctr">
            <a:solidFill>
              <a:srgbClr val="005EB8"/>
            </a:solidFill>
            <a:prstDash val="solid"/>
            <a:miter lim="800000"/>
            <a:tailEnd type="triangle"/>
          </a:ln>
          <a:effectLst/>
        </p:spPr>
      </p:cxnSp>
      <p:cxnSp>
        <p:nvCxnSpPr>
          <p:cNvPr id="80" name="Straight Arrow Connector 79">
            <a:extLst>
              <a:ext uri="{FF2B5EF4-FFF2-40B4-BE49-F238E27FC236}">
                <a16:creationId xmlns:a16="http://schemas.microsoft.com/office/drawing/2014/main" id="{5E6E80BE-F226-66A3-9A13-947D15B83AF8}"/>
              </a:ext>
            </a:extLst>
          </p:cNvPr>
          <p:cNvCxnSpPr>
            <a:stCxn id="61" idx="3"/>
            <a:endCxn id="48" idx="1"/>
          </p:cNvCxnSpPr>
          <p:nvPr/>
        </p:nvCxnSpPr>
        <p:spPr>
          <a:xfrm flipV="1">
            <a:off x="9949141" y="1841049"/>
            <a:ext cx="169363" cy="2971"/>
          </a:xfrm>
          <a:prstGeom prst="straightConnector1">
            <a:avLst/>
          </a:prstGeom>
          <a:noFill/>
          <a:ln w="6350" cap="flat" cmpd="sng" algn="ctr">
            <a:solidFill>
              <a:srgbClr val="005EB8"/>
            </a:solidFill>
            <a:prstDash val="solid"/>
            <a:miter lim="800000"/>
            <a:tailEnd type="triangle"/>
          </a:ln>
          <a:effectLst/>
        </p:spPr>
      </p:cxnSp>
      <p:pic>
        <p:nvPicPr>
          <p:cNvPr id="81" name="Graphic 80" descr="Circles with arrows outline">
            <a:extLst>
              <a:ext uri="{FF2B5EF4-FFF2-40B4-BE49-F238E27FC236}">
                <a16:creationId xmlns:a16="http://schemas.microsoft.com/office/drawing/2014/main" id="{761D7082-BEFD-1CFE-2005-B04FABD1FB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98425" y="1989002"/>
            <a:ext cx="246247" cy="246247"/>
          </a:xfrm>
          <a:prstGeom prst="rect">
            <a:avLst/>
          </a:prstGeom>
        </p:spPr>
      </p:pic>
      <p:cxnSp>
        <p:nvCxnSpPr>
          <p:cNvPr id="82" name="Connector: Elbow 81">
            <a:extLst>
              <a:ext uri="{FF2B5EF4-FFF2-40B4-BE49-F238E27FC236}">
                <a16:creationId xmlns:a16="http://schemas.microsoft.com/office/drawing/2014/main" id="{A29FC3CA-A7E1-E16C-4F27-7492A8CE1362}"/>
              </a:ext>
            </a:extLst>
          </p:cNvPr>
          <p:cNvCxnSpPr>
            <a:stCxn id="6" idx="2"/>
            <a:endCxn id="44" idx="1"/>
          </p:cNvCxnSpPr>
          <p:nvPr/>
        </p:nvCxnSpPr>
        <p:spPr>
          <a:xfrm rot="16200000" flipH="1">
            <a:off x="183351" y="3416145"/>
            <a:ext cx="2660002" cy="1733982"/>
          </a:xfrm>
          <a:prstGeom prst="bentConnector2">
            <a:avLst/>
          </a:prstGeom>
          <a:noFill/>
          <a:ln w="6350" cap="flat" cmpd="sng" algn="ctr">
            <a:solidFill>
              <a:srgbClr val="005EB8"/>
            </a:solidFill>
            <a:prstDash val="solid"/>
            <a:miter lim="800000"/>
            <a:headEnd type="triangle"/>
            <a:tailEnd type="triangle"/>
          </a:ln>
          <a:effectLst/>
        </p:spPr>
      </p:cxnSp>
      <p:cxnSp>
        <p:nvCxnSpPr>
          <p:cNvPr id="83" name="Straight Arrow Connector 82">
            <a:extLst>
              <a:ext uri="{FF2B5EF4-FFF2-40B4-BE49-F238E27FC236}">
                <a16:creationId xmlns:a16="http://schemas.microsoft.com/office/drawing/2014/main" id="{FBEE995D-3AAC-B261-3B34-41832AA0A8D7}"/>
              </a:ext>
            </a:extLst>
          </p:cNvPr>
          <p:cNvCxnSpPr>
            <a:stCxn id="44" idx="3"/>
            <a:endCxn id="43" idx="1"/>
          </p:cNvCxnSpPr>
          <p:nvPr/>
        </p:nvCxnSpPr>
        <p:spPr>
          <a:xfrm>
            <a:off x="3007360" y="5613137"/>
            <a:ext cx="840227" cy="0"/>
          </a:xfrm>
          <a:prstGeom prst="straightConnector1">
            <a:avLst/>
          </a:prstGeom>
          <a:noFill/>
          <a:ln w="6350" cap="flat" cmpd="sng" algn="ctr">
            <a:solidFill>
              <a:srgbClr val="005EB8"/>
            </a:solidFill>
            <a:prstDash val="solid"/>
            <a:miter lim="800000"/>
            <a:tailEnd type="triangle"/>
          </a:ln>
          <a:effectLst/>
        </p:spPr>
      </p:cxnSp>
      <p:cxnSp>
        <p:nvCxnSpPr>
          <p:cNvPr id="84" name="Straight Arrow Connector 83">
            <a:extLst>
              <a:ext uri="{FF2B5EF4-FFF2-40B4-BE49-F238E27FC236}">
                <a16:creationId xmlns:a16="http://schemas.microsoft.com/office/drawing/2014/main" id="{4C17784F-DFC1-8EC2-8C5F-458923604889}"/>
              </a:ext>
            </a:extLst>
          </p:cNvPr>
          <p:cNvCxnSpPr>
            <a:stCxn id="43" idx="3"/>
            <a:endCxn id="42" idx="1"/>
          </p:cNvCxnSpPr>
          <p:nvPr/>
        </p:nvCxnSpPr>
        <p:spPr>
          <a:xfrm>
            <a:off x="4474604" y="5613137"/>
            <a:ext cx="701534" cy="0"/>
          </a:xfrm>
          <a:prstGeom prst="straightConnector1">
            <a:avLst/>
          </a:prstGeom>
          <a:noFill/>
          <a:ln w="6350" cap="flat" cmpd="sng" algn="ctr">
            <a:solidFill>
              <a:srgbClr val="005EB8"/>
            </a:solidFill>
            <a:prstDash val="solid"/>
            <a:miter lim="800000"/>
            <a:tailEnd type="triangle"/>
          </a:ln>
          <a:effectLst/>
        </p:spPr>
      </p:cxnSp>
      <p:cxnSp>
        <p:nvCxnSpPr>
          <p:cNvPr id="85" name="Connector: Elbow 84">
            <a:extLst>
              <a:ext uri="{FF2B5EF4-FFF2-40B4-BE49-F238E27FC236}">
                <a16:creationId xmlns:a16="http://schemas.microsoft.com/office/drawing/2014/main" id="{28E9D645-87AE-F33B-7581-53202C58113F}"/>
              </a:ext>
            </a:extLst>
          </p:cNvPr>
          <p:cNvCxnSpPr>
            <a:stCxn id="42" idx="3"/>
            <a:endCxn id="37" idx="3"/>
          </p:cNvCxnSpPr>
          <p:nvPr/>
        </p:nvCxnSpPr>
        <p:spPr>
          <a:xfrm flipV="1">
            <a:off x="5803155" y="2885567"/>
            <a:ext cx="317569" cy="2727570"/>
          </a:xfrm>
          <a:prstGeom prst="bentConnector3">
            <a:avLst>
              <a:gd name="adj1" fmla="val 567535"/>
            </a:avLst>
          </a:prstGeom>
          <a:noFill/>
          <a:ln w="6350" cap="flat" cmpd="sng" algn="ctr">
            <a:solidFill>
              <a:srgbClr val="005EB8"/>
            </a:solidFill>
            <a:prstDash val="solid"/>
            <a:miter lim="800000"/>
            <a:headEnd type="triangle"/>
            <a:tailEnd type="triangle"/>
          </a:ln>
          <a:effectLst/>
        </p:spPr>
      </p:cxnSp>
      <p:grpSp>
        <p:nvGrpSpPr>
          <p:cNvPr id="86" name="Group 85">
            <a:extLst>
              <a:ext uri="{FF2B5EF4-FFF2-40B4-BE49-F238E27FC236}">
                <a16:creationId xmlns:a16="http://schemas.microsoft.com/office/drawing/2014/main" id="{342953E2-3576-D6B3-76C3-7F66FE4E0D06}"/>
              </a:ext>
            </a:extLst>
          </p:cNvPr>
          <p:cNvGrpSpPr/>
          <p:nvPr/>
        </p:nvGrpSpPr>
        <p:grpSpPr>
          <a:xfrm>
            <a:off x="7749089" y="2953135"/>
            <a:ext cx="4255034" cy="3460028"/>
            <a:chOff x="7746884" y="2934108"/>
            <a:chExt cx="4189840" cy="2545591"/>
          </a:xfrm>
        </p:grpSpPr>
        <p:sp>
          <p:nvSpPr>
            <p:cNvPr id="87" name="Rectangle: Rounded Corners 86">
              <a:extLst>
                <a:ext uri="{FF2B5EF4-FFF2-40B4-BE49-F238E27FC236}">
                  <a16:creationId xmlns:a16="http://schemas.microsoft.com/office/drawing/2014/main" id="{0681B2D4-F8C3-D86E-FBCA-9CAF76CFB0AE}"/>
                </a:ext>
              </a:extLst>
            </p:cNvPr>
            <p:cNvSpPr/>
            <p:nvPr/>
          </p:nvSpPr>
          <p:spPr>
            <a:xfrm>
              <a:off x="7746884" y="2934108"/>
              <a:ext cx="4189840" cy="2545591"/>
            </a:xfrm>
            <a:prstGeom prst="roundRect">
              <a:avLst/>
            </a:prstGeom>
            <a:solidFill>
              <a:srgbClr val="FFFFFF"/>
            </a:solidFill>
            <a:ln w="1905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88" name="TextBox 87">
              <a:extLst>
                <a:ext uri="{FF2B5EF4-FFF2-40B4-BE49-F238E27FC236}">
                  <a16:creationId xmlns:a16="http://schemas.microsoft.com/office/drawing/2014/main" id="{0CDE2A01-A845-7DA0-5603-E7219D9E79D2}"/>
                </a:ext>
              </a:extLst>
            </p:cNvPr>
            <p:cNvSpPr txBox="1"/>
            <p:nvPr/>
          </p:nvSpPr>
          <p:spPr>
            <a:xfrm>
              <a:off x="7903699" y="3030930"/>
              <a:ext cx="3982548" cy="2417483"/>
            </a:xfrm>
            <a:prstGeom prst="rect">
              <a:avLst/>
            </a:prstGeom>
            <a:noFill/>
          </p:spPr>
          <p:txBody>
            <a:bodyPr wrap="square" lIns="0" tIns="0" rIns="0" bIns="0" rtlCol="0">
              <a:spAutoFit/>
            </a:bodyPr>
            <a:lstStyle/>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CS/MMP –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86% of E2E process is covered through automation - EV, Alpha, FieldCore, PMx, Repairs, Charlie, IBS.</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TX Core –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86% automation coverage - EV, Alpha, Parts, FieldCore, Repairs, PMx, IBS</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TX CMU Internal/External/Parts –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60% </a:t>
              </a:r>
              <a:r>
                <a:rPr lang="en-IN" sz="1200" kern="0" dirty="0">
                  <a:solidFill>
                    <a:srgbClr val="0C2340"/>
                  </a:solidFill>
                  <a:ea typeface="Calibri" panose="020F0502020204030204" pitchFamily="34" charset="0"/>
                  <a:cs typeface="Arial" panose="020B0604020202020204" pitchFamily="34" charset="0"/>
                </a:rPr>
                <a:t>automation coverage</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 - NEX, EV, Alpha, FieldCore, Repairs, PMx/Charlie, IBS.</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TX Parts –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70% automation coverage - Alpha Parts, OTM, Telnet.</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APEX</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rPr>
                <a:t> – 65% of modular testing scope is covered through automation.</a:t>
              </a:r>
              <a:endParaRPr kumimoji="0" lang="en-US" sz="1200" b="0" i="0" u="none" strike="noStrike" kern="0" cap="none" spc="0" normalizeH="0" baseline="0" noProof="0" dirty="0" err="1">
                <a:ln>
                  <a:noFill/>
                </a:ln>
                <a:solidFill>
                  <a:srgbClr val="0C2340"/>
                </a:solidFill>
                <a:effectLst/>
                <a:uLnTx/>
                <a:uFillTx/>
                <a:ea typeface="Calibri" panose="020F0502020204030204" pitchFamily="34" charset="0"/>
                <a:cs typeface="Arial" panose="020B0604020202020204" pitchFamily="34" charset="0"/>
              </a:endParaRPr>
            </a:p>
          </p:txBody>
        </p:sp>
      </p:grpSp>
      <p:cxnSp>
        <p:nvCxnSpPr>
          <p:cNvPr id="89" name="Straight Arrow Connector 88">
            <a:extLst>
              <a:ext uri="{FF2B5EF4-FFF2-40B4-BE49-F238E27FC236}">
                <a16:creationId xmlns:a16="http://schemas.microsoft.com/office/drawing/2014/main" id="{E58E63F9-EB74-1C48-901A-0FD159B8EE2A}"/>
              </a:ext>
            </a:extLst>
          </p:cNvPr>
          <p:cNvCxnSpPr>
            <a:stCxn id="28" idx="0"/>
            <a:endCxn id="65" idx="2"/>
          </p:cNvCxnSpPr>
          <p:nvPr/>
        </p:nvCxnSpPr>
        <p:spPr>
          <a:xfrm flipH="1" flipV="1">
            <a:off x="2406653" y="3966620"/>
            <a:ext cx="4154" cy="1062557"/>
          </a:xfrm>
          <a:prstGeom prst="straightConnector1">
            <a:avLst/>
          </a:prstGeom>
          <a:noFill/>
          <a:ln w="6350" cap="flat" cmpd="sng" algn="ctr">
            <a:solidFill>
              <a:srgbClr val="005EB8"/>
            </a:solidFill>
            <a:prstDash val="solid"/>
            <a:miter lim="800000"/>
            <a:tailEnd type="triangle"/>
          </a:ln>
          <a:effectLst/>
        </p:spPr>
      </p:cxnSp>
      <p:cxnSp>
        <p:nvCxnSpPr>
          <p:cNvPr id="90" name="Straight Arrow Connector 89">
            <a:extLst>
              <a:ext uri="{FF2B5EF4-FFF2-40B4-BE49-F238E27FC236}">
                <a16:creationId xmlns:a16="http://schemas.microsoft.com/office/drawing/2014/main" id="{674EA650-A5E6-5C61-D55B-A226759975B6}"/>
              </a:ext>
            </a:extLst>
          </p:cNvPr>
          <p:cNvCxnSpPr>
            <a:stCxn id="29" idx="0"/>
            <a:endCxn id="66" idx="2"/>
          </p:cNvCxnSpPr>
          <p:nvPr/>
        </p:nvCxnSpPr>
        <p:spPr>
          <a:xfrm flipH="1" flipV="1">
            <a:off x="3077353" y="3950381"/>
            <a:ext cx="4497" cy="1083932"/>
          </a:xfrm>
          <a:prstGeom prst="straightConnector1">
            <a:avLst/>
          </a:prstGeom>
          <a:noFill/>
          <a:ln w="6350" cap="flat" cmpd="sng" algn="ctr">
            <a:solidFill>
              <a:srgbClr val="005EB8"/>
            </a:solidFill>
            <a:prstDash val="solid"/>
            <a:miter lim="800000"/>
            <a:tailEnd type="triangle"/>
          </a:ln>
          <a:effectLst/>
        </p:spPr>
      </p:cxnSp>
      <p:cxnSp>
        <p:nvCxnSpPr>
          <p:cNvPr id="91" name="Straight Arrow Connector 90">
            <a:extLst>
              <a:ext uri="{FF2B5EF4-FFF2-40B4-BE49-F238E27FC236}">
                <a16:creationId xmlns:a16="http://schemas.microsoft.com/office/drawing/2014/main" id="{58E00C68-02DA-4AAA-0C53-D50CAA382319}"/>
              </a:ext>
            </a:extLst>
          </p:cNvPr>
          <p:cNvCxnSpPr>
            <a:stCxn id="65" idx="0"/>
            <a:endCxn id="16" idx="2"/>
          </p:cNvCxnSpPr>
          <p:nvPr/>
        </p:nvCxnSpPr>
        <p:spPr>
          <a:xfrm flipV="1">
            <a:off x="2406653" y="3487313"/>
            <a:ext cx="2995" cy="200633"/>
          </a:xfrm>
          <a:prstGeom prst="straightConnector1">
            <a:avLst/>
          </a:prstGeom>
          <a:noFill/>
          <a:ln w="6350" cap="flat" cmpd="sng" algn="ctr">
            <a:solidFill>
              <a:srgbClr val="005EB8"/>
            </a:solidFill>
            <a:prstDash val="solid"/>
            <a:miter lim="800000"/>
            <a:tailEnd type="triangle"/>
          </a:ln>
          <a:effectLst/>
        </p:spPr>
      </p:cxnSp>
      <p:cxnSp>
        <p:nvCxnSpPr>
          <p:cNvPr id="92" name="Straight Arrow Connector 91">
            <a:extLst>
              <a:ext uri="{FF2B5EF4-FFF2-40B4-BE49-F238E27FC236}">
                <a16:creationId xmlns:a16="http://schemas.microsoft.com/office/drawing/2014/main" id="{28781754-A462-4EA6-2F58-8217690CC853}"/>
              </a:ext>
            </a:extLst>
          </p:cNvPr>
          <p:cNvCxnSpPr>
            <a:stCxn id="66" idx="0"/>
            <a:endCxn id="17" idx="2"/>
          </p:cNvCxnSpPr>
          <p:nvPr/>
        </p:nvCxnSpPr>
        <p:spPr>
          <a:xfrm flipV="1">
            <a:off x="3077353" y="3497726"/>
            <a:ext cx="4497" cy="198316"/>
          </a:xfrm>
          <a:prstGeom prst="straightConnector1">
            <a:avLst/>
          </a:prstGeom>
          <a:noFill/>
          <a:ln w="6350" cap="flat" cmpd="sng" algn="ctr">
            <a:solidFill>
              <a:srgbClr val="005EB8"/>
            </a:solidFill>
            <a:prstDash val="solid"/>
            <a:miter lim="800000"/>
            <a:tailEnd type="triangle"/>
          </a:ln>
          <a:effectLst/>
        </p:spPr>
      </p:cxnSp>
      <p:sp>
        <p:nvSpPr>
          <p:cNvPr id="93" name="Rectangle: Rounded Corners 92">
            <a:extLst>
              <a:ext uri="{FF2B5EF4-FFF2-40B4-BE49-F238E27FC236}">
                <a16:creationId xmlns:a16="http://schemas.microsoft.com/office/drawing/2014/main" id="{3A6CA93D-D670-A2D1-DBE1-D1B2C06C1A03}"/>
              </a:ext>
            </a:extLst>
          </p:cNvPr>
          <p:cNvSpPr/>
          <p:nvPr/>
        </p:nvSpPr>
        <p:spPr>
          <a:xfrm>
            <a:off x="7758388" y="2258110"/>
            <a:ext cx="4017818" cy="588857"/>
          </a:xfrm>
          <a:prstGeom prst="round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1200" b="0" i="0" u="none" strike="noStrike" kern="0" cap="none" spc="0" normalizeH="0" baseline="0" noProof="0" dirty="0">
                <a:ln>
                  <a:noFill/>
                </a:ln>
                <a:solidFill>
                  <a:srgbClr val="FFFFFF"/>
                </a:solidFill>
                <a:effectLst/>
                <a:uLnTx/>
                <a:uFillTx/>
                <a:ea typeface="+mn-ea"/>
                <a:cs typeface="Arial" panose="020B0604020202020204" pitchFamily="34" charset="0"/>
              </a:rPr>
              <a:t>Overall, 73% E2E automated and executed through automation in APR’2024 Release.</a:t>
            </a:r>
          </a:p>
        </p:txBody>
      </p:sp>
    </p:spTree>
    <p:extLst>
      <p:ext uri="{BB962C8B-B14F-4D97-AF65-F5344CB8AC3E}">
        <p14:creationId xmlns:p14="http://schemas.microsoft.com/office/powerpoint/2010/main" val="381504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B9C74-39CB-23FB-FBD0-819270883084}"/>
              </a:ext>
            </a:extLst>
          </p:cNvPr>
          <p:cNvSpPr>
            <a:spLocks noGrp="1"/>
          </p:cNvSpPr>
          <p:nvPr>
            <p:ph type="title"/>
          </p:nvPr>
        </p:nvSpPr>
        <p:spPr>
          <a:xfrm>
            <a:off x="414971" y="147521"/>
            <a:ext cx="11008413" cy="400978"/>
          </a:xfrm>
        </p:spPr>
        <p:txBody>
          <a:bodyPr/>
          <a:lstStyle/>
          <a:p>
            <a:r>
              <a:rPr lang="en-US" dirty="0"/>
              <a:t>Charlie Exit Automation – Capgemini Ownership</a:t>
            </a:r>
          </a:p>
        </p:txBody>
      </p:sp>
      <p:sp>
        <p:nvSpPr>
          <p:cNvPr id="133" name="Rectangle: Rounded Corners 132">
            <a:extLst>
              <a:ext uri="{FF2B5EF4-FFF2-40B4-BE49-F238E27FC236}">
                <a16:creationId xmlns:a16="http://schemas.microsoft.com/office/drawing/2014/main" id="{4ADC3A84-BA5D-FC37-1B4D-B028B31C41B0}"/>
              </a:ext>
            </a:extLst>
          </p:cNvPr>
          <p:cNvSpPr/>
          <p:nvPr/>
        </p:nvSpPr>
        <p:spPr>
          <a:xfrm>
            <a:off x="2891174" y="978658"/>
            <a:ext cx="627017"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EV</a:t>
            </a:r>
          </a:p>
        </p:txBody>
      </p:sp>
      <p:sp>
        <p:nvSpPr>
          <p:cNvPr id="134" name="Rounded Rectangle 56">
            <a:extLst>
              <a:ext uri="{FF2B5EF4-FFF2-40B4-BE49-F238E27FC236}">
                <a16:creationId xmlns:a16="http://schemas.microsoft.com/office/drawing/2014/main" id="{A257BF0C-3A7B-4299-00B0-292B3E359417}"/>
              </a:ext>
            </a:extLst>
          </p:cNvPr>
          <p:cNvSpPr/>
          <p:nvPr/>
        </p:nvSpPr>
        <p:spPr>
          <a:xfrm>
            <a:off x="339339" y="3105416"/>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hu-HU" sz="800" kern="0" dirty="0">
                <a:solidFill>
                  <a:srgbClr val="FFFFFF"/>
                </a:solidFill>
                <a:cs typeface="Calibri" panose="020F0502020204030204" pitchFamily="34" charset="0"/>
              </a:rPr>
              <a:t>PMx </a:t>
            </a:r>
            <a:r>
              <a:rPr lang="en-US" sz="800" kern="0" dirty="0">
                <a:solidFill>
                  <a:srgbClr val="FFFFFF"/>
                </a:solidFill>
                <a:cs typeface="Calibri" panose="020F0502020204030204" pitchFamily="34" charset="0"/>
              </a:rPr>
              <a:t>GTM</a:t>
            </a:r>
            <a:r>
              <a:rPr lang="hu-HU" sz="800" kern="0" dirty="0">
                <a:solidFill>
                  <a:srgbClr val="FFFFFF"/>
                </a:solidFill>
                <a:cs typeface="Calibri" panose="020F0502020204030204" pitchFamily="34" charset="0"/>
              </a:rPr>
              <a:t> Proj</a:t>
            </a:r>
            <a:endParaRPr lang="en-US" sz="800" kern="0" dirty="0">
              <a:solidFill>
                <a:srgbClr val="FFFFFF"/>
              </a:solidFill>
              <a:cs typeface="Calibri" panose="020F0502020204030204" pitchFamily="34" charset="0"/>
            </a:endParaRPr>
          </a:p>
        </p:txBody>
      </p:sp>
      <p:sp>
        <p:nvSpPr>
          <p:cNvPr id="135" name="Rounded Rectangle 56">
            <a:extLst>
              <a:ext uri="{FF2B5EF4-FFF2-40B4-BE49-F238E27FC236}">
                <a16:creationId xmlns:a16="http://schemas.microsoft.com/office/drawing/2014/main" id="{0F28AB7E-909F-8E7C-F484-48ADBAC71538}"/>
              </a:ext>
            </a:extLst>
          </p:cNvPr>
          <p:cNvSpPr/>
          <p:nvPr/>
        </p:nvSpPr>
        <p:spPr>
          <a:xfrm>
            <a:off x="4583109" y="3135261"/>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hu-HU" sz="800" kern="0" dirty="0">
                <a:solidFill>
                  <a:srgbClr val="FFFFFF"/>
                </a:solidFill>
                <a:cs typeface="Calibri" panose="020F0502020204030204" pitchFamily="34" charset="0"/>
              </a:rPr>
              <a:t>PMx IFF Proj</a:t>
            </a:r>
            <a:endParaRPr lang="en-US" sz="800" kern="0" dirty="0">
              <a:solidFill>
                <a:srgbClr val="FFFFFF"/>
              </a:solidFill>
              <a:cs typeface="Calibri" panose="020F0502020204030204" pitchFamily="34" charset="0"/>
            </a:endParaRPr>
          </a:p>
        </p:txBody>
      </p:sp>
      <p:cxnSp>
        <p:nvCxnSpPr>
          <p:cNvPr id="136" name="Connector: Elbow 135">
            <a:extLst>
              <a:ext uri="{FF2B5EF4-FFF2-40B4-BE49-F238E27FC236}">
                <a16:creationId xmlns:a16="http://schemas.microsoft.com/office/drawing/2014/main" id="{71466F06-7D01-8EE3-236E-51368E8B4C95}"/>
              </a:ext>
            </a:extLst>
          </p:cNvPr>
          <p:cNvCxnSpPr>
            <a:stCxn id="133" idx="1"/>
            <a:endCxn id="134" idx="1"/>
          </p:cNvCxnSpPr>
          <p:nvPr/>
        </p:nvCxnSpPr>
        <p:spPr>
          <a:xfrm rot="10800000" flipV="1">
            <a:off x="339340" y="1117995"/>
            <a:ext cx="2551835" cy="2187566"/>
          </a:xfrm>
          <a:prstGeom prst="bentConnector3">
            <a:avLst>
              <a:gd name="adj1" fmla="val 108958"/>
            </a:avLst>
          </a:prstGeom>
          <a:noFill/>
          <a:ln w="6350" cap="flat" cmpd="sng" algn="ctr">
            <a:solidFill>
              <a:srgbClr val="005EB8"/>
            </a:solidFill>
            <a:prstDash val="solid"/>
            <a:miter lim="800000"/>
            <a:tailEnd type="triangle"/>
          </a:ln>
          <a:effectLst/>
        </p:spPr>
      </p:cxnSp>
      <p:cxnSp>
        <p:nvCxnSpPr>
          <p:cNvPr id="137" name="Connector: Elbow 136">
            <a:extLst>
              <a:ext uri="{FF2B5EF4-FFF2-40B4-BE49-F238E27FC236}">
                <a16:creationId xmlns:a16="http://schemas.microsoft.com/office/drawing/2014/main" id="{2A4D2DE7-E660-F120-2540-D67638AAEF22}"/>
              </a:ext>
            </a:extLst>
          </p:cNvPr>
          <p:cNvCxnSpPr>
            <a:stCxn id="133" idx="3"/>
            <a:endCxn id="135" idx="3"/>
          </p:cNvCxnSpPr>
          <p:nvPr/>
        </p:nvCxnSpPr>
        <p:spPr>
          <a:xfrm>
            <a:off x="3518191" y="1117995"/>
            <a:ext cx="1769114" cy="2217411"/>
          </a:xfrm>
          <a:prstGeom prst="bentConnector3">
            <a:avLst>
              <a:gd name="adj1" fmla="val 112922"/>
            </a:avLst>
          </a:prstGeom>
          <a:noFill/>
          <a:ln w="6350" cap="flat" cmpd="sng" algn="ctr">
            <a:solidFill>
              <a:srgbClr val="005EB8"/>
            </a:solidFill>
            <a:prstDash val="solid"/>
            <a:miter lim="800000"/>
            <a:tailEnd type="triangle"/>
          </a:ln>
          <a:effectLst/>
        </p:spPr>
      </p:cxnSp>
      <p:sp>
        <p:nvSpPr>
          <p:cNvPr id="138" name="Rounded Rectangle 56">
            <a:extLst>
              <a:ext uri="{FF2B5EF4-FFF2-40B4-BE49-F238E27FC236}">
                <a16:creationId xmlns:a16="http://schemas.microsoft.com/office/drawing/2014/main" id="{58DF49CB-56F3-8E40-6D4C-C94D201AE51C}"/>
              </a:ext>
            </a:extLst>
          </p:cNvPr>
          <p:cNvSpPr/>
          <p:nvPr/>
        </p:nvSpPr>
        <p:spPr>
          <a:xfrm>
            <a:off x="1542928" y="1309932"/>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GTM</a:t>
            </a:r>
            <a:r>
              <a:rPr lang="hu-HU" sz="800" kern="0" dirty="0">
                <a:solidFill>
                  <a:srgbClr val="FFFFFF"/>
                </a:solidFill>
                <a:cs typeface="Calibri" panose="020F0502020204030204" pitchFamily="34" charset="0"/>
              </a:rPr>
              <a:t> </a:t>
            </a:r>
            <a:r>
              <a:rPr lang="en-US" sz="800" kern="0" dirty="0">
                <a:solidFill>
                  <a:srgbClr val="FFFFFF"/>
                </a:solidFill>
                <a:cs typeface="Calibri" panose="020F0502020204030204" pitchFamily="34" charset="0"/>
              </a:rPr>
              <a:t>Services Execution</a:t>
            </a:r>
          </a:p>
        </p:txBody>
      </p:sp>
      <p:sp>
        <p:nvSpPr>
          <p:cNvPr id="139" name="Rounded Rectangle 56">
            <a:extLst>
              <a:ext uri="{FF2B5EF4-FFF2-40B4-BE49-F238E27FC236}">
                <a16:creationId xmlns:a16="http://schemas.microsoft.com/office/drawing/2014/main" id="{CE4AFEC4-865A-5420-03D3-76D671DAA9AB}"/>
              </a:ext>
            </a:extLst>
          </p:cNvPr>
          <p:cNvSpPr/>
          <p:nvPr/>
        </p:nvSpPr>
        <p:spPr>
          <a:xfrm>
            <a:off x="1538179" y="1956556"/>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Fieldcore Execution</a:t>
            </a:r>
          </a:p>
        </p:txBody>
      </p:sp>
      <p:sp>
        <p:nvSpPr>
          <p:cNvPr id="140" name="Rounded Rectangle 56">
            <a:extLst>
              <a:ext uri="{FF2B5EF4-FFF2-40B4-BE49-F238E27FC236}">
                <a16:creationId xmlns:a16="http://schemas.microsoft.com/office/drawing/2014/main" id="{7052F131-CE10-868E-1F8D-33B1273B55C3}"/>
              </a:ext>
            </a:extLst>
          </p:cNvPr>
          <p:cNvSpPr/>
          <p:nvPr/>
        </p:nvSpPr>
        <p:spPr>
          <a:xfrm>
            <a:off x="1545890" y="2554035"/>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Repairs Smart Package</a:t>
            </a:r>
          </a:p>
        </p:txBody>
      </p:sp>
      <p:sp>
        <p:nvSpPr>
          <p:cNvPr id="141" name="Rounded Rectangle 56">
            <a:extLst>
              <a:ext uri="{FF2B5EF4-FFF2-40B4-BE49-F238E27FC236}">
                <a16:creationId xmlns:a16="http://schemas.microsoft.com/office/drawing/2014/main" id="{D190EF8D-41F0-DEA9-8769-A61AAC8A4EAE}"/>
              </a:ext>
            </a:extLst>
          </p:cNvPr>
          <p:cNvSpPr/>
          <p:nvPr/>
        </p:nvSpPr>
        <p:spPr>
          <a:xfrm>
            <a:off x="1538179" y="3147805"/>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Parts CCSO</a:t>
            </a:r>
          </a:p>
        </p:txBody>
      </p:sp>
      <p:sp>
        <p:nvSpPr>
          <p:cNvPr id="142" name="Rounded Rectangle 56">
            <a:extLst>
              <a:ext uri="{FF2B5EF4-FFF2-40B4-BE49-F238E27FC236}">
                <a16:creationId xmlns:a16="http://schemas.microsoft.com/office/drawing/2014/main" id="{38D1349D-989C-F2C7-E95A-1B8277520B3D}"/>
              </a:ext>
            </a:extLst>
          </p:cNvPr>
          <p:cNvSpPr/>
          <p:nvPr/>
        </p:nvSpPr>
        <p:spPr>
          <a:xfrm>
            <a:off x="1501736" y="4907511"/>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External PO</a:t>
            </a:r>
          </a:p>
        </p:txBody>
      </p:sp>
      <p:sp>
        <p:nvSpPr>
          <p:cNvPr id="143" name="Rounded Rectangle 56">
            <a:extLst>
              <a:ext uri="{FF2B5EF4-FFF2-40B4-BE49-F238E27FC236}">
                <a16:creationId xmlns:a16="http://schemas.microsoft.com/office/drawing/2014/main" id="{DA0BEA1F-D371-1930-B590-1B81C7972013}"/>
              </a:ext>
            </a:extLst>
          </p:cNvPr>
          <p:cNvSpPr/>
          <p:nvPr/>
        </p:nvSpPr>
        <p:spPr>
          <a:xfrm>
            <a:off x="1501736" y="4322087"/>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Parts Alpha</a:t>
            </a:r>
          </a:p>
        </p:txBody>
      </p:sp>
      <p:sp>
        <p:nvSpPr>
          <p:cNvPr id="144" name="Rounded Rectangle 56">
            <a:extLst>
              <a:ext uri="{FF2B5EF4-FFF2-40B4-BE49-F238E27FC236}">
                <a16:creationId xmlns:a16="http://schemas.microsoft.com/office/drawing/2014/main" id="{AF5DA856-5EE0-F74B-3C84-B3D7B146B8E2}"/>
              </a:ext>
            </a:extLst>
          </p:cNvPr>
          <p:cNvSpPr/>
          <p:nvPr/>
        </p:nvSpPr>
        <p:spPr>
          <a:xfrm>
            <a:off x="1501681" y="3754795"/>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SAP Repairs</a:t>
            </a:r>
          </a:p>
        </p:txBody>
      </p:sp>
      <p:cxnSp>
        <p:nvCxnSpPr>
          <p:cNvPr id="145" name="Straight Arrow Connector 144">
            <a:extLst>
              <a:ext uri="{FF2B5EF4-FFF2-40B4-BE49-F238E27FC236}">
                <a16:creationId xmlns:a16="http://schemas.microsoft.com/office/drawing/2014/main" id="{59684BC1-7570-C8FD-FE57-E67F82A28F13}"/>
              </a:ext>
            </a:extLst>
          </p:cNvPr>
          <p:cNvCxnSpPr>
            <a:cxnSpLocks/>
            <a:stCxn id="134" idx="3"/>
          </p:cNvCxnSpPr>
          <p:nvPr/>
        </p:nvCxnSpPr>
        <p:spPr>
          <a:xfrm flipV="1">
            <a:off x="1043535" y="1411878"/>
            <a:ext cx="499393" cy="1893683"/>
          </a:xfrm>
          <a:prstGeom prst="straightConnector1">
            <a:avLst/>
          </a:prstGeom>
          <a:noFill/>
          <a:ln w="6350" cap="flat" cmpd="sng" algn="ctr">
            <a:solidFill>
              <a:srgbClr val="005EB8"/>
            </a:solidFill>
            <a:prstDash val="solid"/>
            <a:miter lim="800000"/>
            <a:tailEnd type="triangle"/>
          </a:ln>
          <a:effectLst/>
        </p:spPr>
      </p:cxnSp>
      <p:cxnSp>
        <p:nvCxnSpPr>
          <p:cNvPr id="146" name="Straight Arrow Connector 145">
            <a:extLst>
              <a:ext uri="{FF2B5EF4-FFF2-40B4-BE49-F238E27FC236}">
                <a16:creationId xmlns:a16="http://schemas.microsoft.com/office/drawing/2014/main" id="{C42F25B9-7632-11A1-DC4D-4FAAEEEFF926}"/>
              </a:ext>
            </a:extLst>
          </p:cNvPr>
          <p:cNvCxnSpPr>
            <a:stCxn id="134" idx="3"/>
            <a:endCxn id="141" idx="1"/>
          </p:cNvCxnSpPr>
          <p:nvPr/>
        </p:nvCxnSpPr>
        <p:spPr>
          <a:xfrm>
            <a:off x="1043535" y="3305561"/>
            <a:ext cx="494644" cy="42389"/>
          </a:xfrm>
          <a:prstGeom prst="straightConnector1">
            <a:avLst/>
          </a:prstGeom>
          <a:noFill/>
          <a:ln w="6350" cap="flat" cmpd="sng" algn="ctr">
            <a:solidFill>
              <a:srgbClr val="005EB8"/>
            </a:solidFill>
            <a:prstDash val="solid"/>
            <a:miter lim="800000"/>
            <a:tailEnd type="triangle"/>
          </a:ln>
          <a:effectLst/>
        </p:spPr>
      </p:cxnSp>
      <p:cxnSp>
        <p:nvCxnSpPr>
          <p:cNvPr id="147" name="Straight Arrow Connector 146">
            <a:extLst>
              <a:ext uri="{FF2B5EF4-FFF2-40B4-BE49-F238E27FC236}">
                <a16:creationId xmlns:a16="http://schemas.microsoft.com/office/drawing/2014/main" id="{FBAC3058-8547-28C8-D741-DD620F71FE78}"/>
              </a:ext>
            </a:extLst>
          </p:cNvPr>
          <p:cNvCxnSpPr>
            <a:stCxn id="134" idx="3"/>
            <a:endCxn id="140" idx="1"/>
          </p:cNvCxnSpPr>
          <p:nvPr/>
        </p:nvCxnSpPr>
        <p:spPr>
          <a:xfrm flipV="1">
            <a:off x="1043535" y="2754180"/>
            <a:ext cx="502355" cy="551381"/>
          </a:xfrm>
          <a:prstGeom prst="straightConnector1">
            <a:avLst/>
          </a:prstGeom>
          <a:noFill/>
          <a:ln w="6350" cap="flat" cmpd="sng" algn="ctr">
            <a:solidFill>
              <a:srgbClr val="005EB8"/>
            </a:solidFill>
            <a:prstDash val="solid"/>
            <a:miter lim="800000"/>
            <a:tailEnd type="triangle"/>
          </a:ln>
          <a:effectLst/>
        </p:spPr>
      </p:cxnSp>
      <p:cxnSp>
        <p:nvCxnSpPr>
          <p:cNvPr id="148" name="Straight Arrow Connector 147">
            <a:extLst>
              <a:ext uri="{FF2B5EF4-FFF2-40B4-BE49-F238E27FC236}">
                <a16:creationId xmlns:a16="http://schemas.microsoft.com/office/drawing/2014/main" id="{6010A1AE-2FCF-ECCF-291C-0B39A32CE020}"/>
              </a:ext>
            </a:extLst>
          </p:cNvPr>
          <p:cNvCxnSpPr>
            <a:stCxn id="134" idx="3"/>
            <a:endCxn id="139" idx="1"/>
          </p:cNvCxnSpPr>
          <p:nvPr/>
        </p:nvCxnSpPr>
        <p:spPr>
          <a:xfrm flipV="1">
            <a:off x="1043535" y="2156701"/>
            <a:ext cx="494644" cy="1148860"/>
          </a:xfrm>
          <a:prstGeom prst="straightConnector1">
            <a:avLst/>
          </a:prstGeom>
          <a:noFill/>
          <a:ln w="6350" cap="flat" cmpd="sng" algn="ctr">
            <a:solidFill>
              <a:srgbClr val="005EB8"/>
            </a:solidFill>
            <a:prstDash val="solid"/>
            <a:miter lim="800000"/>
            <a:tailEnd type="triangle"/>
          </a:ln>
          <a:effectLst/>
        </p:spPr>
      </p:cxnSp>
      <p:cxnSp>
        <p:nvCxnSpPr>
          <p:cNvPr id="149" name="Straight Arrow Connector 148">
            <a:extLst>
              <a:ext uri="{FF2B5EF4-FFF2-40B4-BE49-F238E27FC236}">
                <a16:creationId xmlns:a16="http://schemas.microsoft.com/office/drawing/2014/main" id="{6B5026B3-5339-D19A-D4BF-F0D377A6F98F}"/>
              </a:ext>
            </a:extLst>
          </p:cNvPr>
          <p:cNvCxnSpPr>
            <a:stCxn id="134" idx="3"/>
            <a:endCxn id="144" idx="1"/>
          </p:cNvCxnSpPr>
          <p:nvPr/>
        </p:nvCxnSpPr>
        <p:spPr>
          <a:xfrm>
            <a:off x="1043535" y="3305561"/>
            <a:ext cx="458146" cy="649379"/>
          </a:xfrm>
          <a:prstGeom prst="straightConnector1">
            <a:avLst/>
          </a:prstGeom>
          <a:noFill/>
          <a:ln w="6350" cap="flat" cmpd="sng" algn="ctr">
            <a:solidFill>
              <a:srgbClr val="005EB8"/>
            </a:solidFill>
            <a:prstDash val="solid"/>
            <a:miter lim="800000"/>
            <a:tailEnd type="triangle"/>
          </a:ln>
          <a:effectLst/>
        </p:spPr>
      </p:cxnSp>
      <p:cxnSp>
        <p:nvCxnSpPr>
          <p:cNvPr id="150" name="Straight Arrow Connector 149">
            <a:extLst>
              <a:ext uri="{FF2B5EF4-FFF2-40B4-BE49-F238E27FC236}">
                <a16:creationId xmlns:a16="http://schemas.microsoft.com/office/drawing/2014/main" id="{16FD5386-D2B1-37D8-70D0-27209F3FB760}"/>
              </a:ext>
            </a:extLst>
          </p:cNvPr>
          <p:cNvCxnSpPr>
            <a:stCxn id="134" idx="3"/>
            <a:endCxn id="143" idx="1"/>
          </p:cNvCxnSpPr>
          <p:nvPr/>
        </p:nvCxnSpPr>
        <p:spPr>
          <a:xfrm>
            <a:off x="1043535" y="3305561"/>
            <a:ext cx="458201" cy="1216671"/>
          </a:xfrm>
          <a:prstGeom prst="straightConnector1">
            <a:avLst/>
          </a:prstGeom>
          <a:noFill/>
          <a:ln w="6350" cap="flat" cmpd="sng" algn="ctr">
            <a:solidFill>
              <a:srgbClr val="005EB8"/>
            </a:solidFill>
            <a:prstDash val="solid"/>
            <a:miter lim="800000"/>
            <a:tailEnd type="triangle"/>
          </a:ln>
          <a:effectLst/>
        </p:spPr>
      </p:cxnSp>
      <p:cxnSp>
        <p:nvCxnSpPr>
          <p:cNvPr id="151" name="Straight Arrow Connector 150">
            <a:extLst>
              <a:ext uri="{FF2B5EF4-FFF2-40B4-BE49-F238E27FC236}">
                <a16:creationId xmlns:a16="http://schemas.microsoft.com/office/drawing/2014/main" id="{6DB6337E-3778-97BE-EB25-A9962092BC60}"/>
              </a:ext>
            </a:extLst>
          </p:cNvPr>
          <p:cNvCxnSpPr>
            <a:stCxn id="134" idx="3"/>
            <a:endCxn id="142" idx="1"/>
          </p:cNvCxnSpPr>
          <p:nvPr/>
        </p:nvCxnSpPr>
        <p:spPr>
          <a:xfrm>
            <a:off x="1043535" y="3305561"/>
            <a:ext cx="458201" cy="1802095"/>
          </a:xfrm>
          <a:prstGeom prst="straightConnector1">
            <a:avLst/>
          </a:prstGeom>
          <a:noFill/>
          <a:ln w="6350" cap="flat" cmpd="sng" algn="ctr">
            <a:solidFill>
              <a:srgbClr val="005EB8"/>
            </a:solidFill>
            <a:prstDash val="solid"/>
            <a:miter lim="800000"/>
            <a:tailEnd type="triangle"/>
          </a:ln>
          <a:effectLst/>
        </p:spPr>
      </p:cxnSp>
      <p:sp>
        <p:nvSpPr>
          <p:cNvPr id="152" name="Rounded Rectangle 56">
            <a:extLst>
              <a:ext uri="{FF2B5EF4-FFF2-40B4-BE49-F238E27FC236}">
                <a16:creationId xmlns:a16="http://schemas.microsoft.com/office/drawing/2014/main" id="{B80BC2FC-F682-E74B-72F6-E8055284B653}"/>
              </a:ext>
            </a:extLst>
          </p:cNvPr>
          <p:cNvSpPr/>
          <p:nvPr/>
        </p:nvSpPr>
        <p:spPr>
          <a:xfrm>
            <a:off x="3139380" y="1693591"/>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GTM</a:t>
            </a:r>
            <a:r>
              <a:rPr lang="hu-HU" sz="800" kern="0" dirty="0">
                <a:solidFill>
                  <a:srgbClr val="FFFFFF"/>
                </a:solidFill>
                <a:cs typeface="Calibri" panose="020F0502020204030204" pitchFamily="34" charset="0"/>
              </a:rPr>
              <a:t> </a:t>
            </a:r>
            <a:r>
              <a:rPr lang="en-US" sz="800" kern="0" dirty="0">
                <a:solidFill>
                  <a:srgbClr val="FFFFFF"/>
                </a:solidFill>
                <a:cs typeface="Calibri" panose="020F0502020204030204" pitchFamily="34" charset="0"/>
              </a:rPr>
              <a:t>Services Execution</a:t>
            </a:r>
          </a:p>
        </p:txBody>
      </p:sp>
      <p:sp>
        <p:nvSpPr>
          <p:cNvPr id="153" name="Rounded Rectangle 56">
            <a:extLst>
              <a:ext uri="{FF2B5EF4-FFF2-40B4-BE49-F238E27FC236}">
                <a16:creationId xmlns:a16="http://schemas.microsoft.com/office/drawing/2014/main" id="{A0C6BE31-A1D7-CE59-8997-90187E46336D}"/>
              </a:ext>
            </a:extLst>
          </p:cNvPr>
          <p:cNvSpPr/>
          <p:nvPr/>
        </p:nvSpPr>
        <p:spPr>
          <a:xfrm>
            <a:off x="3139380" y="2304898"/>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Timecard Execution</a:t>
            </a:r>
          </a:p>
        </p:txBody>
      </p:sp>
      <p:sp>
        <p:nvSpPr>
          <p:cNvPr id="154" name="Rounded Rectangle 56">
            <a:extLst>
              <a:ext uri="{FF2B5EF4-FFF2-40B4-BE49-F238E27FC236}">
                <a16:creationId xmlns:a16="http://schemas.microsoft.com/office/drawing/2014/main" id="{6CCAF03C-9720-2B0D-A84A-68E0DC198648}"/>
              </a:ext>
            </a:extLst>
          </p:cNvPr>
          <p:cNvSpPr/>
          <p:nvPr/>
        </p:nvSpPr>
        <p:spPr>
          <a:xfrm>
            <a:off x="3167011" y="2894433"/>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RRB</a:t>
            </a:r>
          </a:p>
        </p:txBody>
      </p:sp>
      <p:sp>
        <p:nvSpPr>
          <p:cNvPr id="155" name="Rounded Rectangle 56">
            <a:extLst>
              <a:ext uri="{FF2B5EF4-FFF2-40B4-BE49-F238E27FC236}">
                <a16:creationId xmlns:a16="http://schemas.microsoft.com/office/drawing/2014/main" id="{01C30100-5F35-A9BC-293D-67B420AEC1DB}"/>
              </a:ext>
            </a:extLst>
          </p:cNvPr>
          <p:cNvSpPr/>
          <p:nvPr/>
        </p:nvSpPr>
        <p:spPr>
          <a:xfrm>
            <a:off x="3167011" y="3486913"/>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ICRRB</a:t>
            </a:r>
          </a:p>
        </p:txBody>
      </p:sp>
      <p:cxnSp>
        <p:nvCxnSpPr>
          <p:cNvPr id="156" name="Straight Arrow Connector 155">
            <a:extLst>
              <a:ext uri="{FF2B5EF4-FFF2-40B4-BE49-F238E27FC236}">
                <a16:creationId xmlns:a16="http://schemas.microsoft.com/office/drawing/2014/main" id="{24317460-9E92-E358-D57F-1D404B212B4C}"/>
              </a:ext>
            </a:extLst>
          </p:cNvPr>
          <p:cNvCxnSpPr>
            <a:stCxn id="135" idx="1"/>
            <a:endCxn id="152" idx="3"/>
          </p:cNvCxnSpPr>
          <p:nvPr/>
        </p:nvCxnSpPr>
        <p:spPr>
          <a:xfrm flipH="1" flipV="1">
            <a:off x="3843576" y="1893736"/>
            <a:ext cx="739533" cy="1441670"/>
          </a:xfrm>
          <a:prstGeom prst="straightConnector1">
            <a:avLst/>
          </a:prstGeom>
          <a:noFill/>
          <a:ln w="6350" cap="flat" cmpd="sng" algn="ctr">
            <a:solidFill>
              <a:srgbClr val="005EB8"/>
            </a:solidFill>
            <a:prstDash val="solid"/>
            <a:miter lim="800000"/>
            <a:tailEnd type="triangle"/>
          </a:ln>
          <a:effectLst/>
        </p:spPr>
      </p:cxnSp>
      <p:cxnSp>
        <p:nvCxnSpPr>
          <p:cNvPr id="157" name="Straight Arrow Connector 156">
            <a:extLst>
              <a:ext uri="{FF2B5EF4-FFF2-40B4-BE49-F238E27FC236}">
                <a16:creationId xmlns:a16="http://schemas.microsoft.com/office/drawing/2014/main" id="{E11D5C2F-574D-19E3-F86D-36AD76E2819C}"/>
              </a:ext>
            </a:extLst>
          </p:cNvPr>
          <p:cNvCxnSpPr>
            <a:stCxn id="135" idx="1"/>
            <a:endCxn id="154" idx="3"/>
          </p:cNvCxnSpPr>
          <p:nvPr/>
        </p:nvCxnSpPr>
        <p:spPr>
          <a:xfrm flipH="1" flipV="1">
            <a:off x="3871207" y="3094578"/>
            <a:ext cx="711902" cy="240828"/>
          </a:xfrm>
          <a:prstGeom prst="straightConnector1">
            <a:avLst/>
          </a:prstGeom>
          <a:noFill/>
          <a:ln w="6350" cap="flat" cmpd="sng" algn="ctr">
            <a:solidFill>
              <a:srgbClr val="005EB8"/>
            </a:solidFill>
            <a:prstDash val="solid"/>
            <a:miter lim="800000"/>
            <a:tailEnd type="triangle"/>
          </a:ln>
          <a:effectLst/>
        </p:spPr>
      </p:cxnSp>
      <p:cxnSp>
        <p:nvCxnSpPr>
          <p:cNvPr id="158" name="Straight Arrow Connector 157">
            <a:extLst>
              <a:ext uri="{FF2B5EF4-FFF2-40B4-BE49-F238E27FC236}">
                <a16:creationId xmlns:a16="http://schemas.microsoft.com/office/drawing/2014/main" id="{30F9E1ED-16C2-8AE7-2BED-A7A8A97650CC}"/>
              </a:ext>
            </a:extLst>
          </p:cNvPr>
          <p:cNvCxnSpPr>
            <a:stCxn id="135" idx="1"/>
            <a:endCxn id="153" idx="3"/>
          </p:cNvCxnSpPr>
          <p:nvPr/>
        </p:nvCxnSpPr>
        <p:spPr>
          <a:xfrm flipH="1" flipV="1">
            <a:off x="3843576" y="2505043"/>
            <a:ext cx="739533" cy="830363"/>
          </a:xfrm>
          <a:prstGeom prst="straightConnector1">
            <a:avLst/>
          </a:prstGeom>
          <a:noFill/>
          <a:ln w="6350" cap="flat" cmpd="sng" algn="ctr">
            <a:solidFill>
              <a:srgbClr val="005EB8"/>
            </a:solidFill>
            <a:prstDash val="solid"/>
            <a:miter lim="800000"/>
            <a:tailEnd type="triangle"/>
          </a:ln>
          <a:effectLst/>
        </p:spPr>
      </p:cxnSp>
      <p:cxnSp>
        <p:nvCxnSpPr>
          <p:cNvPr id="159" name="Straight Arrow Connector 158">
            <a:extLst>
              <a:ext uri="{FF2B5EF4-FFF2-40B4-BE49-F238E27FC236}">
                <a16:creationId xmlns:a16="http://schemas.microsoft.com/office/drawing/2014/main" id="{147428FA-3CD5-1EFA-A7F8-C1F584390D2F}"/>
              </a:ext>
            </a:extLst>
          </p:cNvPr>
          <p:cNvCxnSpPr>
            <a:stCxn id="135" idx="1"/>
            <a:endCxn id="155" idx="3"/>
          </p:cNvCxnSpPr>
          <p:nvPr/>
        </p:nvCxnSpPr>
        <p:spPr>
          <a:xfrm flipH="1">
            <a:off x="3871207" y="3335406"/>
            <a:ext cx="711902" cy="351652"/>
          </a:xfrm>
          <a:prstGeom prst="straightConnector1">
            <a:avLst/>
          </a:prstGeom>
          <a:noFill/>
          <a:ln w="6350" cap="flat" cmpd="sng" algn="ctr">
            <a:solidFill>
              <a:srgbClr val="005EB8"/>
            </a:solidFill>
            <a:prstDash val="solid"/>
            <a:miter lim="800000"/>
            <a:tailEnd type="triangle"/>
          </a:ln>
          <a:effectLst/>
        </p:spPr>
      </p:cxnSp>
      <p:sp>
        <p:nvSpPr>
          <p:cNvPr id="160" name="Rectangle: Rounded Corners 159">
            <a:extLst>
              <a:ext uri="{FF2B5EF4-FFF2-40B4-BE49-F238E27FC236}">
                <a16:creationId xmlns:a16="http://schemas.microsoft.com/office/drawing/2014/main" id="{B1CC8092-A6C0-8946-BEEE-71F245FF787F}"/>
              </a:ext>
            </a:extLst>
          </p:cNvPr>
          <p:cNvSpPr/>
          <p:nvPr/>
        </p:nvSpPr>
        <p:spPr>
          <a:xfrm>
            <a:off x="108330" y="5567891"/>
            <a:ext cx="1975263"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APEX Invoice</a:t>
            </a:r>
          </a:p>
        </p:txBody>
      </p:sp>
      <p:cxnSp>
        <p:nvCxnSpPr>
          <p:cNvPr id="161" name="Connector: Elbow 160">
            <a:extLst>
              <a:ext uri="{FF2B5EF4-FFF2-40B4-BE49-F238E27FC236}">
                <a16:creationId xmlns:a16="http://schemas.microsoft.com/office/drawing/2014/main" id="{F9C4D926-6D8A-D909-2C30-37BF5F6253D5}"/>
              </a:ext>
            </a:extLst>
          </p:cNvPr>
          <p:cNvCxnSpPr>
            <a:stCxn id="142" idx="2"/>
            <a:endCxn id="160" idx="0"/>
          </p:cNvCxnSpPr>
          <p:nvPr/>
        </p:nvCxnSpPr>
        <p:spPr>
          <a:xfrm rot="5400000">
            <a:off x="1344853" y="5058910"/>
            <a:ext cx="260090" cy="757872"/>
          </a:xfrm>
          <a:prstGeom prst="bentConnector3">
            <a:avLst/>
          </a:prstGeom>
          <a:noFill/>
          <a:ln w="6350" cap="flat" cmpd="sng" algn="ctr">
            <a:solidFill>
              <a:srgbClr val="005EB8"/>
            </a:solidFill>
            <a:prstDash val="solid"/>
            <a:miter lim="800000"/>
            <a:tailEnd type="triangle"/>
          </a:ln>
          <a:effectLst/>
        </p:spPr>
      </p:cxnSp>
      <p:sp>
        <p:nvSpPr>
          <p:cNvPr id="162" name="TextBox 161">
            <a:extLst>
              <a:ext uri="{FF2B5EF4-FFF2-40B4-BE49-F238E27FC236}">
                <a16:creationId xmlns:a16="http://schemas.microsoft.com/office/drawing/2014/main" id="{0242F887-021A-520E-8DD0-870433B53E64}"/>
              </a:ext>
            </a:extLst>
          </p:cNvPr>
          <p:cNvSpPr txBox="1"/>
          <p:nvPr/>
        </p:nvSpPr>
        <p:spPr>
          <a:xfrm>
            <a:off x="4097725" y="934423"/>
            <a:ext cx="1329400" cy="153888"/>
          </a:xfrm>
          <a:prstGeom prst="rect">
            <a:avLst/>
          </a:prstGeom>
          <a:noFill/>
        </p:spPr>
        <p:txBody>
          <a:bodyPr wrap="square" lIns="0" tIns="0" rIns="0" bIns="0" rtlCol="0">
            <a:spAutoFit/>
          </a:bodyPr>
          <a:lstStyle/>
          <a:p>
            <a:pPr algn="ctr"/>
            <a:r>
              <a:rPr lang="en-US" sz="1000" dirty="0">
                <a:solidFill>
                  <a:srgbClr val="0C2340"/>
                </a:solidFill>
                <a:ea typeface="Calibri" panose="020F0502020204030204" pitchFamily="34" charset="0"/>
                <a:cs typeface="Calibri" panose="020F0502020204030204" pitchFamily="34" charset="0"/>
              </a:rPr>
              <a:t>C</a:t>
            </a:r>
            <a:r>
              <a:rPr lang="en-IN" sz="1000" dirty="0">
                <a:solidFill>
                  <a:srgbClr val="0C2340"/>
                </a:solidFill>
                <a:ea typeface="Calibri" panose="020F0502020204030204" pitchFamily="34" charset="0"/>
                <a:cs typeface="Calibri" panose="020F0502020204030204" pitchFamily="34" charset="0"/>
              </a:rPr>
              <a:t>SA / CM&amp;U</a:t>
            </a:r>
          </a:p>
        </p:txBody>
      </p:sp>
      <p:sp>
        <p:nvSpPr>
          <p:cNvPr id="163" name="TextBox 162">
            <a:extLst>
              <a:ext uri="{FF2B5EF4-FFF2-40B4-BE49-F238E27FC236}">
                <a16:creationId xmlns:a16="http://schemas.microsoft.com/office/drawing/2014/main" id="{C3238698-4D64-B6F8-B322-CDF473EC8C4F}"/>
              </a:ext>
            </a:extLst>
          </p:cNvPr>
          <p:cNvSpPr txBox="1"/>
          <p:nvPr/>
        </p:nvSpPr>
        <p:spPr>
          <a:xfrm>
            <a:off x="386241" y="939914"/>
            <a:ext cx="977774" cy="307777"/>
          </a:xfrm>
          <a:prstGeom prst="rect">
            <a:avLst/>
          </a:prstGeom>
          <a:noFill/>
        </p:spPr>
        <p:txBody>
          <a:bodyPr wrap="square" lIns="0" tIns="0" rIns="0" bIns="0" rtlCol="0">
            <a:spAutoFit/>
          </a:bodyPr>
          <a:lstStyle/>
          <a:p>
            <a:pPr algn="ctr"/>
            <a:r>
              <a:rPr lang="en-IN" sz="1000" dirty="0">
                <a:solidFill>
                  <a:srgbClr val="0C2340"/>
                </a:solidFill>
                <a:ea typeface="Calibri" panose="020F0502020204030204" pitchFamily="34" charset="0"/>
                <a:cs typeface="Calibri" panose="020F0502020204030204" pitchFamily="34" charset="0"/>
              </a:rPr>
              <a:t>Tx Mixed Scope</a:t>
            </a:r>
          </a:p>
          <a:p>
            <a:pPr algn="ctr"/>
            <a:endParaRPr lang="en-IN" sz="1000" dirty="0" err="1">
              <a:solidFill>
                <a:srgbClr val="0C2340"/>
              </a:solidFill>
              <a:ea typeface="Calibri" panose="020F0502020204030204" pitchFamily="34" charset="0"/>
              <a:cs typeface="Calibri" panose="020F0502020204030204" pitchFamily="34" charset="0"/>
            </a:endParaRPr>
          </a:p>
        </p:txBody>
      </p:sp>
      <p:sp>
        <p:nvSpPr>
          <p:cNvPr id="164" name="Rounded Rectangle 56">
            <a:extLst>
              <a:ext uri="{FF2B5EF4-FFF2-40B4-BE49-F238E27FC236}">
                <a16:creationId xmlns:a16="http://schemas.microsoft.com/office/drawing/2014/main" id="{A0EB4D2A-F05C-02DC-93CF-CD76857FD037}"/>
              </a:ext>
            </a:extLst>
          </p:cNvPr>
          <p:cNvSpPr/>
          <p:nvPr/>
        </p:nvSpPr>
        <p:spPr>
          <a:xfrm>
            <a:off x="6621699" y="1510077"/>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Release Strategy</a:t>
            </a:r>
          </a:p>
        </p:txBody>
      </p:sp>
      <p:sp>
        <p:nvSpPr>
          <p:cNvPr id="165" name="Rounded Rectangle 56">
            <a:extLst>
              <a:ext uri="{FF2B5EF4-FFF2-40B4-BE49-F238E27FC236}">
                <a16:creationId xmlns:a16="http://schemas.microsoft.com/office/drawing/2014/main" id="{C5E79656-C8D1-C1F3-00FF-0092E82FA932}"/>
              </a:ext>
            </a:extLst>
          </p:cNvPr>
          <p:cNvSpPr/>
          <p:nvPr/>
        </p:nvSpPr>
        <p:spPr>
          <a:xfrm>
            <a:off x="6624660" y="2211725"/>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MJE</a:t>
            </a:r>
          </a:p>
        </p:txBody>
      </p:sp>
      <p:sp>
        <p:nvSpPr>
          <p:cNvPr id="166" name="Rounded Rectangle 56">
            <a:extLst>
              <a:ext uri="{FF2B5EF4-FFF2-40B4-BE49-F238E27FC236}">
                <a16:creationId xmlns:a16="http://schemas.microsoft.com/office/drawing/2014/main" id="{1208D68B-7561-701D-0D91-34F801F77A83}"/>
              </a:ext>
            </a:extLst>
          </p:cNvPr>
          <p:cNvSpPr/>
          <p:nvPr/>
        </p:nvSpPr>
        <p:spPr>
          <a:xfrm>
            <a:off x="6642862" y="2907815"/>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Warranty</a:t>
            </a:r>
          </a:p>
        </p:txBody>
      </p:sp>
      <p:sp>
        <p:nvSpPr>
          <p:cNvPr id="167" name="Rounded Rectangle 56">
            <a:extLst>
              <a:ext uri="{FF2B5EF4-FFF2-40B4-BE49-F238E27FC236}">
                <a16:creationId xmlns:a16="http://schemas.microsoft.com/office/drawing/2014/main" id="{5DA6462D-60C3-10A9-28B7-6049E0965062}"/>
              </a:ext>
            </a:extLst>
          </p:cNvPr>
          <p:cNvSpPr/>
          <p:nvPr/>
        </p:nvSpPr>
        <p:spPr>
          <a:xfrm>
            <a:off x="6642862" y="3598558"/>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ES Concur</a:t>
            </a:r>
          </a:p>
        </p:txBody>
      </p:sp>
      <p:sp>
        <p:nvSpPr>
          <p:cNvPr id="168" name="Rectangle: Rounded Corners 167">
            <a:extLst>
              <a:ext uri="{FF2B5EF4-FFF2-40B4-BE49-F238E27FC236}">
                <a16:creationId xmlns:a16="http://schemas.microsoft.com/office/drawing/2014/main" id="{4E629729-D90B-5EC8-863B-348AC5310F67}"/>
              </a:ext>
            </a:extLst>
          </p:cNvPr>
          <p:cNvSpPr/>
          <p:nvPr/>
        </p:nvSpPr>
        <p:spPr>
          <a:xfrm>
            <a:off x="5832213" y="967311"/>
            <a:ext cx="1975263" cy="278674"/>
          </a:xfrm>
          <a:prstGeom prst="roundRect">
            <a:avLst/>
          </a:prstGeom>
          <a:solidFill>
            <a:schemeClr val="accent2"/>
          </a:solidFill>
          <a:ln w="12700" cap="flat" cmpd="sng" algn="ctr">
            <a:noFill/>
            <a:prstDash val="solid"/>
            <a:miter lim="800000"/>
          </a:ln>
          <a:effectLst/>
        </p:spPr>
        <p:txBody>
          <a:bodyPr rtlCol="0" anchor="ctr"/>
          <a:lstStyle/>
          <a:p>
            <a:pPr algn="ctr"/>
            <a:r>
              <a:rPr lang="en-IN" sz="800" kern="0" dirty="0">
                <a:solidFill>
                  <a:srgbClr val="FFFFFF"/>
                </a:solidFill>
                <a:cs typeface="Calibri" panose="020F0502020204030204" pitchFamily="34" charset="0"/>
              </a:rPr>
              <a:t>Modular Testing</a:t>
            </a:r>
          </a:p>
        </p:txBody>
      </p:sp>
      <p:cxnSp>
        <p:nvCxnSpPr>
          <p:cNvPr id="169" name="Connector: Elbow 168">
            <a:extLst>
              <a:ext uri="{FF2B5EF4-FFF2-40B4-BE49-F238E27FC236}">
                <a16:creationId xmlns:a16="http://schemas.microsoft.com/office/drawing/2014/main" id="{BA5B40B6-B991-755A-2146-046FFB7BB3C6}"/>
              </a:ext>
            </a:extLst>
          </p:cNvPr>
          <p:cNvCxnSpPr>
            <a:stCxn id="168" idx="1"/>
            <a:endCxn id="165" idx="1"/>
          </p:cNvCxnSpPr>
          <p:nvPr/>
        </p:nvCxnSpPr>
        <p:spPr>
          <a:xfrm rot="10800000" flipH="1" flipV="1">
            <a:off x="5832212" y="1106648"/>
            <a:ext cx="792447" cy="1305222"/>
          </a:xfrm>
          <a:prstGeom prst="bentConnector3">
            <a:avLst>
              <a:gd name="adj1" fmla="val -28847"/>
            </a:avLst>
          </a:prstGeom>
          <a:noFill/>
          <a:ln w="6350" cap="flat" cmpd="sng" algn="ctr">
            <a:solidFill>
              <a:srgbClr val="005EB8"/>
            </a:solidFill>
            <a:prstDash val="solid"/>
            <a:miter lim="800000"/>
            <a:tailEnd type="triangle"/>
          </a:ln>
          <a:effectLst/>
        </p:spPr>
      </p:cxnSp>
      <p:cxnSp>
        <p:nvCxnSpPr>
          <p:cNvPr id="170" name="Connector: Elbow 169">
            <a:extLst>
              <a:ext uri="{FF2B5EF4-FFF2-40B4-BE49-F238E27FC236}">
                <a16:creationId xmlns:a16="http://schemas.microsoft.com/office/drawing/2014/main" id="{094EDDCA-7C73-1812-5BF0-F4A5E27780DF}"/>
              </a:ext>
            </a:extLst>
          </p:cNvPr>
          <p:cNvCxnSpPr>
            <a:stCxn id="168" idx="1"/>
            <a:endCxn id="164" idx="1"/>
          </p:cNvCxnSpPr>
          <p:nvPr/>
        </p:nvCxnSpPr>
        <p:spPr>
          <a:xfrm rot="10800000" flipH="1" flipV="1">
            <a:off x="5832213" y="1106648"/>
            <a:ext cx="789486" cy="603574"/>
          </a:xfrm>
          <a:prstGeom prst="bentConnector3">
            <a:avLst>
              <a:gd name="adj1" fmla="val -28956"/>
            </a:avLst>
          </a:prstGeom>
          <a:noFill/>
          <a:ln w="6350" cap="flat" cmpd="sng" algn="ctr">
            <a:solidFill>
              <a:srgbClr val="005EB8"/>
            </a:solidFill>
            <a:prstDash val="solid"/>
            <a:miter lim="800000"/>
            <a:tailEnd type="triangle"/>
          </a:ln>
          <a:effectLst/>
        </p:spPr>
      </p:cxnSp>
      <p:cxnSp>
        <p:nvCxnSpPr>
          <p:cNvPr id="171" name="Connector: Elbow 170">
            <a:extLst>
              <a:ext uri="{FF2B5EF4-FFF2-40B4-BE49-F238E27FC236}">
                <a16:creationId xmlns:a16="http://schemas.microsoft.com/office/drawing/2014/main" id="{ED6E8AA1-5988-3493-903C-970D5E78728C}"/>
              </a:ext>
            </a:extLst>
          </p:cNvPr>
          <p:cNvCxnSpPr>
            <a:cxnSpLocks/>
            <a:stCxn id="168" idx="1"/>
            <a:endCxn id="166" idx="1"/>
          </p:cNvCxnSpPr>
          <p:nvPr/>
        </p:nvCxnSpPr>
        <p:spPr>
          <a:xfrm rot="10800000" flipH="1" flipV="1">
            <a:off x="5832212" y="1106648"/>
            <a:ext cx="810649" cy="2001312"/>
          </a:xfrm>
          <a:prstGeom prst="bentConnector3">
            <a:avLst>
              <a:gd name="adj1" fmla="val -28200"/>
            </a:avLst>
          </a:prstGeom>
          <a:noFill/>
          <a:ln w="6350" cap="flat" cmpd="sng" algn="ctr">
            <a:solidFill>
              <a:srgbClr val="005EB8"/>
            </a:solidFill>
            <a:prstDash val="solid"/>
            <a:miter lim="800000"/>
            <a:tailEnd type="triangle"/>
          </a:ln>
          <a:effectLst/>
        </p:spPr>
      </p:cxnSp>
      <p:cxnSp>
        <p:nvCxnSpPr>
          <p:cNvPr id="172" name="Connector: Elbow 171">
            <a:extLst>
              <a:ext uri="{FF2B5EF4-FFF2-40B4-BE49-F238E27FC236}">
                <a16:creationId xmlns:a16="http://schemas.microsoft.com/office/drawing/2014/main" id="{F822F92C-0CEC-465E-C97E-71E25E44854F}"/>
              </a:ext>
            </a:extLst>
          </p:cNvPr>
          <p:cNvCxnSpPr>
            <a:stCxn id="168" idx="1"/>
            <a:endCxn id="167" idx="1"/>
          </p:cNvCxnSpPr>
          <p:nvPr/>
        </p:nvCxnSpPr>
        <p:spPr>
          <a:xfrm rot="10800000" flipH="1" flipV="1">
            <a:off x="5832212" y="1106647"/>
            <a:ext cx="810649" cy="2692055"/>
          </a:xfrm>
          <a:prstGeom prst="bentConnector3">
            <a:avLst>
              <a:gd name="adj1" fmla="val -28200"/>
            </a:avLst>
          </a:prstGeom>
          <a:noFill/>
          <a:ln w="6350" cap="flat" cmpd="sng" algn="ctr">
            <a:solidFill>
              <a:srgbClr val="005EB8"/>
            </a:solidFill>
            <a:prstDash val="solid"/>
            <a:miter lim="800000"/>
            <a:tailEnd type="triangle"/>
          </a:ln>
          <a:effectLst/>
        </p:spPr>
      </p:cxnSp>
      <p:sp>
        <p:nvSpPr>
          <p:cNvPr id="173" name="Rounded Rectangle 56">
            <a:extLst>
              <a:ext uri="{FF2B5EF4-FFF2-40B4-BE49-F238E27FC236}">
                <a16:creationId xmlns:a16="http://schemas.microsoft.com/office/drawing/2014/main" id="{896FA476-A9FE-2AF2-8257-C6CFB293E607}"/>
              </a:ext>
            </a:extLst>
          </p:cNvPr>
          <p:cNvSpPr/>
          <p:nvPr/>
        </p:nvSpPr>
        <p:spPr>
          <a:xfrm>
            <a:off x="6642861" y="4267642"/>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ES IBS</a:t>
            </a:r>
          </a:p>
        </p:txBody>
      </p:sp>
      <p:sp>
        <p:nvSpPr>
          <p:cNvPr id="174" name="Rounded Rectangle 56">
            <a:extLst>
              <a:ext uri="{FF2B5EF4-FFF2-40B4-BE49-F238E27FC236}">
                <a16:creationId xmlns:a16="http://schemas.microsoft.com/office/drawing/2014/main" id="{92D0BE83-789E-DE94-6340-BB1D46C08C01}"/>
              </a:ext>
            </a:extLst>
          </p:cNvPr>
          <p:cNvSpPr/>
          <p:nvPr/>
        </p:nvSpPr>
        <p:spPr>
          <a:xfrm>
            <a:off x="6661063" y="4963732"/>
            <a:ext cx="704196" cy="400290"/>
          </a:xfrm>
          <a:prstGeom prst="roundRect">
            <a:avLst/>
          </a:prstGeom>
          <a:solidFill>
            <a:schemeClr val="accent2"/>
          </a:solidFill>
          <a:ln w="12700" cap="flat" cmpd="sng" algn="ctr">
            <a:noFill/>
            <a:prstDash val="solid"/>
            <a:miter lim="800000"/>
          </a:ln>
          <a:effectLst/>
        </p:spPr>
        <p:txBody>
          <a:bodyPr rtlCol="0" anchor="ctr"/>
          <a:lstStyle/>
          <a:p>
            <a:pPr algn="ctr"/>
            <a:r>
              <a:rPr lang="en-US" sz="800" kern="0" dirty="0">
                <a:solidFill>
                  <a:srgbClr val="FFFFFF"/>
                </a:solidFill>
                <a:cs typeface="Calibri" panose="020F0502020204030204" pitchFamily="34" charset="0"/>
              </a:rPr>
              <a:t>ES APEX</a:t>
            </a:r>
          </a:p>
        </p:txBody>
      </p:sp>
      <p:sp>
        <p:nvSpPr>
          <p:cNvPr id="175" name="Rounded Rectangle 56">
            <a:extLst>
              <a:ext uri="{FF2B5EF4-FFF2-40B4-BE49-F238E27FC236}">
                <a16:creationId xmlns:a16="http://schemas.microsoft.com/office/drawing/2014/main" id="{41909958-DF7F-BA37-1447-FBA12DB9AA2A}"/>
              </a:ext>
            </a:extLst>
          </p:cNvPr>
          <p:cNvSpPr/>
          <p:nvPr/>
        </p:nvSpPr>
        <p:spPr>
          <a:xfrm>
            <a:off x="6661063" y="5654475"/>
            <a:ext cx="704196" cy="400290"/>
          </a:xfrm>
          <a:prstGeom prst="roundRect">
            <a:avLst/>
          </a:prstGeom>
          <a:solidFill>
            <a:schemeClr val="accent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srgbClr val="FFFFFF"/>
                </a:solidFill>
                <a:effectLst/>
                <a:uLnTx/>
                <a:uFillTx/>
                <a:ea typeface="+mn-ea"/>
                <a:cs typeface="Calibri" panose="020F0502020204030204" pitchFamily="34" charset="0"/>
              </a:rPr>
              <a:t>Configuration</a:t>
            </a:r>
          </a:p>
        </p:txBody>
      </p:sp>
      <p:cxnSp>
        <p:nvCxnSpPr>
          <p:cNvPr id="176" name="Connector: Elbow 175">
            <a:extLst>
              <a:ext uri="{FF2B5EF4-FFF2-40B4-BE49-F238E27FC236}">
                <a16:creationId xmlns:a16="http://schemas.microsoft.com/office/drawing/2014/main" id="{05358F7A-BAE4-C928-7746-0ABC763BB6D1}"/>
              </a:ext>
            </a:extLst>
          </p:cNvPr>
          <p:cNvCxnSpPr>
            <a:stCxn id="168" idx="1"/>
            <a:endCxn id="173" idx="1"/>
          </p:cNvCxnSpPr>
          <p:nvPr/>
        </p:nvCxnSpPr>
        <p:spPr>
          <a:xfrm rot="10800000" flipH="1" flipV="1">
            <a:off x="5832213" y="1106647"/>
            <a:ext cx="810648" cy="3361139"/>
          </a:xfrm>
          <a:prstGeom prst="bentConnector3">
            <a:avLst>
              <a:gd name="adj1" fmla="val -28200"/>
            </a:avLst>
          </a:prstGeom>
          <a:noFill/>
          <a:ln w="6350" cap="flat" cmpd="sng" algn="ctr">
            <a:solidFill>
              <a:srgbClr val="005EB8"/>
            </a:solidFill>
            <a:prstDash val="solid"/>
            <a:miter lim="800000"/>
            <a:tailEnd type="triangle"/>
          </a:ln>
          <a:effectLst/>
        </p:spPr>
      </p:cxnSp>
      <p:cxnSp>
        <p:nvCxnSpPr>
          <p:cNvPr id="177" name="Connector: Elbow 176">
            <a:extLst>
              <a:ext uri="{FF2B5EF4-FFF2-40B4-BE49-F238E27FC236}">
                <a16:creationId xmlns:a16="http://schemas.microsoft.com/office/drawing/2014/main" id="{EF26BDB7-B9EE-7A71-3BE0-E30D3C6D32B9}"/>
              </a:ext>
            </a:extLst>
          </p:cNvPr>
          <p:cNvCxnSpPr>
            <a:stCxn id="168" idx="1"/>
            <a:endCxn id="174" idx="1"/>
          </p:cNvCxnSpPr>
          <p:nvPr/>
        </p:nvCxnSpPr>
        <p:spPr>
          <a:xfrm rot="10800000" flipH="1" flipV="1">
            <a:off x="5832213" y="1106647"/>
            <a:ext cx="828850" cy="4057229"/>
          </a:xfrm>
          <a:prstGeom prst="bentConnector3">
            <a:avLst>
              <a:gd name="adj1" fmla="val -27580"/>
            </a:avLst>
          </a:prstGeom>
          <a:noFill/>
          <a:ln w="6350" cap="flat" cmpd="sng" algn="ctr">
            <a:solidFill>
              <a:srgbClr val="005EB8"/>
            </a:solidFill>
            <a:prstDash val="solid"/>
            <a:miter lim="800000"/>
            <a:tailEnd type="triangle"/>
          </a:ln>
          <a:effectLst/>
        </p:spPr>
      </p:cxnSp>
      <p:cxnSp>
        <p:nvCxnSpPr>
          <p:cNvPr id="178" name="Connector: Elbow 177">
            <a:extLst>
              <a:ext uri="{FF2B5EF4-FFF2-40B4-BE49-F238E27FC236}">
                <a16:creationId xmlns:a16="http://schemas.microsoft.com/office/drawing/2014/main" id="{72311317-0286-C7EE-CF50-3239FCDCC074}"/>
              </a:ext>
            </a:extLst>
          </p:cNvPr>
          <p:cNvCxnSpPr>
            <a:stCxn id="168" idx="1"/>
            <a:endCxn id="175" idx="1"/>
          </p:cNvCxnSpPr>
          <p:nvPr/>
        </p:nvCxnSpPr>
        <p:spPr>
          <a:xfrm rot="10800000" flipH="1" flipV="1">
            <a:off x="5832213" y="1106648"/>
            <a:ext cx="828850" cy="4747972"/>
          </a:xfrm>
          <a:prstGeom prst="bentConnector3">
            <a:avLst>
              <a:gd name="adj1" fmla="val -27580"/>
            </a:avLst>
          </a:prstGeom>
          <a:noFill/>
          <a:ln w="6350" cap="flat" cmpd="sng" algn="ctr">
            <a:solidFill>
              <a:srgbClr val="005EB8"/>
            </a:solidFill>
            <a:prstDash val="solid"/>
            <a:miter lim="800000"/>
            <a:tailEnd type="triangle"/>
          </a:ln>
          <a:effectLst/>
        </p:spPr>
      </p:cxnSp>
      <p:pic>
        <p:nvPicPr>
          <p:cNvPr id="179" name="Graphic 178" descr="Circles with arrows outline">
            <a:extLst>
              <a:ext uri="{FF2B5EF4-FFF2-40B4-BE49-F238E27FC236}">
                <a16:creationId xmlns:a16="http://schemas.microsoft.com/office/drawing/2014/main" id="{1EC4CB71-2AC8-5515-743F-9BD31668CC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92383" y="5897031"/>
            <a:ext cx="301461" cy="301461"/>
          </a:xfrm>
          <a:prstGeom prst="rect">
            <a:avLst/>
          </a:prstGeom>
        </p:spPr>
      </p:pic>
      <p:pic>
        <p:nvPicPr>
          <p:cNvPr id="180" name="Graphic 179" descr="Male profile with solid fill">
            <a:extLst>
              <a:ext uri="{FF2B5EF4-FFF2-40B4-BE49-F238E27FC236}">
                <a16:creationId xmlns:a16="http://schemas.microsoft.com/office/drawing/2014/main" id="{6889CC99-D4FE-0B2A-E119-12616FF188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3961" y="5924342"/>
            <a:ext cx="252758" cy="252758"/>
          </a:xfrm>
          <a:prstGeom prst="rect">
            <a:avLst/>
          </a:prstGeom>
        </p:spPr>
      </p:pic>
      <p:cxnSp>
        <p:nvCxnSpPr>
          <p:cNvPr id="181" name="Straight Arrow Connector 180">
            <a:extLst>
              <a:ext uri="{FF2B5EF4-FFF2-40B4-BE49-F238E27FC236}">
                <a16:creationId xmlns:a16="http://schemas.microsoft.com/office/drawing/2014/main" id="{CDC5C32C-0231-69CC-8280-CA5679A1ADD4}"/>
              </a:ext>
            </a:extLst>
          </p:cNvPr>
          <p:cNvCxnSpPr>
            <a:stCxn id="160" idx="2"/>
          </p:cNvCxnSpPr>
          <p:nvPr/>
        </p:nvCxnSpPr>
        <p:spPr>
          <a:xfrm>
            <a:off x="1095962" y="5846565"/>
            <a:ext cx="0" cy="300115"/>
          </a:xfrm>
          <a:prstGeom prst="straightConnector1">
            <a:avLst/>
          </a:prstGeom>
          <a:noFill/>
          <a:ln w="6350" cap="flat" cmpd="sng" algn="ctr">
            <a:solidFill>
              <a:srgbClr val="005EB8"/>
            </a:solidFill>
            <a:prstDash val="solid"/>
            <a:miter lim="800000"/>
            <a:tailEnd type="triangle"/>
          </a:ln>
          <a:effectLst/>
        </p:spPr>
      </p:cxnSp>
      <p:sp>
        <p:nvSpPr>
          <p:cNvPr id="182" name="Rectangle: Rounded Corners 181">
            <a:extLst>
              <a:ext uri="{FF2B5EF4-FFF2-40B4-BE49-F238E27FC236}">
                <a16:creationId xmlns:a16="http://schemas.microsoft.com/office/drawing/2014/main" id="{D29FDC18-DA52-A2D6-C33A-68406ABD8EBC}"/>
              </a:ext>
            </a:extLst>
          </p:cNvPr>
          <p:cNvSpPr/>
          <p:nvPr/>
        </p:nvSpPr>
        <p:spPr>
          <a:xfrm>
            <a:off x="2572998" y="6166617"/>
            <a:ext cx="2239278"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Reconciliation and Validation</a:t>
            </a:r>
          </a:p>
        </p:txBody>
      </p:sp>
      <p:cxnSp>
        <p:nvCxnSpPr>
          <p:cNvPr id="183" name="Connector: Elbow 182">
            <a:extLst>
              <a:ext uri="{FF2B5EF4-FFF2-40B4-BE49-F238E27FC236}">
                <a16:creationId xmlns:a16="http://schemas.microsoft.com/office/drawing/2014/main" id="{13195027-18CB-1AF1-1F96-5A16EECA0C4A}"/>
              </a:ext>
            </a:extLst>
          </p:cNvPr>
          <p:cNvCxnSpPr>
            <a:stCxn id="139" idx="3"/>
            <a:endCxn id="182" idx="1"/>
          </p:cNvCxnSpPr>
          <p:nvPr/>
        </p:nvCxnSpPr>
        <p:spPr>
          <a:xfrm>
            <a:off x="2242375" y="2156701"/>
            <a:ext cx="330623" cy="4149253"/>
          </a:xfrm>
          <a:prstGeom prst="bentConnector3">
            <a:avLst/>
          </a:prstGeom>
          <a:noFill/>
          <a:ln w="6350" cap="flat" cmpd="sng" algn="ctr">
            <a:solidFill>
              <a:srgbClr val="005EB8"/>
            </a:solidFill>
            <a:prstDash val="solid"/>
            <a:miter lim="800000"/>
            <a:tailEnd type="triangle"/>
          </a:ln>
          <a:effectLst/>
        </p:spPr>
      </p:cxnSp>
      <p:cxnSp>
        <p:nvCxnSpPr>
          <p:cNvPr id="184" name="Connector: Elbow 183">
            <a:extLst>
              <a:ext uri="{FF2B5EF4-FFF2-40B4-BE49-F238E27FC236}">
                <a16:creationId xmlns:a16="http://schemas.microsoft.com/office/drawing/2014/main" id="{2594AA1E-5AB3-1E90-0481-C0F21795E4C7}"/>
              </a:ext>
            </a:extLst>
          </p:cNvPr>
          <p:cNvCxnSpPr>
            <a:stCxn id="140" idx="3"/>
            <a:endCxn id="182" idx="1"/>
          </p:cNvCxnSpPr>
          <p:nvPr/>
        </p:nvCxnSpPr>
        <p:spPr>
          <a:xfrm>
            <a:off x="2250086" y="2754180"/>
            <a:ext cx="322912" cy="3551774"/>
          </a:xfrm>
          <a:prstGeom prst="bentConnector3">
            <a:avLst/>
          </a:prstGeom>
          <a:noFill/>
          <a:ln w="6350" cap="flat" cmpd="sng" algn="ctr">
            <a:solidFill>
              <a:srgbClr val="005EB8"/>
            </a:solidFill>
            <a:prstDash val="solid"/>
            <a:miter lim="800000"/>
            <a:tailEnd type="triangle"/>
          </a:ln>
          <a:effectLst/>
        </p:spPr>
      </p:cxnSp>
      <p:cxnSp>
        <p:nvCxnSpPr>
          <p:cNvPr id="185" name="Connector: Elbow 184">
            <a:extLst>
              <a:ext uri="{FF2B5EF4-FFF2-40B4-BE49-F238E27FC236}">
                <a16:creationId xmlns:a16="http://schemas.microsoft.com/office/drawing/2014/main" id="{8CBB6FD0-2C02-E3BD-5ECF-0A532237571C}"/>
              </a:ext>
            </a:extLst>
          </p:cNvPr>
          <p:cNvCxnSpPr>
            <a:stCxn id="141" idx="3"/>
            <a:endCxn id="182" idx="1"/>
          </p:cNvCxnSpPr>
          <p:nvPr/>
        </p:nvCxnSpPr>
        <p:spPr>
          <a:xfrm>
            <a:off x="2242375" y="3347950"/>
            <a:ext cx="330623" cy="2958004"/>
          </a:xfrm>
          <a:prstGeom prst="bentConnector3">
            <a:avLst/>
          </a:prstGeom>
          <a:noFill/>
          <a:ln w="6350" cap="flat" cmpd="sng" algn="ctr">
            <a:solidFill>
              <a:srgbClr val="005EB8"/>
            </a:solidFill>
            <a:prstDash val="solid"/>
            <a:miter lim="800000"/>
            <a:tailEnd type="triangle"/>
          </a:ln>
          <a:effectLst/>
        </p:spPr>
      </p:cxnSp>
      <p:pic>
        <p:nvPicPr>
          <p:cNvPr id="186" name="Graphic 185" descr="Male profile with solid fill">
            <a:extLst>
              <a:ext uri="{FF2B5EF4-FFF2-40B4-BE49-F238E27FC236}">
                <a16:creationId xmlns:a16="http://schemas.microsoft.com/office/drawing/2014/main" id="{7EE328EA-F18E-BB73-3B26-C6C6754DC30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73220" y="5906126"/>
            <a:ext cx="252758" cy="252758"/>
          </a:xfrm>
          <a:prstGeom prst="rect">
            <a:avLst/>
          </a:prstGeom>
        </p:spPr>
      </p:pic>
      <p:pic>
        <p:nvPicPr>
          <p:cNvPr id="187" name="Graphic 186" descr="Circles with arrows outline">
            <a:extLst>
              <a:ext uri="{FF2B5EF4-FFF2-40B4-BE49-F238E27FC236}">
                <a16:creationId xmlns:a16="http://schemas.microsoft.com/office/drawing/2014/main" id="{E3CE9FA4-5557-C64E-9FB5-BFBF2772CD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2500" y="5885212"/>
            <a:ext cx="301461" cy="301461"/>
          </a:xfrm>
          <a:prstGeom prst="rect">
            <a:avLst/>
          </a:prstGeom>
        </p:spPr>
      </p:pic>
      <p:sp>
        <p:nvSpPr>
          <p:cNvPr id="188" name="Rectangle: Rounded Corners 187">
            <a:extLst>
              <a:ext uri="{FF2B5EF4-FFF2-40B4-BE49-F238E27FC236}">
                <a16:creationId xmlns:a16="http://schemas.microsoft.com/office/drawing/2014/main" id="{7979CB5B-6F90-249B-104C-22C35B14B579}"/>
              </a:ext>
            </a:extLst>
          </p:cNvPr>
          <p:cNvSpPr/>
          <p:nvPr/>
        </p:nvSpPr>
        <p:spPr>
          <a:xfrm>
            <a:off x="8363240" y="5561087"/>
            <a:ext cx="738723" cy="278674"/>
          </a:xfrm>
          <a:prstGeom prst="roundRect">
            <a:avLst/>
          </a:prstGeom>
          <a:solidFill>
            <a:schemeClr val="accent2"/>
          </a:solidFill>
          <a:ln w="12700" cap="flat" cmpd="sng" algn="ctr">
            <a:solidFill>
              <a:srgbClr val="005EB8">
                <a:shade val="50000"/>
              </a:srgbClr>
            </a:solidFill>
            <a:prstDash val="solid"/>
            <a:miter lim="800000"/>
          </a:ln>
          <a:effectLst/>
        </p:spPr>
        <p:txBody>
          <a:bodyPr rtlCol="0" anchor="ctr"/>
          <a:lstStyle/>
          <a:p>
            <a:pPr algn="ctr"/>
            <a:r>
              <a:rPr lang="en-IN" sz="800" kern="0" dirty="0">
                <a:solidFill>
                  <a:srgbClr val="FFFFFF"/>
                </a:solidFill>
                <a:cs typeface="Calibri" panose="020F0502020204030204" pitchFamily="34" charset="0"/>
              </a:rPr>
              <a:t>Automated</a:t>
            </a:r>
          </a:p>
        </p:txBody>
      </p:sp>
      <p:sp>
        <p:nvSpPr>
          <p:cNvPr id="189" name="Rectangle: Rounded Corners 188">
            <a:extLst>
              <a:ext uri="{FF2B5EF4-FFF2-40B4-BE49-F238E27FC236}">
                <a16:creationId xmlns:a16="http://schemas.microsoft.com/office/drawing/2014/main" id="{AC98273C-CB18-40B5-6356-7B022B2F8DCB}"/>
              </a:ext>
            </a:extLst>
          </p:cNvPr>
          <p:cNvSpPr/>
          <p:nvPr/>
        </p:nvSpPr>
        <p:spPr>
          <a:xfrm>
            <a:off x="9267684" y="5565010"/>
            <a:ext cx="738723" cy="278674"/>
          </a:xfrm>
          <a:prstGeom prst="roundRect">
            <a:avLst/>
          </a:prstGeom>
          <a:solidFill>
            <a:srgbClr val="FFFFCC"/>
          </a:soli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Manual</a:t>
            </a:r>
          </a:p>
        </p:txBody>
      </p:sp>
      <p:sp>
        <p:nvSpPr>
          <p:cNvPr id="190" name="Rectangle: Rounded Corners 189">
            <a:extLst>
              <a:ext uri="{FF2B5EF4-FFF2-40B4-BE49-F238E27FC236}">
                <a16:creationId xmlns:a16="http://schemas.microsoft.com/office/drawing/2014/main" id="{15918184-09DA-BEC5-56C3-F5253300EE73}"/>
              </a:ext>
            </a:extLst>
          </p:cNvPr>
          <p:cNvSpPr/>
          <p:nvPr/>
        </p:nvSpPr>
        <p:spPr>
          <a:xfrm>
            <a:off x="10176176" y="5567891"/>
            <a:ext cx="1220459" cy="278674"/>
          </a:xfrm>
          <a:prstGeom prst="roundRect">
            <a:avLst/>
          </a:prstGeom>
          <a:gradFill flip="none" rotWithShape="1">
            <a:gsLst>
              <a:gs pos="0">
                <a:srgbClr val="005EB8">
                  <a:lumMod val="40000"/>
                  <a:lumOff val="60000"/>
                </a:srgbClr>
              </a:gs>
              <a:gs pos="50000">
                <a:srgbClr val="59CBE8">
                  <a:lumMod val="60000"/>
                  <a:lumOff val="40000"/>
                </a:srgbClr>
              </a:gs>
              <a:gs pos="100000">
                <a:srgbClr val="FFFFCC">
                  <a:shade val="100000"/>
                  <a:satMod val="115000"/>
                </a:srgbClr>
              </a:gs>
            </a:gsLst>
            <a:lin ang="5400000" scaled="1"/>
            <a:tileRect/>
          </a:gra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800" b="0" i="0" u="none" strike="noStrike" kern="0" cap="none" spc="0" normalizeH="0" baseline="0" noProof="0" dirty="0">
                <a:ln>
                  <a:noFill/>
                </a:ln>
                <a:solidFill>
                  <a:srgbClr val="0C2340"/>
                </a:solidFill>
                <a:effectLst/>
                <a:uLnTx/>
                <a:uFillTx/>
                <a:ea typeface="+mn-ea"/>
                <a:cs typeface="Calibri" panose="020F0502020204030204" pitchFamily="34" charset="0"/>
              </a:rPr>
              <a:t>Automation/Manual</a:t>
            </a:r>
          </a:p>
        </p:txBody>
      </p:sp>
      <p:sp>
        <p:nvSpPr>
          <p:cNvPr id="191" name="Rectangle: Rounded Corners 190">
            <a:extLst>
              <a:ext uri="{FF2B5EF4-FFF2-40B4-BE49-F238E27FC236}">
                <a16:creationId xmlns:a16="http://schemas.microsoft.com/office/drawing/2014/main" id="{317DD477-B1AB-CA82-574F-A926180B403A}"/>
              </a:ext>
            </a:extLst>
          </p:cNvPr>
          <p:cNvSpPr/>
          <p:nvPr/>
        </p:nvSpPr>
        <p:spPr>
          <a:xfrm>
            <a:off x="2838000" y="4129307"/>
            <a:ext cx="2261957" cy="301461"/>
          </a:xfrm>
          <a:prstGeom prst="roundRect">
            <a:avLst/>
          </a:prstGeom>
          <a:gradFill flip="none" rotWithShape="1">
            <a:gsLst>
              <a:gs pos="0">
                <a:srgbClr val="005EB8">
                  <a:lumMod val="40000"/>
                  <a:lumOff val="60000"/>
                </a:srgbClr>
              </a:gs>
              <a:gs pos="50000">
                <a:srgbClr val="59CBE8">
                  <a:lumMod val="60000"/>
                  <a:lumOff val="40000"/>
                </a:srgbClr>
              </a:gs>
              <a:gs pos="100000">
                <a:srgbClr val="FFFFCC">
                  <a:shade val="100000"/>
                  <a:satMod val="115000"/>
                </a:srgbClr>
              </a:gs>
            </a:gsLst>
            <a:lin ang="5400000" scaled="1"/>
            <a:tileRect/>
          </a:gradFill>
          <a:ln w="1270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700" b="0" i="0" u="none" strike="noStrike" kern="0" cap="none" spc="0" normalizeH="0" baseline="0" noProof="0" dirty="0">
                <a:ln>
                  <a:noFill/>
                </a:ln>
                <a:solidFill>
                  <a:srgbClr val="0C2340"/>
                </a:solidFill>
                <a:effectLst/>
                <a:uLnTx/>
                <a:uFillTx/>
                <a:ea typeface="+mn-ea"/>
                <a:cs typeface="Arial" panose="020B0604020202020204" pitchFamily="34" charset="0"/>
              </a:rPr>
              <a:t>IBS Invoices</a:t>
            </a:r>
          </a:p>
        </p:txBody>
      </p:sp>
      <p:cxnSp>
        <p:nvCxnSpPr>
          <p:cNvPr id="192" name="Connector: Elbow 191">
            <a:extLst>
              <a:ext uri="{FF2B5EF4-FFF2-40B4-BE49-F238E27FC236}">
                <a16:creationId xmlns:a16="http://schemas.microsoft.com/office/drawing/2014/main" id="{8608A9D3-D18E-EB4F-1F5C-6602852BC0CF}"/>
              </a:ext>
            </a:extLst>
          </p:cNvPr>
          <p:cNvCxnSpPr>
            <a:stCxn id="144" idx="3"/>
            <a:endCxn id="191" idx="1"/>
          </p:cNvCxnSpPr>
          <p:nvPr/>
        </p:nvCxnSpPr>
        <p:spPr>
          <a:xfrm>
            <a:off x="2205877" y="3954940"/>
            <a:ext cx="632123" cy="325098"/>
          </a:xfrm>
          <a:prstGeom prst="bentConnector3">
            <a:avLst/>
          </a:prstGeom>
          <a:noFill/>
          <a:ln w="6350" cap="flat" cmpd="sng" algn="ctr">
            <a:solidFill>
              <a:srgbClr val="005EB8"/>
            </a:solidFill>
            <a:prstDash val="solid"/>
            <a:miter lim="800000"/>
            <a:tailEnd type="triangle"/>
          </a:ln>
          <a:effectLst/>
        </p:spPr>
      </p:cxnSp>
      <p:cxnSp>
        <p:nvCxnSpPr>
          <p:cNvPr id="193" name="Connector: Elbow 192">
            <a:extLst>
              <a:ext uri="{FF2B5EF4-FFF2-40B4-BE49-F238E27FC236}">
                <a16:creationId xmlns:a16="http://schemas.microsoft.com/office/drawing/2014/main" id="{45C7589C-3A5C-C24F-6EEF-09E95DC46F8E}"/>
              </a:ext>
            </a:extLst>
          </p:cNvPr>
          <p:cNvCxnSpPr>
            <a:stCxn id="143" idx="3"/>
            <a:endCxn id="191" idx="1"/>
          </p:cNvCxnSpPr>
          <p:nvPr/>
        </p:nvCxnSpPr>
        <p:spPr>
          <a:xfrm flipV="1">
            <a:off x="2205932" y="4280038"/>
            <a:ext cx="632068" cy="242194"/>
          </a:xfrm>
          <a:prstGeom prst="bentConnector3">
            <a:avLst/>
          </a:prstGeom>
          <a:noFill/>
          <a:ln w="6350" cap="flat" cmpd="sng" algn="ctr">
            <a:solidFill>
              <a:srgbClr val="005EB8"/>
            </a:solidFill>
            <a:prstDash val="solid"/>
            <a:miter lim="800000"/>
            <a:tailEnd type="triangle"/>
          </a:ln>
          <a:effectLst/>
        </p:spPr>
      </p:cxnSp>
      <p:grpSp>
        <p:nvGrpSpPr>
          <p:cNvPr id="194" name="Group 193">
            <a:extLst>
              <a:ext uri="{FF2B5EF4-FFF2-40B4-BE49-F238E27FC236}">
                <a16:creationId xmlns:a16="http://schemas.microsoft.com/office/drawing/2014/main" id="{4076A595-06FD-AAA9-C1DF-F1FE07E7ADEC}"/>
              </a:ext>
            </a:extLst>
          </p:cNvPr>
          <p:cNvGrpSpPr/>
          <p:nvPr/>
        </p:nvGrpSpPr>
        <p:grpSpPr>
          <a:xfrm>
            <a:off x="7828636" y="1737573"/>
            <a:ext cx="4255034" cy="3570229"/>
            <a:chOff x="7746884" y="2934108"/>
            <a:chExt cx="4189840" cy="2113513"/>
          </a:xfrm>
        </p:grpSpPr>
        <p:sp>
          <p:nvSpPr>
            <p:cNvPr id="195" name="Rectangle: Rounded Corners 194">
              <a:extLst>
                <a:ext uri="{FF2B5EF4-FFF2-40B4-BE49-F238E27FC236}">
                  <a16:creationId xmlns:a16="http://schemas.microsoft.com/office/drawing/2014/main" id="{30886784-4D1F-C75B-40FB-141ABE0232D0}"/>
                </a:ext>
              </a:extLst>
            </p:cNvPr>
            <p:cNvSpPr/>
            <p:nvPr/>
          </p:nvSpPr>
          <p:spPr>
            <a:xfrm>
              <a:off x="7746884" y="2934108"/>
              <a:ext cx="4189840" cy="2113513"/>
            </a:xfrm>
            <a:prstGeom prst="roundRect">
              <a:avLst/>
            </a:prstGeom>
            <a:solidFill>
              <a:srgbClr val="FFFFFF"/>
            </a:solidFill>
            <a:ln w="19050" cap="flat" cmpd="sng" algn="ctr">
              <a:solidFill>
                <a:srgbClr val="005EB8">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ea typeface="+mn-ea"/>
                <a:cs typeface="+mn-cs"/>
              </a:endParaRPr>
            </a:p>
          </p:txBody>
        </p:sp>
        <p:sp>
          <p:nvSpPr>
            <p:cNvPr id="196" name="TextBox 195">
              <a:extLst>
                <a:ext uri="{FF2B5EF4-FFF2-40B4-BE49-F238E27FC236}">
                  <a16:creationId xmlns:a16="http://schemas.microsoft.com/office/drawing/2014/main" id="{878B5E18-9E2F-423B-4337-74A3EE20117D}"/>
                </a:ext>
              </a:extLst>
            </p:cNvPr>
            <p:cNvSpPr txBox="1"/>
            <p:nvPr/>
          </p:nvSpPr>
          <p:spPr>
            <a:xfrm>
              <a:off x="7854132" y="3132940"/>
              <a:ext cx="3982548" cy="1781217"/>
            </a:xfrm>
            <a:prstGeom prst="rect">
              <a:avLst/>
            </a:prstGeom>
            <a:noFill/>
          </p:spPr>
          <p:txBody>
            <a:bodyPr wrap="square" lIns="0" tIns="0" rIns="0" bIns="0" rtlCol="0">
              <a:spAutoFit/>
            </a:bodyPr>
            <a:lstStyle/>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Tx, CSA–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100% of the E2E process is automated and execution is being done through Automation.</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Applications–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EV, PMx, Alpha, Fiori, SAP Repairs,  APEX, Concur, IBS</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Enterprise Standard:</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  Concur , IBS and APEX are 100% automated.</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Configuration: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Period opening scripts are run every month in Acceptance and Per-prod environments</a:t>
              </a:r>
              <a:endParaRPr kumimoji="0" lang="en-IN" sz="1200" b="1"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endParaRP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85% of the automation is owned by automation team.</a:t>
              </a:r>
            </a:p>
            <a:p>
              <a:pPr marL="171450" marR="0" lvl="0" indent="-171450" defTabSz="91440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Automation execution performed </a:t>
              </a:r>
              <a:r>
                <a:rPr kumimoji="0" lang="en-IN" sz="1200" b="0" i="0" u="none" strike="noStrike" kern="0" cap="none" spc="0" normalizeH="0" baseline="0" noProof="0" dirty="0" err="1">
                  <a:ln>
                    <a:noFill/>
                  </a:ln>
                  <a:solidFill>
                    <a:srgbClr val="0C2340"/>
                  </a:solidFill>
                  <a:effectLst/>
                  <a:uLnTx/>
                  <a:uFillTx/>
                  <a:ea typeface="Calibri" panose="020F0502020204030204" pitchFamily="34" charset="0"/>
                  <a:cs typeface="Calibri" panose="020F0502020204030204" pitchFamily="34" charset="0"/>
                </a:rPr>
                <a:t>durin</a:t>
              </a:r>
              <a:r>
                <a:rPr lang="en-IN" sz="1200" kern="0" dirty="0">
                  <a:solidFill>
                    <a:srgbClr val="0C2340"/>
                  </a:solidFill>
                  <a:ea typeface="Calibri" panose="020F0502020204030204" pitchFamily="34" charset="0"/>
                  <a:cs typeface="Calibri" panose="020F0502020204030204" pitchFamily="34" charset="0"/>
                </a:rPr>
                <a:t>g </a:t>
              </a:r>
              <a:r>
                <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Calibri" panose="020F0502020204030204" pitchFamily="34" charset="0"/>
                </a:rPr>
                <a:t>SIT1, SIT2 and UAT testing.</a:t>
              </a:r>
              <a:endParaRPr kumimoji="0" lang="en-IN" sz="1200" b="0" i="0" u="none" strike="noStrike" kern="0" cap="none" spc="0" normalizeH="0" baseline="0" noProof="0" dirty="0">
                <a:ln>
                  <a:noFill/>
                </a:ln>
                <a:solidFill>
                  <a:srgbClr val="0C2340"/>
                </a:solidFill>
                <a:effectLst/>
                <a:uLnTx/>
                <a:uFillTx/>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2839483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D39E-0490-7468-2D0C-6A038F28E8CA}"/>
              </a:ext>
            </a:extLst>
          </p:cNvPr>
          <p:cNvSpPr>
            <a:spLocks noGrp="1"/>
          </p:cNvSpPr>
          <p:nvPr>
            <p:ph type="title"/>
          </p:nvPr>
        </p:nvSpPr>
        <p:spPr/>
        <p:txBody>
          <a:bodyPr/>
          <a:lstStyle/>
          <a:p>
            <a:r>
              <a:rPr lang="en-US" dirty="0"/>
              <a:t>PowerMax Regression – Capgemini Ownership </a:t>
            </a:r>
          </a:p>
        </p:txBody>
      </p:sp>
      <p:sp>
        <p:nvSpPr>
          <p:cNvPr id="5" name="Rectangle: Rounded Corners 4">
            <a:extLst>
              <a:ext uri="{FF2B5EF4-FFF2-40B4-BE49-F238E27FC236}">
                <a16:creationId xmlns:a16="http://schemas.microsoft.com/office/drawing/2014/main" id="{7D673EC6-2F60-30B5-74CE-9003B4CB6DEA}"/>
              </a:ext>
            </a:extLst>
          </p:cNvPr>
          <p:cNvSpPr/>
          <p:nvPr/>
        </p:nvSpPr>
        <p:spPr>
          <a:xfrm>
            <a:off x="6384032" y="908720"/>
            <a:ext cx="5477345" cy="542758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1200" b="1" kern="0" dirty="0">
                <a:solidFill>
                  <a:schemeClr val="tx1"/>
                </a:solidFill>
                <a:cs typeface="Calibri" panose="020F0502020204030204" pitchFamily="34" charset="0"/>
              </a:rPr>
              <a:t>Fiori Scenarios</a:t>
            </a:r>
          </a:p>
          <a:p>
            <a:pPr algn="ct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a:solidFill>
                  <a:schemeClr val="tx1"/>
                </a:solidFill>
                <a:cs typeface="Calibri" panose="020F0502020204030204" pitchFamily="34" charset="0"/>
              </a:rPr>
              <a:t>NCR_CreationThroughProductionOrder</a:t>
            </a:r>
          </a:p>
          <a:p>
            <a:pPr marL="228600" indent="-228600">
              <a:buFont typeface="+mj-lt"/>
              <a:buAutoNum type="arabicPeriod"/>
            </a:pPr>
            <a:r>
              <a:rPr lang="en-IN" sz="1200" kern="0" dirty="0" err="1">
                <a:solidFill>
                  <a:schemeClr val="tx1"/>
                </a:solidFill>
                <a:cs typeface="Calibri" panose="020F0502020204030204" pitchFamily="34" charset="0"/>
              </a:rPr>
              <a:t>NCR_MaterialPartSubstitutionWithComponents</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NCR_MaterialPartSubstitutionWithComponents_Substitution</a:t>
            </a:r>
            <a:r>
              <a:rPr lang="en-IN" sz="1200" kern="0" dirty="0">
                <a:solidFill>
                  <a:schemeClr val="tx1"/>
                </a:solidFill>
                <a:cs typeface="Calibri" panose="020F0502020204030204" pitchFamily="34" charset="0"/>
              </a:rPr>
              <a:t> </a:t>
            </a:r>
            <a:r>
              <a:rPr lang="en-IN" sz="1200" kern="0" dirty="0" err="1">
                <a:solidFill>
                  <a:schemeClr val="tx1"/>
                </a:solidFill>
                <a:cs typeface="Calibri" panose="020F0502020204030204" pitchFamily="34" charset="0"/>
              </a:rPr>
              <a:t>DispositionUsingDropDown</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NCR_MaterialPartSubstitutionWithOutComponents</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NCR_PurchaseOrderthroughthefullRoutinglifecycle</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NCR_RemovingAttachment&amp;CheckBackwardRouting</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NCR_ValidateRequiredFields</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NCR_Void</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NCR_SwitchbetweenMaterial</a:t>
            </a:r>
            <a:r>
              <a:rPr lang="en-IN" sz="1200" kern="0" dirty="0">
                <a:solidFill>
                  <a:schemeClr val="tx1"/>
                </a:solidFill>
                <a:cs typeface="Calibri" panose="020F0502020204030204" pitchFamily="34" charset="0"/>
              </a:rPr>
              <a:t>/</a:t>
            </a:r>
            <a:r>
              <a:rPr lang="en-IN" sz="1200" kern="0" dirty="0" err="1">
                <a:solidFill>
                  <a:schemeClr val="tx1"/>
                </a:solidFill>
                <a:cs typeface="Calibri" panose="020F0502020204030204" pitchFamily="34" charset="0"/>
              </a:rPr>
              <a:t>PartSubandComponent</a:t>
            </a:r>
            <a:r>
              <a:rPr lang="en-IN" sz="1200" kern="0" dirty="0">
                <a:solidFill>
                  <a:schemeClr val="tx1"/>
                </a:solidFill>
                <a:cs typeface="Calibri" panose="020F0502020204030204" pitchFamily="34" charset="0"/>
              </a:rPr>
              <a:t>/SN </a:t>
            </a:r>
            <a:r>
              <a:rPr lang="en-IN" sz="1200" kern="0" dirty="0" err="1">
                <a:solidFill>
                  <a:schemeClr val="tx1"/>
                </a:solidFill>
                <a:cs typeface="Calibri" panose="020F0502020204030204" pitchFamily="34" charset="0"/>
              </a:rPr>
              <a:t>typeofNCR</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NCR_ValidateImport</a:t>
            </a:r>
            <a:r>
              <a:rPr lang="en-IN" sz="1200" kern="0" dirty="0">
                <a:solidFill>
                  <a:schemeClr val="tx1"/>
                </a:solidFill>
                <a:cs typeface="Calibri" panose="020F0502020204030204" pitchFamily="34" charset="0"/>
              </a:rPr>
              <a:t>/</a:t>
            </a:r>
            <a:r>
              <a:rPr lang="en-IN" sz="1200" kern="0" dirty="0" err="1">
                <a:solidFill>
                  <a:schemeClr val="tx1"/>
                </a:solidFill>
                <a:cs typeface="Calibri" panose="020F0502020204030204" pitchFamily="34" charset="0"/>
              </a:rPr>
              <a:t>ExportofComponentTable</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NCR_DeleteComponentSNLine_DifferentStatusValues</a:t>
            </a: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p:txBody>
      </p:sp>
      <p:sp>
        <p:nvSpPr>
          <p:cNvPr id="6" name="Rectangle: Rounded Corners 5">
            <a:extLst>
              <a:ext uri="{FF2B5EF4-FFF2-40B4-BE49-F238E27FC236}">
                <a16:creationId xmlns:a16="http://schemas.microsoft.com/office/drawing/2014/main" id="{E594C146-3F0A-072A-1FE1-42A18886E453}"/>
              </a:ext>
            </a:extLst>
          </p:cNvPr>
          <p:cNvSpPr/>
          <p:nvPr/>
        </p:nvSpPr>
        <p:spPr>
          <a:xfrm>
            <a:off x="680349" y="908720"/>
            <a:ext cx="5595041" cy="5427587"/>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sz="1200" kern="0" dirty="0">
              <a:solidFill>
                <a:schemeClr val="tx1"/>
              </a:solidFill>
              <a:cs typeface="Calibri" panose="020F0502020204030204" pitchFamily="34" charset="0"/>
            </a:endParaRPr>
          </a:p>
          <a:p>
            <a:pPr algn="ctr"/>
            <a:r>
              <a:rPr lang="en-IN" sz="1200" b="1" kern="0" dirty="0">
                <a:solidFill>
                  <a:schemeClr val="tx1"/>
                </a:solidFill>
                <a:cs typeface="Calibri" panose="020F0502020204030204" pitchFamily="34" charset="0"/>
              </a:rPr>
              <a:t>PMx Scenarios</a:t>
            </a:r>
          </a:p>
          <a:p>
            <a:pPr algn="ct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a:solidFill>
                  <a:schemeClr val="tx1"/>
                </a:solidFill>
                <a:cs typeface="Calibri" panose="020F0502020204030204" pitchFamily="34" charset="0"/>
              </a:rPr>
              <a:t>PMx_PC-LTSA_PT0.1</a:t>
            </a:r>
          </a:p>
          <a:p>
            <a:pPr marL="228600" indent="-228600">
              <a:buFont typeface="+mj-lt"/>
              <a:buAutoNum type="arabicPeriod"/>
            </a:pPr>
            <a:r>
              <a:rPr lang="en-IN" sz="1200" kern="0" dirty="0" err="1">
                <a:solidFill>
                  <a:schemeClr val="tx1"/>
                </a:solidFill>
                <a:cs typeface="Calibri" panose="020F0502020204030204" pitchFamily="34" charset="0"/>
              </a:rPr>
              <a:t>PMx_PC</a:t>
            </a:r>
            <a:r>
              <a:rPr lang="en-IN" sz="1200" kern="0" dirty="0">
                <a:solidFill>
                  <a:schemeClr val="tx1"/>
                </a:solidFill>
                <a:cs typeface="Calibri" panose="020F0502020204030204" pitchFamily="34" charset="0"/>
              </a:rPr>
              <a:t>-VPS</a:t>
            </a:r>
          </a:p>
          <a:p>
            <a:pPr marL="228600" indent="-228600">
              <a:buFont typeface="+mj-lt"/>
              <a:buAutoNum type="arabicPeriod"/>
            </a:pPr>
            <a:r>
              <a:rPr lang="en-IN" sz="1200" kern="0" dirty="0">
                <a:solidFill>
                  <a:schemeClr val="tx1"/>
                </a:solidFill>
                <a:cs typeface="Calibri" panose="020F0502020204030204" pitchFamily="34" charset="0"/>
              </a:rPr>
              <a:t>PMx_SubCon_PT0.1</a:t>
            </a:r>
          </a:p>
          <a:p>
            <a:pPr marL="228600" indent="-228600">
              <a:buFont typeface="+mj-lt"/>
              <a:buAutoNum type="arabicPeriod"/>
            </a:pPr>
            <a:r>
              <a:rPr lang="en-IN" sz="1200" kern="0" dirty="0">
                <a:solidFill>
                  <a:schemeClr val="tx1"/>
                </a:solidFill>
                <a:cs typeface="Calibri" panose="020F0502020204030204" pitchFamily="34" charset="0"/>
              </a:rPr>
              <a:t>PMx_Construction_Contract_Project_v1.0 </a:t>
            </a:r>
          </a:p>
          <a:p>
            <a:pPr marL="228600" indent="-228600">
              <a:buFont typeface="+mj-lt"/>
              <a:buAutoNum type="arabicPeriod"/>
            </a:pPr>
            <a:r>
              <a:rPr lang="en-IN" sz="1200" kern="0" dirty="0" err="1">
                <a:solidFill>
                  <a:schemeClr val="tx1"/>
                </a:solidFill>
                <a:cs typeface="Calibri" panose="020F0502020204030204" pitchFamily="34" charset="0"/>
              </a:rPr>
              <a:t>PMx_RRB</a:t>
            </a:r>
            <a:r>
              <a:rPr lang="en-IN" sz="1200" kern="0" dirty="0">
                <a:solidFill>
                  <a:schemeClr val="tx1"/>
                </a:solidFill>
                <a:cs typeface="Calibri" panose="020F0502020204030204" pitchFamily="34" charset="0"/>
              </a:rPr>
              <a:t>-Field service_business_PT0.2</a:t>
            </a:r>
          </a:p>
          <a:p>
            <a:pPr marL="228600" indent="-228600">
              <a:buFont typeface="+mj-lt"/>
              <a:buAutoNum type="arabicPeriod"/>
            </a:pPr>
            <a:r>
              <a:rPr lang="en-IN" sz="1200" kern="0" dirty="0">
                <a:solidFill>
                  <a:schemeClr val="tx1"/>
                </a:solidFill>
                <a:cs typeface="Calibri" panose="020F0502020204030204" pitchFamily="34" charset="0"/>
              </a:rPr>
              <a:t>PMx_TE587_SDasCO_testing_scenario_v8</a:t>
            </a:r>
          </a:p>
          <a:p>
            <a:pPr marL="228600" indent="-228600">
              <a:buFont typeface="+mj-lt"/>
              <a:buAutoNum type="arabicPeriod"/>
            </a:pPr>
            <a:r>
              <a:rPr lang="en-IN" sz="1200" kern="0" dirty="0" err="1">
                <a:solidFill>
                  <a:schemeClr val="tx1"/>
                </a:solidFill>
                <a:cs typeface="Calibri" panose="020F0502020204030204" pitchFamily="34" charset="0"/>
              </a:rPr>
              <a:t>PMx_IT</a:t>
            </a:r>
            <a:r>
              <a:rPr lang="en-IN" sz="1200" kern="0" dirty="0">
                <a:solidFill>
                  <a:schemeClr val="tx1"/>
                </a:solidFill>
                <a:cs typeface="Calibri" panose="020F0502020204030204" pitchFamily="34" charset="0"/>
              </a:rPr>
              <a:t> SSC_business_v1.0</a:t>
            </a:r>
          </a:p>
          <a:p>
            <a:pPr marL="228600" indent="-228600">
              <a:buFont typeface="+mj-lt"/>
              <a:buAutoNum type="arabicPeriod"/>
            </a:pPr>
            <a:r>
              <a:rPr lang="en-IN" sz="1200" kern="0" dirty="0" err="1">
                <a:solidFill>
                  <a:schemeClr val="tx1"/>
                </a:solidFill>
                <a:cs typeface="Calibri" panose="020F0502020204030204" pitchFamily="34" charset="0"/>
              </a:rPr>
              <a:t>PMx_Tender_project</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a:solidFill>
                  <a:schemeClr val="tx1"/>
                </a:solidFill>
                <a:cs typeface="Calibri" panose="020F0502020204030204" pitchFamily="34" charset="0"/>
              </a:rPr>
              <a:t>PMx_Warranty_pool_E2E_v0.2</a:t>
            </a:r>
          </a:p>
          <a:p>
            <a:pPr marL="228600" indent="-228600">
              <a:buFont typeface="+mj-lt"/>
              <a:buAutoNum type="arabicPeriod"/>
            </a:pPr>
            <a:r>
              <a:rPr lang="en-IN" sz="1200" kern="0" dirty="0">
                <a:solidFill>
                  <a:schemeClr val="tx1"/>
                </a:solidFill>
                <a:cs typeface="Calibri" panose="020F0502020204030204" pitchFamily="34" charset="0"/>
              </a:rPr>
              <a:t>CC_Hedging_v0.1</a:t>
            </a:r>
          </a:p>
          <a:p>
            <a:pPr marL="228600" indent="-228600">
              <a:buFont typeface="+mj-lt"/>
              <a:buAutoNum type="arabicPeriod"/>
            </a:pPr>
            <a:r>
              <a:rPr lang="en-IN" sz="1200" kern="0" dirty="0">
                <a:solidFill>
                  <a:schemeClr val="tx1"/>
                </a:solidFill>
                <a:cs typeface="Calibri" panose="020F0502020204030204" pitchFamily="34" charset="0"/>
              </a:rPr>
              <a:t>PMx_TE602_XX_PM_Manage Equipment Maintenance </a:t>
            </a:r>
          </a:p>
          <a:p>
            <a:pPr marL="228600" indent="-228600">
              <a:buFont typeface="+mj-lt"/>
              <a:buAutoNum type="arabicPeriod"/>
            </a:pPr>
            <a:r>
              <a:rPr lang="en-IN" sz="1200" kern="0" dirty="0">
                <a:solidFill>
                  <a:schemeClr val="tx1"/>
                </a:solidFill>
                <a:cs typeface="Calibri" panose="020F0502020204030204" pitchFamily="34" charset="0"/>
              </a:rPr>
              <a:t>PMx_GENEX_AuC_project_v1.0</a:t>
            </a:r>
          </a:p>
          <a:p>
            <a:pPr marL="228600" indent="-228600">
              <a:buFont typeface="+mj-lt"/>
              <a:buAutoNum type="arabicPeriod"/>
            </a:pPr>
            <a:r>
              <a:rPr lang="en-IN" sz="1200" kern="0" dirty="0" err="1">
                <a:solidFill>
                  <a:schemeClr val="tx1"/>
                </a:solidFill>
                <a:cs typeface="Calibri" panose="020F0502020204030204" pitchFamily="34" charset="0"/>
              </a:rPr>
              <a:t>PMx_Common_AR</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PMx_Common_AP</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PMx_Common_GL</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PMx_Asset_accounting</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PMx_Common_CO</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err="1">
                <a:solidFill>
                  <a:schemeClr val="tx1"/>
                </a:solidFill>
                <a:cs typeface="Calibri" panose="020F0502020204030204" pitchFamily="34" charset="0"/>
              </a:rPr>
              <a:t>PMx_PV_Return_to_Vendor</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a:solidFill>
                  <a:schemeClr val="tx1"/>
                </a:solidFill>
                <a:cs typeface="Calibri" panose="020F0502020204030204" pitchFamily="34" charset="0"/>
              </a:rPr>
              <a:t>E2E_Make_to_Stock_wo_project</a:t>
            </a:r>
          </a:p>
          <a:p>
            <a:pPr marL="228600" indent="-228600">
              <a:buFont typeface="+mj-lt"/>
              <a:buAutoNum type="arabicPeriod"/>
            </a:pPr>
            <a:r>
              <a:rPr lang="en-IN" sz="1200" kern="0" dirty="0" err="1">
                <a:solidFill>
                  <a:schemeClr val="tx1"/>
                </a:solidFill>
                <a:cs typeface="Calibri" panose="020F0502020204030204" pitchFamily="34" charset="0"/>
              </a:rPr>
              <a:t>CC_manufacturing_VPS</a:t>
            </a:r>
            <a:endParaRPr lang="en-IN" sz="1200" kern="0" dirty="0">
              <a:solidFill>
                <a:schemeClr val="tx1"/>
              </a:solidFill>
              <a:cs typeface="Calibri" panose="020F0502020204030204" pitchFamily="34" charset="0"/>
            </a:endParaRPr>
          </a:p>
          <a:p>
            <a:pPr marL="228600" indent="-228600">
              <a:buFont typeface="+mj-lt"/>
              <a:buAutoNum type="arabicPeriod"/>
            </a:pPr>
            <a:r>
              <a:rPr lang="en-IN" sz="1200" kern="0" dirty="0">
                <a:solidFill>
                  <a:schemeClr val="tx1"/>
                </a:solidFill>
                <a:cs typeface="Calibri" panose="020F0502020204030204" pitchFamily="34" charset="0"/>
              </a:rPr>
              <a:t>E2E_1.6_CC_OM_WIND</a:t>
            </a:r>
          </a:p>
          <a:p>
            <a:pPr marL="228600" indent="-228600">
              <a:buFont typeface="+mj-lt"/>
              <a:buAutoNum type="arabicPeriod"/>
            </a:pPr>
            <a:r>
              <a:rPr lang="en-IN" sz="1200" kern="0" dirty="0">
                <a:solidFill>
                  <a:schemeClr val="tx1"/>
                </a:solidFill>
                <a:cs typeface="Calibri" panose="020F0502020204030204" pitchFamily="34" charset="0"/>
              </a:rPr>
              <a:t>PMx_TE602_XX_RA_Based_on_profit_Percentage</a:t>
            </a:r>
          </a:p>
          <a:p>
            <a:pPr marL="228600" indent="-228600">
              <a:buFont typeface="+mj-lt"/>
              <a:buAutoNum type="arabicPeriod"/>
            </a:pPr>
            <a:r>
              <a:rPr lang="en-IN" sz="1200" kern="0" dirty="0">
                <a:solidFill>
                  <a:schemeClr val="tx1"/>
                </a:solidFill>
                <a:cs typeface="Calibri" panose="020F0502020204030204" pitchFamily="34" charset="0"/>
              </a:rPr>
              <a:t>US2_TE586_UAT_PMx_Sub-Contracting - End-to-End</a:t>
            </a:r>
          </a:p>
          <a:p>
            <a:pPr marL="228600" indent="-228600">
              <a:buFont typeface="+mj-lt"/>
              <a:buAutoNum type="arabicPeriod"/>
            </a:pPr>
            <a:r>
              <a:rPr lang="en-IN" sz="1200" kern="0" dirty="0">
                <a:solidFill>
                  <a:schemeClr val="tx1"/>
                </a:solidFill>
                <a:cs typeface="Calibri" panose="020F0502020204030204" pitchFamily="34" charset="0"/>
              </a:rPr>
              <a:t>GAP Scenarios</a:t>
            </a:r>
          </a:p>
          <a:p>
            <a:pPr marL="228600" indent="-228600">
              <a:buFont typeface="+mj-lt"/>
              <a:buAutoNum type="arabicPeriod"/>
            </a:pPr>
            <a:r>
              <a:rPr lang="en-IN" sz="1200" kern="0" dirty="0">
                <a:solidFill>
                  <a:schemeClr val="tx1"/>
                </a:solidFill>
                <a:cs typeface="Calibri" panose="020F0502020204030204" pitchFamily="34" charset="0"/>
              </a:rPr>
              <a:t>Factories Scenarios</a:t>
            </a:r>
            <a:br>
              <a:rPr lang="en-IN" sz="1200" kern="0" dirty="0">
                <a:solidFill>
                  <a:schemeClr val="tx1"/>
                </a:solidFill>
                <a:cs typeface="Calibri" panose="020F0502020204030204" pitchFamily="34" charset="0"/>
              </a:rPr>
            </a:br>
            <a:endParaRPr lang="en-IN" sz="1200" kern="0" dirty="0">
              <a:solidFill>
                <a:schemeClr val="tx1"/>
              </a:solidFill>
              <a:cs typeface="Calibri" panose="020F0502020204030204" pitchFamily="34" charset="0"/>
            </a:endParaRPr>
          </a:p>
          <a:p>
            <a:pPr algn="ctr"/>
            <a:endParaRPr lang="en-IN" sz="1200" kern="0" dirty="0">
              <a:solidFill>
                <a:schemeClr val="tx1"/>
              </a:solidFill>
              <a:cs typeface="Calibri" panose="020F0502020204030204" pitchFamily="34" charset="0"/>
            </a:endParaRPr>
          </a:p>
        </p:txBody>
      </p:sp>
      <p:sp>
        <p:nvSpPr>
          <p:cNvPr id="7" name="TextBox 6">
            <a:extLst>
              <a:ext uri="{FF2B5EF4-FFF2-40B4-BE49-F238E27FC236}">
                <a16:creationId xmlns:a16="http://schemas.microsoft.com/office/drawing/2014/main" id="{142D85EF-D323-3552-9EF5-3DB670475E77}"/>
              </a:ext>
            </a:extLst>
          </p:cNvPr>
          <p:cNvSpPr txBox="1"/>
          <p:nvPr/>
        </p:nvSpPr>
        <p:spPr>
          <a:xfrm>
            <a:off x="1343472" y="6390834"/>
            <a:ext cx="7704856" cy="309958"/>
          </a:xfrm>
          <a:prstGeom prst="rect">
            <a:avLst/>
          </a:prstGeom>
          <a:noFill/>
        </p:spPr>
        <p:txBody>
          <a:bodyPr vert="horz" wrap="square" lIns="90000" tIns="46800" rIns="90000" bIns="46800" rtlCol="0" anchor="ctr">
            <a:spAutoFit/>
          </a:bodyPr>
          <a:lstStyle/>
          <a:p>
            <a:pPr algn="l">
              <a:spcBef>
                <a:spcPct val="0"/>
              </a:spcBef>
            </a:pPr>
            <a:r>
              <a:rPr lang="en-US" sz="1400" dirty="0"/>
              <a:t>Capgemini has been owning Regression for 4+ years now.</a:t>
            </a:r>
          </a:p>
        </p:txBody>
      </p:sp>
    </p:spTree>
    <p:extLst>
      <p:ext uri="{BB962C8B-B14F-4D97-AF65-F5344CB8AC3E}">
        <p14:creationId xmlns:p14="http://schemas.microsoft.com/office/powerpoint/2010/main" val="197942368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EE4P_AGENDAWIZARD" val="&lt;ee4p&gt;&lt;layouts&gt;&lt;layout name=&quot;Capgemini invent Line Grey&quot; id=&quot;435_2&quot;&gt;&lt;standard&gt;&lt;textframe horizontalAnchor=&quot;1&quot; marginBottom=&quot;0&quot; marginLeft=&quot;0&quot; marginRight=&quot;0&quot; marginTop=&quot;0&quot; orientation=&quot;1&quot; verticalAnchor=&quot;1&quot; /&gt;&lt;font name=&quot;Ubuntu&quot; bold=&quot;0&quot; italic=&quot;0&quot; color=&quot;#ffffff&quot; /&gt;&lt;paragraphformat firstLineIndent=&quot;0&quot; leftIndent=&quot;0&quot; rightIndent=&quot;0&quot; lineRuleBefore=&quot;&quot; lineRuleWithin=&quot;&quot; lineRuleAfter=&quot;&quot; spaceBefore=&quot;&quot; spaceWithin=&quot;&quot; spaceAfter=&quot;&quot; /&gt;&lt;fill visible=&quot;0&quot; /&gt;&lt;line visible=&quot;0&quot; /&gt;&lt;bulletformat visible=&quot;0&quot; /&gt;&lt;shadow visible=&quot;0&quot; /&gt;&lt;/standard&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gt;&lt;columns&gt;&lt;column field=&quot;itemno&quot; label=&quot;No.&quot; checked=&quot;1&quot; leftSpacing=&quot;0&quot; rightSpacing=&quot;0&quot; dock=&quot;1&quot; fixedWidth=&quot;52&quot; /&gt;&lt;column field=&quot;topic&quot; label=&quot;Topic&quot; leftSpacing=&quot;10&quot; rightDistribute=&quot;1&quot; dock=&quot;1&quot; /&gt;&lt;column field=&quot;responsible&quot; label=&quot;Responsible&quot; visible=&quot;1&quot; checked=&quot;1&quot; leftSpacing=&quot;10&quot; rightDistribute=&quot;1&quot; dock=&quot;1&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position left=&quot;84.31764&quot; top=&quot;128.4218&quot; width=&quot;611.1824&quot; height=&quot;379.8731&quot; /&gt;&lt;settings allowedSizingModeIds=&quot;1|2&quot; allowedFontSizes=&quot;8|9|10|10.5|11|12|14|16|18&quot; allowedTimeFormatIds=&quot;1|2|3&quot; slideLayout=&quot;11&quot; customLayoutName=&quot;1_Agenda&quot; customLayoutNameBackup=&quot;1_Agenda&quot; customLayoutIndex=&quot;&quot; showBreak=&quot;1&quot; singleAgendaSlideSelected=&quot;0&quot; backupSlideTitle=&quot;Backup: %agendaName%&quot; topMargin=&quot;0&quot; leftMargin=&quot;0&quot; allowedLevels=&quot;4&quot; itemNoFormats=&quot;{1:2}¦{1:2}.{2}¦{3:alphaLC}¦{3:alphaLC}.{4:alphaLC}&quot; /&gt;&lt;!-- Agenda item formats --&gt;&lt;cases&gt;&lt;case level=&quot;1&quot; selected=&quot;0&quot; break=&quot;0&quot; topMinSpacing=&quot;15&quot; topMaxSpacing=&quot;15&quot; bottomMinSpacing=&quot;0&quot; bottomMaxSpacing=&quot;0&quo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gt;&lt;textframe marginLeft=&quot;0&quot; marginRight=&quot;0&quot; /&gt;&lt;paragraphformat alignment=&quot;1&quot; /&gt;&lt;font bold=&quot;1&quot; color=&quot;6&quot; /&gt;&lt;/element&gt;&lt;element field=&quot;topic&quot; type=&quot;autoshape&quot; autoShapeType=&quot;1&quot;&gt;&lt;paragraphformat alignment=&quot;1&quot; /&gt;&lt;textframe marginLeft=&quot;0&quot; /&gt;&lt;/element&gt;&lt;element field=&quot;responsible&quot; type=&quot;autoshape&quot; autoShapeType=&quot;1&quot;&gt;&lt;paragraphformat alignment=&quot;1&quot; /&gt;&lt;/element&gt;&lt;element field=&quot;freecolumn&quot; type=&quot;autoshape&quot; autoShape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0&quot; break=&quot;0&quot; topMinSpacing=&quot;15&quot; topMaxSpacing=&quot;15&quot; bottomMinSpacing=&quot;0&quot; bottomMaxSpacing=&quot;0&quo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2&quot; selected=&quot;1&quot; break=&quot;0&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itemno&quot; type=&quot;autoshape&quot; autoShapeType=&quot;1&quot; indent=&quot;(level-1)*(itemNoWidth+topicLeftSpacing) &quot; indentType=&quot;1&quot;&gt;&lt;textframe marginLeft=&quot;0&quot; marginRight=&quot;0&quot; /&gt;&lt;paragraphformat alignment=&quot;1&quot; /&gt;&lt;font bold=&quot;1&quot; color=&quot;6&quot; /&gt;&lt;/element&gt;&lt;element field=&quot;topic&quot; type=&quot;autoshape&quot; autoShapeType=&quot;1&quot; indent=&quot;(level-1)*(itemNoWidth+topicLeftSpacing) &quot; indentType=&quot;2&quot;&gt;&lt;paragraphformat alignment=&quot;1&quot; /&gt;&lt;textframe marginLeft=&quot;0&quot; /&gt;&lt;/element&gt;&lt;element field=&quot;responsible&quot; type=&quot;autoshape&quot; autoShapeType=&quot;1&quot; indent=&quot;(level-1)*(itemNoWidth+topicLeftSpacing) &quot; indentType=&quot;1&quot;&gt;&lt;paragraphformat alignment=&quot;1&quot; /&gt;&lt;/element&gt;&lt;element field=&quot;freecolumn&quot; type=&quot;autoshape&quot; autoShapeType=&quot;1&quot; indent=&quot;(level-1)*(itemNoWidth+topicLeftSpacing) &quot; indentType=&quot;1&quot;&gt;&lt;paragraphformat alignment=&quot;1&quot; /&gt;&lt;/element&gt;&lt;element field=&quot;timeslot&quot; type=&quot;autoshape&quot; autoShapeType=&quot;1&quot;&gt;&lt;paragraphformat alignment=&quot;3&quot; /&gt;&lt;/element&gt;&lt;element field=&quot;pageno&quot; type=&quot;autoshape&quot; autoShapeType=&quot;1&quot;&gt;&lt;paragraphformat alignment=&quot;3&quot; /&gt;&lt;/element&gt;&lt;/case&gt;&lt;case level=&quot;1&quot; selected=&quot;0&quot; break=&quot;1&quot; topMinSpacing=&quot;15&quot; topMaxSpacing=&quot;15&quot; bottomMinSpacing=&quot;0&quot; bottomMaxSpacing=&quot;0&quo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 level=&quot;1&quot; selected=&quot;1&quot; break=&quot;1&quot; topMinSpacing=&quot;15&quot; topMaxSpacing=&quot;15&quot; bottomMinSpacing=&quot;0&quot; bottomMaxSpacing=&quot;0&quot;&gt;&lt;element type=&quot;line&quot; value=&quot;&quot;&gt;&lt;position left=&quot;0&quot; top=&quot;itemHeight+3*scale*fontScale&quot; width=&quot;agendaWidth&quot; height=&quot;0&quot; /&gt;&lt;line style=&quot;1&quot; dashStyle=&quot;1&quot; foreColor=&quot;6&quot; transparency=&quot;0&quot; visible=&quot;1&quot; weight=&quot;1&quot; /&gt;&lt;/element&gt;&lt;element type=&quot;line&quot; value=&quot;&quot;&gt;&lt;position left=&quot;0&quot; top=&quot;0&quot; width=&quot;agendaWidth&quot; height=&quot;0&quot; /&gt;&lt;line style=&quot;1&quot; dashStyle=&quot;1&quot; foreColor=&quot;6&quot; transparency=&quot;0&quot; visible=&quot;1&quot; weight=&quot;1&quot; /&gt;&lt;/element&gt;&lt;element field=&quot;topic&quot; type=&quot;autoshape&quot; autoShapeType=&quot;1&quot; indent=&quot;(level-1)*(itemNoWidth+topicLeftSpacing) &quot; indentType=&quot;2&quot;&gt;&lt;paragraphformat alignment=&quot;1&quot; /&gt;&lt;font italic=&quot;1&quot; /&gt;&lt;/element&gt;&lt;element field=&quot;responsible&quot; type=&quot;autoshape&quot; autoShapeType=&quot;1&quot; indent=&quot;(level-1)*(itemNoWidth+topicLeftSpacing) &quot; indentType=&quot;1&quot;&gt;&lt;paragraphformat alignment=&quot;1&quot; /&gt;&lt;font italic=&quot;1&quot; /&gt;&lt;/element&gt;&lt;element field=&quot;freecolumn&quot; type=&quot;autoshape&quot; autoShapeType=&quot;1&quot; indent=&quot;(level-1)*(itemNoWidth+topicLeftSpacing) &quot; indentType=&quot;1&quot;&gt;&lt;paragraphformat alignment=&quot;1&quot; /&gt;&lt;font italic=&quot;1&quot; /&gt;&lt;/element&gt;&lt;element field=&quot;timeslot&quot; type=&quot;autoshape&quot; autoShapeType=&quot;1&quot;&gt;&lt;paragraphformat alignment=&quot;3&quot; /&gt;&lt;font italic=&quot;1&quot; /&gt;&lt;/element&gt;&lt;element field=&quot;pageno&quot; type=&quot;autoshape&quot; autoShapeType=&quot;1&quot;&gt;&lt;paragraphformat alignment=&quot;3&quot; /&gt;&lt;font italic=&quot;1&quot; /&gt;&lt;/element&gt;&lt;/case&gt;&lt;/cases&gt;&lt;!-- Elements on slide independent of items --&gt;&lt;elements&gt;&lt;!--   &lt;element type=&quot;picture&quot; picture=&quot;image.png&quot; value=&quot;asdf&quot;  &gt;&#10;          &lt;position left=&quot;-278.9405&quot; top=&quot;-142.375&quot; width=&quot;457.6407&quot; height=&quot;540.0002&quot;/&gt;        &#10;        &lt;/element&gt;&#10;&#10;        &lt;element type=&quot;picture&quot; picture=&quot;BG_blue.png&quot; value=&quot;asdf&quot;  &gt;&#10;          &lt;position left=&quot;-278.9405&quot; top=&quot;-142.375&quot; width=&quot;960&quot; height=&quot;540&quot;/&gt;        &#10;        &lt;/element&gt; --&gt;&lt;/elements&gt;&lt;/layout&gt;&lt;/layouts&gt;&lt;contents&gt;&lt;agenda name=&quot;New Agenda&quot; title=&quot;Agenda&quot; subtitle=&quot;&quot; sizingModeId=&quot;2&quot; fontSize=&quot;24&quot; fontSizeAuto=&quot;1&quot; startTime=&quot;540&quot; timeFormatId=&quot;2&quot; startItemNo=&quot;1&quot; createSingleAgendaSlide=&quot;1&quot; createSeparatingSlides=&quot;1&quot; createBackupSlide=&quot;1&quot; layoutId=&quot;435_2&quot; hideSeparatingSlides=&quot;0&quot; createSections=&quot;0&quot; singleSlideId=&quot;4a985bb3-9c0f-4d30-bab0-e861f6c1f7d9&quot; backupSlideId=&quot;59f12b8f-bcfa-4c72-806d-af721da5741a&quot;&gt;&lt;columns leftSpacing=&quot;0&quot; rightSpacing=&quot;0&quot;&gt;&lt;column field=&quot;itemno&quot; label=&quot;No.&quot; checked=&quot;1&quot; leftSpacing=&quot;0&quot; rightSpacing=&quot;0&quot; dock=&quot;1&quot; fixedWidth=&quot;52&quot; /&gt;&lt;column field=&quot;topic&quot; label=&quot;Topic&quot; leftSpacing=&quot;10&quot; rightDistribute=&quot;1&quot; dock=&quot;1&quot; rightSpacing=&quot;114.0997&quot; /&gt;&lt;column field=&quot;responsible&quot; label=&quot;Responsible&quot; visible=&quot;1&quot; checked=&quot;1&quot; leftSpacing=&quot;10&quot; rightDistribute=&quot;1&quot; dock=&quot;1&quot; rightSpacing=&quot;114.0997&quot; /&gt;&lt;column field=&quot;freecolumn&quot; label=&quot;&quot; visible=&quot;1&quot; checked=&quot;0&quot; leftSpacing=&quot;10&quot; rightDistribute=&quot;1&quot; dock=&quot;1&quot; /&gt;&lt;column field=&quot;timeslot&quot; label=&quot;Time Slot&quot; visible=&quot;1&quot; checked=&quot;1&quot; leftSpacing=&quot;10&quot; rightSpacing=&quot;6&quot; dock=&quot;2&quot; /&gt;&lt;column field=&quot;pageno&quot; label=&quot;Page No.&quot; visible=&quot;1&quot; checked=&quot;0&quot; leftSpacing=&quot;10&quot; rightSpacing=&quot;6&quot; dock=&quot;2&quot; /&gt;&lt;/columns&gt;&lt;items&gt;&lt;item duration=&quot;30&quot; id=&quot;f30ff3b2-059e-47be-bfce-20f89c801ddd&quot; parentId=&quot;&quot; level=&quot;1&quot; generateAgendaSlide=&quot;1&quot; showAgendaItem=&quot;1&quot; isBreak=&quot;0&quot; topic=&quot;Part 1&quot; agendaSlideId=&quot;af0b860f-cd42-4a9e-9c99-a53635a9e083&quot; /&gt;&lt;item duration=&quot;30&quot; id=&quot;7f2c9adb-5359-438f-8174-f3799807dfb9&quot; parentId=&quot;&quot; level=&quot;1&quot; generateAgendaSlide=&quot;1&quot; showAgendaItem=&quot;1&quot; isBreak=&quot;0&quot; topic=&quot;Part 2&quot; agendaSlideId=&quot;07e6bc76-8a2b-48ad-97c4-1f85e540bbd5&quot; /&gt;&lt;item duration=&quot;30&quot; id=&quot;00ba97b5-5509-49fc-95b8-9afe1f8e54cf&quot; parentId=&quot;&quot; level=&quot;1&quot; generateAgendaSlide=&quot;1&quot; showAgendaItem=&quot;1&quot; isBreak=&quot;0&quot; topic=&quot;Part 3&quot; agendaSlideId=&quot;4d6dfe7c-00a3-4d20-aa7f-6447da594e0a&quot; /&gt;&lt;item duration=&quot;30&quot; id=&quot;d6c20a75-a816-4fd9-9cac-9e1eb824eb5f&quot; parentId=&quot;&quot; level=&quot;1&quot; generateAgendaSlide=&quot;1&quot; showAgendaItem=&quot;1&quot; isBreak=&quot;0&quot; topic=&quot;Part 4&quot; agendaSlideId=&quot;d29762e6-a410-4070-9806-5d73acff4eaf&quot; /&gt;&lt;/items&gt;&lt;/agenda&gt;&lt;/contents&gt;&lt;/ee4p&gt;"/>
  <p:tag name="EE4P_STYLE_ID" val="3edb2f5e-e25b-4bbf-81ee-2b4396447386"/>
</p:tagLst>
</file>

<file path=ppt/tags/tag2.xml><?xml version="1.0" encoding="utf-8"?>
<p:tagLst xmlns:a="http://schemas.openxmlformats.org/drawingml/2006/main" xmlns:r="http://schemas.openxmlformats.org/officeDocument/2006/relationships" xmlns:p="http://schemas.openxmlformats.org/presentationml/2006/main">
  <p:tag name="EE4P_SLIDEID" val="321d1e30-6c40-4a29-9805-e4a36d83f4a6"/>
</p:tagLst>
</file>

<file path=ppt/tags/tag3.xml><?xml version="1.0" encoding="utf-8"?>
<p:tagLst xmlns:a="http://schemas.openxmlformats.org/drawingml/2006/main" xmlns:r="http://schemas.openxmlformats.org/officeDocument/2006/relationships" xmlns:p="http://schemas.openxmlformats.org/presentationml/2006/main">
  <p:tag name="EE4P_AGENDAWIZARD" val="title"/>
</p:tagLst>
</file>

<file path=ppt/theme/theme1.xml><?xml version="1.0" encoding="utf-8"?>
<a:theme xmlns:a="http://schemas.openxmlformats.org/drawingml/2006/main" name="Capgemini_2024">
  <a:themeElements>
    <a:clrScheme name="Capgemini 2024">
      <a:dk1>
        <a:sysClr val="windowText" lastClr="000000"/>
      </a:dk1>
      <a:lt1>
        <a:srgbClr val="FFFFFF"/>
      </a:lt1>
      <a:dk2>
        <a:srgbClr val="000000"/>
      </a:dk2>
      <a:lt2>
        <a:srgbClr val="F6F6F6"/>
      </a:lt2>
      <a:accent1>
        <a:srgbClr val="0070AD"/>
      </a:accent1>
      <a:accent2>
        <a:srgbClr val="12ABDB"/>
      </a:accent2>
      <a:accent3>
        <a:srgbClr val="14596B"/>
      </a:accent3>
      <a:accent4>
        <a:srgbClr val="272936"/>
      </a:accent4>
      <a:accent5>
        <a:srgbClr val="0F878A"/>
      </a:accent5>
      <a:accent6>
        <a:srgbClr val="00BFBF"/>
      </a:accent6>
      <a:hlink>
        <a:srgbClr val="00929B"/>
      </a:hlink>
      <a:folHlink>
        <a:srgbClr val="00BFBF"/>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w="9525">
          <a:noFill/>
          <a:prstDash val="soli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400" dirty="0" err="1">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90000" tIns="46800" rIns="90000" bIns="46800" rtlCol="0" anchor="ctr">
        <a:spAutoFit/>
      </a:bodyPr>
      <a:lstStyle>
        <a:defPPr algn="l">
          <a:spcBef>
            <a:spcPct val="0"/>
          </a:spcBef>
          <a:defRPr sz="1400" dirty="0" err="1" smtClean="0"/>
        </a:defPPr>
      </a:lstStyle>
    </a:txDef>
  </a:objectDefaults>
  <a:extraClrSchemeLst/>
  <a:custClrLst>
    <a:custClr name="Green A">
      <a:srgbClr val="57CF80"/>
    </a:custClr>
    <a:custClr name="Green B">
      <a:srgbClr val="33B569"/>
    </a:custClr>
    <a:custClr name="Green C">
      <a:srgbClr val="2EA657"/>
    </a:custClr>
    <a:custClr name="Green D">
      <a:srgbClr val="178C3D"/>
    </a:custClr>
    <a:custClr name="Green E">
      <a:srgbClr val="176036"/>
    </a:custClr>
    <a:custClr name="Teal A">
      <a:srgbClr val="00E6E3"/>
    </a:custClr>
    <a:custClr name="Teal B">
      <a:srgbClr val="00D5D0"/>
    </a:custClr>
    <a:custClr name="Teal C">
      <a:srgbClr val="00BFBF"/>
    </a:custClr>
    <a:custClr name="Teal D">
      <a:srgbClr val="00929B"/>
    </a:custClr>
    <a:custClr name="Teal E">
      <a:srgbClr val="007D74"/>
    </a:custClr>
    <a:custClr name="Peacock A">
      <a:srgbClr val="00E0CB"/>
    </a:custClr>
    <a:custClr name="Peacock B">
      <a:srgbClr val="00B2A2"/>
    </a:custClr>
    <a:custClr name="Peacock C">
      <a:srgbClr val="0F878A"/>
    </a:custClr>
    <a:custClr name="Peacock D">
      <a:srgbClr val="0F6A73"/>
    </a:custClr>
    <a:custClr name="Peacock E">
      <a:srgbClr val="0F434A"/>
    </a:custClr>
    <a:custClr name="Sapphire A">
      <a:srgbClr val="338091"/>
    </a:custClr>
    <a:custClr name="Sapphire B">
      <a:srgbClr val="336B7D"/>
    </a:custClr>
    <a:custClr name="Sapphire C">
      <a:srgbClr val="14596B"/>
    </a:custClr>
    <a:custClr name="Sapphire D">
      <a:srgbClr val="214554"/>
    </a:custClr>
    <a:custClr name="Sapphire E">
      <a:srgbClr val="173340"/>
    </a:custClr>
    <a:custClr name="Violet A">
      <a:srgbClr val="E557AD"/>
    </a:custClr>
    <a:custClr name="Violet B">
      <a:srgbClr val="D13A8C"/>
    </a:custClr>
    <a:custClr name="Violet C">
      <a:srgbClr val="BA2980"/>
    </a:custClr>
    <a:custClr name="Violet D">
      <a:srgbClr val="A12980"/>
    </a:custClr>
    <a:custClr name="Violet E">
      <a:srgbClr val="811B6F"/>
    </a:custClr>
    <a:custClr name="Yellow A">
      <a:srgbClr val="FFDA80"/>
    </a:custClr>
    <a:custClr name="Yellow B">
      <a:srgbClr val="FFD068"/>
    </a:custClr>
    <a:custClr name="Yellow C">
      <a:srgbClr val="FFB24A"/>
    </a:custClr>
    <a:custClr name="Yellow D">
      <a:srgbClr val="FF9C29"/>
    </a:custClr>
    <a:custClr name="Yellow E">
      <a:srgbClr val="FF8E12"/>
    </a:custClr>
    <a:custClr name="Velvet A">
      <a:srgbClr val="9E4780"/>
    </a:custClr>
    <a:custClr name="Velvet B">
      <a:srgbClr val="802B73"/>
    </a:custClr>
    <a:custClr name="Velvet C">
      <a:srgbClr val="750D5C"/>
    </a:custClr>
    <a:custClr name="Velvet D">
      <a:srgbClr val="590A42"/>
    </a:custClr>
    <a:custClr name="Velvet E">
      <a:srgbClr val="42142E"/>
    </a:custClr>
    <a:custClr name="Red A">
      <a:srgbClr val="FF5770"/>
    </a:custClr>
    <a:custClr name="Red B">
      <a:srgbClr val="FF455E"/>
    </a:custClr>
    <a:custClr name="Red C">
      <a:srgbClr val="FF304D"/>
    </a:custClr>
    <a:custClr name="Red D">
      <a:srgbClr val="E30021"/>
    </a:custClr>
    <a:custClr name="Red E">
      <a:srgbClr val="A6001A"/>
    </a:custClr>
  </a:custClrLst>
  <a:extLst>
    <a:ext uri="{05A4C25C-085E-4340-85A3-A5531E510DB2}">
      <thm15:themeFamily xmlns:thm15="http://schemas.microsoft.com/office/thememl/2012/main" name="Présentation6" id="{FD842586-3D48-4013-8951-A8C2F38B3509}" vid="{DF7AE88B-8A36-4BD5-9858-6C8DDC2E792F}"/>
    </a:ext>
  </a:extLst>
</a:theme>
</file>

<file path=ppt/theme/theme2.xml><?xml version="1.0" encoding="utf-8"?>
<a:theme xmlns:a="http://schemas.openxmlformats.org/drawingml/2006/main" name="Tema do Offic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apgemini Invent">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0070A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6D005C7-03E4-4069-A4FB-9A9D17E8A0A1}">
  <we:reference id="wa200000729" version="3.19.222.0" store="en-US" storeType="OMEX"/>
  <we:alternateReferences>
    <we:reference id="wa200000729" version="3.19.222.0" store="WA200000729"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Capgemini-template-Master_2024 (1)</Template>
  <TotalTime>1053</TotalTime>
  <Words>2344</Words>
  <Application>Microsoft Office PowerPoint</Application>
  <PresentationFormat>Widescreen</PresentationFormat>
  <Paragraphs>609</Paragraphs>
  <Slides>15</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Ubuntu Light</vt:lpstr>
      <vt:lpstr>Ubuntu</vt:lpstr>
      <vt:lpstr>Ubuntu Medium</vt:lpstr>
      <vt:lpstr>Wingdings</vt:lpstr>
      <vt:lpstr>Verdana</vt:lpstr>
      <vt:lpstr>Capgemini_2024</vt:lpstr>
      <vt:lpstr>Vernova TCoE</vt:lpstr>
      <vt:lpstr>Agenda</vt:lpstr>
      <vt:lpstr>Capgemini Core competencies</vt:lpstr>
      <vt:lpstr>TCoE Landscape and CG Presence</vt:lpstr>
      <vt:lpstr>GE TCoE Team Key Involvements</vt:lpstr>
      <vt:lpstr>Capgemini Deep understanding of TCoE E2E Process Few Examples</vt:lpstr>
      <vt:lpstr>Alpha Parts Automation – Capgemini Ownership</vt:lpstr>
      <vt:lpstr>Charlie Exit Automation – Capgemini Ownership</vt:lpstr>
      <vt:lpstr>PowerMax Regression – Capgemini Ownership </vt:lpstr>
      <vt:lpstr>OTM Automation – Capgemini Ownership </vt:lpstr>
      <vt:lpstr>CPQ – High-level Information</vt:lpstr>
      <vt:lpstr>GE TCoE Roles &amp; Responsibilities</vt:lpstr>
      <vt:lpstr>TCoE As-Is and Proposed team structure</vt:lpstr>
      <vt:lpstr>Capgemini Testing Capabilities </vt:lpstr>
      <vt:lpstr>About Capgemini  Capgemini is a global business and technology transformation partner, helping organizations to accelerate their dual transition to a digital and sustainable world, while creating tangible impact for enterprises and society. It is a responsible and diverse group of 340,000 team members in more than 50 countries. With its strong over 55-year heritage, Capgemini is trusted by its clients to unlock the value of technology to address the entire breadth of their business needs. It delivers end-to-end services and solutions leveraging strengths from strategy and design to engineering, all fueled by its market leading capabilities in AI, cloud and data, combined with its deep industry expertise and partner ecosystem. The Group reported 2023 global revenues of €22.5 billion.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Tips Read me and delete me</dc:title>
  <dc:subject/>
  <dc:creator>Emmadi, Raju</dc:creator>
  <cp:lastModifiedBy>Emmadi, Raju</cp:lastModifiedBy>
  <cp:revision>196</cp:revision>
  <dcterms:created xsi:type="dcterms:W3CDTF">2024-03-13T16:58:30Z</dcterms:created>
  <dcterms:modified xsi:type="dcterms:W3CDTF">2024-03-22T17:05:19Z</dcterms:modified>
  <cp:category>Public</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0x01010041EE8B34568B7041A5F0B3041B85A64D</vt:lpwstr>
  </property>
  <property fmtid="{D5CDD505-2E9C-101B-9397-08002B2CF9AE}" pid="3" name="MediaServiceImageTags">
    <vt:lpwstr/>
  </property>
</Properties>
</file>