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87B"/>
    <a:srgbClr val="3E4040"/>
    <a:srgbClr val="F15A29"/>
    <a:srgbClr val="92278F"/>
    <a:srgbClr val="8DC6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5987"/>
    <p:restoredTop sz="94660"/>
  </p:normalViewPr>
  <p:slideViewPr>
    <p:cSldViewPr snapToGrid="0">
      <p:cViewPr varScale="1">
        <p:scale>
          <a:sx d="100" n="125"/>
          <a:sy d="100" n="125"/>
        </p:scale>
        <p:origin x="302" y="77"/>
      </p:cViewPr>
      <p:guideLst/>
    </p:cSldViewPr>
  </p:slideViewPr>
  <p:notesTextViewPr>
    <p:cViewPr>
      <p:scale>
        <a:sx d="1" n="1"/>
        <a:sy d="1" n="1"/>
      </p:scale>
      <p:origin x="0" y="0"/>
    </p:cViewPr>
  </p:notesTextViewPr>
  <p:notesViewPr>
    <p:cSldViewPr snapToGrid="0">
      <p:cViewPr varScale="1">
        <p:scale>
          <a:sx d="100" n="120"/>
          <a:sy d="100" n="120"/>
        </p:scale>
        <p:origin x="4962" y="12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4" Type="http://schemas.microsoft.com/office/2016/11/relationships/changesInfo" Target="changesInfos/changesInfo1.xml" /><Relationship Id="rId29" Type="http://schemas.openxmlformats.org/officeDocument/2006/relationships/handoutMaster" Target="handoutMasters/handoutMaster1.xml" /><Relationship Id="rId33" Type="http://schemas.openxmlformats.org/officeDocument/2006/relationships/tableStyles" Target="tableStyles.xml" /><Relationship Id="rId1" Type="http://schemas.openxmlformats.org/officeDocument/2006/relationships/slideMaster" Target="slideMasters/slideMaster1.xml" /><Relationship Id="rId32" Type="http://schemas.openxmlformats.org/officeDocument/2006/relationships/theme" Target="theme/theme1.xml" /><Relationship Id="rId31" Type="http://schemas.openxmlformats.org/officeDocument/2006/relationships/viewProps" Target="viewProps.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water, mountain, sky, outdoor&#10;&#10;Description automatically generated">
            <a:extLst>
              <a:ext uri="{FF2B5EF4-FFF2-40B4-BE49-F238E27FC236}">
                <a16:creationId xmlns:a16="http://schemas.microsoft.com/office/drawing/2014/main" id="{DE8AE9D9-2866-42D1-A60E-CD262711B7B7}"/>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C6EC9B-92BC-4895-ADB5-9A0581962208}"/>
              </a:ext>
            </a:extLst>
          </p:cNvPr>
          <p:cNvSpPr>
            <a:spLocks noGrp="1"/>
          </p:cNvSpPr>
          <p:nvPr>
            <p:ph type="ctrTitle"/>
          </p:nvPr>
        </p:nvSpPr>
        <p:spPr>
          <a:xfrm>
            <a:off x="1524000" y="1122363"/>
            <a:ext cx="9144000" cy="2387600"/>
          </a:xfrm>
        </p:spPr>
        <p:txBody>
          <a:bodyPr anchor="b">
            <a:normAutofit/>
          </a:bodyPr>
          <a:lstStyle>
            <a:lvl1pPr algn="ctr">
              <a:defRPr sz="4400">
                <a:solidFill>
                  <a:schemeClr val="bg1"/>
                </a:solidFill>
                <a:latin typeface="Pragmatica Cond Bold" panose="020B07060405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0A3F7928-2E84-4512-B34E-2E36E31D3567}"/>
              </a:ext>
            </a:extLst>
          </p:cNvPr>
          <p:cNvSpPr>
            <a:spLocks noGrp="1"/>
          </p:cNvSpPr>
          <p:nvPr>
            <p:ph type="subTitle" idx="1"/>
          </p:nvPr>
        </p:nvSpPr>
        <p:spPr>
          <a:xfrm>
            <a:off x="1524000" y="3609511"/>
            <a:ext cx="9143999" cy="1323645"/>
          </a:xfrm>
        </p:spPr>
        <p:txBody>
          <a:bodyPr anchor="ctr">
            <a:normAutofit/>
          </a:bodyPr>
          <a:lstStyle>
            <a:lvl1pPr marL="0" indent="0" algn="ctr">
              <a:buNone/>
              <a:defRPr sz="2800">
                <a:solidFill>
                  <a:schemeClr val="bg1"/>
                </a:solidFill>
                <a:latin typeface="Pragmatica Medium" panose="020B06030405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1E8EC15-ECB3-4DE6-8E0D-D0AF908A2DDE}"/>
              </a:ext>
            </a:extLst>
          </p:cNvPr>
          <p:cNvSpPr>
            <a:spLocks noGrp="1"/>
          </p:cNvSpPr>
          <p:nvPr>
            <p:ph type="dt" sz="half" idx="10"/>
          </p:nvPr>
        </p:nvSpPr>
        <p:spPr>
          <a:xfrm>
            <a:off x="4724399" y="5462190"/>
            <a:ext cx="2743200" cy="365125"/>
          </a:xfrm>
        </p:spPr>
        <p:txBody>
          <a:bodyPr/>
          <a:lstStyle>
            <a:lvl1pPr algn="ctr">
              <a:defRPr sz="2000">
                <a:solidFill>
                  <a:schemeClr val="bg1"/>
                </a:solidFill>
                <a:latin typeface="Pragmatica Cond Bold" panose="020B0706040502020204" pitchFamily="34" charset="0"/>
              </a:defRPr>
            </a:lvl1pPr>
          </a:lstStyle>
          <a:p>
            <a:fld id="{01F329E0-934F-48D0-812F-88FF594C5EC7}" type="datetimeFigureOut">
              <a:rPr lang="en-US" smtClean="0"/>
              <a:pPr/>
              <a:t>6/16/2022</a:t>
            </a:fld>
            <a:endParaRPr lang="en-US" dirty="0"/>
          </a:p>
        </p:txBody>
      </p:sp>
      <p:pic>
        <p:nvPicPr>
          <p:cNvPr id="7" name="Picture 2" descr="Puget Sound Trends logo">
            <a:extLst>
              <a:ext uri="{FF2B5EF4-FFF2-40B4-BE49-F238E27FC236}">
                <a16:creationId xmlns:a16="http://schemas.microsoft.com/office/drawing/2014/main" id="{8B667284-2FD3-4CE9-85BC-3711B780BB3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69710" y="324930"/>
            <a:ext cx="1060706" cy="45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9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544E-D543-43BD-9B6A-91BEC9923734}"/>
              </a:ext>
            </a:extLst>
          </p:cNvPr>
          <p:cNvSpPr>
            <a:spLocks noGrp="1"/>
          </p:cNvSpPr>
          <p:nvPr>
            <p:ph type="title"/>
          </p:nvPr>
        </p:nvSpPr>
        <p:spPr>
          <a:xfrm>
            <a:off x="457200" y="228600"/>
            <a:ext cx="9817768" cy="610260"/>
          </a:xfrm>
        </p:spPr>
        <p:txBody>
          <a:bodyPr>
            <a:normAutofit/>
          </a:bodyPr>
          <a:lstStyle>
            <a:lvl1pPr>
              <a:defRPr sz="2600" b="1">
                <a:solidFill>
                  <a:srgbClr val="F15A29"/>
                </a:solidFill>
                <a:latin typeface="Pragmatica Cond Bold" panose="020B07060405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2E19A08-34E4-4A27-BD02-56B478DFE06A}"/>
              </a:ext>
            </a:extLst>
          </p:cNvPr>
          <p:cNvSpPr>
            <a:spLocks noGrp="1"/>
          </p:cNvSpPr>
          <p:nvPr>
            <p:ph idx="1"/>
          </p:nvPr>
        </p:nvSpPr>
        <p:spPr>
          <a:xfrm>
            <a:off x="587187" y="1018801"/>
            <a:ext cx="11454123" cy="5225006"/>
          </a:xfrm>
        </p:spPr>
        <p:txBody>
          <a:bodyPr/>
          <a:lstStyle>
            <a:lvl1pPr>
              <a:defRPr sz="1800" b="1">
                <a:solidFill>
                  <a:srgbClr val="77787B"/>
                </a:solidFill>
                <a:latin typeface="Arial" panose="020B0604020202020204" pitchFamily="34" charset="0"/>
                <a:cs typeface="Arial" panose="020B0604020202020204" pitchFamily="34" charset="0"/>
              </a:defRPr>
            </a:lvl1pPr>
            <a:lvl2pPr>
              <a:defRPr sz="1600">
                <a:solidFill>
                  <a:srgbClr val="77787B"/>
                </a:solidFill>
                <a:latin typeface="Arial" panose="020B0604020202020204" pitchFamily="34" charset="0"/>
                <a:cs typeface="Arial" panose="020B0604020202020204" pitchFamily="34" charset="0"/>
              </a:defRPr>
            </a:lvl2pPr>
            <a:lvl3pPr>
              <a:defRPr sz="1400">
                <a:solidFill>
                  <a:srgbClr val="8DC63F"/>
                </a:solidFill>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15E2408-288B-4DF5-9B69-591BA9268AB4}"/>
              </a:ext>
            </a:extLst>
          </p:cNvPr>
          <p:cNvSpPr>
            <a:spLocks noGrp="1"/>
          </p:cNvSpPr>
          <p:nvPr>
            <p:ph type="sldNum" sz="quarter" idx="12"/>
          </p:nvPr>
        </p:nvSpPr>
        <p:spPr>
          <a:xfrm>
            <a:off x="9298110" y="6345471"/>
            <a:ext cx="2743200" cy="365125"/>
          </a:xfrm>
        </p:spPr>
        <p:txBody>
          <a:bodyPr/>
          <a:lstStyle>
            <a:lvl1pPr>
              <a:defRPr sz="1400">
                <a:solidFill>
                  <a:srgbClr val="77787B"/>
                </a:solidFill>
                <a:latin typeface="Arial" panose="020B0604020202020204" pitchFamily="34" charset="0"/>
                <a:cs typeface="Arial" panose="020B0604020202020204" pitchFamily="34" charset="0"/>
              </a:defRPr>
            </a:lvl1pPr>
          </a:lstStyle>
          <a:p>
            <a:fld id="{50D4B974-1C0F-4C53-810A-F665996041C4}" type="slidenum">
              <a:rPr lang="en-US" smtClean="0"/>
              <a:pPr/>
              <a:t>‹#›</a:t>
            </a:fld>
            <a:endParaRPr lang="en-US" dirty="0"/>
          </a:p>
        </p:txBody>
      </p:sp>
      <p:pic>
        <p:nvPicPr>
          <p:cNvPr id="7" name="Picture 6" descr="Logo&#10;&#10;Description automatically generated">
            <a:extLst>
              <a:ext uri="{FF2B5EF4-FFF2-40B4-BE49-F238E27FC236}">
                <a16:creationId xmlns:a16="http://schemas.microsoft.com/office/drawing/2014/main" id="{A627BD23-38FD-4A26-8215-9B54D31291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689" y="6243807"/>
            <a:ext cx="1624587" cy="568453"/>
          </a:xfrm>
          <a:prstGeom prst="rect">
            <a:avLst/>
          </a:prstGeom>
        </p:spPr>
      </p:pic>
      <p:pic>
        <p:nvPicPr>
          <p:cNvPr id="2050" name="Picture 2" descr="Puget Sound Trends logo">
            <a:extLst>
              <a:ext uri="{FF2B5EF4-FFF2-40B4-BE49-F238E27FC236}">
                <a16:creationId xmlns:a16="http://schemas.microsoft.com/office/drawing/2014/main" id="{1013A1D6-4F70-4012-9CF4-443EBCAF5DE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69710" y="324930"/>
            <a:ext cx="1060706" cy="45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90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4B00-D642-4DA1-968F-F4B184123836}"/>
              </a:ext>
            </a:extLst>
          </p:cNvPr>
          <p:cNvSpPr>
            <a:spLocks noGrp="1"/>
          </p:cNvSpPr>
          <p:nvPr>
            <p:ph type="title"/>
          </p:nvPr>
        </p:nvSpPr>
        <p:spPr>
          <a:xfrm>
            <a:off x="831850" y="1709738"/>
            <a:ext cx="10515600" cy="2852737"/>
          </a:xfrm>
        </p:spPr>
        <p:txBody>
          <a:bodyPr anchor="ctr"/>
          <a:lstStyle>
            <a:lvl1pPr algn="ctr">
              <a:defRPr sz="4000">
                <a:solidFill>
                  <a:srgbClr val="8DC63F"/>
                </a:solidFill>
                <a:latin typeface="Pragmatica Cond Bold" panose="020B0706040502020204" pitchFamily="34" charset="0"/>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4208E2DA-6202-478D-8994-3C4DF68DCB9B}"/>
              </a:ext>
            </a:extLst>
          </p:cNvPr>
          <p:cNvSpPr>
            <a:spLocks noGrp="1"/>
          </p:cNvSpPr>
          <p:nvPr>
            <p:ph type="sldNum" sz="quarter" idx="12"/>
          </p:nvPr>
        </p:nvSpPr>
        <p:spPr/>
        <p:txBody>
          <a:bodyPr/>
          <a:lstStyle/>
          <a:p>
            <a:fld id="{50D4B974-1C0F-4C53-810A-F665996041C4}"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DF270454-5B2E-45D2-A337-2A00E938F6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689" y="6243807"/>
            <a:ext cx="1624587" cy="568453"/>
          </a:xfrm>
          <a:prstGeom prst="rect">
            <a:avLst/>
          </a:prstGeom>
        </p:spPr>
      </p:pic>
      <p:pic>
        <p:nvPicPr>
          <p:cNvPr id="7" name="Picture 2" descr="Puget Sound Trends logo">
            <a:extLst>
              <a:ext uri="{FF2B5EF4-FFF2-40B4-BE49-F238E27FC236}">
                <a16:creationId xmlns:a16="http://schemas.microsoft.com/office/drawing/2014/main" id="{2E63CCA9-AAFA-4F23-947C-612FDCE21C2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69710" y="324930"/>
            <a:ext cx="1060706" cy="45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87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normAutofit/>
          </a:bodyPr>
          <a:lstStyle>
            <a:lvl1pPr algn="l" defTabSz="914400" rtl="0" eaLnBrk="1" latinLnBrk="0" hangingPunct="1">
              <a:lnSpc>
                <a:spcPct val="90000"/>
              </a:lnSpc>
              <a:spcBef>
                <a:spcPct val="0"/>
              </a:spcBef>
              <a:buNone/>
              <a:defRPr lang="en-US" sz="2600" b="1" kern="1200" dirty="0">
                <a:solidFill>
                  <a:srgbClr val="F15A29"/>
                </a:solidFill>
                <a:latin typeface="Pragmatica Cond Bold" panose="020B0706040502020204" pitchFamily="34" charset="0"/>
                <a:ea typeface="+mj-ea"/>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sz="half" idx="1"/>
          </p:nvPr>
        </p:nvSpPr>
        <p:spPr>
          <a:xfrm>
            <a:off x="636494" y="1066800"/>
            <a:ext cx="4429281" cy="5118847"/>
          </a:xfrm>
        </p:spPr>
        <p:txBody>
          <a:bodyPr/>
          <a:lstStyle>
            <a:lvl1pPr>
              <a:spcAft>
                <a:spcPts val="1200"/>
              </a:spcAft>
              <a:defRPr sz="1800">
                <a:solidFill>
                  <a:srgbClr val="92278F"/>
                </a:solidFill>
                <a:latin typeface="Arial" panose="020B0604020202020204" pitchFamily="34" charset="0"/>
                <a:cs typeface="Arial" panose="020B0604020202020204" pitchFamily="34" charset="0"/>
              </a:defRPr>
            </a:lvl1pPr>
            <a:lvl2pPr marL="515938" indent="-234950">
              <a:spcAft>
                <a:spcPts val="600"/>
              </a:spcAft>
              <a:buFont typeface="Arial" panose="020B0604020202020204" pitchFamily="34" charset="0"/>
              <a:buChar char="•"/>
              <a:defRPr sz="1600">
                <a:solidFill>
                  <a:srgbClr val="77787B"/>
                </a:solidFill>
                <a:latin typeface="Arial" panose="020B0604020202020204" pitchFamily="34" charset="0"/>
                <a:cs typeface="Arial" panose="020B0604020202020204" pitchFamily="34" charset="0"/>
              </a:defRPr>
            </a:lvl2pPr>
            <a:lvl3pPr>
              <a:defRPr sz="1400">
                <a:solidFill>
                  <a:srgbClr val="8DC63F"/>
                </a:solidFill>
                <a:latin typeface="Arial" panose="020B0604020202020204" pitchFamily="34" charset="0"/>
                <a:cs typeface="Arial" panose="020B0604020202020204" pitchFamily="34" charset="0"/>
              </a:defRPr>
            </a:lvl3pPr>
            <a:lvl4pPr>
              <a:defRPr sz="1200">
                <a:solidFill>
                  <a:srgbClr val="77787B"/>
                </a:solidFill>
                <a:latin typeface="Arial" panose="020B0604020202020204" pitchFamily="34" charset="0"/>
                <a:cs typeface="Arial" panose="020B0604020202020204" pitchFamily="34" charset="0"/>
              </a:defRPr>
            </a:lvl4pPr>
            <a:lvl5pPr>
              <a:defRPr sz="1200">
                <a:solidFill>
                  <a:srgbClr val="77787B"/>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AD15C23-AE5D-4806-A37D-03ECA417879D}"/>
              </a:ext>
            </a:extLst>
          </p:cNvPr>
          <p:cNvSpPr>
            <a:spLocks noGrp="1"/>
          </p:cNvSpPr>
          <p:nvPr>
            <p:ph sz="half" idx="2"/>
          </p:nvPr>
        </p:nvSpPr>
        <p:spPr>
          <a:xfrm>
            <a:off x="5138927" y="1066799"/>
            <a:ext cx="6903547" cy="5118847"/>
          </a:xfrm>
        </p:spPr>
        <p:txBody>
          <a:bodyPr/>
          <a:lstStyle>
            <a:lvl1pPr>
              <a:defRPr sz="1800">
                <a:solidFill>
                  <a:srgbClr val="92278F"/>
                </a:solidFill>
                <a:latin typeface="Arial" panose="020B0604020202020204" pitchFamily="34" charset="0"/>
                <a:cs typeface="Arial" panose="020B0604020202020204" pitchFamily="34" charset="0"/>
              </a:defRPr>
            </a:lvl1pPr>
            <a:lvl2pPr>
              <a:defRPr sz="1600">
                <a:solidFill>
                  <a:srgbClr val="77787B"/>
                </a:solidFill>
                <a:latin typeface="Arial" panose="020B0604020202020204" pitchFamily="34" charset="0"/>
                <a:cs typeface="Arial" panose="020B0604020202020204" pitchFamily="34" charset="0"/>
              </a:defRPr>
            </a:lvl2pPr>
            <a:lvl3pPr>
              <a:defRPr sz="1400">
                <a:solidFill>
                  <a:srgbClr val="8DC63F"/>
                </a:solidFill>
                <a:latin typeface="Arial" panose="020B0604020202020204" pitchFamily="34" charset="0"/>
                <a:cs typeface="Arial" panose="020B0604020202020204" pitchFamily="34" charset="0"/>
              </a:defRPr>
            </a:lvl3pPr>
            <a:lvl4pPr>
              <a:defRPr sz="12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3125B19-93CD-455E-9C4E-31192858E9E0}"/>
              </a:ext>
            </a:extLst>
          </p:cNvPr>
          <p:cNvSpPr>
            <a:spLocks noGrp="1"/>
          </p:cNvSpPr>
          <p:nvPr>
            <p:ph type="sldNum" sz="quarter" idx="12"/>
          </p:nvPr>
        </p:nvSpPr>
        <p:spPr>
          <a:xfrm>
            <a:off x="9298111" y="6345470"/>
            <a:ext cx="2743200" cy="365125"/>
          </a:xfrm>
        </p:spPr>
        <p:txBody>
          <a:bodyPr/>
          <a:lstStyle/>
          <a:p>
            <a:fld id="{50D4B974-1C0F-4C53-810A-F665996041C4}" type="slidenum">
              <a:rPr lang="en-US" smtClean="0"/>
              <a:t>‹#›</a:t>
            </a:fld>
            <a:endParaRPr lang="en-US" dirty="0"/>
          </a:p>
        </p:txBody>
      </p:sp>
      <p:pic>
        <p:nvPicPr>
          <p:cNvPr id="9" name="Picture 8" descr="Logo&#10;&#10;Description automatically generated">
            <a:extLst>
              <a:ext uri="{FF2B5EF4-FFF2-40B4-BE49-F238E27FC236}">
                <a16:creationId xmlns:a16="http://schemas.microsoft.com/office/drawing/2014/main" id="{4E4B8D02-7F6E-404A-B7C9-2AD16F1F5F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689" y="6243807"/>
            <a:ext cx="1624587" cy="568453"/>
          </a:xfrm>
          <a:prstGeom prst="rect">
            <a:avLst/>
          </a:prstGeom>
        </p:spPr>
      </p:pic>
      <p:pic>
        <p:nvPicPr>
          <p:cNvPr id="8" name="Picture 2" descr="Puget Sound Trends logo">
            <a:extLst>
              <a:ext uri="{FF2B5EF4-FFF2-40B4-BE49-F238E27FC236}">
                <a16:creationId xmlns:a16="http://schemas.microsoft.com/office/drawing/2014/main" id="{C853F02E-4B71-44F9-B90A-5C8E94E40FD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69710" y="324930"/>
            <a:ext cx="1060706" cy="45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5052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3" Target="../slideLayouts/slideLayout3.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5" Target="../theme/theme1.xml" Type="http://schemas.openxmlformats.org/officeDocument/2006/relationships/theme" /><Relationship Id="rId4" Target="../slideLayouts/slideLayout4.xml" Type="http://schemas.openxmlformats.org/officeDocument/2006/relationships/slideLayout" /><Relationship Id="rId8" Type="http://schemas.openxmlformats.org/officeDocument/2006/relationships/slideLayout" Target="../slideLayouts/slideLayout5.xml" /><Relationship Id="rId7" Type="http://schemas.openxmlformats.org/officeDocument/2006/relationships/slideLayout" Target="../slideLayouts/slideLayout8.xml" /><Relationship Id="rId6"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82A3C5-2536-4D5A-AA52-EC5AA5CDDA7F}"/>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72FED228-B52C-461B-923B-F3A6BB3E86A2}"/>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86E1283A-A666-4E7A-9C0A-8B201F2244F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01F329E0-934F-48D0-812F-88FF594C5EC7}" type="datetimeFigureOut">
              <a:rPr lang="en-US" smtClean="0"/>
              <a:t>6/16/2022</a:t>
            </a:fld>
            <a:endParaRPr lang="en-US"/>
          </a:p>
        </p:txBody>
      </p:sp>
      <p:sp>
        <p:nvSpPr>
          <p:cNvPr id="5" name="Footer Placeholder 4">
            <a:extLst>
              <a:ext uri="{FF2B5EF4-FFF2-40B4-BE49-F238E27FC236}">
                <a16:creationId xmlns:a16="http://schemas.microsoft.com/office/drawing/2014/main" id="{0C9B88B3-8F3C-4CE8-92B6-58FD1DB9F128}"/>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01DC5C-2319-4BED-B7F4-908FE55B6D81}"/>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50D4B974-1C0F-4C53-810A-F665996041C4}" type="slidenum">
              <a:rPr lang="en-US" smtClean="0"/>
              <a:t>‹#›</a:t>
            </a:fld>
            <a:endParaRPr lang="en-US"/>
          </a:p>
        </p:txBody>
      </p:sp>
    </p:spTree>
    <p:extLst>
      <p:ext uri="{BB962C8B-B14F-4D97-AF65-F5344CB8AC3E}">
        <p14:creationId xmlns:p14="http://schemas.microsoft.com/office/powerpoint/2010/main" val="1287913243"/>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5" r:id="rId8"/>
    <p:sldLayoutId id="2147483654" r:id="rId7"/>
    <p:sldLayoutId id="2147483653" r:id="rId6"/>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charset="0" panose="020B0604020202020204" pitchFamily="34" typeface="Arial"/>
          <a:ea typeface="+mn-ea"/>
          <a:cs charset="0" panose="020B0604020202020204" pitchFamily="34" typeface="Arial"/>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charset="0" panose="020B0604020202020204" pitchFamily="34" typeface="Arial"/>
          <a:ea typeface="+mn-ea"/>
          <a:cs charset="0" panose="020B0604020202020204" pitchFamily="34" typeface="Arial"/>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600">
          <a:solidFill>
            <a:schemeClr val="tx1"/>
          </a:solidFill>
          <a:latin charset="0" panose="020B0604020202020204" pitchFamily="34" typeface="Arial"/>
          <a:ea typeface="+mn-ea"/>
          <a:cs charset="0" panose="020B0604020202020204" pitchFamily="34" typeface="Arial"/>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400">
          <a:solidFill>
            <a:srgbClr val="77787B"/>
          </a:solidFill>
          <a:latin charset="0" panose="020B0604020202020204" pitchFamily="34" typeface="Arial"/>
          <a:ea typeface="+mn-ea"/>
          <a:cs charset="0" panose="020B0604020202020204" pitchFamily="34" typeface="Arial"/>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ctr" defTabSz="914400" eaLnBrk="1" hangingPunct="1" latinLnBrk="0" marL="0" rtl="0">
        <a:defRPr kern="1200" sz="14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mailto:cpatton@psrc.or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EC9B-92BC-4895-ADB5-9A0581962208}"/>
              </a:ext>
            </a:extLst>
          </p:cNvPr>
          <p:cNvSpPr>
            <a:spLocks noGrp="1"/>
          </p:cNvSpPr>
          <p:nvPr>
            <p:ph type="ctrTitle"/>
          </p:nvPr>
        </p:nvSpPr>
        <p:spPr>
          <a:xfrm>
            <a:off x="1524000" y="1122363"/>
            <a:ext cx="9144000" cy="2387600"/>
          </a:xfrm>
        </p:spPr>
        <p:txBody>
          <a:bodyPr/>
          <a:lstStyle/>
          <a:p>
            <a:pPr lvl="0" indent="0" marL="0">
              <a:buNone/>
            </a:pPr>
            <a:r>
              <a:rPr/>
              <a:t>Racial Disparities in the Central Puget Sound Region</a:t>
            </a:r>
          </a:p>
        </p:txBody>
      </p:sp>
      <p:sp>
        <p:nvSpPr>
          <p:cNvPr id="3" name="Subtitle 2">
            <a:extLst>
              <a:ext uri="{FF2B5EF4-FFF2-40B4-BE49-F238E27FC236}">
                <a16:creationId xmlns:a16="http://schemas.microsoft.com/office/drawing/2014/main" id="{0A3F7928-2E84-4512-B34E-2E36E31D3567}"/>
              </a:ext>
            </a:extLst>
          </p:cNvPr>
          <p:cNvSpPr>
            <a:spLocks noGrp="1"/>
          </p:cNvSpPr>
          <p:nvPr>
            <p:ph idx="1" type="subTitle"/>
          </p:nvPr>
        </p:nvSpPr>
        <p:spPr>
          <a:xfrm>
            <a:off x="1524000" y="3609511"/>
            <a:ext cx="9143999" cy="1323645"/>
          </a:xfrm>
        </p:spPr>
        <p:txBody>
          <a:bodyPr/>
          <a:lstStyle/>
          <a:p>
            <a:pPr lvl="0" indent="0" marL="0">
              <a:buNone/>
            </a:pPr>
            <a:br/>
            <a:br/>
            <a:r>
              <a:rPr/>
              <a:t>Meeting Title</a:t>
            </a:r>
          </a:p>
        </p:txBody>
      </p:sp>
      <p:sp>
        <p:nvSpPr>
          <p:cNvPr id="4" name="Date Placeholder 3">
            <a:extLst>
              <a:ext uri="{FF2B5EF4-FFF2-40B4-BE49-F238E27FC236}">
                <a16:creationId xmlns:a16="http://schemas.microsoft.com/office/drawing/2014/main" id="{F1E8EC15-ECB3-4DE6-8E0D-D0AF908A2DDE}"/>
              </a:ext>
            </a:extLst>
          </p:cNvPr>
          <p:cNvSpPr>
            <a:spLocks noGrp="1"/>
          </p:cNvSpPr>
          <p:nvPr>
            <p:ph idx="10" sz="half" type="dt"/>
          </p:nvPr>
        </p:nvSpPr>
        <p:spPr>
          <a:xfrm>
            <a:off x="4724399" y="5462190"/>
            <a:ext cx="2743200" cy="365125"/>
          </a:xfrm>
        </p:spPr>
        <p:txBody>
          <a:bodyPr/>
          <a:lstStyle/>
          <a:p>
            <a:pPr lvl="0" indent="0" marL="0">
              <a:buNone/>
            </a:pPr>
            <a:r>
              <a:rPr/>
              <a:t>June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Median Income</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6-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Essential Workers</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7-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4B00-D642-4DA1-968F-F4B184123836}"/>
              </a:ext>
            </a:extLst>
          </p:cNvPr>
          <p:cNvSpPr>
            <a:spLocks noGrp="1"/>
          </p:cNvSpPr>
          <p:nvPr>
            <p:ph type="title"/>
          </p:nvPr>
        </p:nvSpPr>
        <p:spPr>
          <a:xfrm>
            <a:off x="831850" y="1709738"/>
            <a:ext cx="10515600" cy="2852737"/>
          </a:xfrm>
        </p:spPr>
        <p:txBody>
          <a:bodyPr/>
          <a:lstStyle/>
          <a:p>
            <a:pPr lvl="0" indent="0" marL="0">
              <a:buNone/>
            </a:pPr>
            <a:r>
              <a:rPr/>
              <a:t>Home Ownership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Home Ownership Rates</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8-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Median Home Value</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9-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Single Family Households</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0-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 of Income Spent on Housing</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1-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4B00-D642-4DA1-968F-F4B184123836}"/>
              </a:ext>
            </a:extLst>
          </p:cNvPr>
          <p:cNvSpPr>
            <a:spLocks noGrp="1"/>
          </p:cNvSpPr>
          <p:nvPr>
            <p:ph type="title"/>
          </p:nvPr>
        </p:nvSpPr>
        <p:spPr>
          <a:xfrm>
            <a:off x="831850" y="1709738"/>
            <a:ext cx="10515600" cy="2852737"/>
          </a:xfrm>
        </p:spPr>
        <p:txBody>
          <a:bodyPr/>
          <a:lstStyle/>
          <a:p>
            <a:pPr lvl="0" indent="0" marL="0">
              <a:buNone/>
            </a:pPr>
            <a:r>
              <a:rPr/>
              <a:t>Travel to Work</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Vehicle Availability</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2-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Transit Mode to Work</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3-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544E-D543-43BD-9B6A-91BEC9923734}"/>
              </a:ext>
            </a:extLst>
          </p:cNvPr>
          <p:cNvSpPr>
            <a:spLocks noGrp="1"/>
          </p:cNvSpPr>
          <p:nvPr>
            <p:ph type="title"/>
          </p:nvPr>
        </p:nvSpPr>
        <p:spPr>
          <a:xfrm>
            <a:off x="457200" y="228600"/>
            <a:ext cx="9817768" cy="610260"/>
          </a:xfrm>
        </p:spPr>
        <p:txBody>
          <a:bodyPr/>
          <a:lstStyle/>
          <a:p>
            <a:pPr lvl="0" indent="0" marL="0">
              <a:buNone/>
            </a:pPr>
            <a:r>
              <a:rPr/>
              <a:t>Planning for Equity at PSRC</a:t>
            </a:r>
          </a:p>
        </p:txBody>
      </p:sp>
      <p:sp>
        <p:nvSpPr>
          <p:cNvPr id="3" name="Content Placeholder 2">
            <a:extLst>
              <a:ext uri="{FF2B5EF4-FFF2-40B4-BE49-F238E27FC236}">
                <a16:creationId xmlns:a16="http://schemas.microsoft.com/office/drawing/2014/main" id="{12E19A08-34E4-4A27-BD02-56B478DFE06A}"/>
              </a:ext>
            </a:extLst>
          </p:cNvPr>
          <p:cNvSpPr>
            <a:spLocks noGrp="1"/>
          </p:cNvSpPr>
          <p:nvPr>
            <p:ph idx="1"/>
          </p:nvPr>
        </p:nvSpPr>
        <p:spPr/>
        <p:txBody>
          <a:bodyPr/>
          <a:lstStyle/>
          <a:p>
            <a:pPr lvl="0" indent="0" marL="0">
              <a:buNone/>
            </a:pPr>
            <a:r>
              <a:rPr/>
              <a:t>The central Puget Sound region has a long history of racism that continues to cause enormous harm. Generations of discrimination, disinvestment, and inequitable opportunities have helped lay the groundwork for a region where people of color and white residents too often have completely different experiences. As a planning agency, PSRC makes decisions that shape transportation, land use, and the built environment. The agency has a responsibility to dismantle systems of inequity and re-imagine a region where race can no longer predict life outcomes.</a:t>
            </a:r>
          </a:p>
          <a:p>
            <a:pPr lvl="0" indent="0" marL="0">
              <a:buNone/>
            </a:pPr>
            <a:r>
              <a:rPr/>
              <a:t>PSRC is developing a Regional Equity Strategy to improve outcomes for marginalized communities and how the agency operates internally. The agency will lead with race, which has proven to be an effective method for not only increasing equitable outcomes for people of color but developing a framework, tools, and resources that can remove barriers for other marginalized groups. The Regional Equity Strategy will provide guidance to help members work in a coordinated manner towards the region’s goal of providing an exceptional quality of life and opportunity for all. It will also provide guidance and training for staff to ensure the agency effectively uses its roles to advance racial equity.</a:t>
            </a:r>
          </a:p>
          <a:p>
            <a:pPr lvl="0" indent="0" marL="0">
              <a:buNone/>
            </a:pPr>
            <a:r>
              <a:rPr/>
              <a:t>The work plan is anticipated to be finalized in spring 2021, for the next budget and work program. Initial phases of the strategy will be finalized in 2022. This work will be ongoing and the current draft timeline is: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Travel Time to Work (minutes)</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4-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Work from Home (Pre-Pandemic)</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5-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4B00-D642-4DA1-968F-F4B184123836}"/>
              </a:ext>
            </a:extLst>
          </p:cNvPr>
          <p:cNvSpPr>
            <a:spLocks noGrp="1"/>
          </p:cNvSpPr>
          <p:nvPr>
            <p:ph type="title"/>
          </p:nvPr>
        </p:nvSpPr>
        <p:spPr>
          <a:xfrm>
            <a:off x="831850" y="1709738"/>
            <a:ext cx="10515600" cy="2852737"/>
          </a:xfrm>
        </p:spPr>
        <p:txBody>
          <a:bodyPr/>
          <a:lstStyle/>
          <a:p>
            <a:pPr lvl="0" indent="0" marL="0">
              <a:buNone/>
            </a:pPr>
            <a:r>
              <a:rPr/>
              <a:t>Health Outcomes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People without Health Insurance</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6-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Life Expectancy</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7-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Infant Mortality Rate per 1000 Births</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8-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People with a Disability</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9-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4B00-D642-4DA1-968F-F4B184123836}"/>
              </a:ext>
            </a:extLst>
          </p:cNvPr>
          <p:cNvSpPr>
            <a:spLocks noGrp="1"/>
          </p:cNvSpPr>
          <p:nvPr>
            <p:ph type="title"/>
          </p:nvPr>
        </p:nvSpPr>
        <p:spPr>
          <a:xfrm>
            <a:off x="831850" y="1709738"/>
            <a:ext cx="10515600" cy="2852737"/>
          </a:xfrm>
        </p:spPr>
        <p:txBody>
          <a:bodyPr/>
          <a:lstStyle/>
          <a:p>
            <a:pPr lvl="0" indent="0" marL="0">
              <a:buNone/>
            </a:pPr>
            <a:r>
              <a:rPr/>
              <a:t>Questions? </a:t>
            </a:r>
            <a:r>
              <a:rPr>
                <a:hlinkClick r:id="rId2"/>
              </a:rPr>
              <a:t>cpatton@psrc.org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4B00-D642-4DA1-968F-F4B184123836}"/>
              </a:ext>
            </a:extLst>
          </p:cNvPr>
          <p:cNvSpPr>
            <a:spLocks noGrp="1"/>
          </p:cNvSpPr>
          <p:nvPr>
            <p:ph type="title"/>
          </p:nvPr>
        </p:nvSpPr>
        <p:spPr>
          <a:xfrm>
            <a:off x="831850" y="1709738"/>
            <a:ext cx="10515600" cy="2852737"/>
          </a:xfrm>
        </p:spPr>
        <p:txBody>
          <a:bodyPr/>
          <a:lstStyle/>
          <a:p>
            <a:pPr lvl="0" indent="0" marL="0">
              <a:buNone/>
            </a:pPr>
            <a:r>
              <a:rPr/>
              <a:t>Educational Opportunities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Pre-School Enrollment</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1-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Access to Broadband Internet at Home</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2-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People with at Least a Bachelor’s Degree</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3-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People with an Advanced Degree</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4-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4B00-D642-4DA1-968F-F4B184123836}"/>
              </a:ext>
            </a:extLst>
          </p:cNvPr>
          <p:cNvSpPr>
            <a:spLocks noGrp="1"/>
          </p:cNvSpPr>
          <p:nvPr>
            <p:ph type="title"/>
          </p:nvPr>
        </p:nvSpPr>
        <p:spPr>
          <a:xfrm>
            <a:off x="831850" y="1709738"/>
            <a:ext cx="10515600" cy="2852737"/>
          </a:xfrm>
        </p:spPr>
        <p:txBody>
          <a:bodyPr/>
          <a:lstStyle/>
          <a:p>
            <a:pPr lvl="0" indent="0" marL="0">
              <a:buNone/>
            </a:pPr>
            <a:r>
              <a:rPr/>
              <a:t>Employment Opportunities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165-9E7D-434E-A80A-9CD0B5F93941}"/>
              </a:ext>
            </a:extLst>
          </p:cNvPr>
          <p:cNvSpPr>
            <a:spLocks noGrp="1"/>
          </p:cNvSpPr>
          <p:nvPr>
            <p:ph type="title"/>
          </p:nvPr>
        </p:nvSpPr>
        <p:spPr>
          <a:xfrm>
            <a:off x="457200" y="228600"/>
            <a:ext cx="9740743" cy="568454"/>
          </a:xfrm>
        </p:spPr>
        <p:txBody>
          <a:bodyPr/>
          <a:lstStyle/>
          <a:p>
            <a:pPr lvl="0" indent="0" marL="0">
              <a:buNone/>
            </a:pPr>
            <a:r>
              <a:rPr/>
              <a:t>Unemployment Rate</a:t>
            </a:r>
          </a:p>
        </p:txBody>
      </p:sp>
      <p:sp>
        <p:nvSpPr>
          <p:cNvPr id="3" name="Content Placeholder 2">
            <a:extLst>
              <a:ext uri="{FF2B5EF4-FFF2-40B4-BE49-F238E27FC236}">
                <a16:creationId xmlns:a16="http://schemas.microsoft.com/office/drawing/2014/main" id="{8A9BFAB8-7436-416C-86E9-F8EFED34B20D}"/>
              </a:ext>
            </a:extLst>
          </p:cNvPr>
          <p:cNvSpPr>
            <a:spLocks noGrp="1"/>
          </p:cNvSpPr>
          <p:nvPr>
            <p:ph idx="1" sz="half"/>
          </p:nvPr>
        </p:nvSpPr>
        <p:spPr/>
        <p:txBody>
          <a:bodyPr/>
          <a:lstStyle/>
          <a:p>
            <a:pPr lvl="0"/>
            <a:r>
              <a:rPr/>
              <a:t>xxx</a:t>
            </a:r>
          </a:p>
          <a:p>
            <a:pPr lvl="0"/>
            <a:r>
              <a:rPr/>
              <a:t>xxx</a:t>
            </a:r>
          </a:p>
        </p:txBody>
      </p:sp>
      <p:pic>
        <p:nvPicPr>
          <p:cNvPr descr="racial-disparities-psrc-ppt_files/figure-pptx/unnamed-chunk-5-1.png" id="0" name="Picture 1"/>
          <p:cNvPicPr>
            <a:picLocks noGrp="1" noChangeAspect="1"/>
          </p:cNvPicPr>
          <p:nvPr/>
        </p:nvPicPr>
        <p:blipFill>
          <a:blip r:embed="rId2"/>
          <a:stretch>
            <a:fillRect/>
          </a:stretch>
        </p:blipFill>
        <p:spPr bwMode="auto">
          <a:xfrm>
            <a:off x="5168900" y="1054100"/>
            <a:ext cx="6819900" cy="51181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Pragmatica Cond Bold</vt:lpstr>
      <vt:lpstr>Pragmatica Medium</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Racial Disparities in the Central Puget Sound Region</dc:title>
  <dc:creator>Meeting Title</dc:creator>
  <cp:keywords/>
  <dcterms:created xsi:type="dcterms:W3CDTF">2022-06-17T20:54:26Z</dcterms:created>
  <dcterms:modified xsi:type="dcterms:W3CDTF">2022-06-17T20:54:26Z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June 2022</vt:lpwstr>
  </property>
  <property fmtid="{D5CDD505-2E9C-101B-9397-08002B2CF9AE}" pid="4" name="output">
    <vt:lpwstr/>
  </property>
</Properties>
</file>