
<file path=[Content_Types].xml><?xml version="1.0" encoding="utf-8"?>
<Types xmlns="http://schemas.openxmlformats.org/package/2006/content-types">
  <Default Extension="emf" ContentType="image/x-emf"/>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192000" cy="2438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1268F"/>
    <a:srgbClr val="999999"/>
    <a:srgbClr val="C0E095"/>
    <a:srgbClr val="F7A489"/>
    <a:srgbClr val="E3C9E3"/>
    <a:srgbClr val="73CF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45" d="100"/>
          <a:sy n="45" d="100"/>
        </p:scale>
        <p:origin x="451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990624"/>
            <a:ext cx="10363200" cy="8489244"/>
          </a:xfrm>
        </p:spPr>
        <p:txBody>
          <a:bodyPr anchor="b"/>
          <a:lstStyle>
            <a:lvl1pPr algn="ctr">
              <a:defRPr sz="8000"/>
            </a:lvl1pPr>
          </a:lstStyle>
          <a:p>
            <a:r>
              <a:rPr lang="en-US"/>
              <a:t>Click to edit Master title style</a:t>
            </a:r>
            <a:endParaRPr lang="en-US" dirty="0"/>
          </a:p>
        </p:txBody>
      </p:sp>
      <p:sp>
        <p:nvSpPr>
          <p:cNvPr id="3" name="Subtitle 2"/>
          <p:cNvSpPr>
            <a:spLocks noGrp="1"/>
          </p:cNvSpPr>
          <p:nvPr>
            <p:ph type="subTitle" idx="1"/>
          </p:nvPr>
        </p:nvSpPr>
        <p:spPr>
          <a:xfrm>
            <a:off x="1524000" y="12807246"/>
            <a:ext cx="9144000" cy="5887154"/>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5F7810-9D42-4849-9E6D-624C7166206D}" type="datetimeFigureOut">
              <a:rPr lang="en-US" smtClean="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9794C5-73EF-4FE1-92A0-67D01BB0B443}" type="slidenum">
              <a:rPr lang="en-US" smtClean="0"/>
              <a:t>‹#›</a:t>
            </a:fld>
            <a:endParaRPr lang="en-US" dirty="0"/>
          </a:p>
        </p:txBody>
      </p:sp>
    </p:spTree>
    <p:extLst>
      <p:ext uri="{BB962C8B-B14F-4D97-AF65-F5344CB8AC3E}">
        <p14:creationId xmlns:p14="http://schemas.microsoft.com/office/powerpoint/2010/main" val="385814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5F7810-9D42-4849-9E6D-624C7166206D}" type="datetimeFigureOut">
              <a:rPr lang="en-US" smtClean="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9794C5-73EF-4FE1-92A0-67D01BB0B443}" type="slidenum">
              <a:rPr lang="en-US" smtClean="0"/>
              <a:t>‹#›</a:t>
            </a:fld>
            <a:endParaRPr lang="en-US" dirty="0"/>
          </a:p>
        </p:txBody>
      </p:sp>
    </p:spTree>
    <p:extLst>
      <p:ext uri="{BB962C8B-B14F-4D97-AF65-F5344CB8AC3E}">
        <p14:creationId xmlns:p14="http://schemas.microsoft.com/office/powerpoint/2010/main" val="1057158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1298222"/>
            <a:ext cx="2628900" cy="2066431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1298222"/>
            <a:ext cx="7734300" cy="206643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5F7810-9D42-4849-9E6D-624C7166206D}" type="datetimeFigureOut">
              <a:rPr lang="en-US" smtClean="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9794C5-73EF-4FE1-92A0-67D01BB0B443}" type="slidenum">
              <a:rPr lang="en-US" smtClean="0"/>
              <a:t>‹#›</a:t>
            </a:fld>
            <a:endParaRPr lang="en-US" dirty="0"/>
          </a:p>
        </p:txBody>
      </p:sp>
    </p:spTree>
    <p:extLst>
      <p:ext uri="{BB962C8B-B14F-4D97-AF65-F5344CB8AC3E}">
        <p14:creationId xmlns:p14="http://schemas.microsoft.com/office/powerpoint/2010/main" val="1768250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5F7810-9D42-4849-9E6D-624C7166206D}" type="datetimeFigureOut">
              <a:rPr lang="en-US" smtClean="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9794C5-73EF-4FE1-92A0-67D01BB0B443}" type="slidenum">
              <a:rPr lang="en-US" smtClean="0"/>
              <a:t>‹#›</a:t>
            </a:fld>
            <a:endParaRPr lang="en-US" dirty="0"/>
          </a:p>
        </p:txBody>
      </p:sp>
    </p:spTree>
    <p:extLst>
      <p:ext uri="{BB962C8B-B14F-4D97-AF65-F5344CB8AC3E}">
        <p14:creationId xmlns:p14="http://schemas.microsoft.com/office/powerpoint/2010/main" val="4211848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6079074"/>
            <a:ext cx="10515600" cy="10143065"/>
          </a:xfrm>
        </p:spPr>
        <p:txBody>
          <a:bodyPr anchor="b"/>
          <a:lstStyle>
            <a:lvl1pPr>
              <a:defRPr sz="8000"/>
            </a:lvl1pPr>
          </a:lstStyle>
          <a:p>
            <a:r>
              <a:rPr lang="en-US"/>
              <a:t>Click to edit Master title style</a:t>
            </a:r>
            <a:endParaRPr lang="en-US" dirty="0"/>
          </a:p>
        </p:txBody>
      </p:sp>
      <p:sp>
        <p:nvSpPr>
          <p:cNvPr id="3" name="Text Placeholder 2"/>
          <p:cNvSpPr>
            <a:spLocks noGrp="1"/>
          </p:cNvSpPr>
          <p:nvPr>
            <p:ph type="body" idx="1"/>
          </p:nvPr>
        </p:nvSpPr>
        <p:spPr>
          <a:xfrm>
            <a:off x="831851" y="16318096"/>
            <a:ext cx="10515600" cy="5333998"/>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5F7810-9D42-4849-9E6D-624C7166206D}" type="datetimeFigureOut">
              <a:rPr lang="en-US" smtClean="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9794C5-73EF-4FE1-92A0-67D01BB0B443}" type="slidenum">
              <a:rPr lang="en-US" smtClean="0"/>
              <a:t>‹#›</a:t>
            </a:fld>
            <a:endParaRPr lang="en-US" dirty="0"/>
          </a:p>
        </p:txBody>
      </p:sp>
    </p:spTree>
    <p:extLst>
      <p:ext uri="{BB962C8B-B14F-4D97-AF65-F5344CB8AC3E}">
        <p14:creationId xmlns:p14="http://schemas.microsoft.com/office/powerpoint/2010/main" val="998529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6491111"/>
            <a:ext cx="5181600" cy="154714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6491111"/>
            <a:ext cx="5181600" cy="154714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5F7810-9D42-4849-9E6D-624C7166206D}" type="datetimeFigureOut">
              <a:rPr lang="en-US" smtClean="0"/>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9794C5-73EF-4FE1-92A0-67D01BB0B443}" type="slidenum">
              <a:rPr lang="en-US" smtClean="0"/>
              <a:t>‹#›</a:t>
            </a:fld>
            <a:endParaRPr lang="en-US" dirty="0"/>
          </a:p>
        </p:txBody>
      </p:sp>
    </p:spTree>
    <p:extLst>
      <p:ext uri="{BB962C8B-B14F-4D97-AF65-F5344CB8AC3E}">
        <p14:creationId xmlns:p14="http://schemas.microsoft.com/office/powerpoint/2010/main" val="3103437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298228"/>
            <a:ext cx="10515600" cy="471311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5977468"/>
            <a:ext cx="5157787" cy="2929465"/>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839789" y="8906934"/>
            <a:ext cx="5157787" cy="13100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5977468"/>
            <a:ext cx="5183188" cy="2929465"/>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72201" y="8906934"/>
            <a:ext cx="5183188" cy="13100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5F7810-9D42-4849-9E6D-624C7166206D}" type="datetimeFigureOut">
              <a:rPr lang="en-US" smtClean="0"/>
              <a:t>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C9794C5-73EF-4FE1-92A0-67D01BB0B443}" type="slidenum">
              <a:rPr lang="en-US" smtClean="0"/>
              <a:t>‹#›</a:t>
            </a:fld>
            <a:endParaRPr lang="en-US" dirty="0"/>
          </a:p>
        </p:txBody>
      </p:sp>
    </p:spTree>
    <p:extLst>
      <p:ext uri="{BB962C8B-B14F-4D97-AF65-F5344CB8AC3E}">
        <p14:creationId xmlns:p14="http://schemas.microsoft.com/office/powerpoint/2010/main" val="3785195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5F7810-9D42-4849-9E6D-624C7166206D}" type="datetimeFigureOut">
              <a:rPr lang="en-US" smtClean="0"/>
              <a:t>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C9794C5-73EF-4FE1-92A0-67D01BB0B443}" type="slidenum">
              <a:rPr lang="en-US" smtClean="0"/>
              <a:t>‹#›</a:t>
            </a:fld>
            <a:endParaRPr lang="en-US" dirty="0"/>
          </a:p>
        </p:txBody>
      </p:sp>
    </p:spTree>
    <p:extLst>
      <p:ext uri="{BB962C8B-B14F-4D97-AF65-F5344CB8AC3E}">
        <p14:creationId xmlns:p14="http://schemas.microsoft.com/office/powerpoint/2010/main" val="2393171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F7810-9D42-4849-9E6D-624C7166206D}" type="datetimeFigureOut">
              <a:rPr lang="en-US" smtClean="0"/>
              <a:t>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C9794C5-73EF-4FE1-92A0-67D01BB0B443}" type="slidenum">
              <a:rPr lang="en-US" smtClean="0"/>
              <a:t>‹#›</a:t>
            </a:fld>
            <a:endParaRPr lang="en-US" dirty="0"/>
          </a:p>
        </p:txBody>
      </p:sp>
    </p:spTree>
    <p:extLst>
      <p:ext uri="{BB962C8B-B14F-4D97-AF65-F5344CB8AC3E}">
        <p14:creationId xmlns:p14="http://schemas.microsoft.com/office/powerpoint/2010/main" val="1714319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625600"/>
            <a:ext cx="3932237" cy="5689600"/>
          </a:xfrm>
        </p:spPr>
        <p:txBody>
          <a:bodyPr anchor="b"/>
          <a:lstStyle>
            <a:lvl1pPr>
              <a:defRPr sz="4267"/>
            </a:lvl1pPr>
          </a:lstStyle>
          <a:p>
            <a:r>
              <a:rPr lang="en-US"/>
              <a:t>Click to edit Master title style</a:t>
            </a:r>
            <a:endParaRPr lang="en-US" dirty="0"/>
          </a:p>
        </p:txBody>
      </p:sp>
      <p:sp>
        <p:nvSpPr>
          <p:cNvPr id="3" name="Content Placeholder 2"/>
          <p:cNvSpPr>
            <a:spLocks noGrp="1"/>
          </p:cNvSpPr>
          <p:nvPr>
            <p:ph idx="1"/>
          </p:nvPr>
        </p:nvSpPr>
        <p:spPr>
          <a:xfrm>
            <a:off x="5183188" y="3510850"/>
            <a:ext cx="6172200" cy="17328444"/>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7315200"/>
            <a:ext cx="3932237" cy="13552313"/>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045F7810-9D42-4849-9E6D-624C7166206D}" type="datetimeFigureOut">
              <a:rPr lang="en-US" smtClean="0"/>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9794C5-73EF-4FE1-92A0-67D01BB0B443}" type="slidenum">
              <a:rPr lang="en-US" smtClean="0"/>
              <a:t>‹#›</a:t>
            </a:fld>
            <a:endParaRPr lang="en-US" dirty="0"/>
          </a:p>
        </p:txBody>
      </p:sp>
    </p:spTree>
    <p:extLst>
      <p:ext uri="{BB962C8B-B14F-4D97-AF65-F5344CB8AC3E}">
        <p14:creationId xmlns:p14="http://schemas.microsoft.com/office/powerpoint/2010/main" val="507067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625600"/>
            <a:ext cx="3932237" cy="5689600"/>
          </a:xfrm>
        </p:spPr>
        <p:txBody>
          <a:bodyPr anchor="b"/>
          <a:lstStyle>
            <a:lvl1pPr>
              <a:defRPr sz="4267"/>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3510850"/>
            <a:ext cx="6172200" cy="17328444"/>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dirty="0"/>
              <a:t>Click icon to add picture</a:t>
            </a:r>
          </a:p>
        </p:txBody>
      </p:sp>
      <p:sp>
        <p:nvSpPr>
          <p:cNvPr id="4" name="Text Placeholder 3"/>
          <p:cNvSpPr>
            <a:spLocks noGrp="1"/>
          </p:cNvSpPr>
          <p:nvPr>
            <p:ph type="body" sz="half" idx="2"/>
          </p:nvPr>
        </p:nvSpPr>
        <p:spPr>
          <a:xfrm>
            <a:off x="839788" y="7315200"/>
            <a:ext cx="3932237" cy="13552313"/>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045F7810-9D42-4849-9E6D-624C7166206D}" type="datetimeFigureOut">
              <a:rPr lang="en-US" smtClean="0"/>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9794C5-73EF-4FE1-92A0-67D01BB0B443}" type="slidenum">
              <a:rPr lang="en-US" smtClean="0"/>
              <a:t>‹#›</a:t>
            </a:fld>
            <a:endParaRPr lang="en-US" dirty="0"/>
          </a:p>
        </p:txBody>
      </p:sp>
    </p:spTree>
    <p:extLst>
      <p:ext uri="{BB962C8B-B14F-4D97-AF65-F5344CB8AC3E}">
        <p14:creationId xmlns:p14="http://schemas.microsoft.com/office/powerpoint/2010/main" val="1799477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298228"/>
            <a:ext cx="10515600" cy="471311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6491111"/>
            <a:ext cx="10515600" cy="15471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22600361"/>
            <a:ext cx="2743200" cy="1298222"/>
          </a:xfrm>
          <a:prstGeom prst="rect">
            <a:avLst/>
          </a:prstGeom>
        </p:spPr>
        <p:txBody>
          <a:bodyPr vert="horz" lIns="91440" tIns="45720" rIns="91440" bIns="45720" rtlCol="0" anchor="ctr"/>
          <a:lstStyle>
            <a:lvl1pPr algn="l">
              <a:defRPr sz="1600">
                <a:solidFill>
                  <a:schemeClr val="tx1">
                    <a:tint val="75000"/>
                  </a:schemeClr>
                </a:solidFill>
              </a:defRPr>
            </a:lvl1pPr>
          </a:lstStyle>
          <a:p>
            <a:fld id="{045F7810-9D42-4849-9E6D-624C7166206D}" type="datetimeFigureOut">
              <a:rPr lang="en-US" smtClean="0"/>
              <a:t>2/4/2022</a:t>
            </a:fld>
            <a:endParaRPr lang="en-US" dirty="0"/>
          </a:p>
        </p:txBody>
      </p:sp>
      <p:sp>
        <p:nvSpPr>
          <p:cNvPr id="5" name="Footer Placeholder 4"/>
          <p:cNvSpPr>
            <a:spLocks noGrp="1"/>
          </p:cNvSpPr>
          <p:nvPr>
            <p:ph type="ftr" sz="quarter" idx="3"/>
          </p:nvPr>
        </p:nvSpPr>
        <p:spPr>
          <a:xfrm>
            <a:off x="4038600" y="22600361"/>
            <a:ext cx="4114800" cy="1298222"/>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22600361"/>
            <a:ext cx="2743200" cy="1298222"/>
          </a:xfrm>
          <a:prstGeom prst="rect">
            <a:avLst/>
          </a:prstGeom>
        </p:spPr>
        <p:txBody>
          <a:bodyPr vert="horz" lIns="91440" tIns="45720" rIns="91440" bIns="45720" rtlCol="0" anchor="ctr"/>
          <a:lstStyle>
            <a:lvl1pPr algn="r">
              <a:defRPr sz="1600">
                <a:solidFill>
                  <a:schemeClr val="tx1">
                    <a:tint val="75000"/>
                  </a:schemeClr>
                </a:solidFill>
              </a:defRPr>
            </a:lvl1pPr>
          </a:lstStyle>
          <a:p>
            <a:fld id="{4C9794C5-73EF-4FE1-92A0-67D01BB0B443}" type="slidenum">
              <a:rPr lang="en-US" smtClean="0"/>
              <a:t>‹#›</a:t>
            </a:fld>
            <a:endParaRPr lang="en-US" dirty="0"/>
          </a:p>
        </p:txBody>
      </p:sp>
    </p:spTree>
    <p:extLst>
      <p:ext uri="{BB962C8B-B14F-4D97-AF65-F5344CB8AC3E}">
        <p14:creationId xmlns:p14="http://schemas.microsoft.com/office/powerpoint/2010/main" val="16974686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2.svg"/><Relationship Id="rId18" Type="http://schemas.openxmlformats.org/officeDocument/2006/relationships/image" Target="../media/image16.svg"/><Relationship Id="rId26" Type="http://schemas.openxmlformats.org/officeDocument/2006/relationships/image" Target="../media/image24.svg"/><Relationship Id="rId39" Type="http://schemas.openxmlformats.org/officeDocument/2006/relationships/image" Target="../media/image37.png"/><Relationship Id="rId21" Type="http://schemas.openxmlformats.org/officeDocument/2006/relationships/image" Target="../media/image19.png"/><Relationship Id="rId34" Type="http://schemas.openxmlformats.org/officeDocument/2006/relationships/image" Target="../media/image32.svg"/><Relationship Id="rId42" Type="http://schemas.openxmlformats.org/officeDocument/2006/relationships/image" Target="../media/image40.svg"/><Relationship Id="rId7" Type="http://schemas.openxmlformats.org/officeDocument/2006/relationships/image" Target="../media/image6.svg"/><Relationship Id="rId2" Type="http://schemas.openxmlformats.org/officeDocument/2006/relationships/image" Target="../media/image1.png"/><Relationship Id="rId16" Type="http://schemas.openxmlformats.org/officeDocument/2006/relationships/hyperlink" Target="https://www.psrc.org/equity" TargetMode="External"/><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2.svg"/><Relationship Id="rId32" Type="http://schemas.openxmlformats.org/officeDocument/2006/relationships/image" Target="../media/image30.svg"/><Relationship Id="rId37" Type="http://schemas.openxmlformats.org/officeDocument/2006/relationships/image" Target="../media/image35.png"/><Relationship Id="rId40" Type="http://schemas.openxmlformats.org/officeDocument/2006/relationships/image" Target="../media/image38.svg"/><Relationship Id="rId45" Type="http://schemas.openxmlformats.org/officeDocument/2006/relationships/image" Target="../media/image43.png"/><Relationship Id="rId5" Type="http://schemas.openxmlformats.org/officeDocument/2006/relationships/image" Target="../media/image4.jfif"/><Relationship Id="rId15" Type="http://schemas.openxmlformats.org/officeDocument/2006/relationships/image" Target="../media/image14.svg"/><Relationship Id="rId23" Type="http://schemas.openxmlformats.org/officeDocument/2006/relationships/image" Target="../media/image21.png"/><Relationship Id="rId28" Type="http://schemas.openxmlformats.org/officeDocument/2006/relationships/image" Target="../media/image26.svg"/><Relationship Id="rId36" Type="http://schemas.openxmlformats.org/officeDocument/2006/relationships/image" Target="../media/image34.svg"/><Relationship Id="rId10" Type="http://schemas.openxmlformats.org/officeDocument/2006/relationships/image" Target="../media/image9.png"/><Relationship Id="rId19" Type="http://schemas.openxmlformats.org/officeDocument/2006/relationships/image" Target="../media/image17.png"/><Relationship Id="rId31" Type="http://schemas.openxmlformats.org/officeDocument/2006/relationships/image" Target="../media/image29.png"/><Relationship Id="rId44" Type="http://schemas.openxmlformats.org/officeDocument/2006/relationships/image" Target="../media/image42.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0.svg"/><Relationship Id="rId27" Type="http://schemas.openxmlformats.org/officeDocument/2006/relationships/image" Target="../media/image25.png"/><Relationship Id="rId30" Type="http://schemas.openxmlformats.org/officeDocument/2006/relationships/image" Target="../media/image28.svg"/><Relationship Id="rId35" Type="http://schemas.openxmlformats.org/officeDocument/2006/relationships/image" Target="../media/image33.png"/><Relationship Id="rId43" Type="http://schemas.openxmlformats.org/officeDocument/2006/relationships/image" Target="../media/image41.png"/><Relationship Id="rId8" Type="http://schemas.openxmlformats.org/officeDocument/2006/relationships/image" Target="../media/image7.png"/><Relationship Id="rId3" Type="http://schemas.openxmlformats.org/officeDocument/2006/relationships/image" Target="../media/image2.emf"/><Relationship Id="rId12" Type="http://schemas.openxmlformats.org/officeDocument/2006/relationships/image" Target="../media/image11.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38" Type="http://schemas.openxmlformats.org/officeDocument/2006/relationships/image" Target="../media/image36.svg"/><Relationship Id="rId46" Type="http://schemas.openxmlformats.org/officeDocument/2006/relationships/image" Target="../media/image44.svg"/><Relationship Id="rId20" Type="http://schemas.openxmlformats.org/officeDocument/2006/relationships/image" Target="../media/image18.svg"/><Relationship Id="rId41"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Rectangle 147">
            <a:extLst>
              <a:ext uri="{FF2B5EF4-FFF2-40B4-BE49-F238E27FC236}">
                <a16:creationId xmlns:a16="http://schemas.microsoft.com/office/drawing/2014/main" id="{8F38C854-90ED-47A9-8F1C-CC23245C9DFC}"/>
              </a:ext>
            </a:extLst>
          </p:cNvPr>
          <p:cNvSpPr/>
          <p:nvPr/>
        </p:nvSpPr>
        <p:spPr>
          <a:xfrm>
            <a:off x="0" y="15295404"/>
            <a:ext cx="12192000" cy="3310779"/>
          </a:xfrm>
          <a:prstGeom prst="rect">
            <a:avLst/>
          </a:prstGeom>
          <a:solidFill>
            <a:srgbClr val="73CFCB"/>
          </a:solidFill>
          <a:ln>
            <a:solidFill>
              <a:srgbClr val="73CF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61CE26A4-B24C-42C8-89A1-CAD576C60367}"/>
              </a:ext>
            </a:extLst>
          </p:cNvPr>
          <p:cNvSpPr/>
          <p:nvPr/>
        </p:nvSpPr>
        <p:spPr>
          <a:xfrm>
            <a:off x="-33841" y="10714031"/>
            <a:ext cx="12192000" cy="4578942"/>
          </a:xfrm>
          <a:prstGeom prst="rect">
            <a:avLst/>
          </a:prstGeom>
          <a:solidFill>
            <a:srgbClr val="E3C9E3"/>
          </a:solidFill>
          <a:ln>
            <a:solidFill>
              <a:srgbClr val="E3C9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5FCE26F6-CE6E-4362-AECE-78B2C1EBCE9D}"/>
              </a:ext>
            </a:extLst>
          </p:cNvPr>
          <p:cNvSpPr/>
          <p:nvPr/>
        </p:nvSpPr>
        <p:spPr>
          <a:xfrm>
            <a:off x="0" y="631471"/>
            <a:ext cx="12213265" cy="2537446"/>
          </a:xfrm>
          <a:prstGeom prst="rect">
            <a:avLst/>
          </a:prstGeom>
          <a:solidFill>
            <a:srgbClr val="C0E095"/>
          </a:solidFill>
          <a:ln>
            <a:solidFill>
              <a:srgbClr val="C0E0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FC20C82B-DEE0-4BF3-A82A-07D2E65C8241}"/>
              </a:ext>
            </a:extLst>
          </p:cNvPr>
          <p:cNvSpPr txBox="1"/>
          <p:nvPr/>
        </p:nvSpPr>
        <p:spPr>
          <a:xfrm>
            <a:off x="1513423" y="1297011"/>
            <a:ext cx="1568495" cy="1077218"/>
          </a:xfrm>
          <a:prstGeom prst="rect">
            <a:avLst/>
          </a:prstGeom>
          <a:noFill/>
        </p:spPr>
        <p:txBody>
          <a:bodyPr wrap="square" rtlCol="0">
            <a:spAutoFit/>
          </a:bodyPr>
          <a:lstStyle/>
          <a:p>
            <a:r>
              <a:rPr lang="en-US" sz="3200" dirty="0">
                <a:latin typeface="Pragmatica Cond Medium" panose="020B0606040502020204" pitchFamily="34" charset="0"/>
              </a:rPr>
              <a:t>233,000 People</a:t>
            </a:r>
          </a:p>
        </p:txBody>
      </p:sp>
      <p:sp>
        <p:nvSpPr>
          <p:cNvPr id="42" name="Rectangle 41">
            <a:extLst>
              <a:ext uri="{FF2B5EF4-FFF2-40B4-BE49-F238E27FC236}">
                <a16:creationId xmlns:a16="http://schemas.microsoft.com/office/drawing/2014/main" id="{534155C8-35E8-4E37-B56C-39832409A8B6}"/>
              </a:ext>
            </a:extLst>
          </p:cNvPr>
          <p:cNvSpPr/>
          <p:nvPr/>
        </p:nvSpPr>
        <p:spPr>
          <a:xfrm>
            <a:off x="-22360" y="7250933"/>
            <a:ext cx="12192000" cy="3442510"/>
          </a:xfrm>
          <a:prstGeom prst="rect">
            <a:avLst/>
          </a:prstGeom>
          <a:solidFill>
            <a:srgbClr val="F7A489"/>
          </a:solidFill>
          <a:ln>
            <a:solidFill>
              <a:srgbClr val="F7A4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DF38AA54-5C49-402D-BBA2-39E6623B6139}"/>
              </a:ext>
            </a:extLst>
          </p:cNvPr>
          <p:cNvSpPr/>
          <p:nvPr/>
        </p:nvSpPr>
        <p:spPr>
          <a:xfrm>
            <a:off x="0" y="18624385"/>
            <a:ext cx="12192000" cy="5277603"/>
          </a:xfrm>
          <a:prstGeom prst="rect">
            <a:avLst/>
          </a:prstGeom>
          <a:solidFill>
            <a:srgbClr val="C0E095"/>
          </a:solidFill>
          <a:ln>
            <a:solidFill>
              <a:srgbClr val="C0E0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a:extLst>
              <a:ext uri="{FF2B5EF4-FFF2-40B4-BE49-F238E27FC236}">
                <a16:creationId xmlns:a16="http://schemas.microsoft.com/office/drawing/2014/main" id="{DE684DD0-2522-4670-92F1-798F18FF0A97}"/>
              </a:ext>
            </a:extLst>
          </p:cNvPr>
          <p:cNvSpPr/>
          <p:nvPr/>
        </p:nvSpPr>
        <p:spPr>
          <a:xfrm>
            <a:off x="-22360" y="3149923"/>
            <a:ext cx="12192000" cy="4127172"/>
          </a:xfrm>
          <a:prstGeom prst="rect">
            <a:avLst/>
          </a:prstGeom>
          <a:solidFill>
            <a:srgbClr val="73CFCB"/>
          </a:solidFill>
          <a:ln>
            <a:solidFill>
              <a:srgbClr val="73CF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TextBox 80">
            <a:extLst>
              <a:ext uri="{FF2B5EF4-FFF2-40B4-BE49-F238E27FC236}">
                <a16:creationId xmlns:a16="http://schemas.microsoft.com/office/drawing/2014/main" id="{FB59CB6F-D16E-4A05-BC5B-7A7C90E97AAF}"/>
              </a:ext>
            </a:extLst>
          </p:cNvPr>
          <p:cNvSpPr txBox="1"/>
          <p:nvPr/>
        </p:nvSpPr>
        <p:spPr>
          <a:xfrm>
            <a:off x="20683" y="10813637"/>
            <a:ext cx="11400042" cy="523220"/>
          </a:xfrm>
          <a:prstGeom prst="rect">
            <a:avLst/>
          </a:prstGeom>
          <a:noFill/>
        </p:spPr>
        <p:txBody>
          <a:bodyPr wrap="square" rtlCol="0">
            <a:spAutoFit/>
          </a:bodyPr>
          <a:lstStyle/>
          <a:p>
            <a:r>
              <a:rPr lang="en-US" sz="2800" dirty="0">
                <a:solidFill>
                  <a:schemeClr val="bg1"/>
                </a:solidFill>
                <a:latin typeface="Pragmatica Cond Medium" panose="020B0606040502020204" pitchFamily="34" charset="0"/>
              </a:rPr>
              <a:t>HOME OWNERSHIP differs greatly for African American Households</a:t>
            </a:r>
          </a:p>
        </p:txBody>
      </p:sp>
      <p:sp>
        <p:nvSpPr>
          <p:cNvPr id="82" name="TextBox 81">
            <a:extLst>
              <a:ext uri="{FF2B5EF4-FFF2-40B4-BE49-F238E27FC236}">
                <a16:creationId xmlns:a16="http://schemas.microsoft.com/office/drawing/2014/main" id="{EB7B01BC-1EB4-4442-951F-64A8DB5F8F7A}"/>
              </a:ext>
            </a:extLst>
          </p:cNvPr>
          <p:cNvSpPr txBox="1"/>
          <p:nvPr/>
        </p:nvSpPr>
        <p:spPr>
          <a:xfrm>
            <a:off x="112766" y="18758968"/>
            <a:ext cx="11400042" cy="523220"/>
          </a:xfrm>
          <a:prstGeom prst="rect">
            <a:avLst/>
          </a:prstGeom>
          <a:noFill/>
        </p:spPr>
        <p:txBody>
          <a:bodyPr wrap="square" rtlCol="0">
            <a:spAutoFit/>
          </a:bodyPr>
          <a:lstStyle/>
          <a:p>
            <a:r>
              <a:rPr lang="en-US" sz="2800" dirty="0">
                <a:solidFill>
                  <a:schemeClr val="bg1"/>
                </a:solidFill>
                <a:latin typeface="Pragmatica Cond Medium" panose="020B0606040502020204" pitchFamily="34" charset="0"/>
              </a:rPr>
              <a:t>HEALTH Outcomes vary greatly for African Americans</a:t>
            </a:r>
          </a:p>
        </p:txBody>
      </p:sp>
      <p:sp>
        <p:nvSpPr>
          <p:cNvPr id="84" name="TextBox 83">
            <a:extLst>
              <a:ext uri="{FF2B5EF4-FFF2-40B4-BE49-F238E27FC236}">
                <a16:creationId xmlns:a16="http://schemas.microsoft.com/office/drawing/2014/main" id="{75D2BFC3-8253-4F11-9BA2-836B66C3645F}"/>
              </a:ext>
            </a:extLst>
          </p:cNvPr>
          <p:cNvSpPr txBox="1"/>
          <p:nvPr/>
        </p:nvSpPr>
        <p:spPr>
          <a:xfrm>
            <a:off x="65802" y="716023"/>
            <a:ext cx="11400042" cy="523220"/>
          </a:xfrm>
          <a:prstGeom prst="rect">
            <a:avLst/>
          </a:prstGeom>
          <a:noFill/>
        </p:spPr>
        <p:txBody>
          <a:bodyPr wrap="square" rtlCol="0">
            <a:spAutoFit/>
          </a:bodyPr>
          <a:lstStyle/>
          <a:p>
            <a:r>
              <a:rPr lang="en-US" sz="2800" dirty="0">
                <a:solidFill>
                  <a:schemeClr val="bg1"/>
                </a:solidFill>
                <a:latin typeface="Pragmatica Cond Medium" panose="020B0606040502020204" pitchFamily="34" charset="0"/>
              </a:rPr>
              <a:t>African Americans in the Central Puget Sound Region</a:t>
            </a:r>
          </a:p>
        </p:txBody>
      </p:sp>
      <p:sp>
        <p:nvSpPr>
          <p:cNvPr id="86" name="TextBox 85">
            <a:extLst>
              <a:ext uri="{FF2B5EF4-FFF2-40B4-BE49-F238E27FC236}">
                <a16:creationId xmlns:a16="http://schemas.microsoft.com/office/drawing/2014/main" id="{3D75A14F-4FFA-475E-A61E-032784B98E4C}"/>
              </a:ext>
            </a:extLst>
          </p:cNvPr>
          <p:cNvSpPr txBox="1"/>
          <p:nvPr/>
        </p:nvSpPr>
        <p:spPr>
          <a:xfrm>
            <a:off x="4895408" y="1261948"/>
            <a:ext cx="2424097" cy="1077218"/>
          </a:xfrm>
          <a:prstGeom prst="rect">
            <a:avLst/>
          </a:prstGeom>
          <a:noFill/>
        </p:spPr>
        <p:txBody>
          <a:bodyPr wrap="square" rtlCol="0">
            <a:spAutoFit/>
          </a:bodyPr>
          <a:lstStyle/>
          <a:p>
            <a:pPr algn="ctr"/>
            <a:r>
              <a:rPr lang="en-US" sz="3200" dirty="0">
                <a:latin typeface="Pragmatica Cond Medium" panose="020B0606040502020204" pitchFamily="34" charset="0"/>
              </a:rPr>
              <a:t>Average Age</a:t>
            </a:r>
          </a:p>
          <a:p>
            <a:pPr algn="ctr"/>
            <a:r>
              <a:rPr lang="en-US" sz="3200" dirty="0">
                <a:latin typeface="Pragmatica Cond Medium" panose="020B0606040502020204" pitchFamily="34" charset="0"/>
              </a:rPr>
              <a:t>34yrs</a:t>
            </a:r>
          </a:p>
        </p:txBody>
      </p:sp>
      <p:pic>
        <p:nvPicPr>
          <p:cNvPr id="97" name="Picture 96" descr="Logo&#10;&#10;Description automatically generated">
            <a:extLst>
              <a:ext uri="{FF2B5EF4-FFF2-40B4-BE49-F238E27FC236}">
                <a16:creationId xmlns:a16="http://schemas.microsoft.com/office/drawing/2014/main" id="{F147DDFA-DFF6-406F-9291-BC37B3D7A7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136" y="-5041"/>
            <a:ext cx="1624587" cy="568453"/>
          </a:xfrm>
          <a:prstGeom prst="rect">
            <a:avLst/>
          </a:prstGeom>
        </p:spPr>
      </p:pic>
      <p:sp>
        <p:nvSpPr>
          <p:cNvPr id="99" name="TextBox 98">
            <a:extLst>
              <a:ext uri="{FF2B5EF4-FFF2-40B4-BE49-F238E27FC236}">
                <a16:creationId xmlns:a16="http://schemas.microsoft.com/office/drawing/2014/main" id="{D6FEB51F-107B-4DB3-BCD7-59E31D301EFB}"/>
              </a:ext>
            </a:extLst>
          </p:cNvPr>
          <p:cNvSpPr txBox="1"/>
          <p:nvPr/>
        </p:nvSpPr>
        <p:spPr>
          <a:xfrm>
            <a:off x="-22360" y="7292634"/>
            <a:ext cx="11400042" cy="523220"/>
          </a:xfrm>
          <a:prstGeom prst="rect">
            <a:avLst/>
          </a:prstGeom>
          <a:noFill/>
        </p:spPr>
        <p:txBody>
          <a:bodyPr wrap="square" rtlCol="0">
            <a:spAutoFit/>
          </a:bodyPr>
          <a:lstStyle/>
          <a:p>
            <a:r>
              <a:rPr lang="en-US" sz="2800" dirty="0">
                <a:solidFill>
                  <a:schemeClr val="bg1"/>
                </a:solidFill>
                <a:latin typeface="Pragmatica Cond Medium" panose="020B0606040502020204" pitchFamily="34" charset="0"/>
              </a:rPr>
              <a:t>EMPLOYMENT Disparities drive INCOME Disparities</a:t>
            </a:r>
          </a:p>
        </p:txBody>
      </p:sp>
      <p:sp>
        <p:nvSpPr>
          <p:cNvPr id="100" name="TextBox 99">
            <a:extLst>
              <a:ext uri="{FF2B5EF4-FFF2-40B4-BE49-F238E27FC236}">
                <a16:creationId xmlns:a16="http://schemas.microsoft.com/office/drawing/2014/main" id="{5C92C20A-184C-497D-9F16-2BBAEEDFE3D1}"/>
              </a:ext>
            </a:extLst>
          </p:cNvPr>
          <p:cNvSpPr txBox="1"/>
          <p:nvPr/>
        </p:nvSpPr>
        <p:spPr>
          <a:xfrm>
            <a:off x="1489813" y="8932185"/>
            <a:ext cx="1493295" cy="584775"/>
          </a:xfrm>
          <a:prstGeom prst="rect">
            <a:avLst/>
          </a:prstGeom>
          <a:noFill/>
        </p:spPr>
        <p:txBody>
          <a:bodyPr wrap="square" rtlCol="0">
            <a:spAutoFit/>
          </a:bodyPr>
          <a:lstStyle/>
          <a:p>
            <a:pPr algn="r"/>
            <a:r>
              <a:rPr lang="en-US" sz="3200" dirty="0">
                <a:solidFill>
                  <a:schemeClr val="bg1"/>
                </a:solidFill>
                <a:latin typeface="Pragmatica Cond Medium" panose="020B0606040502020204" pitchFamily="34" charset="0"/>
              </a:rPr>
              <a:t>5.2%</a:t>
            </a:r>
          </a:p>
        </p:txBody>
      </p:sp>
      <p:sp>
        <p:nvSpPr>
          <p:cNvPr id="101" name="TextBox 100">
            <a:extLst>
              <a:ext uri="{FF2B5EF4-FFF2-40B4-BE49-F238E27FC236}">
                <a16:creationId xmlns:a16="http://schemas.microsoft.com/office/drawing/2014/main" id="{71AF3D26-281B-4425-A62F-BAA3816EF84A}"/>
              </a:ext>
            </a:extLst>
          </p:cNvPr>
          <p:cNvSpPr txBox="1"/>
          <p:nvPr/>
        </p:nvSpPr>
        <p:spPr>
          <a:xfrm>
            <a:off x="184656" y="9902917"/>
            <a:ext cx="3775607" cy="646331"/>
          </a:xfrm>
          <a:prstGeom prst="rect">
            <a:avLst/>
          </a:prstGeom>
          <a:noFill/>
        </p:spPr>
        <p:txBody>
          <a:bodyPr wrap="square" rtlCol="0">
            <a:spAutoFit/>
          </a:bodyPr>
          <a:lstStyle/>
          <a:p>
            <a:r>
              <a:rPr lang="en-US" dirty="0">
                <a:latin typeface="Pragmatica Cond Medium" panose="020B0606040502020204" pitchFamily="34" charset="0"/>
              </a:rPr>
              <a:t>This compares to 2.6% for Non-Hispanic White people age 16+</a:t>
            </a:r>
          </a:p>
        </p:txBody>
      </p:sp>
      <p:sp>
        <p:nvSpPr>
          <p:cNvPr id="108" name="TextBox 107">
            <a:extLst>
              <a:ext uri="{FF2B5EF4-FFF2-40B4-BE49-F238E27FC236}">
                <a16:creationId xmlns:a16="http://schemas.microsoft.com/office/drawing/2014/main" id="{FBA01BAC-4A2B-4EF2-A6EA-67E3102A4C56}"/>
              </a:ext>
            </a:extLst>
          </p:cNvPr>
          <p:cNvSpPr txBox="1"/>
          <p:nvPr/>
        </p:nvSpPr>
        <p:spPr>
          <a:xfrm>
            <a:off x="-22360" y="3163087"/>
            <a:ext cx="11400042" cy="523220"/>
          </a:xfrm>
          <a:prstGeom prst="rect">
            <a:avLst/>
          </a:prstGeom>
          <a:noFill/>
        </p:spPr>
        <p:txBody>
          <a:bodyPr wrap="square" rtlCol="0">
            <a:spAutoFit/>
          </a:bodyPr>
          <a:lstStyle/>
          <a:p>
            <a:r>
              <a:rPr lang="en-US" sz="2800" dirty="0">
                <a:solidFill>
                  <a:schemeClr val="bg1"/>
                </a:solidFill>
                <a:latin typeface="Pragmatica Cond Medium" panose="020B0606040502020204" pitchFamily="34" charset="0"/>
              </a:rPr>
              <a:t>Lack of Access to EDUCATIONAL Opportunities drive Disparities</a:t>
            </a:r>
          </a:p>
        </p:txBody>
      </p:sp>
      <p:pic>
        <p:nvPicPr>
          <p:cNvPr id="110" name="Picture 109">
            <a:extLst>
              <a:ext uri="{FF2B5EF4-FFF2-40B4-BE49-F238E27FC236}">
                <a16:creationId xmlns:a16="http://schemas.microsoft.com/office/drawing/2014/main" id="{00DE9FFE-8AF5-42B2-9D71-6BA17981E919}"/>
              </a:ext>
            </a:extLst>
          </p:cNvPr>
          <p:cNvPicPr>
            <a:picLocks noChangeAspect="1"/>
          </p:cNvPicPr>
          <p:nvPr/>
        </p:nvPicPr>
        <p:blipFill>
          <a:blip r:embed="rId3"/>
          <a:stretch>
            <a:fillRect/>
          </a:stretch>
        </p:blipFill>
        <p:spPr>
          <a:xfrm>
            <a:off x="597445" y="14873644"/>
            <a:ext cx="54879" cy="36591"/>
          </a:xfrm>
          <a:prstGeom prst="rect">
            <a:avLst/>
          </a:prstGeom>
        </p:spPr>
      </p:pic>
      <p:pic>
        <p:nvPicPr>
          <p:cNvPr id="6" name="Picture 5" descr="A close up of a flag&#10;&#10;Description automatically generated with low confidence">
            <a:extLst>
              <a:ext uri="{FF2B5EF4-FFF2-40B4-BE49-F238E27FC236}">
                <a16:creationId xmlns:a16="http://schemas.microsoft.com/office/drawing/2014/main" id="{75E26349-42A9-4E98-9E2B-7688E596D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18148" y="100393"/>
            <a:ext cx="1060706" cy="451105"/>
          </a:xfrm>
          <a:prstGeom prst="rect">
            <a:avLst/>
          </a:prstGeom>
        </p:spPr>
      </p:pic>
      <p:sp>
        <p:nvSpPr>
          <p:cNvPr id="118" name="TextBox 117">
            <a:extLst>
              <a:ext uri="{FF2B5EF4-FFF2-40B4-BE49-F238E27FC236}">
                <a16:creationId xmlns:a16="http://schemas.microsoft.com/office/drawing/2014/main" id="{4252DE1D-828C-48D7-BA40-AF0A784FA5F0}"/>
              </a:ext>
            </a:extLst>
          </p:cNvPr>
          <p:cNvSpPr txBox="1"/>
          <p:nvPr/>
        </p:nvSpPr>
        <p:spPr>
          <a:xfrm>
            <a:off x="9351547" y="1244078"/>
            <a:ext cx="2722288" cy="1077218"/>
          </a:xfrm>
          <a:prstGeom prst="rect">
            <a:avLst/>
          </a:prstGeom>
          <a:noFill/>
        </p:spPr>
        <p:txBody>
          <a:bodyPr wrap="square" rtlCol="0">
            <a:spAutoFit/>
          </a:bodyPr>
          <a:lstStyle/>
          <a:p>
            <a:pPr algn="ctr"/>
            <a:r>
              <a:rPr lang="en-US" sz="3200" dirty="0">
                <a:latin typeface="Pragmatica Cond Medium" panose="020B0606040502020204" pitchFamily="34" charset="0"/>
              </a:rPr>
              <a:t>Household Size</a:t>
            </a:r>
          </a:p>
          <a:p>
            <a:pPr algn="ctr"/>
            <a:r>
              <a:rPr lang="en-US" sz="3200" dirty="0">
                <a:latin typeface="Pragmatica Cond Medium" panose="020B0606040502020204" pitchFamily="34" charset="0"/>
              </a:rPr>
              <a:t>2.38</a:t>
            </a:r>
          </a:p>
        </p:txBody>
      </p:sp>
      <p:pic>
        <p:nvPicPr>
          <p:cNvPr id="23" name="Picture 22" descr="Text&#10;&#10;Description automatically generated with medium confidence">
            <a:extLst>
              <a:ext uri="{FF2B5EF4-FFF2-40B4-BE49-F238E27FC236}">
                <a16:creationId xmlns:a16="http://schemas.microsoft.com/office/drawing/2014/main" id="{FF3FBFFC-7CCB-410A-9C5F-0BC0EA3F2A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224" y="8732415"/>
            <a:ext cx="781050" cy="937260"/>
          </a:xfrm>
          <a:prstGeom prst="rect">
            <a:avLst/>
          </a:prstGeom>
        </p:spPr>
      </p:pic>
      <p:sp>
        <p:nvSpPr>
          <p:cNvPr id="124" name="TextBox 123">
            <a:extLst>
              <a:ext uri="{FF2B5EF4-FFF2-40B4-BE49-F238E27FC236}">
                <a16:creationId xmlns:a16="http://schemas.microsoft.com/office/drawing/2014/main" id="{5A9E45AF-D180-47C8-A7AF-70AE6EB63CF7}"/>
              </a:ext>
            </a:extLst>
          </p:cNvPr>
          <p:cNvSpPr txBox="1"/>
          <p:nvPr/>
        </p:nvSpPr>
        <p:spPr>
          <a:xfrm>
            <a:off x="5331213" y="8975538"/>
            <a:ext cx="1405337" cy="584775"/>
          </a:xfrm>
          <a:prstGeom prst="rect">
            <a:avLst/>
          </a:prstGeom>
          <a:noFill/>
        </p:spPr>
        <p:txBody>
          <a:bodyPr wrap="square" rtlCol="0">
            <a:spAutoFit/>
          </a:bodyPr>
          <a:lstStyle/>
          <a:p>
            <a:pPr algn="r"/>
            <a:r>
              <a:rPr lang="en-US" sz="3200" dirty="0">
                <a:solidFill>
                  <a:schemeClr val="bg1"/>
                </a:solidFill>
                <a:latin typeface="Pragmatica Cond Medium" panose="020B0606040502020204" pitchFamily="34" charset="0"/>
              </a:rPr>
              <a:t>49,000</a:t>
            </a:r>
          </a:p>
        </p:txBody>
      </p:sp>
      <p:sp>
        <p:nvSpPr>
          <p:cNvPr id="125" name="TextBox 124">
            <a:extLst>
              <a:ext uri="{FF2B5EF4-FFF2-40B4-BE49-F238E27FC236}">
                <a16:creationId xmlns:a16="http://schemas.microsoft.com/office/drawing/2014/main" id="{49A72373-95EB-479E-BD87-146B9B4D517C}"/>
              </a:ext>
            </a:extLst>
          </p:cNvPr>
          <p:cNvSpPr txBox="1"/>
          <p:nvPr/>
        </p:nvSpPr>
        <p:spPr>
          <a:xfrm>
            <a:off x="4446379" y="9885899"/>
            <a:ext cx="3775607" cy="646331"/>
          </a:xfrm>
          <a:prstGeom prst="rect">
            <a:avLst/>
          </a:prstGeom>
          <a:noFill/>
        </p:spPr>
        <p:txBody>
          <a:bodyPr wrap="square" rtlCol="0">
            <a:spAutoFit/>
          </a:bodyPr>
          <a:lstStyle/>
          <a:p>
            <a:r>
              <a:rPr lang="en-US" dirty="0">
                <a:latin typeface="Pragmatica Cond Medium" panose="020B0606040502020204" pitchFamily="34" charset="0"/>
              </a:rPr>
              <a:t>This compares to $88,000 for Non-Hispanic White Households</a:t>
            </a:r>
          </a:p>
        </p:txBody>
      </p:sp>
      <p:pic>
        <p:nvPicPr>
          <p:cNvPr id="27" name="Graphic 26" descr="Dollar with solid fill">
            <a:extLst>
              <a:ext uri="{FF2B5EF4-FFF2-40B4-BE49-F238E27FC236}">
                <a16:creationId xmlns:a16="http://schemas.microsoft.com/office/drawing/2014/main" id="{C6178EB1-3AE5-4CA6-8A2E-65E9E9288E4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919785" y="8889237"/>
            <a:ext cx="685800" cy="685800"/>
          </a:xfrm>
          <a:prstGeom prst="rect">
            <a:avLst/>
          </a:prstGeom>
        </p:spPr>
      </p:pic>
      <p:sp>
        <p:nvSpPr>
          <p:cNvPr id="127" name="TextBox 126">
            <a:extLst>
              <a:ext uri="{FF2B5EF4-FFF2-40B4-BE49-F238E27FC236}">
                <a16:creationId xmlns:a16="http://schemas.microsoft.com/office/drawing/2014/main" id="{E4D3D297-B4B8-4AFB-94EC-9BF1336FC705}"/>
              </a:ext>
            </a:extLst>
          </p:cNvPr>
          <p:cNvSpPr txBox="1"/>
          <p:nvPr/>
        </p:nvSpPr>
        <p:spPr>
          <a:xfrm>
            <a:off x="648362" y="7847362"/>
            <a:ext cx="2603342" cy="892552"/>
          </a:xfrm>
          <a:prstGeom prst="rect">
            <a:avLst/>
          </a:prstGeom>
          <a:noFill/>
        </p:spPr>
        <p:txBody>
          <a:bodyPr wrap="square" rtlCol="0">
            <a:spAutoFit/>
          </a:bodyPr>
          <a:lstStyle/>
          <a:p>
            <a:pPr algn="ctr"/>
            <a:r>
              <a:rPr lang="en-US" sz="2600" dirty="0">
                <a:latin typeface="Pragmatica Cond Medium" panose="020B0606040502020204" pitchFamily="34" charset="0"/>
              </a:rPr>
              <a:t>Unemployment Rate</a:t>
            </a:r>
          </a:p>
        </p:txBody>
      </p:sp>
      <p:sp>
        <p:nvSpPr>
          <p:cNvPr id="128" name="TextBox 127">
            <a:extLst>
              <a:ext uri="{FF2B5EF4-FFF2-40B4-BE49-F238E27FC236}">
                <a16:creationId xmlns:a16="http://schemas.microsoft.com/office/drawing/2014/main" id="{ABF582DD-D106-40B1-BC59-7F47579EB84B}"/>
              </a:ext>
            </a:extLst>
          </p:cNvPr>
          <p:cNvSpPr txBox="1"/>
          <p:nvPr/>
        </p:nvSpPr>
        <p:spPr>
          <a:xfrm>
            <a:off x="4360145" y="7873163"/>
            <a:ext cx="3554744" cy="892552"/>
          </a:xfrm>
          <a:prstGeom prst="rect">
            <a:avLst/>
          </a:prstGeom>
          <a:noFill/>
        </p:spPr>
        <p:txBody>
          <a:bodyPr wrap="square" rtlCol="0">
            <a:spAutoFit/>
          </a:bodyPr>
          <a:lstStyle/>
          <a:p>
            <a:pPr algn="ctr"/>
            <a:r>
              <a:rPr lang="en-US" sz="2600" dirty="0">
                <a:latin typeface="Pragmatica Cond Medium" panose="020B0606040502020204" pitchFamily="34" charset="0"/>
              </a:rPr>
              <a:t>Median Household Income</a:t>
            </a:r>
          </a:p>
        </p:txBody>
      </p:sp>
      <p:sp>
        <p:nvSpPr>
          <p:cNvPr id="129" name="TextBox 128">
            <a:extLst>
              <a:ext uri="{FF2B5EF4-FFF2-40B4-BE49-F238E27FC236}">
                <a16:creationId xmlns:a16="http://schemas.microsoft.com/office/drawing/2014/main" id="{EDC88DDE-C818-4BE3-B130-859DD854FE10}"/>
              </a:ext>
            </a:extLst>
          </p:cNvPr>
          <p:cNvSpPr txBox="1"/>
          <p:nvPr/>
        </p:nvSpPr>
        <p:spPr>
          <a:xfrm>
            <a:off x="8517540" y="8958892"/>
            <a:ext cx="2752463" cy="584775"/>
          </a:xfrm>
          <a:prstGeom prst="rect">
            <a:avLst/>
          </a:prstGeom>
          <a:noFill/>
        </p:spPr>
        <p:txBody>
          <a:bodyPr wrap="square" rtlCol="0">
            <a:spAutoFit/>
          </a:bodyPr>
          <a:lstStyle/>
          <a:p>
            <a:pPr algn="r"/>
            <a:r>
              <a:rPr lang="en-US" sz="3200" dirty="0">
                <a:solidFill>
                  <a:schemeClr val="bg1"/>
                </a:solidFill>
                <a:latin typeface="Pragmatica Cond Medium" panose="020B0606040502020204" pitchFamily="34" charset="0"/>
              </a:rPr>
              <a:t>83%</a:t>
            </a:r>
          </a:p>
        </p:txBody>
      </p:sp>
      <p:sp>
        <p:nvSpPr>
          <p:cNvPr id="130" name="TextBox 129">
            <a:extLst>
              <a:ext uri="{FF2B5EF4-FFF2-40B4-BE49-F238E27FC236}">
                <a16:creationId xmlns:a16="http://schemas.microsoft.com/office/drawing/2014/main" id="{7CAA648D-C72F-41CB-89A2-1CF7F69162AC}"/>
              </a:ext>
            </a:extLst>
          </p:cNvPr>
          <p:cNvSpPr txBox="1"/>
          <p:nvPr/>
        </p:nvSpPr>
        <p:spPr>
          <a:xfrm>
            <a:off x="8347636" y="9890832"/>
            <a:ext cx="3775607" cy="646331"/>
          </a:xfrm>
          <a:prstGeom prst="rect">
            <a:avLst/>
          </a:prstGeom>
          <a:noFill/>
        </p:spPr>
        <p:txBody>
          <a:bodyPr wrap="square" rtlCol="0">
            <a:spAutoFit/>
          </a:bodyPr>
          <a:lstStyle/>
          <a:p>
            <a:r>
              <a:rPr lang="en-US" dirty="0">
                <a:latin typeface="Pragmatica Cond Medium" panose="020B0606040502020204" pitchFamily="34" charset="0"/>
              </a:rPr>
              <a:t>This compares to 77% for Non-Hispanic White people age 16+</a:t>
            </a:r>
          </a:p>
        </p:txBody>
      </p:sp>
      <p:sp>
        <p:nvSpPr>
          <p:cNvPr id="134" name="TextBox 133">
            <a:extLst>
              <a:ext uri="{FF2B5EF4-FFF2-40B4-BE49-F238E27FC236}">
                <a16:creationId xmlns:a16="http://schemas.microsoft.com/office/drawing/2014/main" id="{FF62C316-B08F-49EC-88A6-3BF339C23FBC}"/>
              </a:ext>
            </a:extLst>
          </p:cNvPr>
          <p:cNvSpPr txBox="1"/>
          <p:nvPr/>
        </p:nvSpPr>
        <p:spPr>
          <a:xfrm>
            <a:off x="8262508" y="7879023"/>
            <a:ext cx="3554744" cy="892552"/>
          </a:xfrm>
          <a:prstGeom prst="rect">
            <a:avLst/>
          </a:prstGeom>
          <a:noFill/>
        </p:spPr>
        <p:txBody>
          <a:bodyPr wrap="square" rtlCol="0">
            <a:spAutoFit/>
          </a:bodyPr>
          <a:lstStyle/>
          <a:p>
            <a:pPr algn="ctr"/>
            <a:r>
              <a:rPr lang="en-US" sz="2600" dirty="0">
                <a:latin typeface="Pragmatica Cond Medium" panose="020B0606040502020204" pitchFamily="34" charset="0"/>
              </a:rPr>
              <a:t>Share of Workers in Essential Industries</a:t>
            </a:r>
          </a:p>
        </p:txBody>
      </p:sp>
      <p:sp>
        <p:nvSpPr>
          <p:cNvPr id="135" name="TextBox 134">
            <a:extLst>
              <a:ext uri="{FF2B5EF4-FFF2-40B4-BE49-F238E27FC236}">
                <a16:creationId xmlns:a16="http://schemas.microsoft.com/office/drawing/2014/main" id="{01017A53-963F-440D-9B8E-417F38C52388}"/>
              </a:ext>
            </a:extLst>
          </p:cNvPr>
          <p:cNvSpPr txBox="1"/>
          <p:nvPr/>
        </p:nvSpPr>
        <p:spPr>
          <a:xfrm>
            <a:off x="1312313" y="13536647"/>
            <a:ext cx="1017118" cy="584775"/>
          </a:xfrm>
          <a:prstGeom prst="rect">
            <a:avLst/>
          </a:prstGeom>
          <a:noFill/>
        </p:spPr>
        <p:txBody>
          <a:bodyPr wrap="square" rtlCol="0">
            <a:spAutoFit/>
          </a:bodyPr>
          <a:lstStyle/>
          <a:p>
            <a:pPr algn="r"/>
            <a:r>
              <a:rPr lang="en-US" sz="3200" dirty="0">
                <a:solidFill>
                  <a:schemeClr val="bg1"/>
                </a:solidFill>
                <a:latin typeface="Pragmatica Cond Medium" panose="020B0606040502020204" pitchFamily="34" charset="0"/>
              </a:rPr>
              <a:t>29%</a:t>
            </a:r>
          </a:p>
        </p:txBody>
      </p:sp>
      <p:sp>
        <p:nvSpPr>
          <p:cNvPr id="136" name="TextBox 135">
            <a:extLst>
              <a:ext uri="{FF2B5EF4-FFF2-40B4-BE49-F238E27FC236}">
                <a16:creationId xmlns:a16="http://schemas.microsoft.com/office/drawing/2014/main" id="{72094CB0-5D05-49AA-9EF8-E38FF6AD4067}"/>
              </a:ext>
            </a:extLst>
          </p:cNvPr>
          <p:cNvSpPr txBox="1"/>
          <p:nvPr/>
        </p:nvSpPr>
        <p:spPr>
          <a:xfrm>
            <a:off x="5993" y="14444195"/>
            <a:ext cx="2977116" cy="646331"/>
          </a:xfrm>
          <a:prstGeom prst="rect">
            <a:avLst/>
          </a:prstGeom>
          <a:noFill/>
        </p:spPr>
        <p:txBody>
          <a:bodyPr wrap="square" rtlCol="0">
            <a:spAutoFit/>
          </a:bodyPr>
          <a:lstStyle/>
          <a:p>
            <a:r>
              <a:rPr lang="en-US" dirty="0">
                <a:latin typeface="Pragmatica Cond Medium" panose="020B0606040502020204" pitchFamily="34" charset="0"/>
              </a:rPr>
              <a:t>This compares to 66%</a:t>
            </a:r>
            <a:r>
              <a:rPr lang="en-US" dirty="0">
                <a:solidFill>
                  <a:schemeClr val="bg1"/>
                </a:solidFill>
                <a:latin typeface="Pragmatica Cond Medium" panose="020B0606040502020204" pitchFamily="34" charset="0"/>
              </a:rPr>
              <a:t> </a:t>
            </a:r>
            <a:r>
              <a:rPr lang="en-US" dirty="0">
                <a:latin typeface="Pragmatica Cond Medium" panose="020B0606040502020204" pitchFamily="34" charset="0"/>
              </a:rPr>
              <a:t>for Non-Hispanic White Households</a:t>
            </a:r>
          </a:p>
        </p:txBody>
      </p:sp>
      <p:sp>
        <p:nvSpPr>
          <p:cNvPr id="137" name="TextBox 136">
            <a:extLst>
              <a:ext uri="{FF2B5EF4-FFF2-40B4-BE49-F238E27FC236}">
                <a16:creationId xmlns:a16="http://schemas.microsoft.com/office/drawing/2014/main" id="{9ADC7FB9-2174-4EE8-91D7-F5B5B99F34AF}"/>
              </a:ext>
            </a:extLst>
          </p:cNvPr>
          <p:cNvSpPr txBox="1"/>
          <p:nvPr/>
        </p:nvSpPr>
        <p:spPr>
          <a:xfrm>
            <a:off x="406588" y="12448763"/>
            <a:ext cx="1811450" cy="892552"/>
          </a:xfrm>
          <a:prstGeom prst="rect">
            <a:avLst/>
          </a:prstGeom>
          <a:noFill/>
        </p:spPr>
        <p:txBody>
          <a:bodyPr wrap="square" rtlCol="0">
            <a:spAutoFit/>
          </a:bodyPr>
          <a:lstStyle/>
          <a:p>
            <a:pPr algn="ctr"/>
            <a:r>
              <a:rPr lang="en-US" sz="2600" dirty="0">
                <a:latin typeface="Pragmatica Cond Medium" panose="020B0606040502020204" pitchFamily="34" charset="0"/>
              </a:rPr>
              <a:t>Home Ownership</a:t>
            </a:r>
          </a:p>
        </p:txBody>
      </p:sp>
      <p:sp>
        <p:nvSpPr>
          <p:cNvPr id="138" name="TextBox 137">
            <a:extLst>
              <a:ext uri="{FF2B5EF4-FFF2-40B4-BE49-F238E27FC236}">
                <a16:creationId xmlns:a16="http://schemas.microsoft.com/office/drawing/2014/main" id="{620B07A8-5D49-44A1-81A5-948DD63A33ED}"/>
              </a:ext>
            </a:extLst>
          </p:cNvPr>
          <p:cNvSpPr txBox="1"/>
          <p:nvPr/>
        </p:nvSpPr>
        <p:spPr>
          <a:xfrm>
            <a:off x="3534855" y="13555510"/>
            <a:ext cx="1682645" cy="584775"/>
          </a:xfrm>
          <a:prstGeom prst="rect">
            <a:avLst/>
          </a:prstGeom>
          <a:noFill/>
        </p:spPr>
        <p:txBody>
          <a:bodyPr wrap="square" rtlCol="0">
            <a:spAutoFit/>
          </a:bodyPr>
          <a:lstStyle/>
          <a:p>
            <a:pPr algn="r"/>
            <a:r>
              <a:rPr lang="en-US" sz="3200" dirty="0">
                <a:solidFill>
                  <a:schemeClr val="bg1"/>
                </a:solidFill>
                <a:latin typeface="Pragmatica Cond Medium" panose="020B0606040502020204" pitchFamily="34" charset="0"/>
              </a:rPr>
              <a:t>425,000</a:t>
            </a:r>
          </a:p>
        </p:txBody>
      </p:sp>
      <p:sp>
        <p:nvSpPr>
          <p:cNvPr id="139" name="TextBox 138">
            <a:extLst>
              <a:ext uri="{FF2B5EF4-FFF2-40B4-BE49-F238E27FC236}">
                <a16:creationId xmlns:a16="http://schemas.microsoft.com/office/drawing/2014/main" id="{61AD4270-398E-4B29-8C3A-4DB36401F58A}"/>
              </a:ext>
            </a:extLst>
          </p:cNvPr>
          <p:cNvSpPr txBox="1"/>
          <p:nvPr/>
        </p:nvSpPr>
        <p:spPr>
          <a:xfrm>
            <a:off x="3025396" y="14436921"/>
            <a:ext cx="3111714" cy="646331"/>
          </a:xfrm>
          <a:prstGeom prst="rect">
            <a:avLst/>
          </a:prstGeom>
          <a:noFill/>
        </p:spPr>
        <p:txBody>
          <a:bodyPr wrap="square" rtlCol="0">
            <a:spAutoFit/>
          </a:bodyPr>
          <a:lstStyle/>
          <a:p>
            <a:r>
              <a:rPr lang="en-US" dirty="0">
                <a:latin typeface="Pragmatica Cond Medium" panose="020B0606040502020204" pitchFamily="34" charset="0"/>
              </a:rPr>
              <a:t>This compares to $526,000 for Non-Hispanic White Households</a:t>
            </a:r>
          </a:p>
        </p:txBody>
      </p:sp>
      <p:pic>
        <p:nvPicPr>
          <p:cNvPr id="140" name="Graphic 139" descr="Dollar with solid fill">
            <a:extLst>
              <a:ext uri="{FF2B5EF4-FFF2-40B4-BE49-F238E27FC236}">
                <a16:creationId xmlns:a16="http://schemas.microsoft.com/office/drawing/2014/main" id="{C692FA3C-5C9C-44B3-B8C2-11239B55AE0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154297" y="13484029"/>
            <a:ext cx="685800" cy="685800"/>
          </a:xfrm>
          <a:prstGeom prst="rect">
            <a:avLst/>
          </a:prstGeom>
        </p:spPr>
      </p:pic>
      <p:sp>
        <p:nvSpPr>
          <p:cNvPr id="141" name="TextBox 140">
            <a:extLst>
              <a:ext uri="{FF2B5EF4-FFF2-40B4-BE49-F238E27FC236}">
                <a16:creationId xmlns:a16="http://schemas.microsoft.com/office/drawing/2014/main" id="{9F0EE45C-2534-421C-96BA-09C7047BBB4D}"/>
              </a:ext>
            </a:extLst>
          </p:cNvPr>
          <p:cNvSpPr txBox="1"/>
          <p:nvPr/>
        </p:nvSpPr>
        <p:spPr>
          <a:xfrm>
            <a:off x="3200840" y="12507607"/>
            <a:ext cx="2125640" cy="892552"/>
          </a:xfrm>
          <a:prstGeom prst="rect">
            <a:avLst/>
          </a:prstGeom>
          <a:noFill/>
        </p:spPr>
        <p:txBody>
          <a:bodyPr wrap="square" rtlCol="0">
            <a:spAutoFit/>
          </a:bodyPr>
          <a:lstStyle/>
          <a:p>
            <a:pPr algn="ctr"/>
            <a:r>
              <a:rPr lang="en-US" sz="2600" dirty="0">
                <a:latin typeface="Pragmatica Cond Medium" panose="020B0606040502020204" pitchFamily="34" charset="0"/>
              </a:rPr>
              <a:t>Median Home Value</a:t>
            </a:r>
          </a:p>
        </p:txBody>
      </p:sp>
      <p:sp>
        <p:nvSpPr>
          <p:cNvPr id="143" name="TextBox 142">
            <a:extLst>
              <a:ext uri="{FF2B5EF4-FFF2-40B4-BE49-F238E27FC236}">
                <a16:creationId xmlns:a16="http://schemas.microsoft.com/office/drawing/2014/main" id="{C615791F-5F45-44B1-81BE-18140E40E071}"/>
              </a:ext>
            </a:extLst>
          </p:cNvPr>
          <p:cNvSpPr txBox="1"/>
          <p:nvPr/>
        </p:nvSpPr>
        <p:spPr>
          <a:xfrm>
            <a:off x="7467245" y="13408566"/>
            <a:ext cx="1129233" cy="584775"/>
          </a:xfrm>
          <a:prstGeom prst="rect">
            <a:avLst/>
          </a:prstGeom>
          <a:noFill/>
        </p:spPr>
        <p:txBody>
          <a:bodyPr wrap="square" rtlCol="0">
            <a:spAutoFit/>
          </a:bodyPr>
          <a:lstStyle/>
          <a:p>
            <a:pPr algn="r"/>
            <a:r>
              <a:rPr lang="en-US" sz="3200" dirty="0">
                <a:solidFill>
                  <a:schemeClr val="bg1"/>
                </a:solidFill>
                <a:latin typeface="Pragmatica Cond Medium" panose="020B0606040502020204" pitchFamily="34" charset="0"/>
              </a:rPr>
              <a:t>37%</a:t>
            </a:r>
          </a:p>
        </p:txBody>
      </p:sp>
      <p:sp>
        <p:nvSpPr>
          <p:cNvPr id="144" name="TextBox 143">
            <a:extLst>
              <a:ext uri="{FF2B5EF4-FFF2-40B4-BE49-F238E27FC236}">
                <a16:creationId xmlns:a16="http://schemas.microsoft.com/office/drawing/2014/main" id="{CE8514BD-FDAD-4590-BFEC-37942E1922BC}"/>
              </a:ext>
            </a:extLst>
          </p:cNvPr>
          <p:cNvSpPr txBox="1"/>
          <p:nvPr/>
        </p:nvSpPr>
        <p:spPr>
          <a:xfrm>
            <a:off x="6307863" y="14421073"/>
            <a:ext cx="2982361" cy="646331"/>
          </a:xfrm>
          <a:prstGeom prst="rect">
            <a:avLst/>
          </a:prstGeom>
          <a:noFill/>
        </p:spPr>
        <p:txBody>
          <a:bodyPr wrap="square" rtlCol="0">
            <a:spAutoFit/>
          </a:bodyPr>
          <a:lstStyle/>
          <a:p>
            <a:r>
              <a:rPr lang="en-US" dirty="0">
                <a:latin typeface="Pragmatica Cond Medium" panose="020B0606040502020204" pitchFamily="34" charset="0"/>
              </a:rPr>
              <a:t>This compares to 68%</a:t>
            </a:r>
            <a:r>
              <a:rPr lang="en-US" dirty="0">
                <a:solidFill>
                  <a:schemeClr val="bg1"/>
                </a:solidFill>
                <a:latin typeface="Pragmatica Cond Medium" panose="020B0606040502020204" pitchFamily="34" charset="0"/>
              </a:rPr>
              <a:t> </a:t>
            </a:r>
            <a:r>
              <a:rPr lang="en-US" dirty="0">
                <a:latin typeface="Pragmatica Cond Medium" panose="020B0606040502020204" pitchFamily="34" charset="0"/>
              </a:rPr>
              <a:t>for Non-Hispanic White Households</a:t>
            </a:r>
          </a:p>
        </p:txBody>
      </p:sp>
      <p:sp>
        <p:nvSpPr>
          <p:cNvPr id="145" name="TextBox 144">
            <a:extLst>
              <a:ext uri="{FF2B5EF4-FFF2-40B4-BE49-F238E27FC236}">
                <a16:creationId xmlns:a16="http://schemas.microsoft.com/office/drawing/2014/main" id="{06DBB779-FFE1-4C35-A729-4E54E756A5CA}"/>
              </a:ext>
            </a:extLst>
          </p:cNvPr>
          <p:cNvSpPr txBox="1"/>
          <p:nvPr/>
        </p:nvSpPr>
        <p:spPr>
          <a:xfrm>
            <a:off x="6350185" y="12431960"/>
            <a:ext cx="2296846" cy="892552"/>
          </a:xfrm>
          <a:prstGeom prst="rect">
            <a:avLst/>
          </a:prstGeom>
          <a:noFill/>
        </p:spPr>
        <p:txBody>
          <a:bodyPr wrap="square" rtlCol="0">
            <a:spAutoFit/>
          </a:bodyPr>
          <a:lstStyle/>
          <a:p>
            <a:pPr algn="ctr"/>
            <a:r>
              <a:rPr lang="en-US" sz="2600" dirty="0">
                <a:latin typeface="Pragmatica Cond Medium" panose="020B0606040502020204" pitchFamily="34" charset="0"/>
              </a:rPr>
              <a:t>Single-Family Neighborhoods</a:t>
            </a:r>
          </a:p>
        </p:txBody>
      </p:sp>
      <p:pic>
        <p:nvPicPr>
          <p:cNvPr id="41" name="Graphic 40" descr="Neighborhood with solid fill">
            <a:extLst>
              <a:ext uri="{FF2B5EF4-FFF2-40B4-BE49-F238E27FC236}">
                <a16:creationId xmlns:a16="http://schemas.microsoft.com/office/drawing/2014/main" id="{D30CF043-366B-4A45-BF1A-A2F1308862F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581115" y="13243754"/>
            <a:ext cx="914400" cy="914400"/>
          </a:xfrm>
          <a:prstGeom prst="rect">
            <a:avLst/>
          </a:prstGeom>
        </p:spPr>
      </p:pic>
      <p:sp>
        <p:nvSpPr>
          <p:cNvPr id="146" name="TextBox 145">
            <a:extLst>
              <a:ext uri="{FF2B5EF4-FFF2-40B4-BE49-F238E27FC236}">
                <a16:creationId xmlns:a16="http://schemas.microsoft.com/office/drawing/2014/main" id="{624FF87A-73A5-449E-B799-41A5CC8D3167}"/>
              </a:ext>
            </a:extLst>
          </p:cNvPr>
          <p:cNvSpPr txBox="1"/>
          <p:nvPr/>
        </p:nvSpPr>
        <p:spPr>
          <a:xfrm>
            <a:off x="44315" y="11288170"/>
            <a:ext cx="11580508" cy="1015663"/>
          </a:xfrm>
          <a:prstGeom prst="rect">
            <a:avLst/>
          </a:prstGeom>
          <a:noFill/>
        </p:spPr>
        <p:txBody>
          <a:bodyPr wrap="square" rtlCol="0">
            <a:spAutoFit/>
          </a:bodyPr>
          <a:lstStyle/>
          <a:p>
            <a:r>
              <a:rPr lang="en-US" sz="2000" dirty="0">
                <a:latin typeface="Pragmatica Cond Medium" panose="020B0606040502020204" pitchFamily="34" charset="0"/>
              </a:rPr>
              <a:t>The central Puget Sound region's housing landscape reflects more than just market forces and conditions. It is also the product of decades of public policies and private practices that served to exclude people of color from accessing housing and living in all communities.</a:t>
            </a:r>
          </a:p>
        </p:txBody>
      </p:sp>
      <p:sp>
        <p:nvSpPr>
          <p:cNvPr id="147" name="TextBox 146">
            <a:extLst>
              <a:ext uri="{FF2B5EF4-FFF2-40B4-BE49-F238E27FC236}">
                <a16:creationId xmlns:a16="http://schemas.microsoft.com/office/drawing/2014/main" id="{F1CA9A0F-A72E-4404-9BA8-F90B57C80E87}"/>
              </a:ext>
            </a:extLst>
          </p:cNvPr>
          <p:cNvSpPr txBox="1"/>
          <p:nvPr/>
        </p:nvSpPr>
        <p:spPr>
          <a:xfrm>
            <a:off x="48663" y="3680819"/>
            <a:ext cx="11580508" cy="707886"/>
          </a:xfrm>
          <a:prstGeom prst="rect">
            <a:avLst/>
          </a:prstGeom>
          <a:noFill/>
        </p:spPr>
        <p:txBody>
          <a:bodyPr wrap="square" rtlCol="0">
            <a:spAutoFit/>
          </a:bodyPr>
          <a:lstStyle/>
          <a:p>
            <a:r>
              <a:rPr lang="en-US" sz="2000" dirty="0">
                <a:latin typeface="Pragmatica Cond Medium" panose="020B0606040502020204" pitchFamily="34" charset="0"/>
              </a:rPr>
              <a:t>Generations of discrimination, disinvestment, and inequitable opportunities have helped lay the groundwork for a region where people of color and white residents too often have completely different experiences.</a:t>
            </a:r>
          </a:p>
        </p:txBody>
      </p:sp>
      <p:pic>
        <p:nvPicPr>
          <p:cNvPr id="46" name="Graphic 45" descr="Diploma roll with solid fill">
            <a:extLst>
              <a:ext uri="{FF2B5EF4-FFF2-40B4-BE49-F238E27FC236}">
                <a16:creationId xmlns:a16="http://schemas.microsoft.com/office/drawing/2014/main" id="{0CCE6A38-90F7-455A-90FD-7849BF91CC6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251704" y="5287375"/>
            <a:ext cx="914400" cy="914400"/>
          </a:xfrm>
          <a:prstGeom prst="rect">
            <a:avLst/>
          </a:prstGeom>
        </p:spPr>
      </p:pic>
      <p:pic>
        <p:nvPicPr>
          <p:cNvPr id="55" name="Graphic 54" descr="Work from home Wi-Fi with solid fill">
            <a:extLst>
              <a:ext uri="{FF2B5EF4-FFF2-40B4-BE49-F238E27FC236}">
                <a16:creationId xmlns:a16="http://schemas.microsoft.com/office/drawing/2014/main" id="{E5F79B1A-34C5-4E6E-9D10-1BB565E75DF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416618" y="5226124"/>
            <a:ext cx="822960" cy="822960"/>
          </a:xfrm>
          <a:prstGeom prst="rect">
            <a:avLst/>
          </a:prstGeom>
        </p:spPr>
      </p:pic>
      <p:sp>
        <p:nvSpPr>
          <p:cNvPr id="164" name="TextBox 163">
            <a:extLst>
              <a:ext uri="{FF2B5EF4-FFF2-40B4-BE49-F238E27FC236}">
                <a16:creationId xmlns:a16="http://schemas.microsoft.com/office/drawing/2014/main" id="{030D1198-329E-4CB2-934D-3EDC2D53E8BD}"/>
              </a:ext>
            </a:extLst>
          </p:cNvPr>
          <p:cNvSpPr txBox="1"/>
          <p:nvPr/>
        </p:nvSpPr>
        <p:spPr>
          <a:xfrm>
            <a:off x="1278733" y="23997757"/>
            <a:ext cx="9739885" cy="338554"/>
          </a:xfrm>
          <a:prstGeom prst="rect">
            <a:avLst/>
          </a:prstGeom>
          <a:noFill/>
        </p:spPr>
        <p:txBody>
          <a:bodyPr wrap="square" rtlCol="0">
            <a:spAutoFit/>
          </a:bodyPr>
          <a:lstStyle/>
          <a:p>
            <a:r>
              <a:rPr lang="en-US" sz="1600" dirty="0">
                <a:latin typeface="Pragmatica Cond Medium" panose="020B0606040502020204" pitchFamily="34" charset="0"/>
              </a:rPr>
              <a:t>For more information on PSRC’s Racial Equity Work Program, please visit </a:t>
            </a:r>
            <a:r>
              <a:rPr lang="en-US" sz="1600" dirty="0">
                <a:latin typeface="Pragmatica Cond Medium" panose="020B0606040502020204" pitchFamily="34" charset="0"/>
                <a:hlinkClick r:id="rId16"/>
              </a:rPr>
              <a:t>https://www.psrc.org/equity</a:t>
            </a:r>
            <a:r>
              <a:rPr lang="en-US" sz="1600" dirty="0">
                <a:latin typeface="Pragmatica Cond Medium" panose="020B0606040502020204" pitchFamily="34" charset="0"/>
              </a:rPr>
              <a:t> </a:t>
            </a:r>
          </a:p>
        </p:txBody>
      </p:sp>
      <p:sp>
        <p:nvSpPr>
          <p:cNvPr id="169" name="TextBox 168">
            <a:extLst>
              <a:ext uri="{FF2B5EF4-FFF2-40B4-BE49-F238E27FC236}">
                <a16:creationId xmlns:a16="http://schemas.microsoft.com/office/drawing/2014/main" id="{9A636D3F-7589-4B3B-B428-4402847D44F9}"/>
              </a:ext>
            </a:extLst>
          </p:cNvPr>
          <p:cNvSpPr txBox="1"/>
          <p:nvPr/>
        </p:nvSpPr>
        <p:spPr>
          <a:xfrm>
            <a:off x="1488911" y="21890477"/>
            <a:ext cx="997309" cy="584775"/>
          </a:xfrm>
          <a:prstGeom prst="rect">
            <a:avLst/>
          </a:prstGeom>
          <a:noFill/>
        </p:spPr>
        <p:txBody>
          <a:bodyPr wrap="square" rtlCol="0">
            <a:spAutoFit/>
          </a:bodyPr>
          <a:lstStyle/>
          <a:p>
            <a:pPr algn="r"/>
            <a:r>
              <a:rPr lang="en-US" sz="3200" dirty="0">
                <a:solidFill>
                  <a:schemeClr val="bg1"/>
                </a:solidFill>
                <a:latin typeface="Pragmatica Cond Medium" panose="020B0606040502020204" pitchFamily="34" charset="0"/>
              </a:rPr>
              <a:t>8%</a:t>
            </a:r>
          </a:p>
        </p:txBody>
      </p:sp>
      <p:sp>
        <p:nvSpPr>
          <p:cNvPr id="170" name="TextBox 169">
            <a:extLst>
              <a:ext uri="{FF2B5EF4-FFF2-40B4-BE49-F238E27FC236}">
                <a16:creationId xmlns:a16="http://schemas.microsoft.com/office/drawing/2014/main" id="{9721E937-E154-4CC4-B130-33CE67284B88}"/>
              </a:ext>
            </a:extLst>
          </p:cNvPr>
          <p:cNvSpPr txBox="1"/>
          <p:nvPr/>
        </p:nvSpPr>
        <p:spPr>
          <a:xfrm>
            <a:off x="203305" y="22750571"/>
            <a:ext cx="3235133" cy="646331"/>
          </a:xfrm>
          <a:prstGeom prst="rect">
            <a:avLst/>
          </a:prstGeom>
          <a:noFill/>
        </p:spPr>
        <p:txBody>
          <a:bodyPr wrap="square" rtlCol="0">
            <a:spAutoFit/>
          </a:bodyPr>
          <a:lstStyle/>
          <a:p>
            <a:r>
              <a:rPr lang="en-US" dirty="0">
                <a:latin typeface="Pragmatica Cond Medium" panose="020B0606040502020204" pitchFamily="34" charset="0"/>
              </a:rPr>
              <a:t>This compares to 4%</a:t>
            </a:r>
            <a:r>
              <a:rPr lang="en-US" dirty="0">
                <a:solidFill>
                  <a:schemeClr val="bg1"/>
                </a:solidFill>
                <a:latin typeface="Pragmatica Cond Medium" panose="020B0606040502020204" pitchFamily="34" charset="0"/>
              </a:rPr>
              <a:t> </a:t>
            </a:r>
            <a:r>
              <a:rPr lang="en-US" dirty="0">
                <a:latin typeface="Pragmatica Cond Medium" panose="020B0606040502020204" pitchFamily="34" charset="0"/>
              </a:rPr>
              <a:t>for Non-Hispanic White people</a:t>
            </a:r>
          </a:p>
        </p:txBody>
      </p:sp>
      <p:sp>
        <p:nvSpPr>
          <p:cNvPr id="171" name="TextBox 170">
            <a:extLst>
              <a:ext uri="{FF2B5EF4-FFF2-40B4-BE49-F238E27FC236}">
                <a16:creationId xmlns:a16="http://schemas.microsoft.com/office/drawing/2014/main" id="{8D3CB8E4-9F1F-435E-9BD7-BA4F8D8F9EAA}"/>
              </a:ext>
            </a:extLst>
          </p:cNvPr>
          <p:cNvSpPr txBox="1"/>
          <p:nvPr/>
        </p:nvSpPr>
        <p:spPr>
          <a:xfrm>
            <a:off x="315946" y="20764049"/>
            <a:ext cx="2443871" cy="892552"/>
          </a:xfrm>
          <a:prstGeom prst="rect">
            <a:avLst/>
          </a:prstGeom>
          <a:noFill/>
        </p:spPr>
        <p:txBody>
          <a:bodyPr wrap="square" rtlCol="0">
            <a:spAutoFit/>
          </a:bodyPr>
          <a:lstStyle/>
          <a:p>
            <a:pPr algn="ctr"/>
            <a:r>
              <a:rPr lang="en-US" sz="2600" dirty="0">
                <a:latin typeface="Pragmatica Cond Medium" panose="020B0606040502020204" pitchFamily="34" charset="0"/>
              </a:rPr>
              <a:t>No Health Insurance</a:t>
            </a:r>
          </a:p>
        </p:txBody>
      </p:sp>
      <p:pic>
        <p:nvPicPr>
          <p:cNvPr id="68" name="Graphic 67" descr="Medical with solid fill">
            <a:extLst>
              <a:ext uri="{FF2B5EF4-FFF2-40B4-BE49-F238E27FC236}">
                <a16:creationId xmlns:a16="http://schemas.microsoft.com/office/drawing/2014/main" id="{E9DEBCE9-13F0-4B2E-8098-5CE3AC575232}"/>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36583" y="21662140"/>
            <a:ext cx="914400" cy="914400"/>
          </a:xfrm>
          <a:prstGeom prst="rect">
            <a:avLst/>
          </a:prstGeom>
        </p:spPr>
      </p:pic>
      <p:sp>
        <p:nvSpPr>
          <p:cNvPr id="173" name="TextBox 172">
            <a:extLst>
              <a:ext uri="{FF2B5EF4-FFF2-40B4-BE49-F238E27FC236}">
                <a16:creationId xmlns:a16="http://schemas.microsoft.com/office/drawing/2014/main" id="{01E502A9-7088-4420-89D8-EB9FEE19F5AB}"/>
              </a:ext>
            </a:extLst>
          </p:cNvPr>
          <p:cNvSpPr txBox="1"/>
          <p:nvPr/>
        </p:nvSpPr>
        <p:spPr>
          <a:xfrm>
            <a:off x="5918842" y="16963372"/>
            <a:ext cx="1057359" cy="584775"/>
          </a:xfrm>
          <a:prstGeom prst="rect">
            <a:avLst/>
          </a:prstGeom>
          <a:noFill/>
        </p:spPr>
        <p:txBody>
          <a:bodyPr wrap="square" rtlCol="0">
            <a:spAutoFit/>
          </a:bodyPr>
          <a:lstStyle/>
          <a:p>
            <a:pPr algn="r"/>
            <a:r>
              <a:rPr lang="en-US" sz="3200" dirty="0">
                <a:solidFill>
                  <a:schemeClr val="bg1"/>
                </a:solidFill>
                <a:latin typeface="Pragmatica Cond Medium" panose="020B0606040502020204" pitchFamily="34" charset="0"/>
              </a:rPr>
              <a:t>14%</a:t>
            </a:r>
          </a:p>
        </p:txBody>
      </p:sp>
      <p:sp>
        <p:nvSpPr>
          <p:cNvPr id="174" name="TextBox 173">
            <a:extLst>
              <a:ext uri="{FF2B5EF4-FFF2-40B4-BE49-F238E27FC236}">
                <a16:creationId xmlns:a16="http://schemas.microsoft.com/office/drawing/2014/main" id="{8DEF98A5-FAC5-4685-8D91-0DE2BF4A5343}"/>
              </a:ext>
            </a:extLst>
          </p:cNvPr>
          <p:cNvSpPr txBox="1"/>
          <p:nvPr/>
        </p:nvSpPr>
        <p:spPr>
          <a:xfrm>
            <a:off x="4412879" y="17638940"/>
            <a:ext cx="3219892" cy="646331"/>
          </a:xfrm>
          <a:prstGeom prst="rect">
            <a:avLst/>
          </a:prstGeom>
          <a:noFill/>
        </p:spPr>
        <p:txBody>
          <a:bodyPr wrap="square" rtlCol="0">
            <a:spAutoFit/>
          </a:bodyPr>
          <a:lstStyle/>
          <a:p>
            <a:r>
              <a:rPr lang="en-US" dirty="0">
                <a:latin typeface="Pragmatica Cond Medium" panose="020B0606040502020204" pitchFamily="34" charset="0"/>
              </a:rPr>
              <a:t>This compares to 8%</a:t>
            </a:r>
            <a:r>
              <a:rPr lang="en-US" dirty="0">
                <a:solidFill>
                  <a:schemeClr val="bg1"/>
                </a:solidFill>
                <a:latin typeface="Pragmatica Cond Medium" panose="020B0606040502020204" pitchFamily="34" charset="0"/>
              </a:rPr>
              <a:t> </a:t>
            </a:r>
            <a:r>
              <a:rPr lang="en-US" dirty="0">
                <a:latin typeface="Pragmatica Cond Medium" panose="020B0606040502020204" pitchFamily="34" charset="0"/>
              </a:rPr>
              <a:t>for Non-Hispanic White people age 16+</a:t>
            </a:r>
          </a:p>
        </p:txBody>
      </p:sp>
      <p:sp>
        <p:nvSpPr>
          <p:cNvPr id="175" name="TextBox 174">
            <a:extLst>
              <a:ext uri="{FF2B5EF4-FFF2-40B4-BE49-F238E27FC236}">
                <a16:creationId xmlns:a16="http://schemas.microsoft.com/office/drawing/2014/main" id="{DA9AEA82-8FC1-47BA-BE4A-B6DFCFA0E376}"/>
              </a:ext>
            </a:extLst>
          </p:cNvPr>
          <p:cNvSpPr txBox="1"/>
          <p:nvPr/>
        </p:nvSpPr>
        <p:spPr>
          <a:xfrm>
            <a:off x="4474384" y="15901379"/>
            <a:ext cx="2551949" cy="892552"/>
          </a:xfrm>
          <a:prstGeom prst="rect">
            <a:avLst/>
          </a:prstGeom>
          <a:noFill/>
        </p:spPr>
        <p:txBody>
          <a:bodyPr wrap="square" rtlCol="0">
            <a:spAutoFit/>
          </a:bodyPr>
          <a:lstStyle/>
          <a:p>
            <a:pPr algn="ctr"/>
            <a:r>
              <a:rPr lang="en-US" sz="2600" dirty="0">
                <a:latin typeface="Pragmatica Cond Medium" panose="020B0606040502020204" pitchFamily="34" charset="0"/>
              </a:rPr>
              <a:t>Transit Mode Share to Work</a:t>
            </a:r>
          </a:p>
        </p:txBody>
      </p:sp>
      <p:pic>
        <p:nvPicPr>
          <p:cNvPr id="177" name="Graphic 176" descr="Bus with solid fill">
            <a:extLst>
              <a:ext uri="{FF2B5EF4-FFF2-40B4-BE49-F238E27FC236}">
                <a16:creationId xmlns:a16="http://schemas.microsoft.com/office/drawing/2014/main" id="{4C17034F-8337-4AD5-879D-A4AA190C281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4715910" y="16793931"/>
            <a:ext cx="914400" cy="914400"/>
          </a:xfrm>
          <a:prstGeom prst="rect">
            <a:avLst/>
          </a:prstGeom>
        </p:spPr>
      </p:pic>
      <p:sp>
        <p:nvSpPr>
          <p:cNvPr id="178" name="TextBox 177">
            <a:extLst>
              <a:ext uri="{FF2B5EF4-FFF2-40B4-BE49-F238E27FC236}">
                <a16:creationId xmlns:a16="http://schemas.microsoft.com/office/drawing/2014/main" id="{6481C84C-4A5F-410B-9F76-BC3FFA77C992}"/>
              </a:ext>
            </a:extLst>
          </p:cNvPr>
          <p:cNvSpPr txBox="1"/>
          <p:nvPr/>
        </p:nvSpPr>
        <p:spPr>
          <a:xfrm>
            <a:off x="128588" y="19223075"/>
            <a:ext cx="11580508" cy="1323439"/>
          </a:xfrm>
          <a:prstGeom prst="rect">
            <a:avLst/>
          </a:prstGeom>
          <a:noFill/>
        </p:spPr>
        <p:txBody>
          <a:bodyPr wrap="square" rtlCol="0">
            <a:spAutoFit/>
          </a:bodyPr>
          <a:lstStyle/>
          <a:p>
            <a:r>
              <a:rPr lang="en-US" sz="2000" dirty="0">
                <a:latin typeface="Pragmatica Cond Medium" panose="020B0606040502020204" pitchFamily="34" charset="0"/>
              </a:rPr>
              <a:t>The central Puget Sound region has a long history of racism that continues to cause enormous harm. As a planning agency, PSRC makes decisions that shape transportation, land use, and the built environment. The agency has a responsibility to dismantle systems of inequity and reimagine a region where race can no longer predict life outcomes.</a:t>
            </a:r>
          </a:p>
        </p:txBody>
      </p:sp>
      <p:pic>
        <p:nvPicPr>
          <p:cNvPr id="3" name="Graphic 2" descr="User with solid fill">
            <a:extLst>
              <a:ext uri="{FF2B5EF4-FFF2-40B4-BE49-F238E27FC236}">
                <a16:creationId xmlns:a16="http://schemas.microsoft.com/office/drawing/2014/main" id="{219985AB-DA4F-4196-96B1-00763C5352A2}"/>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556818" y="1357952"/>
            <a:ext cx="914400" cy="914400"/>
          </a:xfrm>
          <a:prstGeom prst="rect">
            <a:avLst/>
          </a:prstGeom>
        </p:spPr>
      </p:pic>
      <p:pic>
        <p:nvPicPr>
          <p:cNvPr id="8" name="Graphic 7" descr="Family with two children with solid fill">
            <a:extLst>
              <a:ext uri="{FF2B5EF4-FFF2-40B4-BE49-F238E27FC236}">
                <a16:creationId xmlns:a16="http://schemas.microsoft.com/office/drawing/2014/main" id="{F8AC5E68-9FAC-41F5-9FC4-503AFDFE5F9F}"/>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588863" y="1248460"/>
            <a:ext cx="914400" cy="914400"/>
          </a:xfrm>
          <a:prstGeom prst="rect">
            <a:avLst/>
          </a:prstGeom>
        </p:spPr>
      </p:pic>
      <p:sp>
        <p:nvSpPr>
          <p:cNvPr id="92" name="TextBox 91">
            <a:extLst>
              <a:ext uri="{FF2B5EF4-FFF2-40B4-BE49-F238E27FC236}">
                <a16:creationId xmlns:a16="http://schemas.microsoft.com/office/drawing/2014/main" id="{70BF70D1-F998-4B85-ACA3-09BE96674447}"/>
              </a:ext>
            </a:extLst>
          </p:cNvPr>
          <p:cNvSpPr txBox="1"/>
          <p:nvPr/>
        </p:nvSpPr>
        <p:spPr>
          <a:xfrm>
            <a:off x="4546564" y="2258524"/>
            <a:ext cx="3121786" cy="646331"/>
          </a:xfrm>
          <a:prstGeom prst="rect">
            <a:avLst/>
          </a:prstGeom>
          <a:noFill/>
        </p:spPr>
        <p:txBody>
          <a:bodyPr wrap="square" rtlCol="0">
            <a:spAutoFit/>
          </a:bodyPr>
          <a:lstStyle/>
          <a:p>
            <a:r>
              <a:rPr lang="en-US" dirty="0">
                <a:latin typeface="Pragmatica Cond Medium" panose="020B0606040502020204" pitchFamily="34" charset="0"/>
              </a:rPr>
              <a:t>This compares to 41yrs</a:t>
            </a:r>
            <a:r>
              <a:rPr lang="en-US" b="1" dirty="0">
                <a:latin typeface="Pragmatica Cond Medium" panose="020B0606040502020204" pitchFamily="34" charset="0"/>
              </a:rPr>
              <a:t> </a:t>
            </a:r>
            <a:r>
              <a:rPr lang="en-US" dirty="0">
                <a:latin typeface="Pragmatica Cond Medium" panose="020B0606040502020204" pitchFamily="34" charset="0"/>
              </a:rPr>
              <a:t>for Non-Hispanic White people</a:t>
            </a:r>
            <a:endParaRPr lang="en-US" b="1" dirty="0">
              <a:latin typeface="Pragmatica Cond Medium" panose="020B0606040502020204" pitchFamily="34" charset="0"/>
            </a:endParaRPr>
          </a:p>
        </p:txBody>
      </p:sp>
      <p:sp>
        <p:nvSpPr>
          <p:cNvPr id="94" name="TextBox 93">
            <a:extLst>
              <a:ext uri="{FF2B5EF4-FFF2-40B4-BE49-F238E27FC236}">
                <a16:creationId xmlns:a16="http://schemas.microsoft.com/office/drawing/2014/main" id="{D65551B8-E22E-4FDA-8DFE-1156A3183736}"/>
              </a:ext>
            </a:extLst>
          </p:cNvPr>
          <p:cNvSpPr txBox="1"/>
          <p:nvPr/>
        </p:nvSpPr>
        <p:spPr>
          <a:xfrm>
            <a:off x="164408" y="2240341"/>
            <a:ext cx="3455733" cy="646331"/>
          </a:xfrm>
          <a:prstGeom prst="rect">
            <a:avLst/>
          </a:prstGeom>
          <a:noFill/>
        </p:spPr>
        <p:txBody>
          <a:bodyPr wrap="square" rtlCol="0">
            <a:spAutoFit/>
          </a:bodyPr>
          <a:lstStyle/>
          <a:p>
            <a:r>
              <a:rPr lang="en-US" dirty="0">
                <a:latin typeface="Pragmatica Cond Medium" panose="020B0606040502020204" pitchFamily="34" charset="0"/>
              </a:rPr>
              <a:t>There are 2,654,000</a:t>
            </a:r>
            <a:r>
              <a:rPr lang="en-US" b="1" dirty="0">
                <a:latin typeface="Pragmatica Cond Medium" panose="020B0606040502020204" pitchFamily="34" charset="0"/>
              </a:rPr>
              <a:t> </a:t>
            </a:r>
            <a:r>
              <a:rPr lang="en-US" dirty="0">
                <a:latin typeface="Pragmatica Cond Medium" panose="020B0606040502020204" pitchFamily="34" charset="0"/>
              </a:rPr>
              <a:t>Non-Hispanic White people in the region</a:t>
            </a:r>
            <a:endParaRPr lang="en-US" b="1" dirty="0">
              <a:latin typeface="Pragmatica Cond Medium" panose="020B0606040502020204" pitchFamily="34" charset="0"/>
            </a:endParaRPr>
          </a:p>
        </p:txBody>
      </p:sp>
      <p:sp>
        <p:nvSpPr>
          <p:cNvPr id="95" name="TextBox 94">
            <a:extLst>
              <a:ext uri="{FF2B5EF4-FFF2-40B4-BE49-F238E27FC236}">
                <a16:creationId xmlns:a16="http://schemas.microsoft.com/office/drawing/2014/main" id="{06240D2F-2C92-4F3A-BBFD-AFD353FA4258}"/>
              </a:ext>
            </a:extLst>
          </p:cNvPr>
          <p:cNvSpPr txBox="1"/>
          <p:nvPr/>
        </p:nvSpPr>
        <p:spPr>
          <a:xfrm>
            <a:off x="8594772" y="2197805"/>
            <a:ext cx="3484082" cy="646331"/>
          </a:xfrm>
          <a:prstGeom prst="rect">
            <a:avLst/>
          </a:prstGeom>
          <a:noFill/>
        </p:spPr>
        <p:txBody>
          <a:bodyPr wrap="square" rtlCol="0">
            <a:spAutoFit/>
          </a:bodyPr>
          <a:lstStyle/>
          <a:p>
            <a:r>
              <a:rPr lang="en-US" dirty="0">
                <a:latin typeface="Pragmatica Cond Medium" panose="020B0606040502020204" pitchFamily="34" charset="0"/>
              </a:rPr>
              <a:t>This compares to 2.25</a:t>
            </a:r>
            <a:r>
              <a:rPr lang="en-US" b="1" dirty="0">
                <a:latin typeface="Pragmatica Cond Medium" panose="020B0606040502020204" pitchFamily="34" charset="0"/>
              </a:rPr>
              <a:t> </a:t>
            </a:r>
            <a:r>
              <a:rPr lang="en-US" dirty="0">
                <a:latin typeface="Pragmatica Cond Medium" panose="020B0606040502020204" pitchFamily="34" charset="0"/>
              </a:rPr>
              <a:t>for Non-Hispanic White households</a:t>
            </a:r>
            <a:endParaRPr lang="en-US" b="1" dirty="0">
              <a:latin typeface="Pragmatica Cond Medium" panose="020B0606040502020204" pitchFamily="34" charset="0"/>
            </a:endParaRPr>
          </a:p>
        </p:txBody>
      </p:sp>
      <p:sp>
        <p:nvSpPr>
          <p:cNvPr id="98" name="TextBox 97">
            <a:extLst>
              <a:ext uri="{FF2B5EF4-FFF2-40B4-BE49-F238E27FC236}">
                <a16:creationId xmlns:a16="http://schemas.microsoft.com/office/drawing/2014/main" id="{176A7E16-0925-4FF9-B1AF-2F621D1DC19C}"/>
              </a:ext>
            </a:extLst>
          </p:cNvPr>
          <p:cNvSpPr txBox="1"/>
          <p:nvPr/>
        </p:nvSpPr>
        <p:spPr>
          <a:xfrm>
            <a:off x="212827" y="4515961"/>
            <a:ext cx="2296846" cy="892552"/>
          </a:xfrm>
          <a:prstGeom prst="rect">
            <a:avLst/>
          </a:prstGeom>
          <a:noFill/>
        </p:spPr>
        <p:txBody>
          <a:bodyPr wrap="square" rtlCol="0">
            <a:spAutoFit/>
          </a:bodyPr>
          <a:lstStyle/>
          <a:p>
            <a:pPr algn="ctr"/>
            <a:r>
              <a:rPr lang="en-US" sz="2600" dirty="0">
                <a:latin typeface="Pragmatica Cond Medium" panose="020B0606040502020204" pitchFamily="34" charset="0"/>
              </a:rPr>
              <a:t>Pre-School Enrollment</a:t>
            </a:r>
          </a:p>
        </p:txBody>
      </p:sp>
      <p:pic>
        <p:nvPicPr>
          <p:cNvPr id="12" name="Graphic 11" descr="Blackboard with solid fill">
            <a:extLst>
              <a:ext uri="{FF2B5EF4-FFF2-40B4-BE49-F238E27FC236}">
                <a16:creationId xmlns:a16="http://schemas.microsoft.com/office/drawing/2014/main" id="{BA36B06E-6FD0-496F-9BAF-F38CF5DD4715}"/>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361505" y="5271995"/>
            <a:ext cx="914400" cy="914400"/>
          </a:xfrm>
          <a:prstGeom prst="rect">
            <a:avLst/>
          </a:prstGeom>
        </p:spPr>
      </p:pic>
      <p:sp>
        <p:nvSpPr>
          <p:cNvPr id="102" name="TextBox 101">
            <a:extLst>
              <a:ext uri="{FF2B5EF4-FFF2-40B4-BE49-F238E27FC236}">
                <a16:creationId xmlns:a16="http://schemas.microsoft.com/office/drawing/2014/main" id="{8ED3A901-1454-4B30-9EE3-4A89CC46D1F7}"/>
              </a:ext>
            </a:extLst>
          </p:cNvPr>
          <p:cNvSpPr txBox="1"/>
          <p:nvPr/>
        </p:nvSpPr>
        <p:spPr>
          <a:xfrm>
            <a:off x="1439564" y="5436807"/>
            <a:ext cx="1056943" cy="584775"/>
          </a:xfrm>
          <a:prstGeom prst="rect">
            <a:avLst/>
          </a:prstGeom>
          <a:noFill/>
        </p:spPr>
        <p:txBody>
          <a:bodyPr wrap="square" rtlCol="0">
            <a:spAutoFit/>
          </a:bodyPr>
          <a:lstStyle/>
          <a:p>
            <a:pPr algn="r"/>
            <a:r>
              <a:rPr lang="en-US" sz="3200" dirty="0">
                <a:solidFill>
                  <a:schemeClr val="bg1"/>
                </a:solidFill>
                <a:latin typeface="Pragmatica Cond Medium" panose="020B0606040502020204" pitchFamily="34" charset="0"/>
              </a:rPr>
              <a:t>22%</a:t>
            </a:r>
          </a:p>
        </p:txBody>
      </p:sp>
      <p:sp>
        <p:nvSpPr>
          <p:cNvPr id="103" name="TextBox 102">
            <a:extLst>
              <a:ext uri="{FF2B5EF4-FFF2-40B4-BE49-F238E27FC236}">
                <a16:creationId xmlns:a16="http://schemas.microsoft.com/office/drawing/2014/main" id="{AF70583D-5C52-43AF-A0BE-60E017E9AE92}"/>
              </a:ext>
            </a:extLst>
          </p:cNvPr>
          <p:cNvSpPr txBox="1"/>
          <p:nvPr/>
        </p:nvSpPr>
        <p:spPr>
          <a:xfrm>
            <a:off x="110796" y="6109029"/>
            <a:ext cx="2912788" cy="923330"/>
          </a:xfrm>
          <a:prstGeom prst="rect">
            <a:avLst/>
          </a:prstGeom>
          <a:noFill/>
        </p:spPr>
        <p:txBody>
          <a:bodyPr wrap="square" rtlCol="0">
            <a:spAutoFit/>
          </a:bodyPr>
          <a:lstStyle/>
          <a:p>
            <a:r>
              <a:rPr lang="en-US" dirty="0">
                <a:latin typeface="Pragmatica Cond Medium" panose="020B0606040502020204" pitchFamily="34" charset="0"/>
              </a:rPr>
              <a:t>This compares to 39%</a:t>
            </a:r>
            <a:r>
              <a:rPr lang="en-US" dirty="0">
                <a:solidFill>
                  <a:schemeClr val="bg1"/>
                </a:solidFill>
                <a:latin typeface="Pragmatica Cond Medium" panose="020B0606040502020204" pitchFamily="34" charset="0"/>
              </a:rPr>
              <a:t> </a:t>
            </a:r>
            <a:r>
              <a:rPr lang="en-US" dirty="0">
                <a:latin typeface="Pragmatica Cond Medium" panose="020B0606040502020204" pitchFamily="34" charset="0"/>
              </a:rPr>
              <a:t>for Non-Hispanic White people ages 3 to 6</a:t>
            </a:r>
          </a:p>
        </p:txBody>
      </p:sp>
      <p:sp>
        <p:nvSpPr>
          <p:cNvPr id="104" name="TextBox 103">
            <a:extLst>
              <a:ext uri="{FF2B5EF4-FFF2-40B4-BE49-F238E27FC236}">
                <a16:creationId xmlns:a16="http://schemas.microsoft.com/office/drawing/2014/main" id="{2265EFD3-2A84-4D40-9D26-A9CC9B58E633}"/>
              </a:ext>
            </a:extLst>
          </p:cNvPr>
          <p:cNvSpPr txBox="1"/>
          <p:nvPr/>
        </p:nvSpPr>
        <p:spPr>
          <a:xfrm>
            <a:off x="3047533" y="4476211"/>
            <a:ext cx="2570480" cy="892552"/>
          </a:xfrm>
          <a:prstGeom prst="rect">
            <a:avLst/>
          </a:prstGeom>
          <a:noFill/>
        </p:spPr>
        <p:txBody>
          <a:bodyPr wrap="square" rtlCol="0">
            <a:spAutoFit/>
          </a:bodyPr>
          <a:lstStyle/>
          <a:p>
            <a:pPr algn="ctr"/>
            <a:r>
              <a:rPr lang="en-US" sz="2600" dirty="0">
                <a:latin typeface="Pragmatica Cond Medium" panose="020B0606040502020204" pitchFamily="34" charset="0"/>
              </a:rPr>
              <a:t>At least a Bachelors Degree</a:t>
            </a:r>
          </a:p>
        </p:txBody>
      </p:sp>
      <p:sp>
        <p:nvSpPr>
          <p:cNvPr id="111" name="TextBox 110">
            <a:extLst>
              <a:ext uri="{FF2B5EF4-FFF2-40B4-BE49-F238E27FC236}">
                <a16:creationId xmlns:a16="http://schemas.microsoft.com/office/drawing/2014/main" id="{8C37B6A7-3DF1-4038-B2C2-9DB943DD180B}"/>
              </a:ext>
            </a:extLst>
          </p:cNvPr>
          <p:cNvSpPr txBox="1"/>
          <p:nvPr/>
        </p:nvSpPr>
        <p:spPr>
          <a:xfrm>
            <a:off x="4274270" y="5418322"/>
            <a:ext cx="1056943" cy="584775"/>
          </a:xfrm>
          <a:prstGeom prst="rect">
            <a:avLst/>
          </a:prstGeom>
          <a:noFill/>
        </p:spPr>
        <p:txBody>
          <a:bodyPr wrap="square" rtlCol="0">
            <a:spAutoFit/>
          </a:bodyPr>
          <a:lstStyle/>
          <a:p>
            <a:pPr algn="r"/>
            <a:r>
              <a:rPr lang="en-US" sz="3200" dirty="0">
                <a:solidFill>
                  <a:schemeClr val="bg1"/>
                </a:solidFill>
                <a:latin typeface="Pragmatica Cond Medium" panose="020B0606040502020204" pitchFamily="34" charset="0"/>
              </a:rPr>
              <a:t>25%</a:t>
            </a:r>
          </a:p>
        </p:txBody>
      </p:sp>
      <p:sp>
        <p:nvSpPr>
          <p:cNvPr id="112" name="TextBox 111">
            <a:extLst>
              <a:ext uri="{FF2B5EF4-FFF2-40B4-BE49-F238E27FC236}">
                <a16:creationId xmlns:a16="http://schemas.microsoft.com/office/drawing/2014/main" id="{08B96FF3-012E-49B2-8630-8E28FBE99F45}"/>
              </a:ext>
            </a:extLst>
          </p:cNvPr>
          <p:cNvSpPr txBox="1"/>
          <p:nvPr/>
        </p:nvSpPr>
        <p:spPr>
          <a:xfrm>
            <a:off x="2945502" y="6090544"/>
            <a:ext cx="2912788" cy="923330"/>
          </a:xfrm>
          <a:prstGeom prst="rect">
            <a:avLst/>
          </a:prstGeom>
          <a:noFill/>
        </p:spPr>
        <p:txBody>
          <a:bodyPr wrap="square" rtlCol="0">
            <a:spAutoFit/>
          </a:bodyPr>
          <a:lstStyle/>
          <a:p>
            <a:r>
              <a:rPr lang="en-US" dirty="0">
                <a:latin typeface="Pragmatica Cond Medium" panose="020B0606040502020204" pitchFamily="34" charset="0"/>
              </a:rPr>
              <a:t>This compares to 44%</a:t>
            </a:r>
            <a:r>
              <a:rPr lang="en-US" dirty="0">
                <a:solidFill>
                  <a:schemeClr val="bg1"/>
                </a:solidFill>
                <a:latin typeface="Pragmatica Cond Medium" panose="020B0606040502020204" pitchFamily="34" charset="0"/>
              </a:rPr>
              <a:t> </a:t>
            </a:r>
            <a:r>
              <a:rPr lang="en-US" dirty="0">
                <a:latin typeface="Pragmatica Cond Medium" panose="020B0606040502020204" pitchFamily="34" charset="0"/>
              </a:rPr>
              <a:t>for Non-Hispanic White people age 25+</a:t>
            </a:r>
          </a:p>
        </p:txBody>
      </p:sp>
      <p:sp>
        <p:nvSpPr>
          <p:cNvPr id="114" name="TextBox 113">
            <a:extLst>
              <a:ext uri="{FF2B5EF4-FFF2-40B4-BE49-F238E27FC236}">
                <a16:creationId xmlns:a16="http://schemas.microsoft.com/office/drawing/2014/main" id="{E4E0D14E-297D-4CF5-A991-323C010211AB}"/>
              </a:ext>
            </a:extLst>
          </p:cNvPr>
          <p:cNvSpPr txBox="1"/>
          <p:nvPr/>
        </p:nvSpPr>
        <p:spPr>
          <a:xfrm>
            <a:off x="6091653" y="4501012"/>
            <a:ext cx="2570480" cy="892552"/>
          </a:xfrm>
          <a:prstGeom prst="rect">
            <a:avLst/>
          </a:prstGeom>
          <a:noFill/>
        </p:spPr>
        <p:txBody>
          <a:bodyPr wrap="square" rtlCol="0">
            <a:spAutoFit/>
          </a:bodyPr>
          <a:lstStyle/>
          <a:p>
            <a:pPr algn="ctr"/>
            <a:r>
              <a:rPr lang="en-US" sz="2600" dirty="0">
                <a:latin typeface="Pragmatica Cond Medium" panose="020B0606040502020204" pitchFamily="34" charset="0"/>
              </a:rPr>
              <a:t>Masters, PhD or Terminal Degree</a:t>
            </a:r>
          </a:p>
        </p:txBody>
      </p:sp>
      <p:sp>
        <p:nvSpPr>
          <p:cNvPr id="115" name="TextBox 114">
            <a:extLst>
              <a:ext uri="{FF2B5EF4-FFF2-40B4-BE49-F238E27FC236}">
                <a16:creationId xmlns:a16="http://schemas.microsoft.com/office/drawing/2014/main" id="{9737A7F8-7596-45F6-9180-3DAB2DBFF463}"/>
              </a:ext>
            </a:extLst>
          </p:cNvPr>
          <p:cNvSpPr txBox="1"/>
          <p:nvPr/>
        </p:nvSpPr>
        <p:spPr>
          <a:xfrm>
            <a:off x="7318390" y="5443123"/>
            <a:ext cx="1056943" cy="584775"/>
          </a:xfrm>
          <a:prstGeom prst="rect">
            <a:avLst/>
          </a:prstGeom>
          <a:noFill/>
        </p:spPr>
        <p:txBody>
          <a:bodyPr wrap="square" rtlCol="0">
            <a:spAutoFit/>
          </a:bodyPr>
          <a:lstStyle/>
          <a:p>
            <a:pPr algn="r"/>
            <a:r>
              <a:rPr lang="en-US" sz="3200" dirty="0">
                <a:solidFill>
                  <a:schemeClr val="bg1"/>
                </a:solidFill>
                <a:latin typeface="Pragmatica Cond Medium" panose="020B0606040502020204" pitchFamily="34" charset="0"/>
              </a:rPr>
              <a:t>9%</a:t>
            </a:r>
          </a:p>
        </p:txBody>
      </p:sp>
      <p:sp>
        <p:nvSpPr>
          <p:cNvPr id="117" name="TextBox 116">
            <a:extLst>
              <a:ext uri="{FF2B5EF4-FFF2-40B4-BE49-F238E27FC236}">
                <a16:creationId xmlns:a16="http://schemas.microsoft.com/office/drawing/2014/main" id="{5645FC47-6F42-48FF-967F-8EC351E29D7F}"/>
              </a:ext>
            </a:extLst>
          </p:cNvPr>
          <p:cNvSpPr txBox="1"/>
          <p:nvPr/>
        </p:nvSpPr>
        <p:spPr>
          <a:xfrm>
            <a:off x="5989622" y="6115345"/>
            <a:ext cx="2912788" cy="923330"/>
          </a:xfrm>
          <a:prstGeom prst="rect">
            <a:avLst/>
          </a:prstGeom>
          <a:noFill/>
        </p:spPr>
        <p:txBody>
          <a:bodyPr wrap="square" rtlCol="0">
            <a:spAutoFit/>
          </a:bodyPr>
          <a:lstStyle/>
          <a:p>
            <a:r>
              <a:rPr lang="en-US" dirty="0">
                <a:latin typeface="Pragmatica Cond Medium" panose="020B0606040502020204" pitchFamily="34" charset="0"/>
              </a:rPr>
              <a:t>This compares to 16%</a:t>
            </a:r>
            <a:r>
              <a:rPr lang="en-US" dirty="0">
                <a:solidFill>
                  <a:schemeClr val="bg1"/>
                </a:solidFill>
                <a:latin typeface="Pragmatica Cond Medium" panose="020B0606040502020204" pitchFamily="34" charset="0"/>
              </a:rPr>
              <a:t> </a:t>
            </a:r>
            <a:r>
              <a:rPr lang="en-US" dirty="0">
                <a:latin typeface="Pragmatica Cond Medium" panose="020B0606040502020204" pitchFamily="34" charset="0"/>
              </a:rPr>
              <a:t>for Non-Hispanic White people age 25+</a:t>
            </a:r>
          </a:p>
        </p:txBody>
      </p:sp>
      <p:pic>
        <p:nvPicPr>
          <p:cNvPr id="119" name="Graphic 118" descr="Graduation cap with solid fill">
            <a:extLst>
              <a:ext uri="{FF2B5EF4-FFF2-40B4-BE49-F238E27FC236}">
                <a16:creationId xmlns:a16="http://schemas.microsoft.com/office/drawing/2014/main" id="{73C3FEAA-0450-4855-92EA-05968F28E629}"/>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6283129" y="5241440"/>
            <a:ext cx="914400" cy="914400"/>
          </a:xfrm>
          <a:prstGeom prst="rect">
            <a:avLst/>
          </a:prstGeom>
        </p:spPr>
      </p:pic>
      <p:sp>
        <p:nvSpPr>
          <p:cNvPr id="121" name="TextBox 120">
            <a:extLst>
              <a:ext uri="{FF2B5EF4-FFF2-40B4-BE49-F238E27FC236}">
                <a16:creationId xmlns:a16="http://schemas.microsoft.com/office/drawing/2014/main" id="{9436ED16-AC63-4CB5-9EF3-AAF0A48CF813}"/>
              </a:ext>
            </a:extLst>
          </p:cNvPr>
          <p:cNvSpPr txBox="1"/>
          <p:nvPr/>
        </p:nvSpPr>
        <p:spPr>
          <a:xfrm>
            <a:off x="9290224" y="4420970"/>
            <a:ext cx="2570480" cy="892552"/>
          </a:xfrm>
          <a:prstGeom prst="rect">
            <a:avLst/>
          </a:prstGeom>
          <a:noFill/>
        </p:spPr>
        <p:txBody>
          <a:bodyPr wrap="square" rtlCol="0">
            <a:spAutoFit/>
          </a:bodyPr>
          <a:lstStyle/>
          <a:p>
            <a:pPr algn="ctr"/>
            <a:r>
              <a:rPr lang="en-US" sz="2600" dirty="0">
                <a:latin typeface="Pragmatica Cond Medium" panose="020B0606040502020204" pitchFamily="34" charset="0"/>
              </a:rPr>
              <a:t>No Broadband Access at Home</a:t>
            </a:r>
          </a:p>
        </p:txBody>
      </p:sp>
      <p:sp>
        <p:nvSpPr>
          <p:cNvPr id="122" name="TextBox 121">
            <a:extLst>
              <a:ext uri="{FF2B5EF4-FFF2-40B4-BE49-F238E27FC236}">
                <a16:creationId xmlns:a16="http://schemas.microsoft.com/office/drawing/2014/main" id="{0EC51059-200D-4BAD-96B7-2EC0B8142543}"/>
              </a:ext>
            </a:extLst>
          </p:cNvPr>
          <p:cNvSpPr txBox="1"/>
          <p:nvPr/>
        </p:nvSpPr>
        <p:spPr>
          <a:xfrm>
            <a:off x="10516961" y="5363081"/>
            <a:ext cx="1056943" cy="584775"/>
          </a:xfrm>
          <a:prstGeom prst="rect">
            <a:avLst/>
          </a:prstGeom>
          <a:noFill/>
        </p:spPr>
        <p:txBody>
          <a:bodyPr wrap="square" rtlCol="0">
            <a:spAutoFit/>
          </a:bodyPr>
          <a:lstStyle/>
          <a:p>
            <a:pPr algn="r"/>
            <a:r>
              <a:rPr lang="en-US" sz="3200" dirty="0">
                <a:solidFill>
                  <a:schemeClr val="bg1"/>
                </a:solidFill>
                <a:latin typeface="Pragmatica Cond Medium" panose="020B0606040502020204" pitchFamily="34" charset="0"/>
              </a:rPr>
              <a:t>33%</a:t>
            </a:r>
          </a:p>
        </p:txBody>
      </p:sp>
      <p:sp>
        <p:nvSpPr>
          <p:cNvPr id="123" name="TextBox 122">
            <a:extLst>
              <a:ext uri="{FF2B5EF4-FFF2-40B4-BE49-F238E27FC236}">
                <a16:creationId xmlns:a16="http://schemas.microsoft.com/office/drawing/2014/main" id="{EF9D62DE-7AA2-4FE5-93C5-9500675A21CA}"/>
              </a:ext>
            </a:extLst>
          </p:cNvPr>
          <p:cNvSpPr txBox="1"/>
          <p:nvPr/>
        </p:nvSpPr>
        <p:spPr>
          <a:xfrm>
            <a:off x="9188193" y="6035303"/>
            <a:ext cx="2912788" cy="923330"/>
          </a:xfrm>
          <a:prstGeom prst="rect">
            <a:avLst/>
          </a:prstGeom>
          <a:noFill/>
        </p:spPr>
        <p:txBody>
          <a:bodyPr wrap="square" rtlCol="0">
            <a:spAutoFit/>
          </a:bodyPr>
          <a:lstStyle/>
          <a:p>
            <a:r>
              <a:rPr lang="en-US" dirty="0">
                <a:latin typeface="Pragmatica Cond Medium" panose="020B0606040502020204" pitchFamily="34" charset="0"/>
              </a:rPr>
              <a:t>This compares to 18%</a:t>
            </a:r>
            <a:r>
              <a:rPr lang="en-US" dirty="0">
                <a:solidFill>
                  <a:schemeClr val="bg1"/>
                </a:solidFill>
                <a:latin typeface="Pragmatica Cond Medium" panose="020B0606040502020204" pitchFamily="34" charset="0"/>
              </a:rPr>
              <a:t> </a:t>
            </a:r>
            <a:r>
              <a:rPr lang="en-US" dirty="0">
                <a:latin typeface="Pragmatica Cond Medium" panose="020B0606040502020204" pitchFamily="34" charset="0"/>
              </a:rPr>
              <a:t>for Non-Hispanic White households</a:t>
            </a:r>
          </a:p>
        </p:txBody>
      </p:sp>
      <p:pic>
        <p:nvPicPr>
          <p:cNvPr id="16" name="Graphic 15" descr="Inpatient with solid fill">
            <a:extLst>
              <a:ext uri="{FF2B5EF4-FFF2-40B4-BE49-F238E27FC236}">
                <a16:creationId xmlns:a16="http://schemas.microsoft.com/office/drawing/2014/main" id="{1F9510C6-96AB-4F1B-9CEB-4DFF3D4B8486}"/>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9324442" y="8843743"/>
            <a:ext cx="685800" cy="685800"/>
          </a:xfrm>
          <a:prstGeom prst="rect">
            <a:avLst/>
          </a:prstGeom>
        </p:spPr>
      </p:pic>
      <p:pic>
        <p:nvPicPr>
          <p:cNvPr id="21" name="Graphic 20" descr="Grocery bag with solid fill">
            <a:extLst>
              <a:ext uri="{FF2B5EF4-FFF2-40B4-BE49-F238E27FC236}">
                <a16:creationId xmlns:a16="http://schemas.microsoft.com/office/drawing/2014/main" id="{B733E6BC-4346-44A9-8568-D1C374C08B89}"/>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8537597" y="8782094"/>
            <a:ext cx="685800" cy="685800"/>
          </a:xfrm>
          <a:prstGeom prst="rect">
            <a:avLst/>
          </a:prstGeom>
        </p:spPr>
      </p:pic>
      <p:pic>
        <p:nvPicPr>
          <p:cNvPr id="24" name="Graphic 23" descr="Home with solid fill">
            <a:extLst>
              <a:ext uri="{FF2B5EF4-FFF2-40B4-BE49-F238E27FC236}">
                <a16:creationId xmlns:a16="http://schemas.microsoft.com/office/drawing/2014/main" id="{3F07B31B-E8E3-4635-9DF2-EE980DD7F6DE}"/>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385233" y="13289187"/>
            <a:ext cx="914400" cy="914400"/>
          </a:xfrm>
          <a:prstGeom prst="rect">
            <a:avLst/>
          </a:prstGeom>
        </p:spPr>
      </p:pic>
      <p:sp>
        <p:nvSpPr>
          <p:cNvPr id="131" name="TextBox 130">
            <a:extLst>
              <a:ext uri="{FF2B5EF4-FFF2-40B4-BE49-F238E27FC236}">
                <a16:creationId xmlns:a16="http://schemas.microsoft.com/office/drawing/2014/main" id="{DB11E750-9B81-4F60-9F34-386CDAB3D3C4}"/>
              </a:ext>
            </a:extLst>
          </p:cNvPr>
          <p:cNvSpPr txBox="1"/>
          <p:nvPr/>
        </p:nvSpPr>
        <p:spPr>
          <a:xfrm>
            <a:off x="10526877" y="13452107"/>
            <a:ext cx="1017118" cy="584775"/>
          </a:xfrm>
          <a:prstGeom prst="rect">
            <a:avLst/>
          </a:prstGeom>
          <a:noFill/>
        </p:spPr>
        <p:txBody>
          <a:bodyPr wrap="square" rtlCol="0">
            <a:spAutoFit/>
          </a:bodyPr>
          <a:lstStyle/>
          <a:p>
            <a:pPr algn="r"/>
            <a:r>
              <a:rPr lang="en-US" sz="3200" dirty="0">
                <a:solidFill>
                  <a:schemeClr val="bg1"/>
                </a:solidFill>
                <a:latin typeface="Pragmatica Cond Medium" panose="020B0606040502020204" pitchFamily="34" charset="0"/>
              </a:rPr>
              <a:t>31%</a:t>
            </a:r>
          </a:p>
        </p:txBody>
      </p:sp>
      <p:sp>
        <p:nvSpPr>
          <p:cNvPr id="132" name="TextBox 131">
            <a:extLst>
              <a:ext uri="{FF2B5EF4-FFF2-40B4-BE49-F238E27FC236}">
                <a16:creationId xmlns:a16="http://schemas.microsoft.com/office/drawing/2014/main" id="{0E2D4EDA-4342-415A-B3E1-48F8C272B0FA}"/>
              </a:ext>
            </a:extLst>
          </p:cNvPr>
          <p:cNvSpPr txBox="1"/>
          <p:nvPr/>
        </p:nvSpPr>
        <p:spPr>
          <a:xfrm>
            <a:off x="9220557" y="14359655"/>
            <a:ext cx="2977116" cy="646331"/>
          </a:xfrm>
          <a:prstGeom prst="rect">
            <a:avLst/>
          </a:prstGeom>
          <a:noFill/>
        </p:spPr>
        <p:txBody>
          <a:bodyPr wrap="square" rtlCol="0">
            <a:spAutoFit/>
          </a:bodyPr>
          <a:lstStyle/>
          <a:p>
            <a:r>
              <a:rPr lang="en-US" dirty="0">
                <a:latin typeface="Pragmatica Cond Medium" panose="020B0606040502020204" pitchFamily="34" charset="0"/>
              </a:rPr>
              <a:t>This compares to 23%</a:t>
            </a:r>
            <a:r>
              <a:rPr lang="en-US" dirty="0">
                <a:solidFill>
                  <a:schemeClr val="bg1"/>
                </a:solidFill>
                <a:latin typeface="Pragmatica Cond Medium" panose="020B0606040502020204" pitchFamily="34" charset="0"/>
              </a:rPr>
              <a:t> </a:t>
            </a:r>
            <a:r>
              <a:rPr lang="en-US" dirty="0">
                <a:latin typeface="Pragmatica Cond Medium" panose="020B0606040502020204" pitchFamily="34" charset="0"/>
              </a:rPr>
              <a:t>for Non-Hispanic White Households</a:t>
            </a:r>
          </a:p>
        </p:txBody>
      </p:sp>
      <p:sp>
        <p:nvSpPr>
          <p:cNvPr id="133" name="TextBox 132">
            <a:extLst>
              <a:ext uri="{FF2B5EF4-FFF2-40B4-BE49-F238E27FC236}">
                <a16:creationId xmlns:a16="http://schemas.microsoft.com/office/drawing/2014/main" id="{8C05FC3E-0392-40E8-A458-FB8C5C37A844}"/>
              </a:ext>
            </a:extLst>
          </p:cNvPr>
          <p:cNvSpPr txBox="1"/>
          <p:nvPr/>
        </p:nvSpPr>
        <p:spPr>
          <a:xfrm>
            <a:off x="9479797" y="12364372"/>
            <a:ext cx="2526533" cy="892552"/>
          </a:xfrm>
          <a:prstGeom prst="rect">
            <a:avLst/>
          </a:prstGeom>
          <a:noFill/>
        </p:spPr>
        <p:txBody>
          <a:bodyPr wrap="square" rtlCol="0">
            <a:spAutoFit/>
          </a:bodyPr>
          <a:lstStyle/>
          <a:p>
            <a:pPr algn="ctr"/>
            <a:r>
              <a:rPr lang="en-US" sz="2600" dirty="0">
                <a:latin typeface="Pragmatica Cond Medium" panose="020B0606040502020204" pitchFamily="34" charset="0"/>
              </a:rPr>
              <a:t>% of Income Spent on Housing</a:t>
            </a:r>
          </a:p>
        </p:txBody>
      </p:sp>
      <p:pic>
        <p:nvPicPr>
          <p:cNvPr id="26" name="Graphic 25" descr="Money with solid fill">
            <a:extLst>
              <a:ext uri="{FF2B5EF4-FFF2-40B4-BE49-F238E27FC236}">
                <a16:creationId xmlns:a16="http://schemas.microsoft.com/office/drawing/2014/main" id="{FE0D516D-37E1-453D-A87C-0030DADE114D}"/>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553042" y="13244242"/>
            <a:ext cx="914400" cy="914400"/>
          </a:xfrm>
          <a:prstGeom prst="rect">
            <a:avLst/>
          </a:prstGeom>
        </p:spPr>
      </p:pic>
      <p:sp>
        <p:nvSpPr>
          <p:cNvPr id="155" name="TextBox 154">
            <a:extLst>
              <a:ext uri="{FF2B5EF4-FFF2-40B4-BE49-F238E27FC236}">
                <a16:creationId xmlns:a16="http://schemas.microsoft.com/office/drawing/2014/main" id="{255C6351-730C-42FC-9137-7CE6BFD77BF7}"/>
              </a:ext>
            </a:extLst>
          </p:cNvPr>
          <p:cNvSpPr txBox="1"/>
          <p:nvPr/>
        </p:nvSpPr>
        <p:spPr>
          <a:xfrm>
            <a:off x="61" y="15304884"/>
            <a:ext cx="12123181" cy="523220"/>
          </a:xfrm>
          <a:prstGeom prst="rect">
            <a:avLst/>
          </a:prstGeom>
          <a:noFill/>
        </p:spPr>
        <p:txBody>
          <a:bodyPr wrap="square" rtlCol="0">
            <a:spAutoFit/>
          </a:bodyPr>
          <a:lstStyle/>
          <a:p>
            <a:r>
              <a:rPr lang="en-US" sz="2800" dirty="0">
                <a:solidFill>
                  <a:schemeClr val="bg1"/>
                </a:solidFill>
                <a:latin typeface="Pragmatica Cond Medium" panose="020B0606040502020204" pitchFamily="34" charset="0"/>
              </a:rPr>
              <a:t>LACK OF ACCESS to Private Vehicles drives a Dependency on Public Transportation</a:t>
            </a:r>
          </a:p>
        </p:txBody>
      </p:sp>
      <p:sp>
        <p:nvSpPr>
          <p:cNvPr id="165" name="TextBox 164">
            <a:extLst>
              <a:ext uri="{FF2B5EF4-FFF2-40B4-BE49-F238E27FC236}">
                <a16:creationId xmlns:a16="http://schemas.microsoft.com/office/drawing/2014/main" id="{8922E81D-D71B-49EA-9BAA-25A8DA5AEC59}"/>
              </a:ext>
            </a:extLst>
          </p:cNvPr>
          <p:cNvSpPr txBox="1"/>
          <p:nvPr/>
        </p:nvSpPr>
        <p:spPr>
          <a:xfrm>
            <a:off x="1706054" y="16903330"/>
            <a:ext cx="1053763" cy="584775"/>
          </a:xfrm>
          <a:prstGeom prst="rect">
            <a:avLst/>
          </a:prstGeom>
          <a:noFill/>
        </p:spPr>
        <p:txBody>
          <a:bodyPr wrap="square" rtlCol="0">
            <a:spAutoFit/>
          </a:bodyPr>
          <a:lstStyle/>
          <a:p>
            <a:pPr algn="r"/>
            <a:r>
              <a:rPr lang="en-US" sz="3200" dirty="0">
                <a:solidFill>
                  <a:schemeClr val="bg1"/>
                </a:solidFill>
                <a:latin typeface="Pragmatica Cond Medium" panose="020B0606040502020204" pitchFamily="34" charset="0"/>
              </a:rPr>
              <a:t>18%</a:t>
            </a:r>
          </a:p>
        </p:txBody>
      </p:sp>
      <p:sp>
        <p:nvSpPr>
          <p:cNvPr id="166" name="TextBox 165">
            <a:extLst>
              <a:ext uri="{FF2B5EF4-FFF2-40B4-BE49-F238E27FC236}">
                <a16:creationId xmlns:a16="http://schemas.microsoft.com/office/drawing/2014/main" id="{891EC895-5EDE-406C-905B-A5891537B72E}"/>
              </a:ext>
            </a:extLst>
          </p:cNvPr>
          <p:cNvSpPr txBox="1"/>
          <p:nvPr/>
        </p:nvSpPr>
        <p:spPr>
          <a:xfrm>
            <a:off x="348104" y="17610585"/>
            <a:ext cx="3013230" cy="646331"/>
          </a:xfrm>
          <a:prstGeom prst="rect">
            <a:avLst/>
          </a:prstGeom>
          <a:noFill/>
        </p:spPr>
        <p:txBody>
          <a:bodyPr wrap="square" rtlCol="0">
            <a:spAutoFit/>
          </a:bodyPr>
          <a:lstStyle/>
          <a:p>
            <a:r>
              <a:rPr lang="en-US" dirty="0">
                <a:latin typeface="Pragmatica Cond Medium" panose="020B0606040502020204" pitchFamily="34" charset="0"/>
              </a:rPr>
              <a:t>This compares to 7%</a:t>
            </a:r>
            <a:r>
              <a:rPr lang="en-US" dirty="0">
                <a:solidFill>
                  <a:schemeClr val="bg1"/>
                </a:solidFill>
                <a:latin typeface="Pragmatica Cond Medium" panose="020B0606040502020204" pitchFamily="34" charset="0"/>
              </a:rPr>
              <a:t> </a:t>
            </a:r>
            <a:r>
              <a:rPr lang="en-US" dirty="0">
                <a:latin typeface="Pragmatica Cond Medium" panose="020B0606040502020204" pitchFamily="34" charset="0"/>
              </a:rPr>
              <a:t>for Non-Hispanic White Households</a:t>
            </a:r>
          </a:p>
        </p:txBody>
      </p:sp>
      <p:sp>
        <p:nvSpPr>
          <p:cNvPr id="167" name="TextBox 166">
            <a:extLst>
              <a:ext uri="{FF2B5EF4-FFF2-40B4-BE49-F238E27FC236}">
                <a16:creationId xmlns:a16="http://schemas.microsoft.com/office/drawing/2014/main" id="{D4CC70BA-E35A-404E-8B85-3F7E32DA1135}"/>
              </a:ext>
            </a:extLst>
          </p:cNvPr>
          <p:cNvSpPr txBox="1"/>
          <p:nvPr/>
        </p:nvSpPr>
        <p:spPr>
          <a:xfrm>
            <a:off x="489272" y="15920997"/>
            <a:ext cx="2509673" cy="892552"/>
          </a:xfrm>
          <a:prstGeom prst="rect">
            <a:avLst/>
          </a:prstGeom>
          <a:noFill/>
        </p:spPr>
        <p:txBody>
          <a:bodyPr wrap="square" rtlCol="0">
            <a:spAutoFit/>
          </a:bodyPr>
          <a:lstStyle/>
          <a:p>
            <a:pPr algn="ctr"/>
            <a:r>
              <a:rPr lang="en-US" sz="2600" dirty="0">
                <a:latin typeface="Pragmatica Cond Medium" panose="020B0606040502020204" pitchFamily="34" charset="0"/>
              </a:rPr>
              <a:t>Zero Car Households</a:t>
            </a:r>
          </a:p>
        </p:txBody>
      </p:sp>
      <p:pic>
        <p:nvPicPr>
          <p:cNvPr id="64" name="Graphic 63" descr="Car with solid fill">
            <a:extLst>
              <a:ext uri="{FF2B5EF4-FFF2-40B4-BE49-F238E27FC236}">
                <a16:creationId xmlns:a16="http://schemas.microsoft.com/office/drawing/2014/main" id="{82AE9095-E90C-4F56-A8BB-2081454DC3D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637950" y="16751419"/>
            <a:ext cx="914400" cy="914400"/>
          </a:xfrm>
          <a:prstGeom prst="rect">
            <a:avLst/>
          </a:prstGeom>
        </p:spPr>
      </p:pic>
      <p:sp>
        <p:nvSpPr>
          <p:cNvPr id="159" name="TextBox 158">
            <a:extLst>
              <a:ext uri="{FF2B5EF4-FFF2-40B4-BE49-F238E27FC236}">
                <a16:creationId xmlns:a16="http://schemas.microsoft.com/office/drawing/2014/main" id="{60D10E9B-B771-4696-A73E-DEE2E673AECB}"/>
              </a:ext>
            </a:extLst>
          </p:cNvPr>
          <p:cNvSpPr txBox="1"/>
          <p:nvPr/>
        </p:nvSpPr>
        <p:spPr>
          <a:xfrm>
            <a:off x="9558938" y="16982567"/>
            <a:ext cx="1057359" cy="584775"/>
          </a:xfrm>
          <a:prstGeom prst="rect">
            <a:avLst/>
          </a:prstGeom>
          <a:noFill/>
        </p:spPr>
        <p:txBody>
          <a:bodyPr wrap="square" rtlCol="0">
            <a:spAutoFit/>
          </a:bodyPr>
          <a:lstStyle/>
          <a:p>
            <a:pPr algn="r"/>
            <a:r>
              <a:rPr lang="en-US" sz="3200" dirty="0">
                <a:solidFill>
                  <a:schemeClr val="bg1"/>
                </a:solidFill>
                <a:latin typeface="Pragmatica Cond Medium" panose="020B0606040502020204" pitchFamily="34" charset="0"/>
              </a:rPr>
              <a:t>3%</a:t>
            </a:r>
          </a:p>
        </p:txBody>
      </p:sp>
      <p:sp>
        <p:nvSpPr>
          <p:cNvPr id="160" name="TextBox 159">
            <a:extLst>
              <a:ext uri="{FF2B5EF4-FFF2-40B4-BE49-F238E27FC236}">
                <a16:creationId xmlns:a16="http://schemas.microsoft.com/office/drawing/2014/main" id="{FB22D57B-1DDD-4E53-968F-321156130787}"/>
              </a:ext>
            </a:extLst>
          </p:cNvPr>
          <p:cNvSpPr txBox="1"/>
          <p:nvPr/>
        </p:nvSpPr>
        <p:spPr>
          <a:xfrm>
            <a:off x="8478521" y="17638940"/>
            <a:ext cx="3219892" cy="646331"/>
          </a:xfrm>
          <a:prstGeom prst="rect">
            <a:avLst/>
          </a:prstGeom>
          <a:noFill/>
        </p:spPr>
        <p:txBody>
          <a:bodyPr wrap="square" rtlCol="0">
            <a:spAutoFit/>
          </a:bodyPr>
          <a:lstStyle/>
          <a:p>
            <a:r>
              <a:rPr lang="en-US" dirty="0">
                <a:latin typeface="Pragmatica Cond Medium" panose="020B0606040502020204" pitchFamily="34" charset="0"/>
              </a:rPr>
              <a:t>This compares to 7%</a:t>
            </a:r>
            <a:r>
              <a:rPr lang="en-US" dirty="0">
                <a:solidFill>
                  <a:schemeClr val="bg1"/>
                </a:solidFill>
                <a:latin typeface="Pragmatica Cond Medium" panose="020B0606040502020204" pitchFamily="34" charset="0"/>
              </a:rPr>
              <a:t> </a:t>
            </a:r>
            <a:r>
              <a:rPr lang="en-US" dirty="0">
                <a:latin typeface="Pragmatica Cond Medium" panose="020B0606040502020204" pitchFamily="34" charset="0"/>
              </a:rPr>
              <a:t>for Non-Hispanic White people age 16+</a:t>
            </a:r>
          </a:p>
        </p:txBody>
      </p:sp>
      <p:sp>
        <p:nvSpPr>
          <p:cNvPr id="161" name="TextBox 160">
            <a:extLst>
              <a:ext uri="{FF2B5EF4-FFF2-40B4-BE49-F238E27FC236}">
                <a16:creationId xmlns:a16="http://schemas.microsoft.com/office/drawing/2014/main" id="{5823F3B5-E2B2-49DF-AD6D-9A99D2A47A82}"/>
              </a:ext>
            </a:extLst>
          </p:cNvPr>
          <p:cNvSpPr txBox="1"/>
          <p:nvPr/>
        </p:nvSpPr>
        <p:spPr>
          <a:xfrm>
            <a:off x="8540026" y="15901379"/>
            <a:ext cx="2551949" cy="892552"/>
          </a:xfrm>
          <a:prstGeom prst="rect">
            <a:avLst/>
          </a:prstGeom>
          <a:noFill/>
        </p:spPr>
        <p:txBody>
          <a:bodyPr wrap="square" rtlCol="0">
            <a:spAutoFit/>
          </a:bodyPr>
          <a:lstStyle/>
          <a:p>
            <a:pPr algn="ctr"/>
            <a:r>
              <a:rPr lang="en-US" sz="2600" dirty="0">
                <a:latin typeface="Pragmatica Cond Medium" panose="020B0606040502020204" pitchFamily="34" charset="0"/>
              </a:rPr>
              <a:t>Work from Home (pre-Pandemic)</a:t>
            </a:r>
          </a:p>
        </p:txBody>
      </p:sp>
      <p:pic>
        <p:nvPicPr>
          <p:cNvPr id="29" name="Graphic 28" descr="Programmer female with solid fill">
            <a:extLst>
              <a:ext uri="{FF2B5EF4-FFF2-40B4-BE49-F238E27FC236}">
                <a16:creationId xmlns:a16="http://schemas.microsoft.com/office/drawing/2014/main" id="{2AE8C131-B473-496C-B7B5-3D9DAC317EDD}"/>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8915353" y="16813549"/>
            <a:ext cx="822960" cy="822960"/>
          </a:xfrm>
          <a:prstGeom prst="rect">
            <a:avLst/>
          </a:prstGeom>
        </p:spPr>
      </p:pic>
      <p:sp>
        <p:nvSpPr>
          <p:cNvPr id="163" name="TextBox 162">
            <a:extLst>
              <a:ext uri="{FF2B5EF4-FFF2-40B4-BE49-F238E27FC236}">
                <a16:creationId xmlns:a16="http://schemas.microsoft.com/office/drawing/2014/main" id="{4CDA9CEA-D19E-463A-8D65-C5BE70F4C2E4}"/>
              </a:ext>
            </a:extLst>
          </p:cNvPr>
          <p:cNvSpPr txBox="1"/>
          <p:nvPr/>
        </p:nvSpPr>
        <p:spPr>
          <a:xfrm>
            <a:off x="4265376" y="21644255"/>
            <a:ext cx="997309" cy="1077218"/>
          </a:xfrm>
          <a:prstGeom prst="rect">
            <a:avLst/>
          </a:prstGeom>
          <a:noFill/>
        </p:spPr>
        <p:txBody>
          <a:bodyPr wrap="square" rtlCol="0">
            <a:spAutoFit/>
          </a:bodyPr>
          <a:lstStyle/>
          <a:p>
            <a:pPr algn="r"/>
            <a:r>
              <a:rPr lang="en-US" sz="3200" dirty="0">
                <a:solidFill>
                  <a:schemeClr val="bg1"/>
                </a:solidFill>
                <a:latin typeface="Pragmatica Cond Medium" panose="020B0606040502020204" pitchFamily="34" charset="0"/>
              </a:rPr>
              <a:t>76.6yrs</a:t>
            </a:r>
          </a:p>
        </p:txBody>
      </p:sp>
      <p:sp>
        <p:nvSpPr>
          <p:cNvPr id="168" name="TextBox 167">
            <a:extLst>
              <a:ext uri="{FF2B5EF4-FFF2-40B4-BE49-F238E27FC236}">
                <a16:creationId xmlns:a16="http://schemas.microsoft.com/office/drawing/2014/main" id="{BB7AF257-B42B-4B3C-AF09-A366C147B84B}"/>
              </a:ext>
            </a:extLst>
          </p:cNvPr>
          <p:cNvSpPr txBox="1"/>
          <p:nvPr/>
        </p:nvSpPr>
        <p:spPr>
          <a:xfrm>
            <a:off x="3355902" y="22750571"/>
            <a:ext cx="2735751" cy="646331"/>
          </a:xfrm>
          <a:prstGeom prst="rect">
            <a:avLst/>
          </a:prstGeom>
          <a:noFill/>
        </p:spPr>
        <p:txBody>
          <a:bodyPr wrap="square" rtlCol="0">
            <a:spAutoFit/>
          </a:bodyPr>
          <a:lstStyle/>
          <a:p>
            <a:r>
              <a:rPr lang="en-US" dirty="0">
                <a:latin typeface="Pragmatica Cond Medium" panose="020B0606040502020204" pitchFamily="34" charset="0"/>
              </a:rPr>
              <a:t>This compares to 80.6</a:t>
            </a:r>
            <a:r>
              <a:rPr lang="en-US" dirty="0">
                <a:solidFill>
                  <a:schemeClr val="bg1"/>
                </a:solidFill>
                <a:latin typeface="Pragmatica Cond Medium" panose="020B0606040502020204" pitchFamily="34" charset="0"/>
              </a:rPr>
              <a:t> </a:t>
            </a:r>
            <a:r>
              <a:rPr lang="en-US" dirty="0">
                <a:latin typeface="Pragmatica Cond Medium" panose="020B0606040502020204" pitchFamily="34" charset="0"/>
              </a:rPr>
              <a:t>for Non-Hispanic White people</a:t>
            </a:r>
          </a:p>
        </p:txBody>
      </p:sp>
      <p:sp>
        <p:nvSpPr>
          <p:cNvPr id="172" name="TextBox 171">
            <a:extLst>
              <a:ext uri="{FF2B5EF4-FFF2-40B4-BE49-F238E27FC236}">
                <a16:creationId xmlns:a16="http://schemas.microsoft.com/office/drawing/2014/main" id="{CE074067-5585-4F8E-B83C-CD4AB832CFB4}"/>
              </a:ext>
            </a:extLst>
          </p:cNvPr>
          <p:cNvSpPr txBox="1"/>
          <p:nvPr/>
        </p:nvSpPr>
        <p:spPr>
          <a:xfrm>
            <a:off x="3598260" y="20746000"/>
            <a:ext cx="1940667" cy="892552"/>
          </a:xfrm>
          <a:prstGeom prst="rect">
            <a:avLst/>
          </a:prstGeom>
          <a:noFill/>
        </p:spPr>
        <p:txBody>
          <a:bodyPr wrap="square" rtlCol="0">
            <a:spAutoFit/>
          </a:bodyPr>
          <a:lstStyle/>
          <a:p>
            <a:pPr algn="ctr"/>
            <a:r>
              <a:rPr lang="en-US" sz="2600" dirty="0">
                <a:latin typeface="Pragmatica Cond Medium" panose="020B0606040502020204" pitchFamily="34" charset="0"/>
              </a:rPr>
              <a:t>Life Expectancy</a:t>
            </a:r>
          </a:p>
        </p:txBody>
      </p:sp>
      <p:pic>
        <p:nvPicPr>
          <p:cNvPr id="32" name="Graphic 31" descr="Man with cane with solid fill">
            <a:extLst>
              <a:ext uri="{FF2B5EF4-FFF2-40B4-BE49-F238E27FC236}">
                <a16:creationId xmlns:a16="http://schemas.microsoft.com/office/drawing/2014/main" id="{28C66E63-FEF1-4E9D-A667-DAC47D184FEA}"/>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3572541" y="21666008"/>
            <a:ext cx="914400" cy="914400"/>
          </a:xfrm>
          <a:prstGeom prst="rect">
            <a:avLst/>
          </a:prstGeom>
        </p:spPr>
      </p:pic>
      <p:sp>
        <p:nvSpPr>
          <p:cNvPr id="183" name="TextBox 182">
            <a:extLst>
              <a:ext uri="{FF2B5EF4-FFF2-40B4-BE49-F238E27FC236}">
                <a16:creationId xmlns:a16="http://schemas.microsoft.com/office/drawing/2014/main" id="{73D9ADEC-BE1B-4784-A6C3-7438BA7D2C3F}"/>
              </a:ext>
            </a:extLst>
          </p:cNvPr>
          <p:cNvSpPr txBox="1"/>
          <p:nvPr/>
        </p:nvSpPr>
        <p:spPr>
          <a:xfrm>
            <a:off x="7050147" y="21845371"/>
            <a:ext cx="997309" cy="584775"/>
          </a:xfrm>
          <a:prstGeom prst="rect">
            <a:avLst/>
          </a:prstGeom>
          <a:noFill/>
        </p:spPr>
        <p:txBody>
          <a:bodyPr wrap="square" rtlCol="0">
            <a:spAutoFit/>
          </a:bodyPr>
          <a:lstStyle/>
          <a:p>
            <a:pPr algn="r"/>
            <a:r>
              <a:rPr lang="en-US" sz="3200" dirty="0">
                <a:solidFill>
                  <a:schemeClr val="bg1"/>
                </a:solidFill>
                <a:latin typeface="Pragmatica Cond Medium" panose="020B0606040502020204" pitchFamily="34" charset="0"/>
              </a:rPr>
              <a:t>8.8</a:t>
            </a:r>
          </a:p>
        </p:txBody>
      </p:sp>
      <p:sp>
        <p:nvSpPr>
          <p:cNvPr id="184" name="TextBox 183">
            <a:extLst>
              <a:ext uri="{FF2B5EF4-FFF2-40B4-BE49-F238E27FC236}">
                <a16:creationId xmlns:a16="http://schemas.microsoft.com/office/drawing/2014/main" id="{58689E67-A9DF-45B0-B90C-CEA3DF41217C}"/>
              </a:ext>
            </a:extLst>
          </p:cNvPr>
          <p:cNvSpPr txBox="1"/>
          <p:nvPr/>
        </p:nvSpPr>
        <p:spPr>
          <a:xfrm>
            <a:off x="6206341" y="22721473"/>
            <a:ext cx="2735751" cy="923330"/>
          </a:xfrm>
          <a:prstGeom prst="rect">
            <a:avLst/>
          </a:prstGeom>
          <a:noFill/>
        </p:spPr>
        <p:txBody>
          <a:bodyPr wrap="square" rtlCol="0">
            <a:spAutoFit/>
          </a:bodyPr>
          <a:lstStyle/>
          <a:p>
            <a:r>
              <a:rPr lang="en-US" dirty="0">
                <a:latin typeface="Pragmatica Cond Medium" panose="020B0606040502020204" pitchFamily="34" charset="0"/>
              </a:rPr>
              <a:t>This compares to 3.8</a:t>
            </a:r>
            <a:r>
              <a:rPr lang="en-US" dirty="0">
                <a:solidFill>
                  <a:schemeClr val="bg1"/>
                </a:solidFill>
                <a:latin typeface="Pragmatica Cond Medium" panose="020B0606040502020204" pitchFamily="34" charset="0"/>
              </a:rPr>
              <a:t> </a:t>
            </a:r>
            <a:r>
              <a:rPr lang="en-US" dirty="0">
                <a:latin typeface="Pragmatica Cond Medium" panose="020B0606040502020204" pitchFamily="34" charset="0"/>
              </a:rPr>
              <a:t>for Non-Hispanic White children under age 1</a:t>
            </a:r>
          </a:p>
        </p:txBody>
      </p:sp>
      <p:sp>
        <p:nvSpPr>
          <p:cNvPr id="185" name="TextBox 184">
            <a:extLst>
              <a:ext uri="{FF2B5EF4-FFF2-40B4-BE49-F238E27FC236}">
                <a16:creationId xmlns:a16="http://schemas.microsoft.com/office/drawing/2014/main" id="{DDD0AE25-03A4-47FE-827D-B1F823776E50}"/>
              </a:ext>
            </a:extLst>
          </p:cNvPr>
          <p:cNvSpPr txBox="1"/>
          <p:nvPr/>
        </p:nvSpPr>
        <p:spPr>
          <a:xfrm>
            <a:off x="6343106" y="20733776"/>
            <a:ext cx="2032227" cy="892552"/>
          </a:xfrm>
          <a:prstGeom prst="rect">
            <a:avLst/>
          </a:prstGeom>
          <a:noFill/>
        </p:spPr>
        <p:txBody>
          <a:bodyPr wrap="square" rtlCol="0">
            <a:spAutoFit/>
          </a:bodyPr>
          <a:lstStyle/>
          <a:p>
            <a:pPr algn="ctr"/>
            <a:r>
              <a:rPr lang="en-US" sz="2600" dirty="0">
                <a:latin typeface="Pragmatica Cond Medium" panose="020B0606040502020204" pitchFamily="34" charset="0"/>
              </a:rPr>
              <a:t>Infant Mortality Rate</a:t>
            </a:r>
          </a:p>
        </p:txBody>
      </p:sp>
      <p:pic>
        <p:nvPicPr>
          <p:cNvPr id="34" name="Graphic 33" descr="Gravestone with solid fill">
            <a:extLst>
              <a:ext uri="{FF2B5EF4-FFF2-40B4-BE49-F238E27FC236}">
                <a16:creationId xmlns:a16="http://schemas.microsoft.com/office/drawing/2014/main" id="{CE040659-2B94-46B7-9FC8-F642F3CE9D9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6322288" y="21683405"/>
            <a:ext cx="914400" cy="914400"/>
          </a:xfrm>
          <a:prstGeom prst="rect">
            <a:avLst/>
          </a:prstGeom>
        </p:spPr>
      </p:pic>
      <p:sp>
        <p:nvSpPr>
          <p:cNvPr id="187" name="TextBox 186">
            <a:extLst>
              <a:ext uri="{FF2B5EF4-FFF2-40B4-BE49-F238E27FC236}">
                <a16:creationId xmlns:a16="http://schemas.microsoft.com/office/drawing/2014/main" id="{45130584-7F3A-4EFF-A743-4C04B3964FC0}"/>
              </a:ext>
            </a:extLst>
          </p:cNvPr>
          <p:cNvSpPr txBox="1"/>
          <p:nvPr/>
        </p:nvSpPr>
        <p:spPr>
          <a:xfrm>
            <a:off x="10102536" y="21868603"/>
            <a:ext cx="997309" cy="584775"/>
          </a:xfrm>
          <a:prstGeom prst="rect">
            <a:avLst/>
          </a:prstGeom>
          <a:noFill/>
        </p:spPr>
        <p:txBody>
          <a:bodyPr wrap="square" rtlCol="0">
            <a:spAutoFit/>
          </a:bodyPr>
          <a:lstStyle/>
          <a:p>
            <a:pPr algn="r"/>
            <a:r>
              <a:rPr lang="en-US" sz="3200" dirty="0">
                <a:solidFill>
                  <a:schemeClr val="bg1"/>
                </a:solidFill>
                <a:latin typeface="Pragmatica Cond Medium" panose="020B0606040502020204" pitchFamily="34" charset="0"/>
              </a:rPr>
              <a:t>12%</a:t>
            </a:r>
          </a:p>
        </p:txBody>
      </p:sp>
      <p:sp>
        <p:nvSpPr>
          <p:cNvPr id="188" name="TextBox 187">
            <a:extLst>
              <a:ext uri="{FF2B5EF4-FFF2-40B4-BE49-F238E27FC236}">
                <a16:creationId xmlns:a16="http://schemas.microsoft.com/office/drawing/2014/main" id="{36E495D9-6A26-41BB-8503-341362A4106A}"/>
              </a:ext>
            </a:extLst>
          </p:cNvPr>
          <p:cNvSpPr txBox="1"/>
          <p:nvPr/>
        </p:nvSpPr>
        <p:spPr>
          <a:xfrm>
            <a:off x="8821170" y="22841004"/>
            <a:ext cx="3235133" cy="646331"/>
          </a:xfrm>
          <a:prstGeom prst="rect">
            <a:avLst/>
          </a:prstGeom>
          <a:noFill/>
        </p:spPr>
        <p:txBody>
          <a:bodyPr wrap="square" rtlCol="0">
            <a:spAutoFit/>
          </a:bodyPr>
          <a:lstStyle/>
          <a:p>
            <a:r>
              <a:rPr lang="en-US" dirty="0">
                <a:latin typeface="Pragmatica Cond Medium" panose="020B0606040502020204" pitchFamily="34" charset="0"/>
              </a:rPr>
              <a:t>This compares to 13%</a:t>
            </a:r>
            <a:r>
              <a:rPr lang="en-US" dirty="0">
                <a:solidFill>
                  <a:schemeClr val="bg1"/>
                </a:solidFill>
                <a:latin typeface="Pragmatica Cond Medium" panose="020B0606040502020204" pitchFamily="34" charset="0"/>
              </a:rPr>
              <a:t> </a:t>
            </a:r>
            <a:r>
              <a:rPr lang="en-US" dirty="0">
                <a:latin typeface="Pragmatica Cond Medium" panose="020B0606040502020204" pitchFamily="34" charset="0"/>
              </a:rPr>
              <a:t>for Non-Hispanic White people</a:t>
            </a:r>
          </a:p>
        </p:txBody>
      </p:sp>
      <p:sp>
        <p:nvSpPr>
          <p:cNvPr id="189" name="TextBox 188">
            <a:extLst>
              <a:ext uri="{FF2B5EF4-FFF2-40B4-BE49-F238E27FC236}">
                <a16:creationId xmlns:a16="http://schemas.microsoft.com/office/drawing/2014/main" id="{7D88F28C-2DDE-4300-AF5C-B4729CA3AF03}"/>
              </a:ext>
            </a:extLst>
          </p:cNvPr>
          <p:cNvSpPr txBox="1"/>
          <p:nvPr/>
        </p:nvSpPr>
        <p:spPr>
          <a:xfrm>
            <a:off x="9075040" y="20726790"/>
            <a:ext cx="2443871" cy="892552"/>
          </a:xfrm>
          <a:prstGeom prst="rect">
            <a:avLst/>
          </a:prstGeom>
          <a:noFill/>
        </p:spPr>
        <p:txBody>
          <a:bodyPr wrap="square" rtlCol="0">
            <a:spAutoFit/>
          </a:bodyPr>
          <a:lstStyle/>
          <a:p>
            <a:pPr algn="ctr"/>
            <a:r>
              <a:rPr lang="en-US" sz="2600" dirty="0">
                <a:latin typeface="Pragmatica Cond Medium" panose="020B0606040502020204" pitchFamily="34" charset="0"/>
              </a:rPr>
              <a:t>People with a Disability</a:t>
            </a:r>
          </a:p>
        </p:txBody>
      </p:sp>
      <p:pic>
        <p:nvPicPr>
          <p:cNvPr id="37" name="Graphic 36" descr="Person in wheelchair with solid fill">
            <a:extLst>
              <a:ext uri="{FF2B5EF4-FFF2-40B4-BE49-F238E27FC236}">
                <a16:creationId xmlns:a16="http://schemas.microsoft.com/office/drawing/2014/main" id="{D0041689-EC88-4E75-8FB9-69BB0EE2237D}"/>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9125842" y="21644385"/>
            <a:ext cx="914400" cy="914400"/>
          </a:xfrm>
          <a:prstGeom prst="rect">
            <a:avLst/>
          </a:prstGeom>
        </p:spPr>
      </p:pic>
    </p:spTree>
    <p:extLst>
      <p:ext uri="{BB962C8B-B14F-4D97-AF65-F5344CB8AC3E}">
        <p14:creationId xmlns:p14="http://schemas.microsoft.com/office/powerpoint/2010/main" val="18591404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542</TotalTime>
  <Words>524</Words>
  <Application>Microsoft Office PowerPoint</Application>
  <PresentationFormat>Custom</PresentationFormat>
  <Paragraphs>72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Pragmatica Cond Medium</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Craig Helmann</dc:creator>
  <cp:lastModifiedBy>Craig Helmann</cp:lastModifiedBy>
  <cp:revision>58</cp:revision>
  <dcterms:created xsi:type="dcterms:W3CDTF">2022-01-19T00:45:14Z</dcterms:created>
  <dcterms:modified xsi:type="dcterms:W3CDTF">2022-02-04T19:48:33Z</dcterms:modified>
</cp:coreProperties>
</file>