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92278F"/>
    <a:srgbClr val="8DC63F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92278F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77787B"/>
                </a:solidFill>
                <a:latin typeface="Pragmatica Medium" panose="020B06030405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</p:spPr>
        <p:txBody>
          <a:bodyPr/>
          <a:lstStyle>
            <a:lvl1pPr algn="ctr">
              <a:defRPr sz="2000">
                <a:latin typeface="Pragmatica Cond Bold" panose="020B0706040502020204" pitchFamily="34" charset="0"/>
              </a:defRPr>
            </a:lvl1pPr>
          </a:lstStyle>
          <a:p>
            <a:fld id="{01F329E0-934F-48D0-812F-88FF594C5EC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97B3-3CDA-445E-83EC-38C489F9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47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FCE7-C013-4F0A-955C-2263971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FD95-3E7D-460A-9563-0C8255D3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FE7E-68C5-40BF-9CC9-6709BD52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66B0-2AB9-4A4F-B7F8-A77A8942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9B65-1215-4580-B696-54DFCE37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0B5-3A28-4F31-9C89-09F11B1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8B6A3-2F66-4741-BF5B-06B67F09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1D48A-216A-4826-8455-104C8B3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B8E6-74F8-41D5-AF4B-ABB41E74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59F7-4AC5-4B9E-80E8-361427BF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6CE4-DB2D-4F88-B08C-54880AD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F15A29"/>
                </a:solidFill>
                <a:latin typeface="Pragmatica Cond Bold" panose="020B07060405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2408-288B-4DF5-9B69-591BA92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D4B974-1C0F-4C53-810A-F665996041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4000">
                <a:solidFill>
                  <a:srgbClr val="8DC63F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49FB-0A55-4345-9688-F9534AC2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CB74-172D-4816-92A8-B7D1FED6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9083-DB1C-4D7B-8A35-6C05380B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2DA-6202-478D-8994-3C4DF68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15A29"/>
                </a:solidFill>
                <a:latin typeface="Pragmatica Cond Bold" panose="020B07060405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4924245" cy="4988242"/>
          </a:xfrm>
        </p:spPr>
        <p:txBody>
          <a:bodyPr/>
          <a:lstStyle>
            <a:lvl1pPr>
              <a:spcAft>
                <a:spcPts val="1200"/>
              </a:spcAft>
              <a:defRPr sz="22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3495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5C23-AE5D-4806-A37D-03ECA417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709" y="1656643"/>
            <a:ext cx="6193765" cy="4065529"/>
          </a:xfrm>
        </p:spPr>
        <p:txBody>
          <a:bodyPr/>
          <a:lstStyle>
            <a:lvl1pPr>
              <a:defRPr sz="22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7F80-2090-434A-A181-19981689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E394-82BD-4E3E-A189-5111C220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5B19-93CD-455E-9C4E-3119285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4A4D-661E-4EBF-A8A0-DB156C7F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0C9C-06A3-408E-A1B7-B57643B5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C9C8-5B95-476D-97C0-54730F1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2F5A8-65CF-4994-8C6B-BA2540EAB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F962-051E-47AE-92F4-128E57E3E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4EE48-FC6B-43A5-BF9F-17BB3134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AF80-4984-430B-80BA-E6B271D0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5603-6C1A-4DAE-B13D-023CD42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D8F9-D3F0-40AD-86EA-F35D7BC7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1A6D5-3BA5-4AF9-8802-08513D93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C957-702A-4590-8509-6B7C0453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982B-3F1A-4341-AC4D-8692FE8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0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BF018-2731-4AF5-A7E6-760D3AE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BE638-DB89-4172-BFE0-29084144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A12A-0610-4111-BFF6-F3F96CA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EFE-85E9-4CD9-91A1-90B0BFA3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501B-9091-4646-BD3D-BB72E098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06B2-E900-469C-ABF6-46BBC918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C75F-AA82-4EBA-A243-DD39728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659EB-F47E-43E3-8A14-3CC90CAB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696C0-1000-4F44-96B2-9CF10B2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2D0-25BA-43D5-A8E2-0877499A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69715-BD96-4FC8-8B25-1B0258D0E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C3D0D-7A2B-469B-BE02-70431103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C047-1F6A-45B4-A031-E554969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4633-C2F7-4B96-98C9-2CF2424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6006-D1EE-4E49-BE30-6FEC25E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283A-A666-4E7A-9C0A-8B201F224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88B3-8F3C-4CE8-92B6-58FD1DB9F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DC5C-2319-4BED-B7F4-908FE55B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54373-A348-4432-9A94-4CC2CB3DA2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45" y="41200"/>
            <a:ext cx="1174955" cy="10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Puget</a:t>
            </a:r>
            <a:r>
              <a:rPr/>
              <a:t> </a:t>
            </a:r>
            <a:r>
              <a:rPr/>
              <a:t>Sound</a:t>
            </a:r>
            <a:r>
              <a:rPr/>
              <a:t> </a:t>
            </a:r>
            <a:r>
              <a:rPr/>
              <a:t>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</a:t>
            </a:r>
            <a:r>
              <a:rPr/>
              <a:t> </a:t>
            </a:r>
            <a:r>
              <a:rPr/>
              <a:t>Trainging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</a:t>
            </a:r>
            <a:r>
              <a:rPr/>
              <a:t> </a:t>
            </a:r>
            <a:r>
              <a:rPr/>
              <a:t>Puget</a:t>
            </a:r>
            <a:r>
              <a:rPr/>
              <a:t> </a:t>
            </a:r>
            <a:r>
              <a:rPr/>
              <a:t>Sound</a:t>
            </a:r>
            <a:r>
              <a:rPr/>
              <a:t> </a:t>
            </a:r>
            <a:r>
              <a:rPr/>
              <a:t>Regional</a:t>
            </a:r>
            <a:r>
              <a:rPr/>
              <a:t> </a:t>
            </a:r>
            <a:r>
              <a:rPr/>
              <a:t>Council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Topics covered in today’s presentation:</a:t>
            </a:r>
          </a:p>
          <a:p>
            <a:pPr lvl="1"/>
            <a:r>
              <a:rPr/>
              <a:t>How many jobs are there?</a:t>
            </a:r>
          </a:p>
          <a:p>
            <a:pPr lvl="1"/>
            <a:r>
              <a:rPr/>
              <a:t>Where do people work?</a:t>
            </a:r>
          </a:p>
          <a:p>
            <a:pPr lvl="1"/>
            <a:r>
              <a:rPr/>
              <a:t>SeaTac Airport passenger volume changes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Employment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Regional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September of 2018 there were 2,096,610 in the region, an increase of over 274,280 jobs (a 15.1% change) since 2014.</a:t>
            </a:r>
          </a:p>
          <a:p>
            <a:pPr lvl="1"/>
            <a:r>
              <a:rPr/>
              <a:t>King County has added over 197,160 jobs (71.9% of the regional increase).</a:t>
            </a:r>
          </a:p>
          <a:p>
            <a:pPr lvl="1"/>
            <a:r>
              <a:rPr/>
              <a:t>Kitsap County has added over 9,760 jobs (3.6% of the regional increase).</a:t>
            </a:r>
          </a:p>
          <a:p>
            <a:pPr lvl="1"/>
            <a:r>
              <a:rPr/>
              <a:t>Pierce County has added over 41,310 jobs (15.1% of the regional increase).</a:t>
            </a:r>
          </a:p>
          <a:p>
            <a:pPr lvl="1"/>
            <a:r>
              <a:rPr/>
              <a:t>Snohomish County has added over 26,050 jobs (9.5% of the regional increase).</a:t>
            </a:r>
          </a:p>
        </p:txBody>
      </p:sp>
      <p:pic>
        <p:nvPicPr>
          <p:cNvPr descr="latest-trend-presentation_files/figure-pptx/regional_job_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00800" y="1651000"/>
            <a:ext cx="508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Between September of 2014 and September of 2018, wages have been growing at different rates across the four counties.</a:t>
            </a:r>
          </a:p>
          <a:p>
            <a:pPr lvl="1"/>
            <a:r>
              <a:rPr/>
              <a:t>Average weekly wages in King County changed from $1,450 to $1,750 (a 20.7% change).</a:t>
            </a:r>
          </a:p>
          <a:p>
            <a:pPr lvl="1"/>
            <a:r>
              <a:rPr/>
              <a:t>Average weekly wages in Kitsap County changed from $900 to $980 (a 8.9% change).</a:t>
            </a:r>
          </a:p>
          <a:p>
            <a:pPr lvl="1"/>
            <a:r>
              <a:rPr/>
              <a:t>Average weekly wages in Pierce County changed from $870 to $990 (a 13.8% change).</a:t>
            </a:r>
          </a:p>
          <a:p>
            <a:pPr lvl="1"/>
            <a:r>
              <a:rPr/>
              <a:t>Average weekly wages in Snohomish County changed from $1,020 to $1,130 (a 11.1% change).</a:t>
            </a:r>
          </a:p>
        </p:txBody>
      </p:sp>
      <p:pic>
        <p:nvPicPr>
          <p:cNvPr descr="latest-trend-presentation_files/figure-pptx/county_wage_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00800" y="1651000"/>
            <a:ext cx="508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Live?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Fifteen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Cities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Washington:</a:t>
            </a:r>
            <a:r>
              <a:rPr/>
              <a:t> </a:t>
            </a:r>
            <a:r>
              <a:rPr/>
              <a:t>2013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181100"/>
          <a:ext cx="49149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/>
                <a:gridCol w="24511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Seattle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625,690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Spokane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199,150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Tacoma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192,260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Vancouver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167,790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Bellevue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128,440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109,450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Everett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101,880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Renton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94,690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Way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90,210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Yakima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87,050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Spokane</a:t>
                      </a:r>
                      <a:r>
                        <a:rPr/>
                        <a:t> </a:t>
                      </a:r>
                      <a:r>
                        <a:rPr/>
                        <a:t>Valley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78,970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Kirkland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77,470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Kennewick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74,320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Auburn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73,150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Bellingham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67,670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latest-trend-presentation_files/figure-pptx/previous_pop_ma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00800" y="1651000"/>
            <a:ext cx="508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Fifteen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Cities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Washington:</a:t>
            </a:r>
            <a:r>
              <a:rPr/>
              <a:t> </a:t>
            </a:r>
            <a:r>
              <a:rPr/>
              <a:t>2018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181100"/>
          <a:ext cx="49149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/>
                <a:gridCol w="24511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Seattle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729,500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Spokane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205,040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Tacoma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200,260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Vancouver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180,620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Bellevue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138,630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115,980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Everett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108,740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Renton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102,550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Way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98,060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Yakima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88,500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Spokane</a:t>
                      </a:r>
                      <a:r>
                        <a:rPr/>
                        <a:t> </a:t>
                      </a:r>
                      <a:r>
                        <a:rPr/>
                        <a:t>Valley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82,900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Kirkland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82,310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Auburn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81,290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Kennewick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78,290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Pasco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72,650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latest-trend-presentation_files/figure-pptx/current_pop_ma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00800" y="1651000"/>
            <a:ext cx="508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Pragmatica Cond Bold</vt:lpstr>
      <vt:lpstr>Pragmatica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Puget Sound Trends</dc:title>
  <dc:creator>R Trainging Series  Puget Sound Regional Council</dc:creator>
  <cp:keywords/>
  <dcterms:created xsi:type="dcterms:W3CDTF">2021-01-27T18:22:54Z</dcterms:created>
  <dcterms:modified xsi:type="dcterms:W3CDTF">2021-01-27T18:22:54Z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February 2, 2021</vt:lpwstr>
  </property>
  <property fmtid="{D5CDD505-2E9C-101B-9397-08002B2CF9AE}" pid="4" name="output">
    <vt:lpwstr/>
  </property>
</Properties>
</file>