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8937-A8DF-45CC-9A49-BA26CF47C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55293A-21A1-4F1B-801E-CE2E3BC93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575BC8-17F4-4E92-B9C6-8B3414C273F9}"/>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5" name="Footer Placeholder 4">
            <a:extLst>
              <a:ext uri="{FF2B5EF4-FFF2-40B4-BE49-F238E27FC236}">
                <a16:creationId xmlns:a16="http://schemas.microsoft.com/office/drawing/2014/main" id="{6D9C9A26-0349-4F8B-8EA9-989E5EFC1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F458B-359E-4F1E-AB80-B24DC7A63220}"/>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201860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8B1D-189A-4CF2-B46C-C8C602CAAE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360E5A-8440-44F0-98F8-D1A703689F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C42FA-F64B-42E7-A8A8-753ECA23FF8D}"/>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5" name="Footer Placeholder 4">
            <a:extLst>
              <a:ext uri="{FF2B5EF4-FFF2-40B4-BE49-F238E27FC236}">
                <a16:creationId xmlns:a16="http://schemas.microsoft.com/office/drawing/2014/main" id="{7A304663-48C9-4525-8655-E95D79C48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F0B33-3F63-4E68-9D89-65451309D3F4}"/>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356125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59029-3D29-406B-929E-5A8288A491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E5A46C-55D6-4802-9DF3-8ADF3FB4B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31E68-05B9-4F14-81E6-A223CDA1AD90}"/>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5" name="Footer Placeholder 4">
            <a:extLst>
              <a:ext uri="{FF2B5EF4-FFF2-40B4-BE49-F238E27FC236}">
                <a16:creationId xmlns:a16="http://schemas.microsoft.com/office/drawing/2014/main" id="{14602373-A92C-4006-8440-7019106F7F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695AF2-AF70-4467-988B-E687A062EDF1}"/>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289544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4189-A3F1-4B50-8936-509BE320E1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C48DC-DBED-48EF-84CA-805F795791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83DD8-9C49-4F9C-BC94-0EF0AFBB0F12}"/>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5" name="Footer Placeholder 4">
            <a:extLst>
              <a:ext uri="{FF2B5EF4-FFF2-40B4-BE49-F238E27FC236}">
                <a16:creationId xmlns:a16="http://schemas.microsoft.com/office/drawing/2014/main" id="{7F255AF6-B3A3-48E3-B2E3-B60AFC52A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45291-F09F-44FA-BC28-BD140BAF1663}"/>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74425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E627-25F5-42E1-8B31-85268250BC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3E7513-58C4-4618-9CC3-F1D22844A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A1778-4C9A-45F6-8F13-C53F19977DBF}"/>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5" name="Footer Placeholder 4">
            <a:extLst>
              <a:ext uri="{FF2B5EF4-FFF2-40B4-BE49-F238E27FC236}">
                <a16:creationId xmlns:a16="http://schemas.microsoft.com/office/drawing/2014/main" id="{3AF542C8-06FF-4C35-839B-B90EE2BB4C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DE16BA-E797-42BC-BABC-59A7BE11B6B7}"/>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63971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FCB0-2CB5-42B4-B8E7-134CD15AB7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9A6FC-2327-42FD-B2BB-F8D9BA09D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598058-E025-44BF-BF06-392F704BD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7D6739-ED49-40E8-B55A-37AF43B1BAB3}"/>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6" name="Footer Placeholder 5">
            <a:extLst>
              <a:ext uri="{FF2B5EF4-FFF2-40B4-BE49-F238E27FC236}">
                <a16:creationId xmlns:a16="http://schemas.microsoft.com/office/drawing/2014/main" id="{829AA279-C2FF-48B2-942E-8E4E4EC0A0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9733CD-13EB-4655-A9A0-D97CF4D08490}"/>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209633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DE36-B531-42CC-946E-5BCF89221D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3F17F1-CD3C-4F2D-8963-3842A5F1E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FCD2F0-A75D-4B3D-983C-5C54BBA7C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3DA312-158F-4107-A876-313A3E130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125C6-0FFC-47DD-A93C-74EDEDA724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3A08CD-6606-43FB-9C2A-884D7E5AB61F}"/>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8" name="Footer Placeholder 7">
            <a:extLst>
              <a:ext uri="{FF2B5EF4-FFF2-40B4-BE49-F238E27FC236}">
                <a16:creationId xmlns:a16="http://schemas.microsoft.com/office/drawing/2014/main" id="{FA662574-4A21-4284-8744-C3ABB2C3C0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D723B9-3D3E-4781-AC9E-C7D9FCB3B46C}"/>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381286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5575-F14D-482B-A358-3941CDADC7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A4B06B-B6F4-4671-9C97-F96263981FBA}"/>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4" name="Footer Placeholder 3">
            <a:extLst>
              <a:ext uri="{FF2B5EF4-FFF2-40B4-BE49-F238E27FC236}">
                <a16:creationId xmlns:a16="http://schemas.microsoft.com/office/drawing/2014/main" id="{751F7CBE-B11F-43ED-928E-FEE6BA6F3C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A99FDA-382C-4AD7-B098-E3B88762EB65}"/>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9784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A359F-678B-484E-ABFC-48CE2E7ADDC1}"/>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3" name="Footer Placeholder 2">
            <a:extLst>
              <a:ext uri="{FF2B5EF4-FFF2-40B4-BE49-F238E27FC236}">
                <a16:creationId xmlns:a16="http://schemas.microsoft.com/office/drawing/2014/main" id="{169B238A-DDF4-4E0F-A408-5EDEA5F4AF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FBCD4A-23EC-45B2-A5C5-0584924FC8EA}"/>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15081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ED07-1D15-4382-A546-2272A238F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58458A-FC45-4701-9F32-9FA46C819F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A4C244-5A44-4240-8B95-22750B963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3E8D5-A02A-4BFD-8AE2-1D5D91DA48C5}"/>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6" name="Footer Placeholder 5">
            <a:extLst>
              <a:ext uri="{FF2B5EF4-FFF2-40B4-BE49-F238E27FC236}">
                <a16:creationId xmlns:a16="http://schemas.microsoft.com/office/drawing/2014/main" id="{17055FBC-AC9C-4AE2-AFA1-595B2F42CF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E82AC2-3C8B-4336-82A3-10F713911E11}"/>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218628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5F41-490E-4275-8C65-B8DD17EFD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02B86-727F-4242-8FCC-6FFD78CEB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83E23D-153F-454A-BBF0-3A29EB1F6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2B923-FBDE-4C14-9775-1ABD49AEB7CB}"/>
              </a:ext>
            </a:extLst>
          </p:cNvPr>
          <p:cNvSpPr>
            <a:spLocks noGrp="1"/>
          </p:cNvSpPr>
          <p:nvPr>
            <p:ph type="dt" sz="half" idx="10"/>
          </p:nvPr>
        </p:nvSpPr>
        <p:spPr/>
        <p:txBody>
          <a:bodyPr/>
          <a:lstStyle/>
          <a:p>
            <a:fld id="{A62A5588-728A-4CD2-9A6A-269EDB4A75E1}" type="datetimeFigureOut">
              <a:rPr lang="en-IN" smtClean="0"/>
              <a:t>19-12-2021</a:t>
            </a:fld>
            <a:endParaRPr lang="en-IN"/>
          </a:p>
        </p:txBody>
      </p:sp>
      <p:sp>
        <p:nvSpPr>
          <p:cNvPr id="6" name="Footer Placeholder 5">
            <a:extLst>
              <a:ext uri="{FF2B5EF4-FFF2-40B4-BE49-F238E27FC236}">
                <a16:creationId xmlns:a16="http://schemas.microsoft.com/office/drawing/2014/main" id="{07BDB4FD-6889-4363-A03B-A5B5A17F64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18A35-A878-4F8A-8BB2-73ED283A8266}"/>
              </a:ext>
            </a:extLst>
          </p:cNvPr>
          <p:cNvSpPr>
            <a:spLocks noGrp="1"/>
          </p:cNvSpPr>
          <p:nvPr>
            <p:ph type="sldNum" sz="quarter" idx="12"/>
          </p:nvPr>
        </p:nvSpPr>
        <p:spPr/>
        <p:txBody>
          <a:bodyPr/>
          <a:lstStyle/>
          <a:p>
            <a:fld id="{B00CD0F0-9D42-4468-84B9-FEB1378902AD}" type="slidenum">
              <a:rPr lang="en-IN" smtClean="0"/>
              <a:t>‹#›</a:t>
            </a:fld>
            <a:endParaRPr lang="en-IN"/>
          </a:p>
        </p:txBody>
      </p:sp>
    </p:spTree>
    <p:extLst>
      <p:ext uri="{BB962C8B-B14F-4D97-AF65-F5344CB8AC3E}">
        <p14:creationId xmlns:p14="http://schemas.microsoft.com/office/powerpoint/2010/main" val="253733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0ED99-FA1A-470F-9CD9-CD3B05259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DBDED5-CEAD-441E-98B7-69B3B9DEB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5C3EE5-D4DE-4B03-A36F-2E85B44B7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A5588-728A-4CD2-9A6A-269EDB4A75E1}" type="datetimeFigureOut">
              <a:rPr lang="en-IN" smtClean="0"/>
              <a:t>19-12-2021</a:t>
            </a:fld>
            <a:endParaRPr lang="en-IN"/>
          </a:p>
        </p:txBody>
      </p:sp>
      <p:sp>
        <p:nvSpPr>
          <p:cNvPr id="5" name="Footer Placeholder 4">
            <a:extLst>
              <a:ext uri="{FF2B5EF4-FFF2-40B4-BE49-F238E27FC236}">
                <a16:creationId xmlns:a16="http://schemas.microsoft.com/office/drawing/2014/main" id="{1F141D2B-D80C-4BDB-98B4-30FECD7A1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49F81B-1BC8-45A0-9076-87347879E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CD0F0-9D42-4468-84B9-FEB1378902AD}" type="slidenum">
              <a:rPr lang="en-IN" smtClean="0"/>
              <a:t>‹#›</a:t>
            </a:fld>
            <a:endParaRPr lang="en-IN"/>
          </a:p>
        </p:txBody>
      </p:sp>
    </p:spTree>
    <p:extLst>
      <p:ext uri="{BB962C8B-B14F-4D97-AF65-F5344CB8AC3E}">
        <p14:creationId xmlns:p14="http://schemas.microsoft.com/office/powerpoint/2010/main" val="2015672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46E4D4E-9B83-46F1-8B3B-691985070CA4}"/>
              </a:ext>
            </a:extLst>
          </p:cNvPr>
          <p:cNvSpPr>
            <a:spLocks noGrp="1"/>
          </p:cNvSpPr>
          <p:nvPr>
            <p:ph type="title"/>
          </p:nvPr>
        </p:nvSpPr>
        <p:spPr/>
        <p:txBody>
          <a:bodyPr>
            <a:normAutofit/>
          </a:bodyPr>
          <a:lstStyle/>
          <a:p>
            <a:r>
              <a:rPr lang="en-IN" sz="3600" dirty="0">
                <a:solidFill>
                  <a:schemeClr val="accent4">
                    <a:lumMod val="75000"/>
                  </a:schemeClr>
                </a:solidFill>
                <a:latin typeface="Algerian" panose="04020705040A02060702" pitchFamily="82" charset="0"/>
              </a:rPr>
              <a:t>Stars…..</a:t>
            </a:r>
            <a:br>
              <a:rPr lang="en-IN" sz="3600" dirty="0">
                <a:solidFill>
                  <a:schemeClr val="accent4">
                    <a:lumMod val="75000"/>
                  </a:schemeClr>
                </a:solidFill>
                <a:latin typeface="Algerian" panose="04020705040A02060702" pitchFamily="82" charset="0"/>
              </a:rPr>
            </a:br>
            <a:r>
              <a:rPr lang="en-IN" sz="2800" dirty="0">
                <a:solidFill>
                  <a:schemeClr val="accent4">
                    <a:lumMod val="75000"/>
                  </a:schemeClr>
                </a:solidFill>
                <a:latin typeface="Baskerville Old Face" panose="02020602080505020303" pitchFamily="18" charset="0"/>
              </a:rPr>
              <a:t>S</a:t>
            </a:r>
            <a:r>
              <a:rPr lang="en-IN" sz="1800" dirty="0">
                <a:solidFill>
                  <a:schemeClr val="accent4">
                    <a:lumMod val="75000"/>
                  </a:schemeClr>
                </a:solidFill>
                <a:latin typeface="Baskerville Old Face" panose="02020602080505020303" pitchFamily="18" charset="0"/>
              </a:rPr>
              <a:t>tars are formed form giant clouds of dust and gas in THE EAGLE NEBULA.</a:t>
            </a:r>
            <a:endParaRPr lang="en-IN" sz="3600" dirty="0">
              <a:solidFill>
                <a:schemeClr val="accent4">
                  <a:lumMod val="75000"/>
                </a:schemeClr>
              </a:solidFill>
              <a:latin typeface="Algerian" panose="04020705040A02060702" pitchFamily="82" charset="0"/>
            </a:endParaRPr>
          </a:p>
        </p:txBody>
      </p:sp>
      <p:sp>
        <p:nvSpPr>
          <p:cNvPr id="10" name="Content Placeholder 9">
            <a:extLst>
              <a:ext uri="{FF2B5EF4-FFF2-40B4-BE49-F238E27FC236}">
                <a16:creationId xmlns:a16="http://schemas.microsoft.com/office/drawing/2014/main" id="{73072500-D54B-4DC5-9AAD-C2ACD2C7F088}"/>
              </a:ext>
            </a:extLst>
          </p:cNvPr>
          <p:cNvSpPr>
            <a:spLocks noGrp="1"/>
          </p:cNvSpPr>
          <p:nvPr>
            <p:ph idx="1"/>
          </p:nvPr>
        </p:nvSpPr>
        <p:spPr/>
        <p:txBody>
          <a:bodyPr/>
          <a:lstStyle/>
          <a:p>
            <a:pPr lvl="1">
              <a:buFont typeface="Wingdings" panose="05000000000000000000" pitchFamily="2" charset="2"/>
              <a:buChar char="Ø"/>
            </a:pPr>
            <a:r>
              <a:rPr lang="en-IN" dirty="0">
                <a:solidFill>
                  <a:schemeClr val="accent4">
                    <a:lumMod val="75000"/>
                  </a:schemeClr>
                </a:solidFill>
                <a:latin typeface="Baskerville Old Face" panose="02020602080505020303" pitchFamily="18" charset="0"/>
              </a:rPr>
              <a:t>Astronomical object consisting of a luminous spheroid of plasma held together by its own gravity..</a:t>
            </a:r>
          </a:p>
          <a:p>
            <a:pPr lvl="1">
              <a:buFont typeface="Wingdings" panose="05000000000000000000" pitchFamily="2" charset="2"/>
              <a:buChar char="Ø"/>
            </a:pPr>
            <a:r>
              <a:rPr lang="en-IN" dirty="0">
                <a:solidFill>
                  <a:schemeClr val="accent4">
                    <a:lumMod val="75000"/>
                  </a:schemeClr>
                </a:solidFill>
                <a:latin typeface="Baskerville Old Face" panose="02020602080505020303" pitchFamily="18" charset="0"/>
              </a:rPr>
              <a:t>Self luminous celestial body..</a:t>
            </a:r>
          </a:p>
          <a:p>
            <a:pPr lvl="1">
              <a:buFont typeface="Wingdings" panose="05000000000000000000" pitchFamily="2" charset="2"/>
              <a:buChar char="q"/>
            </a:pPr>
            <a:r>
              <a:rPr lang="en-IN" sz="1800" dirty="0">
                <a:solidFill>
                  <a:schemeClr val="accent4">
                    <a:lumMod val="75000"/>
                  </a:schemeClr>
                </a:solidFill>
                <a:latin typeface="Algerian" panose="04020705040A02060702" pitchFamily="82" charset="0"/>
              </a:rPr>
              <a:t>Classification of stars…..</a:t>
            </a:r>
          </a:p>
          <a:p>
            <a:pPr marL="457200" lvl="1" indent="0">
              <a:buNone/>
            </a:pPr>
            <a:r>
              <a:rPr lang="en-IN" sz="1800" dirty="0">
                <a:solidFill>
                  <a:schemeClr val="accent4">
                    <a:lumMod val="75000"/>
                  </a:schemeClr>
                </a:solidFill>
                <a:latin typeface="Algerian" panose="04020705040A02060702" pitchFamily="82" charset="0"/>
              </a:rPr>
              <a:t>       1.  </a:t>
            </a:r>
            <a:r>
              <a:rPr lang="en-IN" sz="1800" dirty="0">
                <a:solidFill>
                  <a:schemeClr val="accent4">
                    <a:lumMod val="75000"/>
                  </a:schemeClr>
                </a:solidFill>
                <a:latin typeface="Baskerville Old Face" panose="02020602080505020303" pitchFamily="18" charset="0"/>
              </a:rPr>
              <a:t>Young star is called DWARF star. It can be a yellow star, white star or a red star.</a:t>
            </a:r>
          </a:p>
          <a:p>
            <a:pPr marL="457200" lvl="1" indent="0">
              <a:buNone/>
            </a:pPr>
            <a:r>
              <a:rPr lang="en-IN" sz="1800" dirty="0">
                <a:solidFill>
                  <a:schemeClr val="accent4">
                    <a:lumMod val="75000"/>
                  </a:schemeClr>
                </a:solidFill>
                <a:latin typeface="Baskerville Old Face" panose="02020602080505020303" pitchFamily="18" charset="0"/>
              </a:rPr>
              <a:t>        2. Old star are called as called as SUPERGIANTS star. They are blue or red.</a:t>
            </a:r>
          </a:p>
          <a:p>
            <a:pPr lvl="1">
              <a:buFont typeface="Wingdings" panose="05000000000000000000" pitchFamily="2" charset="2"/>
              <a:buChar char="q"/>
            </a:pPr>
            <a:r>
              <a:rPr lang="en-IN" sz="1800" dirty="0">
                <a:solidFill>
                  <a:schemeClr val="accent4">
                    <a:lumMod val="75000"/>
                  </a:schemeClr>
                </a:solidFill>
                <a:latin typeface="Baskerville Old Face" panose="02020602080505020303" pitchFamily="18" charset="0"/>
              </a:rPr>
              <a:t>   Stars are classified according to their temperature and brightness into 2 categories</a:t>
            </a:r>
          </a:p>
          <a:p>
            <a:pPr marL="457200" lvl="1" indent="0">
              <a:buNone/>
            </a:pPr>
            <a:r>
              <a:rPr lang="en-IN" sz="1800" dirty="0">
                <a:solidFill>
                  <a:schemeClr val="accent4">
                    <a:lumMod val="75000"/>
                  </a:schemeClr>
                </a:solidFill>
                <a:latin typeface="Baskerville Old Face" panose="02020602080505020303" pitchFamily="18" charset="0"/>
              </a:rPr>
              <a:t>        1.  HOT STARS   </a:t>
            </a:r>
          </a:p>
          <a:p>
            <a:pPr marL="457200" lvl="1" indent="0">
              <a:buNone/>
            </a:pPr>
            <a:r>
              <a:rPr lang="en-IN" sz="1800" dirty="0">
                <a:solidFill>
                  <a:schemeClr val="accent4">
                    <a:lumMod val="75000"/>
                  </a:schemeClr>
                </a:solidFill>
                <a:latin typeface="Baskerville Old Face" panose="02020602080505020303" pitchFamily="18" charset="0"/>
              </a:rPr>
              <a:t>               a) Blue coloured Stars</a:t>
            </a:r>
          </a:p>
          <a:p>
            <a:pPr marL="457200" lvl="1" indent="0">
              <a:buNone/>
            </a:pPr>
            <a:r>
              <a:rPr lang="en-IN" sz="1800" dirty="0">
                <a:solidFill>
                  <a:schemeClr val="accent4">
                    <a:lumMod val="75000"/>
                  </a:schemeClr>
                </a:solidFill>
                <a:latin typeface="Baskerville Old Face" panose="02020602080505020303" pitchFamily="18" charset="0"/>
              </a:rPr>
              <a:t>               b)White coloured Stars  </a:t>
            </a:r>
          </a:p>
          <a:p>
            <a:pPr marL="457200" lvl="1" indent="0">
              <a:buNone/>
            </a:pPr>
            <a:r>
              <a:rPr lang="en-IN" sz="1800" dirty="0">
                <a:solidFill>
                  <a:schemeClr val="accent4">
                    <a:lumMod val="75000"/>
                  </a:schemeClr>
                </a:solidFill>
                <a:latin typeface="Algerian" panose="04020705040A02060702" pitchFamily="82" charset="0"/>
              </a:rPr>
              <a:t>        </a:t>
            </a:r>
            <a:r>
              <a:rPr lang="en-IN" sz="1800" dirty="0">
                <a:solidFill>
                  <a:schemeClr val="accent4">
                    <a:lumMod val="75000"/>
                  </a:schemeClr>
                </a:solidFill>
                <a:latin typeface="Baskerville Old Face" panose="02020602080505020303" pitchFamily="18" charset="0"/>
              </a:rPr>
              <a:t>2. COOLER STARS</a:t>
            </a:r>
          </a:p>
          <a:p>
            <a:pPr marL="457200" lvl="1" indent="0">
              <a:buNone/>
            </a:pPr>
            <a:r>
              <a:rPr lang="en-IN" sz="1800" dirty="0">
                <a:solidFill>
                  <a:schemeClr val="accent4">
                    <a:lumMod val="75000"/>
                  </a:schemeClr>
                </a:solidFill>
                <a:latin typeface="Baskerville Old Face" panose="02020602080505020303" pitchFamily="18" charset="0"/>
              </a:rPr>
              <a:t>               a)Red coloured Stars</a:t>
            </a:r>
          </a:p>
          <a:p>
            <a:pPr marL="457200" lvl="1" indent="0">
              <a:buNone/>
            </a:pPr>
            <a:r>
              <a:rPr lang="en-IN" sz="1800" dirty="0">
                <a:solidFill>
                  <a:schemeClr val="accent4">
                    <a:lumMod val="75000"/>
                  </a:schemeClr>
                </a:solidFill>
                <a:latin typeface="Baskerville Old Face" panose="02020602080505020303" pitchFamily="18" charset="0"/>
              </a:rPr>
              <a:t>               b)Orange coloured Stars</a:t>
            </a:r>
            <a:endParaRPr lang="en-IN" sz="1800" dirty="0">
              <a:solidFill>
                <a:schemeClr val="accent4">
                  <a:lumMod val="75000"/>
                </a:schemeClr>
              </a:solidFill>
              <a:latin typeface="Algerian" panose="04020705040A02060702" pitchFamily="82" charset="0"/>
            </a:endParaRPr>
          </a:p>
        </p:txBody>
      </p:sp>
    </p:spTree>
    <p:extLst>
      <p:ext uri="{BB962C8B-B14F-4D97-AF65-F5344CB8AC3E}">
        <p14:creationId xmlns:p14="http://schemas.microsoft.com/office/powerpoint/2010/main" val="181980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34E6B8-71EC-43E8-9A80-F321B04BAF9C}"/>
              </a:ext>
            </a:extLst>
          </p:cNvPr>
          <p:cNvSpPr>
            <a:spLocks noGrp="1"/>
          </p:cNvSpPr>
          <p:nvPr>
            <p:ph type="title"/>
          </p:nvPr>
        </p:nvSpPr>
        <p:spPr/>
        <p:txBody>
          <a:bodyPr>
            <a:normAutofit fontScale="90000"/>
          </a:bodyPr>
          <a:lstStyle/>
          <a:p>
            <a:r>
              <a:rPr lang="en-IN" sz="3200" dirty="0">
                <a:solidFill>
                  <a:schemeClr val="accent4">
                    <a:lumMod val="75000"/>
                  </a:schemeClr>
                </a:solidFill>
                <a:latin typeface="Algerian" panose="04020705040A02060702" pitchFamily="82" charset="0"/>
              </a:rPr>
              <a:t>Constellation…</a:t>
            </a:r>
            <a:br>
              <a:rPr lang="en-IN" sz="3200" dirty="0">
                <a:solidFill>
                  <a:schemeClr val="accent4">
                    <a:lumMod val="75000"/>
                  </a:schemeClr>
                </a:solidFill>
                <a:latin typeface="Algerian" panose="04020705040A02060702" pitchFamily="82" charset="0"/>
              </a:rPr>
            </a:br>
            <a:r>
              <a:rPr lang="en-IN" sz="4000" dirty="0">
                <a:solidFill>
                  <a:schemeClr val="accent4">
                    <a:lumMod val="75000"/>
                  </a:schemeClr>
                </a:solidFill>
                <a:latin typeface="Algerian" panose="04020705040A02060702" pitchFamily="82" charset="0"/>
              </a:rPr>
              <a:t>.</a:t>
            </a:r>
            <a:r>
              <a:rPr lang="en-IN" sz="1800" dirty="0">
                <a:solidFill>
                  <a:schemeClr val="accent4">
                    <a:lumMod val="75000"/>
                  </a:schemeClr>
                </a:solidFill>
                <a:latin typeface="Baskerville Old Face" panose="02020602080505020303" pitchFamily="18" charset="0"/>
              </a:rPr>
              <a:t>Its is a group of stars that form an image in the sky and in modern astronomy internationally it is defined as the area of celestial sphere.</a:t>
            </a:r>
            <a:br>
              <a:rPr lang="en-IN" sz="1800" dirty="0">
                <a:solidFill>
                  <a:schemeClr val="accent4">
                    <a:lumMod val="75000"/>
                  </a:schemeClr>
                </a:solidFill>
                <a:latin typeface="Baskerville Old Face" panose="02020602080505020303" pitchFamily="18" charset="0"/>
              </a:rPr>
            </a:br>
            <a:r>
              <a:rPr lang="en-IN" sz="1800" dirty="0">
                <a:solidFill>
                  <a:schemeClr val="accent4">
                    <a:lumMod val="75000"/>
                  </a:schemeClr>
                </a:solidFill>
                <a:latin typeface="Baskerville Old Face" panose="02020602080505020303" pitchFamily="18" charset="0"/>
              </a:rPr>
              <a:t>Few constellations are   DRACO, GRUS, LEO, URSA, INDUS, HYDRA…</a:t>
            </a:r>
            <a:endParaRPr lang="en-IN" sz="3200" dirty="0">
              <a:solidFill>
                <a:schemeClr val="accent4">
                  <a:lumMod val="75000"/>
                </a:schemeClr>
              </a:solidFill>
              <a:latin typeface="Algerian" panose="04020705040A02060702" pitchFamily="82" charset="0"/>
            </a:endParaRPr>
          </a:p>
        </p:txBody>
      </p:sp>
      <p:sp>
        <p:nvSpPr>
          <p:cNvPr id="8" name="Content Placeholder 7">
            <a:extLst>
              <a:ext uri="{FF2B5EF4-FFF2-40B4-BE49-F238E27FC236}">
                <a16:creationId xmlns:a16="http://schemas.microsoft.com/office/drawing/2014/main" id="{4E4FEFD3-5A82-406A-8B1E-1C88449CA469}"/>
              </a:ext>
            </a:extLst>
          </p:cNvPr>
          <p:cNvSpPr>
            <a:spLocks noGrp="1"/>
          </p:cNvSpPr>
          <p:nvPr>
            <p:ph idx="1"/>
          </p:nvPr>
        </p:nvSpPr>
        <p:spPr/>
        <p:txBody>
          <a:bodyPr>
            <a:normAutofit/>
          </a:bodyPr>
          <a:lstStyle/>
          <a:p>
            <a:pPr>
              <a:buFont typeface="Wingdings" panose="05000000000000000000" pitchFamily="2" charset="2"/>
              <a:buChar char="§"/>
            </a:pPr>
            <a:r>
              <a:rPr lang="en-IN" sz="2400" dirty="0">
                <a:solidFill>
                  <a:schemeClr val="accent4">
                    <a:lumMod val="75000"/>
                  </a:schemeClr>
                </a:solidFill>
                <a:latin typeface="Baskerville Old Face" panose="02020602080505020303" pitchFamily="18" charset="0"/>
              </a:rPr>
              <a:t>There are 88 total constellations in the world.</a:t>
            </a:r>
          </a:p>
          <a:p>
            <a:pPr>
              <a:buFont typeface="Wingdings" panose="05000000000000000000" pitchFamily="2" charset="2"/>
              <a:buChar char="§"/>
            </a:pPr>
            <a:r>
              <a:rPr lang="en-IN" sz="2400" dirty="0">
                <a:solidFill>
                  <a:schemeClr val="accent4">
                    <a:lumMod val="75000"/>
                  </a:schemeClr>
                </a:solidFill>
                <a:latin typeface="Baskerville Old Face" panose="02020602080505020303" pitchFamily="18" charset="0"/>
              </a:rPr>
              <a:t>Constellation is a group of stars that we can see in a particular area of the night sky.</a:t>
            </a:r>
          </a:p>
          <a:p>
            <a:pPr>
              <a:buFont typeface="Wingdings" panose="05000000000000000000" pitchFamily="2" charset="2"/>
              <a:buChar char="§"/>
            </a:pPr>
            <a:r>
              <a:rPr lang="en-IN" sz="2400" dirty="0">
                <a:solidFill>
                  <a:schemeClr val="accent4">
                    <a:lumMod val="75000"/>
                  </a:schemeClr>
                </a:solidFill>
                <a:latin typeface="Baskerville Old Face" panose="02020602080505020303" pitchFamily="18" charset="0"/>
              </a:rPr>
              <a:t>Some constellation move over the year.</a:t>
            </a:r>
          </a:p>
          <a:p>
            <a:pPr>
              <a:buFont typeface="Wingdings" panose="05000000000000000000" pitchFamily="2" charset="2"/>
              <a:buChar char="§"/>
            </a:pPr>
            <a:r>
              <a:rPr lang="en-IN" sz="2400" dirty="0">
                <a:solidFill>
                  <a:schemeClr val="accent4">
                    <a:lumMod val="75000"/>
                  </a:schemeClr>
                </a:solidFill>
                <a:latin typeface="Baskerville Old Face" panose="02020602080505020303" pitchFamily="18" charset="0"/>
              </a:rPr>
              <a:t>URSA major is one of the famous constellation which can be seen during summer in the early night.</a:t>
            </a:r>
          </a:p>
          <a:p>
            <a:pPr>
              <a:buFont typeface="Wingdings" panose="05000000000000000000" pitchFamily="2" charset="2"/>
              <a:buChar char="§"/>
            </a:pPr>
            <a:r>
              <a:rPr lang="en-IN" sz="2400" dirty="0">
                <a:solidFill>
                  <a:schemeClr val="accent4">
                    <a:lumMod val="75000"/>
                  </a:schemeClr>
                </a:solidFill>
                <a:latin typeface="Baskerville Old Face" panose="02020602080505020303" pitchFamily="18" charset="0"/>
              </a:rPr>
              <a:t>Both ORION and CASSIOPEIA</a:t>
            </a:r>
          </a:p>
          <a:p>
            <a:pPr marL="0" indent="0">
              <a:buNone/>
            </a:pPr>
            <a:r>
              <a:rPr lang="en-IN" sz="2400" dirty="0">
                <a:solidFill>
                  <a:schemeClr val="accent4">
                    <a:lumMod val="75000"/>
                  </a:schemeClr>
                </a:solidFill>
                <a:latin typeface="Baskerville Old Face" panose="02020602080505020303" pitchFamily="18" charset="0"/>
              </a:rPr>
              <a:t>  are visible in winters.</a:t>
            </a:r>
          </a:p>
        </p:txBody>
      </p:sp>
      <p:pic>
        <p:nvPicPr>
          <p:cNvPr id="18" name="Picture 17">
            <a:extLst>
              <a:ext uri="{FF2B5EF4-FFF2-40B4-BE49-F238E27FC236}">
                <a16:creationId xmlns:a16="http://schemas.microsoft.com/office/drawing/2014/main" id="{C49A9363-69EA-4B32-B9A9-7F6A833BB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628" y="3752464"/>
            <a:ext cx="3328172" cy="2925993"/>
          </a:xfrm>
          <a:prstGeom prst="rect">
            <a:avLst/>
          </a:prstGeom>
        </p:spPr>
      </p:pic>
    </p:spTree>
    <p:extLst>
      <p:ext uri="{BB962C8B-B14F-4D97-AF65-F5344CB8AC3E}">
        <p14:creationId xmlns:p14="http://schemas.microsoft.com/office/powerpoint/2010/main" val="366409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245</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Algerian</vt:lpstr>
      <vt:lpstr>Arial</vt:lpstr>
      <vt:lpstr>Baskerville Old Face</vt:lpstr>
      <vt:lpstr>Calibri</vt:lpstr>
      <vt:lpstr>Calibri Light</vt:lpstr>
      <vt:lpstr>Wingdings</vt:lpstr>
      <vt:lpstr>Office Theme</vt:lpstr>
      <vt:lpstr>Stars….. Stars are formed form giant clouds of dust and gas in THE EAGLE NEBULA.</vt:lpstr>
      <vt:lpstr>Constellation… .Its is a group of stars that form an image in the sky and in modern astronomy internationally it is defined as the area of celestial sphere. Few constellations are   DRACO, GRUS, LEO, URSA, INDUS, HYDRA…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Stars….. Stars are formed form giant clouds of dust and gas in THE EAGLE NEBULA.</dc:title>
  <dc:creator>PULLAGURA SREE LAKSHMI</dc:creator>
  <cp:lastModifiedBy>PULLAGURA SREE LAKSHMI</cp:lastModifiedBy>
  <cp:revision>1</cp:revision>
  <dcterms:created xsi:type="dcterms:W3CDTF">2021-12-19T17:54:19Z</dcterms:created>
  <dcterms:modified xsi:type="dcterms:W3CDTF">2021-12-19T17:55:23Z</dcterms:modified>
</cp:coreProperties>
</file>