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312" r:id="rId3"/>
    <p:sldId id="259" r:id="rId4"/>
    <p:sldId id="307" r:id="rId5"/>
    <p:sldId id="314" r:id="rId6"/>
    <p:sldId id="325" r:id="rId7"/>
    <p:sldId id="316" r:id="rId8"/>
    <p:sldId id="317" r:id="rId9"/>
    <p:sldId id="308" r:id="rId10"/>
    <p:sldId id="262" r:id="rId11"/>
    <p:sldId id="323" r:id="rId12"/>
    <p:sldId id="305" r:id="rId13"/>
    <p:sldId id="324" r:id="rId14"/>
    <p:sldId id="265" r:id="rId15"/>
  </p:sldIdLst>
  <p:sldSz cx="9144000" cy="5143500" type="screen16x9"/>
  <p:notesSz cx="6858000" cy="9144000"/>
  <p:embeddedFontLst>
    <p:embeddedFont>
      <p:font typeface="Audiowide" panose="020B0604020202020204" charset="0"/>
      <p:regular r:id="rId17"/>
    </p:embeddedFont>
    <p:embeddedFont>
      <p:font typeface="Karla"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BF38BD-54DA-4F1C-81F1-2B3E062F6880}">
  <a:tblStyle styleId="{25BF38BD-54DA-4F1C-81F1-2B3E062F68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a:extLst>
            <a:ext uri="{FF2B5EF4-FFF2-40B4-BE49-F238E27FC236}">
              <a16:creationId xmlns:a16="http://schemas.microsoft.com/office/drawing/2014/main" id="{20D1EC60-87FE-652B-2529-D740455AD065}"/>
            </a:ext>
          </a:extLst>
        </p:cNvPr>
        <p:cNvGrpSpPr/>
        <p:nvPr/>
      </p:nvGrpSpPr>
      <p:grpSpPr>
        <a:xfrm>
          <a:off x="0" y="0"/>
          <a:ext cx="0" cy="0"/>
          <a:chOff x="0" y="0"/>
          <a:chExt cx="0" cy="0"/>
        </a:xfrm>
      </p:grpSpPr>
      <p:sp>
        <p:nvSpPr>
          <p:cNvPr id="393" name="Google Shape;393;g12420fcadbf_0_17:notes">
            <a:extLst>
              <a:ext uri="{FF2B5EF4-FFF2-40B4-BE49-F238E27FC236}">
                <a16:creationId xmlns:a16="http://schemas.microsoft.com/office/drawing/2014/main" id="{18C93FD7-50DF-D4B3-49AE-34794E213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a:extLst>
              <a:ext uri="{FF2B5EF4-FFF2-40B4-BE49-F238E27FC236}">
                <a16:creationId xmlns:a16="http://schemas.microsoft.com/office/drawing/2014/main" id="{DBA7D3AC-5B8E-E7FD-D396-C44867D83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75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0D0D0D"/>
                </a:solidFill>
                <a:effectLst/>
                <a:latin typeface="Söhne"/>
              </a:rPr>
              <a:t>Dataset Collection: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Gather a diverse dataset containing samples of both benign and malicious Android applications from reputable sources and repositories.</a:t>
            </a:r>
          </a:p>
          <a:p>
            <a:pPr algn="l">
              <a:buFont typeface="Arial" panose="020B0604020202020204" pitchFamily="34" charset="0"/>
              <a:buChar char="•"/>
            </a:pPr>
            <a:r>
              <a:rPr lang="en-US" b="1" i="0" dirty="0">
                <a:solidFill>
                  <a:srgbClr val="0D0D0D"/>
                </a:solidFill>
                <a:effectLst/>
                <a:latin typeface="Söhne"/>
              </a:rPr>
              <a:t>Feature Extraction: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Extract relevant features from the collected dataset, including permissions, API calls, and behavioral patterns, to enhance the system's ability to identify malicious behavior.</a:t>
            </a:r>
          </a:p>
          <a:p>
            <a:pPr algn="l">
              <a:buFont typeface="Arial" panose="020B0604020202020204" pitchFamily="34" charset="0"/>
              <a:buChar char="•"/>
            </a:pPr>
            <a:r>
              <a:rPr lang="en-US" b="1" i="0" dirty="0">
                <a:solidFill>
                  <a:srgbClr val="0D0D0D"/>
                </a:solidFill>
                <a:effectLst/>
                <a:latin typeface="Söhne"/>
              </a:rPr>
              <a:t>Model Selection: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Choose suitable machine learning and deep learning models for malware detection, such as Random Forest, Support Vector Machines, Convolutional Neural Networks (CNNs), or Recurrent Neural Networks (RNNs).</a:t>
            </a:r>
          </a:p>
          <a:p>
            <a:pPr algn="l">
              <a:buFont typeface="Arial" panose="020B0604020202020204" pitchFamily="34" charset="0"/>
              <a:buChar char="•"/>
            </a:pPr>
            <a:r>
              <a:rPr lang="en-US" b="1" i="0" dirty="0">
                <a:solidFill>
                  <a:srgbClr val="0D0D0D"/>
                </a:solidFill>
                <a:effectLst/>
                <a:latin typeface="Söhne"/>
              </a:rPr>
              <a:t>Training the Models: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Train the selected models on the dataset, utilizing labeled samples to allow the models to learn and distinguish between benign and malicious applications.</a:t>
            </a:r>
          </a:p>
          <a:p>
            <a:pPr algn="l">
              <a:buFont typeface="Arial" panose="020B0604020202020204" pitchFamily="34" charset="0"/>
              <a:buChar char="•"/>
            </a:pPr>
            <a:r>
              <a:rPr lang="en-US" b="1" i="0" dirty="0">
                <a:solidFill>
                  <a:srgbClr val="0D0D0D"/>
                </a:solidFill>
                <a:effectLst/>
                <a:latin typeface="Söhne"/>
              </a:rPr>
              <a:t>Validation and Optimization: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Use validation sets to optimize hyperparameters of the models, ensuring they perform well on new, unseen data and preventing overfitting.</a:t>
            </a:r>
          </a:p>
          <a:p>
            <a:pPr algn="l">
              <a:buFont typeface="Arial" panose="020B0604020202020204" pitchFamily="34" charset="0"/>
              <a:buChar char="•"/>
            </a:pPr>
            <a:r>
              <a:rPr lang="en-US" b="1" i="0" dirty="0">
                <a:solidFill>
                  <a:srgbClr val="0D0D0D"/>
                </a:solidFill>
                <a:effectLst/>
                <a:latin typeface="Söhne"/>
              </a:rPr>
              <a:t>Real-time Detection System Implementation: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Develop a real-time detection system capable of analyzing data and scanning installed programs on smartphones to identify and remove potentially dangerous applications.</a:t>
            </a:r>
          </a:p>
          <a:p>
            <a:pPr algn="l">
              <a:buFont typeface="Arial" panose="020B0604020202020204" pitchFamily="34" charset="0"/>
              <a:buChar char="•"/>
            </a:pPr>
            <a:r>
              <a:rPr lang="en-US" b="1" i="0" dirty="0">
                <a:solidFill>
                  <a:srgbClr val="0D0D0D"/>
                </a:solidFill>
                <a:effectLst/>
                <a:latin typeface="Söhne"/>
              </a:rPr>
              <a:t>Integration of Threat Intelligence: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Integrate open-source intelligence and threat feeds into the detection system to enhance its ability to detect indicators of compromise.</a:t>
            </a:r>
          </a:p>
          <a:p>
            <a:pPr algn="l">
              <a:buFont typeface="Arial" panose="020B0604020202020204" pitchFamily="34" charset="0"/>
              <a:buChar char="•"/>
            </a:pPr>
            <a:r>
              <a:rPr lang="en-US" b="1" i="0" dirty="0">
                <a:solidFill>
                  <a:srgbClr val="0D0D0D"/>
                </a:solidFill>
                <a:effectLst/>
                <a:latin typeface="Söhne"/>
              </a:rPr>
              <a:t>Mobile App Tool Development: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Design and implement the mobile app tool for end-users, providing an interface for checking network communication, suspicious IP addresses, URLs, and monitoring inbound connections or packets from applications.</a:t>
            </a:r>
          </a:p>
          <a:p>
            <a:pPr algn="l">
              <a:buFont typeface="Arial" panose="020B0604020202020204" pitchFamily="34" charset="0"/>
              <a:buChar char="•"/>
            </a:pPr>
            <a:r>
              <a:rPr lang="en-US" b="1" i="0" dirty="0">
                <a:solidFill>
                  <a:srgbClr val="0D0D0D"/>
                </a:solidFill>
                <a:effectLst/>
                <a:latin typeface="Söhne"/>
              </a:rPr>
              <a:t>Testing and Evaluation: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Conduct thorough testing and evaluation of the detection system and mobile app tool to ensure their effectiveness in identifying and removing malicious applications.</a:t>
            </a:r>
          </a:p>
          <a:p>
            <a:pPr algn="l">
              <a:buFont typeface="Arial" panose="020B0604020202020204" pitchFamily="34" charset="0"/>
              <a:buChar char="•"/>
            </a:pPr>
            <a:r>
              <a:rPr lang="en-US" b="1" i="0" dirty="0">
                <a:solidFill>
                  <a:srgbClr val="0D0D0D"/>
                </a:solidFill>
                <a:effectLst/>
                <a:latin typeface="Söhne"/>
              </a:rPr>
              <a:t>Documentation and Reporting: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Document the entire development process, including methodologies, models used, and outcomes. Prepare comprehensive reports for future reference and knowledge sharing.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758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58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284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a:extLst>
            <a:ext uri="{FF2B5EF4-FFF2-40B4-BE49-F238E27FC236}">
              <a16:creationId xmlns:a16="http://schemas.microsoft.com/office/drawing/2014/main" id="{3848691E-B976-4CE5-BA21-F6F04EFC75AE}"/>
            </a:ext>
          </a:extLst>
        </p:cNvPr>
        <p:cNvGrpSpPr/>
        <p:nvPr/>
      </p:nvGrpSpPr>
      <p:grpSpPr>
        <a:xfrm>
          <a:off x="0" y="0"/>
          <a:ext cx="0" cy="0"/>
          <a:chOff x="0" y="0"/>
          <a:chExt cx="0" cy="0"/>
        </a:xfrm>
      </p:grpSpPr>
      <p:sp>
        <p:nvSpPr>
          <p:cNvPr id="393" name="Google Shape;393;g12420fcadbf_0_17:notes">
            <a:extLst>
              <a:ext uri="{FF2B5EF4-FFF2-40B4-BE49-F238E27FC236}">
                <a16:creationId xmlns:a16="http://schemas.microsoft.com/office/drawing/2014/main" id="{D4DEDA81-9C75-A286-B53C-549B3F2D8C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a:extLst>
              <a:ext uri="{FF2B5EF4-FFF2-40B4-BE49-F238E27FC236}">
                <a16:creationId xmlns:a16="http://schemas.microsoft.com/office/drawing/2014/main" id="{4A361C10-6C0F-7756-DFDA-AFF89570DB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39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B811D709-89D7-A98A-6DA7-2F9316DB0B95}"/>
            </a:ext>
          </a:extLst>
        </p:cNvPr>
        <p:cNvGrpSpPr/>
        <p:nvPr/>
      </p:nvGrpSpPr>
      <p:grpSpPr>
        <a:xfrm>
          <a:off x="0" y="0"/>
          <a:ext cx="0" cy="0"/>
          <a:chOff x="0" y="0"/>
          <a:chExt cx="0" cy="0"/>
        </a:xfrm>
      </p:grpSpPr>
      <p:sp>
        <p:nvSpPr>
          <p:cNvPr id="535" name="Google Shape;535;gcc9050bdf8_0_195:notes">
            <a:extLst>
              <a:ext uri="{FF2B5EF4-FFF2-40B4-BE49-F238E27FC236}">
                <a16:creationId xmlns:a16="http://schemas.microsoft.com/office/drawing/2014/main" id="{A1D6EDCD-E55B-321C-A355-DD71CCD30A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a:extLst>
              <a:ext uri="{FF2B5EF4-FFF2-40B4-BE49-F238E27FC236}">
                <a16:creationId xmlns:a16="http://schemas.microsoft.com/office/drawing/2014/main" id="{D370DFD0-C2D1-A03B-837A-08B1A5982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09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a:extLst>
            <a:ext uri="{FF2B5EF4-FFF2-40B4-BE49-F238E27FC236}">
              <a16:creationId xmlns:a16="http://schemas.microsoft.com/office/drawing/2014/main" id="{C806429F-4885-E70F-C5EC-E39FCF7083EE}"/>
            </a:ext>
          </a:extLst>
        </p:cNvPr>
        <p:cNvGrpSpPr/>
        <p:nvPr/>
      </p:nvGrpSpPr>
      <p:grpSpPr>
        <a:xfrm>
          <a:off x="0" y="0"/>
          <a:ext cx="0" cy="0"/>
          <a:chOff x="0" y="0"/>
          <a:chExt cx="0" cy="0"/>
        </a:xfrm>
      </p:grpSpPr>
      <p:sp>
        <p:nvSpPr>
          <p:cNvPr id="393" name="Google Shape;393;g12420fcadbf_0_17:notes">
            <a:extLst>
              <a:ext uri="{FF2B5EF4-FFF2-40B4-BE49-F238E27FC236}">
                <a16:creationId xmlns:a16="http://schemas.microsoft.com/office/drawing/2014/main" id="{7E629C9D-BF8D-7628-881B-8DCF692FBB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a:extLst>
              <a:ext uri="{FF2B5EF4-FFF2-40B4-BE49-F238E27FC236}">
                <a16:creationId xmlns:a16="http://schemas.microsoft.com/office/drawing/2014/main" id="{29F2C634-6F8F-8655-3283-6A4326200E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48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04EFE8B4-B6DE-0141-DAAC-23A1919FA96E}"/>
            </a:ext>
          </a:extLst>
        </p:cNvPr>
        <p:cNvGrpSpPr/>
        <p:nvPr/>
      </p:nvGrpSpPr>
      <p:grpSpPr>
        <a:xfrm>
          <a:off x="0" y="0"/>
          <a:ext cx="0" cy="0"/>
          <a:chOff x="0" y="0"/>
          <a:chExt cx="0" cy="0"/>
        </a:xfrm>
      </p:grpSpPr>
      <p:sp>
        <p:nvSpPr>
          <p:cNvPr id="435" name="Google Shape;435;gcc9050bdf8_0_295:notes">
            <a:extLst>
              <a:ext uri="{FF2B5EF4-FFF2-40B4-BE49-F238E27FC236}">
                <a16:creationId xmlns:a16="http://schemas.microsoft.com/office/drawing/2014/main" id="{72E46D29-144F-9772-B2FE-391B68D82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a:extLst>
              <a:ext uri="{FF2B5EF4-FFF2-40B4-BE49-F238E27FC236}">
                <a16:creationId xmlns:a16="http://schemas.microsoft.com/office/drawing/2014/main" id="{07142C2B-08F1-5061-C803-D3B02E5B96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70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92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77063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8" r:id="rId5"/>
    <p:sldLayoutId id="2147483660"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670105" y="41710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487596"/>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Analysis and identification of malicious mobile applications </a:t>
            </a:r>
            <a:r>
              <a:rPr lang="en" dirty="0"/>
              <a:t> </a:t>
            </a:r>
            <a:endParaRPr dirty="0">
              <a:solidFill>
                <a:srgbClr val="CC0000"/>
              </a:solidFill>
            </a:endParaRPr>
          </a:p>
        </p:txBody>
      </p:sp>
      <p:sp>
        <p:nvSpPr>
          <p:cNvPr id="283" name="Google Shape;283;p30"/>
          <p:cNvSpPr txBox="1">
            <a:spLocks noGrp="1"/>
          </p:cNvSpPr>
          <p:nvPr>
            <p:ph type="subTitle" idx="1"/>
          </p:nvPr>
        </p:nvSpPr>
        <p:spPr>
          <a:xfrm>
            <a:off x="4413455" y="3763091"/>
            <a:ext cx="58923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a:t>Team Members:</a:t>
            </a:r>
          </a:p>
          <a:p>
            <a:pPr marL="0" lvl="0" indent="0" algn="l" rtl="0">
              <a:spcBef>
                <a:spcPts val="0"/>
              </a:spcBef>
              <a:spcAft>
                <a:spcPts val="0"/>
              </a:spcAft>
              <a:buNone/>
            </a:pPr>
            <a:r>
              <a:rPr lang="en" dirty="0"/>
              <a:t>1.  JAINI KARTHIK                     21BCE5376</a:t>
            </a:r>
          </a:p>
          <a:p>
            <a:pPr marL="0" indent="0" algn="l"/>
            <a:r>
              <a:rPr lang="en" dirty="0"/>
              <a:t>2. S.V.ROHITH KUMAR            21BCE5806</a:t>
            </a:r>
          </a:p>
          <a:p>
            <a:pPr marL="0" lvl="0" indent="0" algn="l" rtl="0">
              <a:spcBef>
                <a:spcPts val="0"/>
              </a:spcBef>
              <a:spcAft>
                <a:spcPts val="0"/>
              </a:spcAft>
              <a:buNone/>
            </a:pPr>
            <a:r>
              <a:rPr lang="en" dirty="0"/>
              <a:t>3. SANDIP DATTA                     21BCE1163</a:t>
            </a:r>
          </a:p>
          <a:p>
            <a:pPr marL="0" lvl="0" indent="0" algn="l" rtl="0">
              <a:spcBef>
                <a:spcPts val="0"/>
              </a:spcBef>
              <a:spcAft>
                <a:spcPts val="0"/>
              </a:spcAft>
              <a:buNone/>
            </a:pPr>
            <a:r>
              <a:rPr lang="en" dirty="0"/>
              <a:t>4. ANANYA TEJ                          21BCE5855</a:t>
            </a:r>
          </a:p>
          <a:p>
            <a:pPr marL="0" lvl="0" indent="0" algn="l" rtl="0">
              <a:spcBef>
                <a:spcPts val="0"/>
              </a:spcBef>
              <a:spcAft>
                <a:spcPts val="0"/>
              </a:spcAft>
              <a:buNone/>
            </a:pPr>
            <a:r>
              <a:rPr lang="en" dirty="0"/>
              <a:t>5. D.PARDHA SARADHI RAJU 21BCE5634</a:t>
            </a:r>
          </a:p>
          <a:p>
            <a:pPr marL="0" lvl="0" indent="0" algn="l" rtl="0">
              <a:spcBef>
                <a:spcPts val="0"/>
              </a:spcBef>
              <a:spcAft>
                <a:spcPts val="0"/>
              </a:spcAft>
              <a:buNone/>
            </a:pPr>
            <a:r>
              <a:rPr lang="en" dirty="0"/>
              <a:t>6. POTNURU JAYANTH            21BCE1037 </a:t>
            </a:r>
          </a:p>
          <a:p>
            <a:pPr marL="0" lvl="0" indent="0" algn="r" rtl="0">
              <a:spcBef>
                <a:spcPts val="0"/>
              </a:spcBef>
              <a:spcAft>
                <a:spcPts val="0"/>
              </a:spcAft>
              <a:buNone/>
            </a:pP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7559966" y="1666746"/>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44667" y="471948"/>
            <a:ext cx="7396300" cy="446876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369794" y="132735"/>
            <a:ext cx="6172200" cy="4990726"/>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200" b="0" i="0" dirty="0">
                <a:solidFill>
                  <a:srgbClr val="ECECEC"/>
                </a:solidFill>
                <a:effectLst/>
                <a:latin typeface="Söhne"/>
              </a:rPr>
              <a:t>Data preprocessing:</a:t>
            </a:r>
          </a:p>
          <a:p>
            <a:pPr marL="742950" lvl="1" indent="-285750" algn="l">
              <a:buFont typeface="Arial" panose="020B0604020202020204" pitchFamily="34" charset="0"/>
              <a:buChar char="•"/>
            </a:pPr>
            <a:r>
              <a:rPr lang="en-US" sz="1200" b="0" i="0" dirty="0">
                <a:solidFill>
                  <a:srgbClr val="ECECEC"/>
                </a:solidFill>
                <a:effectLst/>
                <a:latin typeface="Söhne"/>
              </a:rPr>
              <a:t>Data is split into testing and training sets at an 8:2 ratio.</a:t>
            </a:r>
          </a:p>
          <a:p>
            <a:pPr marL="742950" lvl="1" indent="-285750" algn="l">
              <a:buFont typeface="Arial" panose="020B0604020202020204" pitchFamily="34" charset="0"/>
              <a:buChar char="•"/>
            </a:pPr>
            <a:r>
              <a:rPr lang="en-US" sz="1200" b="0" i="0" dirty="0">
                <a:solidFill>
                  <a:srgbClr val="ECECEC"/>
                </a:solidFill>
                <a:effectLst/>
                <a:latin typeface="Söhne"/>
              </a:rPr>
              <a:t>Under and oversampling techniques were attempted but yielded unsatisfactory results.</a:t>
            </a:r>
          </a:p>
          <a:p>
            <a:pPr algn="l">
              <a:buFont typeface="Arial" panose="020B0604020202020204" pitchFamily="34" charset="0"/>
              <a:buChar char="•"/>
            </a:pPr>
            <a:r>
              <a:rPr lang="en-US" sz="1200" b="0" i="0" dirty="0">
                <a:solidFill>
                  <a:srgbClr val="ECECEC"/>
                </a:solidFill>
                <a:effectLst/>
                <a:latin typeface="Söhne"/>
              </a:rPr>
              <a:t>Classifier experimentation:</a:t>
            </a:r>
          </a:p>
          <a:p>
            <a:pPr marL="742950" lvl="1" indent="-285750" algn="l">
              <a:buFont typeface="Arial" panose="020B0604020202020204" pitchFamily="34" charset="0"/>
              <a:buChar char="•"/>
            </a:pPr>
            <a:r>
              <a:rPr lang="en-US" sz="1200" b="0" i="0" dirty="0">
                <a:solidFill>
                  <a:srgbClr val="ECECEC"/>
                </a:solidFill>
                <a:effectLst/>
                <a:latin typeface="Söhne"/>
              </a:rPr>
              <a:t>Logistic regression, decision trees, and Naive Bayes were applied initially.</a:t>
            </a:r>
          </a:p>
          <a:p>
            <a:pPr marL="742950" lvl="1" indent="-285750" algn="l">
              <a:buFont typeface="Arial" panose="020B0604020202020204" pitchFamily="34" charset="0"/>
              <a:buChar char="•"/>
            </a:pPr>
            <a:r>
              <a:rPr lang="en-US" sz="1200" b="0" i="0" dirty="0">
                <a:solidFill>
                  <a:srgbClr val="ECECEC"/>
                </a:solidFill>
                <a:effectLst/>
                <a:latin typeface="Söhne"/>
              </a:rPr>
              <a:t>Results were not promising.</a:t>
            </a:r>
          </a:p>
          <a:p>
            <a:pPr algn="l">
              <a:buFont typeface="Arial" panose="020B0604020202020204" pitchFamily="34" charset="0"/>
              <a:buChar char="•"/>
            </a:pPr>
            <a:r>
              <a:rPr lang="en-US" sz="1200" b="0" i="0" dirty="0">
                <a:solidFill>
                  <a:srgbClr val="ECECEC"/>
                </a:solidFill>
                <a:effectLst/>
                <a:latin typeface="Söhne"/>
              </a:rPr>
              <a:t>Discovery of multivariate data tables:</a:t>
            </a:r>
          </a:p>
          <a:p>
            <a:pPr marL="742950" lvl="1" indent="-285750" algn="l">
              <a:buFont typeface="Arial" panose="020B0604020202020204" pitchFamily="34" charset="0"/>
              <a:buChar char="•"/>
            </a:pPr>
            <a:r>
              <a:rPr lang="en-US" sz="1200" b="0" i="0" dirty="0">
                <a:solidFill>
                  <a:srgbClr val="ECECEC"/>
                </a:solidFill>
                <a:effectLst/>
                <a:latin typeface="Söhne"/>
              </a:rPr>
              <a:t>Dataset contained multiple multivariate data tables.</a:t>
            </a:r>
          </a:p>
          <a:p>
            <a:pPr marL="742950" lvl="1" indent="-285750" algn="l">
              <a:buFont typeface="Arial" panose="020B0604020202020204" pitchFamily="34" charset="0"/>
              <a:buChar char="•"/>
            </a:pPr>
            <a:r>
              <a:rPr lang="en-US" sz="1200" b="0" i="0" dirty="0">
                <a:solidFill>
                  <a:srgbClr val="ECECEC"/>
                </a:solidFill>
                <a:effectLst/>
                <a:latin typeface="Söhne"/>
              </a:rPr>
              <a:t>PCA was applied to each dataset to reduce dimensionality.</a:t>
            </a:r>
          </a:p>
          <a:p>
            <a:pPr algn="l">
              <a:buFont typeface="Arial" panose="020B0604020202020204" pitchFamily="34" charset="0"/>
              <a:buChar char="•"/>
            </a:pPr>
            <a:r>
              <a:rPr lang="en-US" sz="1200" b="0" i="0" dirty="0">
                <a:solidFill>
                  <a:srgbClr val="ECECEC"/>
                </a:solidFill>
                <a:effectLst/>
                <a:latin typeface="Söhne"/>
              </a:rPr>
              <a:t>PCA application:</a:t>
            </a:r>
          </a:p>
          <a:p>
            <a:pPr marL="742950" lvl="1" indent="-285750" algn="l">
              <a:buFont typeface="Arial" panose="020B0604020202020204" pitchFamily="34" charset="0"/>
              <a:buChar char="•"/>
            </a:pPr>
            <a:r>
              <a:rPr lang="en-US" sz="1200" b="0" i="0" dirty="0">
                <a:solidFill>
                  <a:srgbClr val="ECECEC"/>
                </a:solidFill>
                <a:effectLst/>
                <a:latin typeface="Söhne"/>
              </a:rPr>
              <a:t>Variance percentage after PCA was plotted.</a:t>
            </a:r>
          </a:p>
          <a:p>
            <a:pPr marL="742950" lvl="1" indent="-285750" algn="l">
              <a:buFont typeface="Arial" panose="020B0604020202020204" pitchFamily="34" charset="0"/>
              <a:buChar char="•"/>
            </a:pPr>
            <a:r>
              <a:rPr lang="en-US" sz="1200" b="0" i="0" dirty="0">
                <a:solidFill>
                  <a:srgbClr val="ECECEC"/>
                </a:solidFill>
                <a:effectLst/>
                <a:latin typeface="Söhne"/>
              </a:rPr>
              <a:t>Inverse transform was chosen.</a:t>
            </a:r>
          </a:p>
          <a:p>
            <a:pPr algn="l">
              <a:buFont typeface="Arial" panose="020B0604020202020204" pitchFamily="34" charset="0"/>
              <a:buChar char="•"/>
            </a:pPr>
            <a:r>
              <a:rPr lang="en-US" sz="1200" b="0" i="0" dirty="0">
                <a:solidFill>
                  <a:srgbClr val="ECECEC"/>
                </a:solidFill>
                <a:effectLst/>
                <a:latin typeface="Söhne"/>
              </a:rPr>
              <a:t>Application of Random Forest:</a:t>
            </a:r>
          </a:p>
          <a:p>
            <a:pPr marL="742950" lvl="1" indent="-285750" algn="l">
              <a:buFont typeface="Arial" panose="020B0604020202020204" pitchFamily="34" charset="0"/>
              <a:buChar char="•"/>
            </a:pPr>
            <a:r>
              <a:rPr lang="en-US" sz="1200" b="0" i="0" dirty="0">
                <a:solidFill>
                  <a:srgbClr val="ECECEC"/>
                </a:solidFill>
                <a:effectLst/>
                <a:latin typeface="Söhne"/>
              </a:rPr>
              <a:t>Resulted in a significant improvement in accuracy.</a:t>
            </a:r>
          </a:p>
          <a:p>
            <a:pPr algn="l">
              <a:buFont typeface="Arial" panose="020B0604020202020204" pitchFamily="34" charset="0"/>
              <a:buChar char="•"/>
            </a:pPr>
            <a:r>
              <a:rPr lang="en-US" sz="1200" b="0" i="0" dirty="0">
                <a:solidFill>
                  <a:srgbClr val="ECECEC"/>
                </a:solidFill>
                <a:effectLst/>
                <a:latin typeface="Söhne"/>
              </a:rPr>
              <a:t>Boosting approach:</a:t>
            </a:r>
          </a:p>
          <a:p>
            <a:pPr marL="742950" lvl="1" indent="-285750" algn="l">
              <a:buFont typeface="Arial" panose="020B0604020202020204" pitchFamily="34" charset="0"/>
              <a:buChar char="•"/>
            </a:pPr>
            <a:r>
              <a:rPr lang="en-US" sz="1200" b="0" i="0" dirty="0">
                <a:solidFill>
                  <a:srgbClr val="ECECEC"/>
                </a:solidFill>
                <a:effectLst/>
                <a:latin typeface="Söhne"/>
              </a:rPr>
              <a:t>Used to further increase prediction accuracy.</a:t>
            </a:r>
          </a:p>
          <a:p>
            <a:pPr marL="742950" lvl="1" indent="-285750" algn="l">
              <a:buFont typeface="Arial" panose="020B0604020202020204" pitchFamily="34" charset="0"/>
              <a:buChar char="•"/>
            </a:pPr>
            <a:r>
              <a:rPr lang="en-US" sz="1200" b="0" i="0" dirty="0">
                <a:solidFill>
                  <a:srgbClr val="ECECEC"/>
                </a:solidFill>
                <a:effectLst/>
                <a:latin typeface="Söhne"/>
              </a:rPr>
              <a:t>Applied to both unsampled and feature-selected datasets.</a:t>
            </a:r>
          </a:p>
          <a:p>
            <a:pPr algn="l">
              <a:buFont typeface="Arial" panose="020B0604020202020204" pitchFamily="34" charset="0"/>
              <a:buChar char="•"/>
            </a:pPr>
            <a:r>
              <a:rPr lang="en-US" sz="1200" b="0" i="0" dirty="0">
                <a:solidFill>
                  <a:srgbClr val="ECECEC"/>
                </a:solidFill>
                <a:effectLst/>
                <a:latin typeface="Söhne"/>
              </a:rPr>
              <a:t>Experimentation with SVM and MLP:</a:t>
            </a:r>
          </a:p>
          <a:p>
            <a:pPr marL="742950" lvl="1" indent="-285750" algn="l">
              <a:buFont typeface="Arial" panose="020B0604020202020204" pitchFamily="34" charset="0"/>
              <a:buChar char="•"/>
            </a:pPr>
            <a:r>
              <a:rPr lang="en-US" sz="1200" b="0" i="0" dirty="0">
                <a:solidFill>
                  <a:srgbClr val="ECECEC"/>
                </a:solidFill>
                <a:effectLst/>
                <a:latin typeface="Söhne"/>
              </a:rPr>
              <a:t>Achieved the best results.</a:t>
            </a:r>
          </a:p>
          <a:p>
            <a:pPr marL="742950" lvl="1" indent="-285750" algn="l">
              <a:buFont typeface="Arial" panose="020B0604020202020204" pitchFamily="34" charset="0"/>
              <a:buChar char="•"/>
            </a:pPr>
            <a:r>
              <a:rPr lang="en-US" sz="1200" b="0" i="0" dirty="0">
                <a:solidFill>
                  <a:srgbClr val="ECECEC"/>
                </a:solidFill>
                <a:effectLst/>
                <a:latin typeface="Söhne"/>
              </a:rPr>
              <a:t>Notable improvement observed when comparing results after feature selection and boosting.</a:t>
            </a:r>
          </a:p>
          <a:p>
            <a:pPr marL="0" indent="0" algn="l"/>
            <a:endParaRPr lang="en-US" sz="1200" kern="100" dirty="0">
              <a:latin typeface="Audiowide" panose="020B0604020202020204" charset="0"/>
              <a:ea typeface="Calibri" panose="020F0502020204030204" pitchFamily="34" charset="0"/>
              <a:cs typeface="Times New Roman" panose="02020603050405020304" pitchFamily="18" charset="0"/>
            </a:endParaRPr>
          </a:p>
          <a:p>
            <a:pPr marL="171450" lvl="0" indent="-171450" algn="r" rtl="0">
              <a:spcBef>
                <a:spcPts val="0"/>
              </a:spcBef>
              <a:spcAft>
                <a:spcPts val="0"/>
              </a:spcAft>
              <a:buFont typeface="Arial" panose="020B0604020202020204" pitchFamily="34" charset="0"/>
              <a:buChar char="•"/>
            </a:pPr>
            <a:endParaRPr lang="en-US" sz="1200" dirty="0">
              <a:latin typeface="Audiowide" panose="020B060402020202020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a:extLst>
            <a:ext uri="{FF2B5EF4-FFF2-40B4-BE49-F238E27FC236}">
              <a16:creationId xmlns:a16="http://schemas.microsoft.com/office/drawing/2014/main" id="{65C32493-5B8B-7110-01E9-60667C688D16}"/>
            </a:ext>
          </a:extLst>
        </p:cNvPr>
        <p:cNvGrpSpPr/>
        <p:nvPr/>
      </p:nvGrpSpPr>
      <p:grpSpPr>
        <a:xfrm>
          <a:off x="0" y="0"/>
          <a:ext cx="0" cy="0"/>
          <a:chOff x="0" y="0"/>
          <a:chExt cx="0" cy="0"/>
        </a:xfrm>
      </p:grpSpPr>
      <p:sp>
        <p:nvSpPr>
          <p:cNvPr id="396" name="Google Shape;396;p33">
            <a:extLst>
              <a:ext uri="{FF2B5EF4-FFF2-40B4-BE49-F238E27FC236}">
                <a16:creationId xmlns:a16="http://schemas.microsoft.com/office/drawing/2014/main" id="{5C34A9F9-BC2E-69C9-DC20-934717E4F8FE}"/>
              </a:ext>
            </a:extLst>
          </p:cNvPr>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a:extLst>
              <a:ext uri="{FF2B5EF4-FFF2-40B4-BE49-F238E27FC236}">
                <a16:creationId xmlns:a16="http://schemas.microsoft.com/office/drawing/2014/main" id="{FD1C6768-8FCA-A372-C768-75A613071533}"/>
              </a:ext>
            </a:extLst>
          </p:cNvPr>
          <p:cNvSpPr txBox="1">
            <a:spLocks noGrp="1"/>
          </p:cNvSpPr>
          <p:nvPr>
            <p:ph type="title"/>
          </p:nvPr>
        </p:nvSpPr>
        <p:spPr>
          <a:xfrm>
            <a:off x="4491888" y="1872249"/>
            <a:ext cx="3719272" cy="1287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Role Of Each Member </a:t>
            </a:r>
            <a:endParaRPr dirty="0"/>
          </a:p>
        </p:txBody>
      </p:sp>
      <p:sp>
        <p:nvSpPr>
          <p:cNvPr id="399" name="Google Shape;399;p33">
            <a:extLst>
              <a:ext uri="{FF2B5EF4-FFF2-40B4-BE49-F238E27FC236}">
                <a16:creationId xmlns:a16="http://schemas.microsoft.com/office/drawing/2014/main" id="{0B1BCD5D-3692-D8D7-C9FF-0E6B55151A7B}"/>
              </a:ext>
            </a:extLst>
          </p:cNvPr>
          <p:cNvSpPr txBox="1">
            <a:spLocks noGrp="1"/>
          </p:cNvSpPr>
          <p:nvPr>
            <p:ph type="title" idx="2"/>
          </p:nvPr>
        </p:nvSpPr>
        <p:spPr>
          <a:xfrm>
            <a:off x="1655304" y="1872250"/>
            <a:ext cx="2004709"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00" name="Google Shape;400;p33">
            <a:extLst>
              <a:ext uri="{FF2B5EF4-FFF2-40B4-BE49-F238E27FC236}">
                <a16:creationId xmlns:a16="http://schemas.microsoft.com/office/drawing/2014/main" id="{533204A0-0884-5161-9740-39F644894F7C}"/>
              </a:ext>
            </a:extLst>
          </p:cNvPr>
          <p:cNvGrpSpPr/>
          <p:nvPr/>
        </p:nvGrpSpPr>
        <p:grpSpPr>
          <a:xfrm rot="10800000">
            <a:off x="8057882" y="382596"/>
            <a:ext cx="288601" cy="1096693"/>
            <a:chOff x="1006700" y="2603975"/>
            <a:chExt cx="55450" cy="210700"/>
          </a:xfrm>
        </p:grpSpPr>
        <p:sp>
          <p:nvSpPr>
            <p:cNvPr id="401" name="Google Shape;401;p33">
              <a:extLst>
                <a:ext uri="{FF2B5EF4-FFF2-40B4-BE49-F238E27FC236}">
                  <a16:creationId xmlns:a16="http://schemas.microsoft.com/office/drawing/2014/main" id="{B6171116-8929-639B-A36D-619439B19417}"/>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a:extLst>
                <a:ext uri="{FF2B5EF4-FFF2-40B4-BE49-F238E27FC236}">
                  <a16:creationId xmlns:a16="http://schemas.microsoft.com/office/drawing/2014/main" id="{CB331D8E-E64B-E8C7-5A59-0DA4FFEAADE6}"/>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a:extLst>
                <a:ext uri="{FF2B5EF4-FFF2-40B4-BE49-F238E27FC236}">
                  <a16:creationId xmlns:a16="http://schemas.microsoft.com/office/drawing/2014/main" id="{AF5BBA7D-AC2A-4B9C-EBC7-D8AEF6C342C0}"/>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a:extLst>
                <a:ext uri="{FF2B5EF4-FFF2-40B4-BE49-F238E27FC236}">
                  <a16:creationId xmlns:a16="http://schemas.microsoft.com/office/drawing/2014/main" id="{EDCD78FD-9286-3807-C0D5-902FF57A0BED}"/>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a:extLst>
                <a:ext uri="{FF2B5EF4-FFF2-40B4-BE49-F238E27FC236}">
                  <a16:creationId xmlns:a16="http://schemas.microsoft.com/office/drawing/2014/main" id="{348B07FD-FBD0-3A34-0ED7-A62FFF5EE238}"/>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a:extLst>
                <a:ext uri="{FF2B5EF4-FFF2-40B4-BE49-F238E27FC236}">
                  <a16:creationId xmlns:a16="http://schemas.microsoft.com/office/drawing/2014/main" id="{D75FC353-9CDD-9400-4074-4FAC39F36DF5}"/>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a:extLst>
              <a:ext uri="{FF2B5EF4-FFF2-40B4-BE49-F238E27FC236}">
                <a16:creationId xmlns:a16="http://schemas.microsoft.com/office/drawing/2014/main" id="{B2A87B60-F955-120A-E1DE-F45F930E7542}"/>
              </a:ext>
            </a:extLst>
          </p:cNvPr>
          <p:cNvGrpSpPr/>
          <p:nvPr/>
        </p:nvGrpSpPr>
        <p:grpSpPr>
          <a:xfrm>
            <a:off x="558602" y="508321"/>
            <a:ext cx="781224" cy="726909"/>
            <a:chOff x="827350" y="3629733"/>
            <a:chExt cx="1431600" cy="1332067"/>
          </a:xfrm>
        </p:grpSpPr>
        <p:sp>
          <p:nvSpPr>
            <p:cNvPr id="408" name="Google Shape;408;p33">
              <a:extLst>
                <a:ext uri="{FF2B5EF4-FFF2-40B4-BE49-F238E27FC236}">
                  <a16:creationId xmlns:a16="http://schemas.microsoft.com/office/drawing/2014/main" id="{0EDB0595-C695-2150-54A9-B29C27AF2277}"/>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a:extLst>
                <a:ext uri="{FF2B5EF4-FFF2-40B4-BE49-F238E27FC236}">
                  <a16:creationId xmlns:a16="http://schemas.microsoft.com/office/drawing/2014/main" id="{A9366D39-528E-441D-0E27-85B4D494FB5E}"/>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a:extLst>
                <a:ext uri="{FF2B5EF4-FFF2-40B4-BE49-F238E27FC236}">
                  <a16:creationId xmlns:a16="http://schemas.microsoft.com/office/drawing/2014/main" id="{18765AF9-F21F-71C0-517F-DBDFFAF4AC10}"/>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a:extLst>
              <a:ext uri="{FF2B5EF4-FFF2-40B4-BE49-F238E27FC236}">
                <a16:creationId xmlns:a16="http://schemas.microsoft.com/office/drawing/2014/main" id="{80A8E3BC-2E0E-D48E-43B9-78D9B053D0EF}"/>
              </a:ext>
            </a:extLst>
          </p:cNvPr>
          <p:cNvGrpSpPr/>
          <p:nvPr/>
        </p:nvGrpSpPr>
        <p:grpSpPr>
          <a:xfrm>
            <a:off x="1387564" y="321673"/>
            <a:ext cx="356325" cy="331552"/>
            <a:chOff x="827350" y="3629733"/>
            <a:chExt cx="1431600" cy="1332067"/>
          </a:xfrm>
        </p:grpSpPr>
        <p:sp>
          <p:nvSpPr>
            <p:cNvPr id="412" name="Google Shape;412;p33">
              <a:extLst>
                <a:ext uri="{FF2B5EF4-FFF2-40B4-BE49-F238E27FC236}">
                  <a16:creationId xmlns:a16="http://schemas.microsoft.com/office/drawing/2014/main" id="{2F7E5EC8-FF0E-7F1E-A236-B4D561636D88}"/>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a:extLst>
                <a:ext uri="{FF2B5EF4-FFF2-40B4-BE49-F238E27FC236}">
                  <a16:creationId xmlns:a16="http://schemas.microsoft.com/office/drawing/2014/main" id="{728B5B11-CEC7-F9C2-E82F-7B3C19AD200C}"/>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a:extLst>
                <a:ext uri="{FF2B5EF4-FFF2-40B4-BE49-F238E27FC236}">
                  <a16:creationId xmlns:a16="http://schemas.microsoft.com/office/drawing/2014/main" id="{C4575071-70A0-A161-06D6-9947AEF76E47}"/>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a:extLst>
              <a:ext uri="{FF2B5EF4-FFF2-40B4-BE49-F238E27FC236}">
                <a16:creationId xmlns:a16="http://schemas.microsoft.com/office/drawing/2014/main" id="{BF821C7C-8642-4CD0-411A-E9BF5F3BE034}"/>
              </a:ext>
            </a:extLst>
          </p:cNvPr>
          <p:cNvGrpSpPr/>
          <p:nvPr/>
        </p:nvGrpSpPr>
        <p:grpSpPr>
          <a:xfrm>
            <a:off x="7535601" y="3848738"/>
            <a:ext cx="895180" cy="832942"/>
            <a:chOff x="827350" y="3629733"/>
            <a:chExt cx="1431600" cy="1332067"/>
          </a:xfrm>
        </p:grpSpPr>
        <p:sp>
          <p:nvSpPr>
            <p:cNvPr id="416" name="Google Shape;416;p33">
              <a:extLst>
                <a:ext uri="{FF2B5EF4-FFF2-40B4-BE49-F238E27FC236}">
                  <a16:creationId xmlns:a16="http://schemas.microsoft.com/office/drawing/2014/main" id="{2B833036-F067-521F-D94E-0609587EA4F8}"/>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a:extLst>
                <a:ext uri="{FF2B5EF4-FFF2-40B4-BE49-F238E27FC236}">
                  <a16:creationId xmlns:a16="http://schemas.microsoft.com/office/drawing/2014/main" id="{DF20867D-810E-79AD-44B2-7E868E0F0C79}"/>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a:extLst>
                <a:ext uri="{FF2B5EF4-FFF2-40B4-BE49-F238E27FC236}">
                  <a16:creationId xmlns:a16="http://schemas.microsoft.com/office/drawing/2014/main" id="{6018F857-FD12-86BD-A5D5-D45E15FF011E}"/>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a:extLst>
              <a:ext uri="{FF2B5EF4-FFF2-40B4-BE49-F238E27FC236}">
                <a16:creationId xmlns:a16="http://schemas.microsoft.com/office/drawing/2014/main" id="{BA2F67DC-A72A-B34A-674B-5FB01443CA84}"/>
              </a:ext>
            </a:extLst>
          </p:cNvPr>
          <p:cNvGrpSpPr/>
          <p:nvPr/>
        </p:nvGrpSpPr>
        <p:grpSpPr>
          <a:xfrm>
            <a:off x="7902683" y="2980240"/>
            <a:ext cx="598982" cy="557337"/>
            <a:chOff x="827350" y="3629733"/>
            <a:chExt cx="1431600" cy="1332067"/>
          </a:xfrm>
        </p:grpSpPr>
        <p:sp>
          <p:nvSpPr>
            <p:cNvPr id="420" name="Google Shape;420;p33">
              <a:extLst>
                <a:ext uri="{FF2B5EF4-FFF2-40B4-BE49-F238E27FC236}">
                  <a16:creationId xmlns:a16="http://schemas.microsoft.com/office/drawing/2014/main" id="{FD5F0A1A-52D0-0B86-69E7-646470E60AA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a:extLst>
                <a:ext uri="{FF2B5EF4-FFF2-40B4-BE49-F238E27FC236}">
                  <a16:creationId xmlns:a16="http://schemas.microsoft.com/office/drawing/2014/main" id="{13E77C8B-AD6B-2387-07B2-1396AD776700}"/>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a:extLst>
                <a:ext uri="{FF2B5EF4-FFF2-40B4-BE49-F238E27FC236}">
                  <a16:creationId xmlns:a16="http://schemas.microsoft.com/office/drawing/2014/main" id="{E36B40EB-D8D4-0AB3-2ACD-B6FE86BC9DA3}"/>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a:extLst>
              <a:ext uri="{FF2B5EF4-FFF2-40B4-BE49-F238E27FC236}">
                <a16:creationId xmlns:a16="http://schemas.microsoft.com/office/drawing/2014/main" id="{64D2D740-6E8C-5EC3-8070-0F469FEC46E3}"/>
              </a:ext>
            </a:extLst>
          </p:cNvPr>
          <p:cNvGrpSpPr/>
          <p:nvPr/>
        </p:nvGrpSpPr>
        <p:grpSpPr>
          <a:xfrm>
            <a:off x="6634531" y="4239131"/>
            <a:ext cx="464268" cy="431989"/>
            <a:chOff x="827350" y="3629733"/>
            <a:chExt cx="1431600" cy="1332067"/>
          </a:xfrm>
        </p:grpSpPr>
        <p:sp>
          <p:nvSpPr>
            <p:cNvPr id="424" name="Google Shape;424;p33">
              <a:extLst>
                <a:ext uri="{FF2B5EF4-FFF2-40B4-BE49-F238E27FC236}">
                  <a16:creationId xmlns:a16="http://schemas.microsoft.com/office/drawing/2014/main" id="{797CCD02-221B-4F8A-8CEF-A520245D80F3}"/>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a:extLst>
                <a:ext uri="{FF2B5EF4-FFF2-40B4-BE49-F238E27FC236}">
                  <a16:creationId xmlns:a16="http://schemas.microsoft.com/office/drawing/2014/main" id="{2213D466-D975-50F7-9FDE-70619FD2A704}"/>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a:extLst>
                <a:ext uri="{FF2B5EF4-FFF2-40B4-BE49-F238E27FC236}">
                  <a16:creationId xmlns:a16="http://schemas.microsoft.com/office/drawing/2014/main" id="{F3F0A38D-8585-CE39-CCEA-EE284BA4B206}"/>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a:extLst>
              <a:ext uri="{FF2B5EF4-FFF2-40B4-BE49-F238E27FC236}">
                <a16:creationId xmlns:a16="http://schemas.microsoft.com/office/drawing/2014/main" id="{8948CE04-C351-B711-6FED-2546A5B3703E}"/>
              </a:ext>
            </a:extLst>
          </p:cNvPr>
          <p:cNvGrpSpPr/>
          <p:nvPr/>
        </p:nvGrpSpPr>
        <p:grpSpPr>
          <a:xfrm rot="5400000">
            <a:off x="962657" y="3906771"/>
            <a:ext cx="288601" cy="1096693"/>
            <a:chOff x="1006700" y="2603975"/>
            <a:chExt cx="55450" cy="210700"/>
          </a:xfrm>
        </p:grpSpPr>
        <p:sp>
          <p:nvSpPr>
            <p:cNvPr id="428" name="Google Shape;428;p33">
              <a:extLst>
                <a:ext uri="{FF2B5EF4-FFF2-40B4-BE49-F238E27FC236}">
                  <a16:creationId xmlns:a16="http://schemas.microsoft.com/office/drawing/2014/main" id="{00ECB19D-CD30-5EC6-0AD1-7E33F7FD44DC}"/>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a:extLst>
                <a:ext uri="{FF2B5EF4-FFF2-40B4-BE49-F238E27FC236}">
                  <a16:creationId xmlns:a16="http://schemas.microsoft.com/office/drawing/2014/main" id="{99BBB3A1-4613-E30D-DD27-E45312FD556C}"/>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a:extLst>
                <a:ext uri="{FF2B5EF4-FFF2-40B4-BE49-F238E27FC236}">
                  <a16:creationId xmlns:a16="http://schemas.microsoft.com/office/drawing/2014/main" id="{66382792-65F7-23C0-EC31-27EA6AA3E40F}"/>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a:extLst>
                <a:ext uri="{FF2B5EF4-FFF2-40B4-BE49-F238E27FC236}">
                  <a16:creationId xmlns:a16="http://schemas.microsoft.com/office/drawing/2014/main" id="{5C01994D-444D-7187-3C9F-C08A6ADC17CF}"/>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a:extLst>
                <a:ext uri="{FF2B5EF4-FFF2-40B4-BE49-F238E27FC236}">
                  <a16:creationId xmlns:a16="http://schemas.microsoft.com/office/drawing/2014/main" id="{0B966271-5C8B-19A3-C021-F4E4D9DDEE11}"/>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a:extLst>
                <a:ext uri="{FF2B5EF4-FFF2-40B4-BE49-F238E27FC236}">
                  <a16:creationId xmlns:a16="http://schemas.microsoft.com/office/drawing/2014/main" id="{834905C9-BAE1-E96E-0F07-A7F071C48EA3}"/>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475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Role Of Each Member</a:t>
            </a:r>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086130" y="187628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5"/>
          <p:cNvGrpSpPr/>
          <p:nvPr/>
        </p:nvGrpSpPr>
        <p:grpSpPr>
          <a:xfrm>
            <a:off x="6830586" y="1583401"/>
            <a:ext cx="421927" cy="370882"/>
            <a:chOff x="-3030525" y="3973150"/>
            <a:chExt cx="293025" cy="257575"/>
          </a:xfrm>
        </p:grpSpPr>
        <p:sp>
          <p:nvSpPr>
            <p:cNvPr id="514" name="Google Shape;514;p35"/>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5"/>
          <p:cNvGrpSpPr/>
          <p:nvPr/>
        </p:nvGrpSpPr>
        <p:grpSpPr>
          <a:xfrm>
            <a:off x="1904954" y="1559019"/>
            <a:ext cx="421927" cy="419659"/>
            <a:chOff x="-6329100" y="3632100"/>
            <a:chExt cx="293025" cy="291450"/>
          </a:xfrm>
        </p:grpSpPr>
        <p:sp>
          <p:nvSpPr>
            <p:cNvPr id="517" name="Google Shape;517;p35"/>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5"/>
          <p:cNvGrpSpPr/>
          <p:nvPr/>
        </p:nvGrpSpPr>
        <p:grpSpPr>
          <a:xfrm>
            <a:off x="4302880" y="2080606"/>
            <a:ext cx="424159" cy="419659"/>
            <a:chOff x="-1182750" y="3962900"/>
            <a:chExt cx="294575" cy="291450"/>
          </a:xfrm>
        </p:grpSpPr>
        <p:sp>
          <p:nvSpPr>
            <p:cNvPr id="521" name="Google Shape;521;p35"/>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5"/>
          <p:cNvSpPr txBox="1">
            <a:spLocks noGrp="1"/>
          </p:cNvSpPr>
          <p:nvPr>
            <p:ph type="title"/>
          </p:nvPr>
        </p:nvSpPr>
        <p:spPr>
          <a:xfrm rot="-1114">
            <a:off x="937731" y="2211332"/>
            <a:ext cx="2778300" cy="4840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 </a:t>
            </a:r>
            <a:r>
              <a:rPr lang="en"/>
              <a:t>Karthik</a:t>
            </a:r>
            <a:endParaRPr/>
          </a:p>
        </p:txBody>
      </p:sp>
      <p:sp>
        <p:nvSpPr>
          <p:cNvPr id="529" name="Google Shape;529;p35"/>
          <p:cNvSpPr txBox="1">
            <a:spLocks noGrp="1"/>
          </p:cNvSpPr>
          <p:nvPr>
            <p:ph type="title" idx="2"/>
          </p:nvPr>
        </p:nvSpPr>
        <p:spPr>
          <a:xfrm>
            <a:off x="3165980" y="2648140"/>
            <a:ext cx="2778300" cy="82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S.V.Rohith Kumar</a:t>
            </a:r>
            <a:endParaRPr dirty="0"/>
          </a:p>
        </p:txBody>
      </p:sp>
      <p:sp>
        <p:nvSpPr>
          <p:cNvPr id="530" name="Google Shape;530;p35"/>
          <p:cNvSpPr txBox="1">
            <a:spLocks noGrp="1"/>
          </p:cNvSpPr>
          <p:nvPr>
            <p:ph type="subTitle" idx="3"/>
          </p:nvPr>
        </p:nvSpPr>
        <p:spPr>
          <a:xfrm>
            <a:off x="3189327" y="3472743"/>
            <a:ext cx="2778300" cy="4845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AutoNum type="arabicParenR"/>
            </a:pPr>
            <a:r>
              <a:rPr lang="en-IN" dirty="0">
                <a:latin typeface="Karla" pitchFamily="2" charset="0"/>
              </a:rPr>
              <a:t>Model Making and data preprocessing</a:t>
            </a:r>
          </a:p>
        </p:txBody>
      </p:sp>
      <p:sp>
        <p:nvSpPr>
          <p:cNvPr id="531" name="Google Shape;531;p35"/>
          <p:cNvSpPr txBox="1">
            <a:spLocks noGrp="1"/>
          </p:cNvSpPr>
          <p:nvPr>
            <p:ph type="title" idx="4"/>
          </p:nvPr>
        </p:nvSpPr>
        <p:spPr>
          <a:xfrm>
            <a:off x="5686504" y="2240482"/>
            <a:ext cx="2778300" cy="484201"/>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dirty="0"/>
              <a:t>Sandip Datta</a:t>
            </a:r>
            <a:endParaRPr dirty="0"/>
          </a:p>
        </p:txBody>
      </p:sp>
      <p:sp>
        <p:nvSpPr>
          <p:cNvPr id="532" name="Google Shape;532;p35"/>
          <p:cNvSpPr txBox="1">
            <a:spLocks noGrp="1"/>
          </p:cNvSpPr>
          <p:nvPr>
            <p:ph type="subTitle" idx="5"/>
          </p:nvPr>
        </p:nvSpPr>
        <p:spPr>
          <a:xfrm>
            <a:off x="5686504" y="2680137"/>
            <a:ext cx="2778300" cy="484200"/>
          </a:xfrm>
          <a:prstGeom prst="rect">
            <a:avLst/>
          </a:prstGeom>
        </p:spPr>
        <p:txBody>
          <a:bodyPr spcFirstLastPara="1" wrap="square" lIns="91425" tIns="91425" rIns="0" bIns="91425" anchor="t" anchorCtr="0">
            <a:noAutofit/>
          </a:bodyPr>
          <a:lstStyle/>
          <a:p>
            <a:pPr marL="342900" lvl="0" indent="-342900" algn="ctr" rtl="0">
              <a:spcBef>
                <a:spcPts val="0"/>
              </a:spcBef>
              <a:spcAft>
                <a:spcPts val="0"/>
              </a:spcAft>
              <a:buAutoNum type="arabicParenR"/>
            </a:pPr>
            <a:r>
              <a:rPr lang="en-IN" dirty="0">
                <a:latin typeface="Karla" pitchFamily="2" charset="0"/>
              </a:rPr>
              <a:t>Model Making and improve performance metrics </a:t>
            </a:r>
          </a:p>
        </p:txBody>
      </p:sp>
      <p:sp>
        <p:nvSpPr>
          <p:cNvPr id="533" name="Google Shape;533;p35"/>
          <p:cNvSpPr txBox="1">
            <a:spLocks noGrp="1"/>
          </p:cNvSpPr>
          <p:nvPr>
            <p:ph type="subTitle" idx="1"/>
          </p:nvPr>
        </p:nvSpPr>
        <p:spPr>
          <a:xfrm rot="371">
            <a:off x="780920" y="2547228"/>
            <a:ext cx="2778300" cy="1196466"/>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AutoNum type="arabicParenR"/>
            </a:pPr>
            <a:r>
              <a:rPr lang="en-IN" dirty="0">
                <a:latin typeface="Karla" pitchFamily="2" charset="0"/>
              </a:rPr>
              <a:t>Model making and feature extraction</a:t>
            </a:r>
          </a:p>
        </p:txBody>
      </p:sp>
    </p:spTree>
    <p:extLst>
      <p:ext uri="{BB962C8B-B14F-4D97-AF65-F5344CB8AC3E}">
        <p14:creationId xmlns:p14="http://schemas.microsoft.com/office/powerpoint/2010/main" val="391881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Role Of Each Member</a:t>
            </a:r>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086130" y="187628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5"/>
          <p:cNvGrpSpPr/>
          <p:nvPr/>
        </p:nvGrpSpPr>
        <p:grpSpPr>
          <a:xfrm>
            <a:off x="6830586" y="1583401"/>
            <a:ext cx="421927" cy="370882"/>
            <a:chOff x="-3030525" y="3973150"/>
            <a:chExt cx="293025" cy="257575"/>
          </a:xfrm>
        </p:grpSpPr>
        <p:sp>
          <p:nvSpPr>
            <p:cNvPr id="514" name="Google Shape;514;p35"/>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5"/>
          <p:cNvGrpSpPr/>
          <p:nvPr/>
        </p:nvGrpSpPr>
        <p:grpSpPr>
          <a:xfrm>
            <a:off x="1904954" y="1559019"/>
            <a:ext cx="421927" cy="419659"/>
            <a:chOff x="-6329100" y="3632100"/>
            <a:chExt cx="293025" cy="291450"/>
          </a:xfrm>
        </p:grpSpPr>
        <p:sp>
          <p:nvSpPr>
            <p:cNvPr id="517" name="Google Shape;517;p35"/>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5"/>
          <p:cNvGrpSpPr/>
          <p:nvPr/>
        </p:nvGrpSpPr>
        <p:grpSpPr>
          <a:xfrm>
            <a:off x="4302880" y="2080606"/>
            <a:ext cx="424159" cy="419659"/>
            <a:chOff x="-1182750" y="3962900"/>
            <a:chExt cx="294575" cy="291450"/>
          </a:xfrm>
        </p:grpSpPr>
        <p:sp>
          <p:nvSpPr>
            <p:cNvPr id="521" name="Google Shape;521;p35"/>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5"/>
          <p:cNvSpPr txBox="1">
            <a:spLocks noGrp="1"/>
          </p:cNvSpPr>
          <p:nvPr>
            <p:ph type="title"/>
          </p:nvPr>
        </p:nvSpPr>
        <p:spPr>
          <a:xfrm rot="-1114">
            <a:off x="937731" y="2211332"/>
            <a:ext cx="2778300" cy="4840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Ananya Tej</a:t>
            </a:r>
            <a:endParaRPr dirty="0"/>
          </a:p>
        </p:txBody>
      </p:sp>
      <p:sp>
        <p:nvSpPr>
          <p:cNvPr id="529" name="Google Shape;529;p35"/>
          <p:cNvSpPr txBox="1">
            <a:spLocks noGrp="1"/>
          </p:cNvSpPr>
          <p:nvPr>
            <p:ph type="title" idx="2"/>
          </p:nvPr>
        </p:nvSpPr>
        <p:spPr>
          <a:xfrm>
            <a:off x="3165980" y="2648140"/>
            <a:ext cx="2778300" cy="82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Pardha Saradhi</a:t>
            </a:r>
            <a:endParaRPr dirty="0"/>
          </a:p>
        </p:txBody>
      </p:sp>
      <p:sp>
        <p:nvSpPr>
          <p:cNvPr id="530" name="Google Shape;530;p35"/>
          <p:cNvSpPr txBox="1">
            <a:spLocks noGrp="1"/>
          </p:cNvSpPr>
          <p:nvPr>
            <p:ph type="subTitle" idx="3"/>
          </p:nvPr>
        </p:nvSpPr>
        <p:spPr>
          <a:xfrm>
            <a:off x="3189327" y="3472743"/>
            <a:ext cx="2778300" cy="4845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AutoNum type="arabicParenR"/>
            </a:pPr>
            <a:r>
              <a:rPr lang="en-IN" dirty="0">
                <a:latin typeface="Karla" pitchFamily="2" charset="0"/>
              </a:rPr>
              <a:t>PPT making</a:t>
            </a:r>
          </a:p>
          <a:p>
            <a:pPr marL="342900" lvl="0" indent="-342900" algn="ctr" rtl="0">
              <a:spcBef>
                <a:spcPts val="0"/>
              </a:spcBef>
              <a:spcAft>
                <a:spcPts val="0"/>
              </a:spcAft>
              <a:buAutoNum type="arabicParenR"/>
            </a:pPr>
            <a:r>
              <a:rPr lang="en-IN" dirty="0">
                <a:latin typeface="Karla" pitchFamily="2" charset="0"/>
              </a:rPr>
              <a:t>Review of existing systems</a:t>
            </a:r>
          </a:p>
        </p:txBody>
      </p:sp>
      <p:sp>
        <p:nvSpPr>
          <p:cNvPr id="531" name="Google Shape;531;p35"/>
          <p:cNvSpPr txBox="1">
            <a:spLocks noGrp="1"/>
          </p:cNvSpPr>
          <p:nvPr>
            <p:ph type="title" idx="4"/>
          </p:nvPr>
        </p:nvSpPr>
        <p:spPr>
          <a:xfrm>
            <a:off x="5686504" y="2240482"/>
            <a:ext cx="2778300" cy="484201"/>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dirty="0"/>
              <a:t>Potnuru Jayanth</a:t>
            </a:r>
            <a:endParaRPr dirty="0"/>
          </a:p>
        </p:txBody>
      </p:sp>
      <p:sp>
        <p:nvSpPr>
          <p:cNvPr id="532" name="Google Shape;532;p35"/>
          <p:cNvSpPr txBox="1">
            <a:spLocks noGrp="1"/>
          </p:cNvSpPr>
          <p:nvPr>
            <p:ph type="subTitle" idx="5"/>
          </p:nvPr>
        </p:nvSpPr>
        <p:spPr>
          <a:xfrm>
            <a:off x="5686504" y="2667945"/>
            <a:ext cx="2778300" cy="484200"/>
          </a:xfrm>
          <a:prstGeom prst="rect">
            <a:avLst/>
          </a:prstGeom>
        </p:spPr>
        <p:txBody>
          <a:bodyPr spcFirstLastPara="1" wrap="square" lIns="91425" tIns="91425" rIns="0" bIns="91425" anchor="t" anchorCtr="0">
            <a:noAutofit/>
          </a:bodyPr>
          <a:lstStyle/>
          <a:p>
            <a:pPr marL="342900" lvl="0" indent="-342900" algn="ctr" rtl="0">
              <a:spcBef>
                <a:spcPts val="0"/>
              </a:spcBef>
              <a:spcAft>
                <a:spcPts val="0"/>
              </a:spcAft>
              <a:buAutoNum type="arabicParenR"/>
            </a:pPr>
            <a:r>
              <a:rPr lang="en-IN" dirty="0">
                <a:latin typeface="Karla" pitchFamily="2" charset="0"/>
              </a:rPr>
              <a:t>Model Selection</a:t>
            </a:r>
          </a:p>
          <a:p>
            <a:pPr marL="342900" lvl="0" indent="-342900" algn="ctr" rtl="0">
              <a:spcBef>
                <a:spcPts val="0"/>
              </a:spcBef>
              <a:spcAft>
                <a:spcPts val="0"/>
              </a:spcAft>
              <a:buAutoNum type="arabicParenR"/>
            </a:pPr>
            <a:r>
              <a:rPr lang="en-IN" dirty="0">
                <a:latin typeface="Karla" pitchFamily="2" charset="0"/>
              </a:rPr>
              <a:t>PPT Making</a:t>
            </a:r>
          </a:p>
        </p:txBody>
      </p:sp>
      <p:sp>
        <p:nvSpPr>
          <p:cNvPr id="533" name="Google Shape;533;p35"/>
          <p:cNvSpPr txBox="1">
            <a:spLocks noGrp="1"/>
          </p:cNvSpPr>
          <p:nvPr>
            <p:ph type="subTitle" idx="1"/>
          </p:nvPr>
        </p:nvSpPr>
        <p:spPr>
          <a:xfrm rot="371">
            <a:off x="780920" y="2547228"/>
            <a:ext cx="2778300" cy="1196466"/>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AutoNum type="arabicParenR"/>
            </a:pPr>
            <a:r>
              <a:rPr lang="en-IN" dirty="0">
                <a:latin typeface="Karla" pitchFamily="2" charset="0"/>
              </a:rPr>
              <a:t>Documentation and Reporting</a:t>
            </a:r>
          </a:p>
          <a:p>
            <a:pPr marL="342900" lvl="0" indent="-342900" algn="ctr" rtl="0">
              <a:spcBef>
                <a:spcPts val="0"/>
              </a:spcBef>
              <a:spcAft>
                <a:spcPts val="0"/>
              </a:spcAft>
              <a:buAutoNum type="arabicParenR"/>
            </a:pPr>
            <a:r>
              <a:rPr lang="en-IN" dirty="0">
                <a:latin typeface="Karla" pitchFamily="2" charset="0"/>
              </a:rPr>
              <a:t>Dataset Collection</a:t>
            </a:r>
            <a:endParaRPr dirty="0">
              <a:latin typeface="Karla" pitchFamily="2" charset="0"/>
            </a:endParaRPr>
          </a:p>
        </p:txBody>
      </p:sp>
    </p:spTree>
    <p:extLst>
      <p:ext uri="{BB962C8B-B14F-4D97-AF65-F5344CB8AC3E}">
        <p14:creationId xmlns:p14="http://schemas.microsoft.com/office/powerpoint/2010/main" val="189847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23825" y="-19050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028759" y="1893250"/>
            <a:ext cx="5162552" cy="3543296"/>
          </a:xfrm>
          <a:prstGeom prst="rect">
            <a:avLst/>
          </a:prstGeom>
          <a:noFill/>
          <a:ln>
            <a:noFill/>
          </a:ln>
        </p:spPr>
      </p:pic>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970334" y="169433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02;p57">
            <a:extLst>
              <a:ext uri="{FF2B5EF4-FFF2-40B4-BE49-F238E27FC236}">
                <a16:creationId xmlns:a16="http://schemas.microsoft.com/office/drawing/2014/main" id="{E5899F6B-7279-0BC9-56DF-D6A8DDABC4A4}"/>
              </a:ext>
            </a:extLst>
          </p:cNvPr>
          <p:cNvSpPr/>
          <p:nvPr/>
        </p:nvSpPr>
        <p:spPr>
          <a:xfrm>
            <a:off x="492754" y="2341065"/>
            <a:ext cx="3257611" cy="2119843"/>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415;p57">
            <a:extLst>
              <a:ext uri="{FF2B5EF4-FFF2-40B4-BE49-F238E27FC236}">
                <a16:creationId xmlns:a16="http://schemas.microsoft.com/office/drawing/2014/main" id="{EDCDF9C8-7766-AF50-40CE-9E4B7B6DE8EC}"/>
              </a:ext>
            </a:extLst>
          </p:cNvPr>
          <p:cNvSpPr txBox="1">
            <a:spLocks/>
          </p:cNvSpPr>
          <p:nvPr/>
        </p:nvSpPr>
        <p:spPr>
          <a:xfrm>
            <a:off x="-225045" y="2653877"/>
            <a:ext cx="4661700" cy="115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udiowide"/>
              <a:buNone/>
              <a:defRPr sz="28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br>
              <a:rPr lang="en-US" dirty="0"/>
            </a:br>
            <a:r>
              <a:rPr lang="en-US" sz="5400" dirty="0"/>
              <a:t>Thank</a:t>
            </a:r>
            <a:br>
              <a:rPr lang="en-US" sz="5400" dirty="0"/>
            </a:br>
            <a:r>
              <a:rPr lang="en-US" sz="5400" dirty="0"/>
              <a:t>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88CE7E-6879-E911-4245-5660F3446088}"/>
              </a:ext>
            </a:extLst>
          </p:cNvPr>
          <p:cNvSpPr>
            <a:spLocks noGrp="1"/>
          </p:cNvSpPr>
          <p:nvPr>
            <p:ph type="title"/>
          </p:nvPr>
        </p:nvSpPr>
        <p:spPr>
          <a:xfrm>
            <a:off x="627797" y="1506750"/>
            <a:ext cx="7670042" cy="2130000"/>
          </a:xfrm>
        </p:spPr>
        <p:txBody>
          <a:bodyPr/>
          <a:lstStyle/>
          <a:p>
            <a:br>
              <a:rPr lang="en-US" sz="1600" dirty="0"/>
            </a:br>
            <a:br>
              <a:rPr lang="en-US" sz="1600" dirty="0"/>
            </a:br>
            <a:r>
              <a:rPr lang="en-US" sz="1600" dirty="0"/>
              <a:t>ln today's world, using different mobile applications for specific tasks is very common. This leads to smart phone users accumulating too many applications over a period. Seldom do users delete unused applications. Any application performing malicious tasks can very easily go unnoticed. So, there is a need to develop a mobile app tool that can use open-source intelligence and threat feeds to detect various indicators of compromise in the smartphones. </a:t>
            </a:r>
            <a:endParaRPr lang="en-IN" sz="900" dirty="0"/>
          </a:p>
        </p:txBody>
      </p:sp>
      <p:sp>
        <p:nvSpPr>
          <p:cNvPr id="351" name="Google Shape;351;p32"/>
          <p:cNvSpPr/>
          <p:nvPr/>
        </p:nvSpPr>
        <p:spPr>
          <a:xfrm>
            <a:off x="819042" y="397342"/>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3ABDD36-28BF-334B-78D3-2184822E48CA}"/>
              </a:ext>
            </a:extLst>
          </p:cNvPr>
          <p:cNvSpPr txBox="1"/>
          <p:nvPr/>
        </p:nvSpPr>
        <p:spPr>
          <a:xfrm>
            <a:off x="1751882" y="583887"/>
            <a:ext cx="5204012" cy="584775"/>
          </a:xfrm>
          <a:prstGeom prst="rect">
            <a:avLst/>
          </a:prstGeom>
          <a:noFill/>
        </p:spPr>
        <p:txBody>
          <a:bodyPr wrap="square">
            <a:spAutoFit/>
          </a:bodyPr>
          <a:lstStyle/>
          <a:p>
            <a:pPr algn="ctr"/>
            <a:r>
              <a:rPr lang="en-US" sz="1800" b="0" i="0" dirty="0">
                <a:solidFill>
                  <a:srgbClr val="FFFFFF"/>
                </a:solidFill>
                <a:effectLst/>
                <a:latin typeface="Audiowide" panose="020B0604020202020204" charset="0"/>
                <a:ea typeface="Audiowide" panose="020B0604020202020204" charset="0"/>
                <a:cs typeface="Audiowide" panose="020B0604020202020204" charset="0"/>
              </a:rPr>
              <a:t>Problem Statement</a:t>
            </a:r>
            <a:endParaRPr lang="en-IN" dirty="0">
              <a:effectLst/>
            </a:endParaRPr>
          </a:p>
          <a:p>
            <a:pPr marL="0" lvl="0" indent="0" algn="ctr" rtl="0">
              <a:spcBef>
                <a:spcPts val="0"/>
              </a:spcBef>
              <a:spcAft>
                <a:spcPts val="0"/>
              </a:spcAft>
              <a:buNone/>
            </a:pPr>
            <a:endParaRPr lang="en-IN" dirty="0"/>
          </a:p>
        </p:txBody>
      </p:sp>
    </p:spTree>
    <p:extLst>
      <p:ext uri="{BB962C8B-B14F-4D97-AF65-F5344CB8AC3E}">
        <p14:creationId xmlns:p14="http://schemas.microsoft.com/office/powerpoint/2010/main" val="307406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962648" y="1213029"/>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3925776" y="1751301"/>
            <a:ext cx="4302488"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399" name="Google Shape;399;p33"/>
          <p:cNvSpPr txBox="1">
            <a:spLocks noGrp="1"/>
          </p:cNvSpPr>
          <p:nvPr>
            <p:ph type="title" idx="2"/>
          </p:nvPr>
        </p:nvSpPr>
        <p:spPr>
          <a:xfrm>
            <a:off x="1475448" y="1857129"/>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593350" y="628989"/>
            <a:ext cx="5202169" cy="3765107"/>
          </a:xfrm>
          <a:prstGeom prst="snip2DiagRect">
            <a:avLst>
              <a:gd name="adj1" fmla="val 395"/>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1588024" y="1503666"/>
            <a:ext cx="5133300" cy="2130000"/>
          </a:xfrm>
          <a:prstGeom prst="rect">
            <a:avLst/>
          </a:prstGeom>
        </p:spPr>
        <p:txBody>
          <a:bodyPr spcFirstLastPara="1" wrap="square" lIns="91425" tIns="91425" rIns="91425" bIns="91425" anchor="ctr" anchorCtr="0">
            <a:noAutofit/>
          </a:bodyPr>
          <a:lstStyle/>
          <a:p>
            <a:pPr marL="0" marR="0">
              <a:lnSpc>
                <a:spcPct val="115000"/>
              </a:lnSpc>
              <a:spcBef>
                <a:spcPts val="0"/>
              </a:spcBef>
              <a:spcAft>
                <a:spcPts val="800"/>
              </a:spcAft>
            </a:pPr>
            <a:br>
              <a:rPr lang="en-US" sz="1400" dirty="0">
                <a:latin typeface="Karla"/>
                <a:sym typeface="Karla"/>
              </a:rPr>
            </a:br>
            <a:r>
              <a:rPr lang="en-US" sz="1400" dirty="0">
                <a:latin typeface="Audiowide" panose="020B0604020202020204" charset="0"/>
                <a:sym typeface="Karla"/>
              </a:rPr>
              <a:t>The most extensively used and well-liked smartphone operating system available today is Android. The fact that users may download and install free third-party programs that offer a variety of advantages is one factor contributing to their popularity. Regrettably, the ability to install any third-party application has also resulted in an inexhaustible supply of malware programs that are continuously changing and designed to hurt users in various ways. Various methods are discussed and proven in this project to address the issue of Android malware detection. A real-time detection system's data analytics are created. </a:t>
            </a:r>
            <a:endParaRPr sz="1400" dirty="0">
              <a:latin typeface="Audiowide" panose="020B0604020202020204" charset="0"/>
              <a:sym typeface="Karla"/>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3393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a:extLst>
            <a:ext uri="{FF2B5EF4-FFF2-40B4-BE49-F238E27FC236}">
              <a16:creationId xmlns:a16="http://schemas.microsoft.com/office/drawing/2014/main" id="{68A33A73-BF35-070C-218F-3B17FFA652DB}"/>
            </a:ext>
          </a:extLst>
        </p:cNvPr>
        <p:cNvGrpSpPr/>
        <p:nvPr/>
      </p:nvGrpSpPr>
      <p:grpSpPr>
        <a:xfrm>
          <a:off x="0" y="0"/>
          <a:ext cx="0" cy="0"/>
          <a:chOff x="0" y="0"/>
          <a:chExt cx="0" cy="0"/>
        </a:xfrm>
      </p:grpSpPr>
      <p:sp>
        <p:nvSpPr>
          <p:cNvPr id="396" name="Google Shape;396;p33">
            <a:extLst>
              <a:ext uri="{FF2B5EF4-FFF2-40B4-BE49-F238E27FC236}">
                <a16:creationId xmlns:a16="http://schemas.microsoft.com/office/drawing/2014/main" id="{3E0B3253-9AC7-08FF-9B22-46B3145F27E2}"/>
              </a:ext>
            </a:extLst>
          </p:cNvPr>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a:extLst>
              <a:ext uri="{FF2B5EF4-FFF2-40B4-BE49-F238E27FC236}">
                <a16:creationId xmlns:a16="http://schemas.microsoft.com/office/drawing/2014/main" id="{683E925D-66B0-12F8-843D-4250CE398DCF}"/>
              </a:ext>
            </a:extLst>
          </p:cNvPr>
          <p:cNvSpPr txBox="1">
            <a:spLocks noGrp="1"/>
          </p:cNvSpPr>
          <p:nvPr>
            <p:ph type="title"/>
          </p:nvPr>
        </p:nvSpPr>
        <p:spPr>
          <a:xfrm>
            <a:off x="4288155" y="1725874"/>
            <a:ext cx="4515315" cy="10702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Existing System</a:t>
            </a:r>
            <a:endParaRPr dirty="0"/>
          </a:p>
        </p:txBody>
      </p:sp>
      <p:sp>
        <p:nvSpPr>
          <p:cNvPr id="399" name="Google Shape;399;p33">
            <a:extLst>
              <a:ext uri="{FF2B5EF4-FFF2-40B4-BE49-F238E27FC236}">
                <a16:creationId xmlns:a16="http://schemas.microsoft.com/office/drawing/2014/main" id="{328A9919-3611-C97C-D544-DFE32FB2978D}"/>
              </a:ext>
            </a:extLst>
          </p:cNvPr>
          <p:cNvSpPr txBox="1">
            <a:spLocks noGrp="1"/>
          </p:cNvSpPr>
          <p:nvPr>
            <p:ph type="title" idx="2"/>
          </p:nvPr>
        </p:nvSpPr>
        <p:spPr>
          <a:xfrm>
            <a:off x="1823137" y="1872250"/>
            <a:ext cx="1944851"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00" name="Google Shape;400;p33">
            <a:extLst>
              <a:ext uri="{FF2B5EF4-FFF2-40B4-BE49-F238E27FC236}">
                <a16:creationId xmlns:a16="http://schemas.microsoft.com/office/drawing/2014/main" id="{E56883F4-8B06-1DFA-7777-AD1A497349E4}"/>
              </a:ext>
            </a:extLst>
          </p:cNvPr>
          <p:cNvGrpSpPr/>
          <p:nvPr/>
        </p:nvGrpSpPr>
        <p:grpSpPr>
          <a:xfrm rot="10800000">
            <a:off x="8057882" y="382596"/>
            <a:ext cx="288601" cy="1096693"/>
            <a:chOff x="1006700" y="2603975"/>
            <a:chExt cx="55450" cy="210700"/>
          </a:xfrm>
        </p:grpSpPr>
        <p:sp>
          <p:nvSpPr>
            <p:cNvPr id="401" name="Google Shape;401;p33">
              <a:extLst>
                <a:ext uri="{FF2B5EF4-FFF2-40B4-BE49-F238E27FC236}">
                  <a16:creationId xmlns:a16="http://schemas.microsoft.com/office/drawing/2014/main" id="{9AB4A2F1-8A1A-5958-DCDA-3F08142DF04E}"/>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a:extLst>
                <a:ext uri="{FF2B5EF4-FFF2-40B4-BE49-F238E27FC236}">
                  <a16:creationId xmlns:a16="http://schemas.microsoft.com/office/drawing/2014/main" id="{5B971455-4BDC-68A6-1903-C01CEDA682CC}"/>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a:extLst>
                <a:ext uri="{FF2B5EF4-FFF2-40B4-BE49-F238E27FC236}">
                  <a16:creationId xmlns:a16="http://schemas.microsoft.com/office/drawing/2014/main" id="{FCC0F94E-EE5D-5206-F6E4-4C1E2B818473}"/>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a:extLst>
                <a:ext uri="{FF2B5EF4-FFF2-40B4-BE49-F238E27FC236}">
                  <a16:creationId xmlns:a16="http://schemas.microsoft.com/office/drawing/2014/main" id="{6411404C-C602-BA93-1828-8AD527B87F92}"/>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a:extLst>
                <a:ext uri="{FF2B5EF4-FFF2-40B4-BE49-F238E27FC236}">
                  <a16:creationId xmlns:a16="http://schemas.microsoft.com/office/drawing/2014/main" id="{D9D54CB4-4F43-F00B-FB59-480228362793}"/>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a:extLst>
                <a:ext uri="{FF2B5EF4-FFF2-40B4-BE49-F238E27FC236}">
                  <a16:creationId xmlns:a16="http://schemas.microsoft.com/office/drawing/2014/main" id="{D0E3DF20-9C5C-1431-082A-240EF2773855}"/>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a:extLst>
              <a:ext uri="{FF2B5EF4-FFF2-40B4-BE49-F238E27FC236}">
                <a16:creationId xmlns:a16="http://schemas.microsoft.com/office/drawing/2014/main" id="{47A6F050-33F8-CFA7-3B95-EC9B201B455B}"/>
              </a:ext>
            </a:extLst>
          </p:cNvPr>
          <p:cNvGrpSpPr/>
          <p:nvPr/>
        </p:nvGrpSpPr>
        <p:grpSpPr>
          <a:xfrm>
            <a:off x="558602" y="508321"/>
            <a:ext cx="781224" cy="726909"/>
            <a:chOff x="827350" y="3629733"/>
            <a:chExt cx="1431600" cy="1332067"/>
          </a:xfrm>
        </p:grpSpPr>
        <p:sp>
          <p:nvSpPr>
            <p:cNvPr id="408" name="Google Shape;408;p33">
              <a:extLst>
                <a:ext uri="{FF2B5EF4-FFF2-40B4-BE49-F238E27FC236}">
                  <a16:creationId xmlns:a16="http://schemas.microsoft.com/office/drawing/2014/main" id="{CC1763D3-8212-97BB-0ED3-641C7B555A25}"/>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a:extLst>
                <a:ext uri="{FF2B5EF4-FFF2-40B4-BE49-F238E27FC236}">
                  <a16:creationId xmlns:a16="http://schemas.microsoft.com/office/drawing/2014/main" id="{C9FC4B7B-929F-9959-418F-DD510966E489}"/>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a:extLst>
                <a:ext uri="{FF2B5EF4-FFF2-40B4-BE49-F238E27FC236}">
                  <a16:creationId xmlns:a16="http://schemas.microsoft.com/office/drawing/2014/main" id="{F0062C07-432B-AD81-8D8D-EF3A329008C5}"/>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a:extLst>
              <a:ext uri="{FF2B5EF4-FFF2-40B4-BE49-F238E27FC236}">
                <a16:creationId xmlns:a16="http://schemas.microsoft.com/office/drawing/2014/main" id="{AE82946C-234D-E393-9F9C-D6B045294F64}"/>
              </a:ext>
            </a:extLst>
          </p:cNvPr>
          <p:cNvGrpSpPr/>
          <p:nvPr/>
        </p:nvGrpSpPr>
        <p:grpSpPr>
          <a:xfrm>
            <a:off x="1387564" y="321673"/>
            <a:ext cx="356325" cy="331552"/>
            <a:chOff x="827350" y="3629733"/>
            <a:chExt cx="1431600" cy="1332067"/>
          </a:xfrm>
        </p:grpSpPr>
        <p:sp>
          <p:nvSpPr>
            <p:cNvPr id="412" name="Google Shape;412;p33">
              <a:extLst>
                <a:ext uri="{FF2B5EF4-FFF2-40B4-BE49-F238E27FC236}">
                  <a16:creationId xmlns:a16="http://schemas.microsoft.com/office/drawing/2014/main" id="{D27D529C-B3F4-FADC-B227-D09DB73CE855}"/>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a:extLst>
                <a:ext uri="{FF2B5EF4-FFF2-40B4-BE49-F238E27FC236}">
                  <a16:creationId xmlns:a16="http://schemas.microsoft.com/office/drawing/2014/main" id="{7A92B1F6-D388-23C3-A70F-13CA7598B107}"/>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a:extLst>
                <a:ext uri="{FF2B5EF4-FFF2-40B4-BE49-F238E27FC236}">
                  <a16:creationId xmlns:a16="http://schemas.microsoft.com/office/drawing/2014/main" id="{D2C4E221-F831-D4BD-99A3-A3637CB8A0B0}"/>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a:extLst>
              <a:ext uri="{FF2B5EF4-FFF2-40B4-BE49-F238E27FC236}">
                <a16:creationId xmlns:a16="http://schemas.microsoft.com/office/drawing/2014/main" id="{907D9E3C-4BED-F9B9-E5AD-53E5F7745C65}"/>
              </a:ext>
            </a:extLst>
          </p:cNvPr>
          <p:cNvGrpSpPr/>
          <p:nvPr/>
        </p:nvGrpSpPr>
        <p:grpSpPr>
          <a:xfrm>
            <a:off x="7535601" y="3848738"/>
            <a:ext cx="895180" cy="832942"/>
            <a:chOff x="827350" y="3629733"/>
            <a:chExt cx="1431600" cy="1332067"/>
          </a:xfrm>
        </p:grpSpPr>
        <p:sp>
          <p:nvSpPr>
            <p:cNvPr id="416" name="Google Shape;416;p33">
              <a:extLst>
                <a:ext uri="{FF2B5EF4-FFF2-40B4-BE49-F238E27FC236}">
                  <a16:creationId xmlns:a16="http://schemas.microsoft.com/office/drawing/2014/main" id="{A4C68A09-BDC1-1417-58B2-520CC424F51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a:extLst>
                <a:ext uri="{FF2B5EF4-FFF2-40B4-BE49-F238E27FC236}">
                  <a16:creationId xmlns:a16="http://schemas.microsoft.com/office/drawing/2014/main" id="{DE47CFE3-6E21-C837-3275-E63479A7761A}"/>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a:extLst>
                <a:ext uri="{FF2B5EF4-FFF2-40B4-BE49-F238E27FC236}">
                  <a16:creationId xmlns:a16="http://schemas.microsoft.com/office/drawing/2014/main" id="{BDC0E396-601A-10DC-74DF-107C6661BC82}"/>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a:extLst>
              <a:ext uri="{FF2B5EF4-FFF2-40B4-BE49-F238E27FC236}">
                <a16:creationId xmlns:a16="http://schemas.microsoft.com/office/drawing/2014/main" id="{ED6D15E7-26A4-3AD1-3AE0-D22051C2F868}"/>
              </a:ext>
            </a:extLst>
          </p:cNvPr>
          <p:cNvGrpSpPr/>
          <p:nvPr/>
        </p:nvGrpSpPr>
        <p:grpSpPr>
          <a:xfrm>
            <a:off x="7902683" y="2980240"/>
            <a:ext cx="598982" cy="557337"/>
            <a:chOff x="827350" y="3629733"/>
            <a:chExt cx="1431600" cy="1332067"/>
          </a:xfrm>
        </p:grpSpPr>
        <p:sp>
          <p:nvSpPr>
            <p:cNvPr id="420" name="Google Shape;420;p33">
              <a:extLst>
                <a:ext uri="{FF2B5EF4-FFF2-40B4-BE49-F238E27FC236}">
                  <a16:creationId xmlns:a16="http://schemas.microsoft.com/office/drawing/2014/main" id="{1DFF734E-1874-E599-3415-572F39BF32B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a:extLst>
                <a:ext uri="{FF2B5EF4-FFF2-40B4-BE49-F238E27FC236}">
                  <a16:creationId xmlns:a16="http://schemas.microsoft.com/office/drawing/2014/main" id="{2E9E0869-934B-F221-E0F0-9E7A4C25B4F0}"/>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a:extLst>
                <a:ext uri="{FF2B5EF4-FFF2-40B4-BE49-F238E27FC236}">
                  <a16:creationId xmlns:a16="http://schemas.microsoft.com/office/drawing/2014/main" id="{728B6606-3778-5419-8A61-8FB2983A909F}"/>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a:extLst>
              <a:ext uri="{FF2B5EF4-FFF2-40B4-BE49-F238E27FC236}">
                <a16:creationId xmlns:a16="http://schemas.microsoft.com/office/drawing/2014/main" id="{0F0EAD1A-3D9A-1152-2F13-6AF6C40FDA16}"/>
              </a:ext>
            </a:extLst>
          </p:cNvPr>
          <p:cNvGrpSpPr/>
          <p:nvPr/>
        </p:nvGrpSpPr>
        <p:grpSpPr>
          <a:xfrm>
            <a:off x="6634531" y="4239131"/>
            <a:ext cx="464268" cy="431989"/>
            <a:chOff x="827350" y="3629733"/>
            <a:chExt cx="1431600" cy="1332067"/>
          </a:xfrm>
        </p:grpSpPr>
        <p:sp>
          <p:nvSpPr>
            <p:cNvPr id="424" name="Google Shape;424;p33">
              <a:extLst>
                <a:ext uri="{FF2B5EF4-FFF2-40B4-BE49-F238E27FC236}">
                  <a16:creationId xmlns:a16="http://schemas.microsoft.com/office/drawing/2014/main" id="{2FBD99DC-22EA-8098-2F23-B8ED5CEF6416}"/>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a:extLst>
                <a:ext uri="{FF2B5EF4-FFF2-40B4-BE49-F238E27FC236}">
                  <a16:creationId xmlns:a16="http://schemas.microsoft.com/office/drawing/2014/main" id="{F19DB776-6251-EC97-2CC7-CA3EA9C2C978}"/>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a:extLst>
                <a:ext uri="{FF2B5EF4-FFF2-40B4-BE49-F238E27FC236}">
                  <a16:creationId xmlns:a16="http://schemas.microsoft.com/office/drawing/2014/main" id="{8FF682F7-8A7D-BC88-F0F8-748312FB613B}"/>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a:extLst>
              <a:ext uri="{FF2B5EF4-FFF2-40B4-BE49-F238E27FC236}">
                <a16:creationId xmlns:a16="http://schemas.microsoft.com/office/drawing/2014/main" id="{A0759A18-21EC-A2C2-5F89-CBB6B94FCD38}"/>
              </a:ext>
            </a:extLst>
          </p:cNvPr>
          <p:cNvGrpSpPr/>
          <p:nvPr/>
        </p:nvGrpSpPr>
        <p:grpSpPr>
          <a:xfrm rot="5400000">
            <a:off x="962657" y="3906771"/>
            <a:ext cx="288601" cy="1096693"/>
            <a:chOff x="1006700" y="2603975"/>
            <a:chExt cx="55450" cy="210700"/>
          </a:xfrm>
        </p:grpSpPr>
        <p:sp>
          <p:nvSpPr>
            <p:cNvPr id="428" name="Google Shape;428;p33">
              <a:extLst>
                <a:ext uri="{FF2B5EF4-FFF2-40B4-BE49-F238E27FC236}">
                  <a16:creationId xmlns:a16="http://schemas.microsoft.com/office/drawing/2014/main" id="{73AD7ED0-C05C-AF37-2100-EE1AE1BEE91F}"/>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a:extLst>
                <a:ext uri="{FF2B5EF4-FFF2-40B4-BE49-F238E27FC236}">
                  <a16:creationId xmlns:a16="http://schemas.microsoft.com/office/drawing/2014/main" id="{AC868399-7A01-2715-F567-E648096FE383}"/>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a:extLst>
                <a:ext uri="{FF2B5EF4-FFF2-40B4-BE49-F238E27FC236}">
                  <a16:creationId xmlns:a16="http://schemas.microsoft.com/office/drawing/2014/main" id="{FCB3A653-0F80-7D36-DBA8-5CBC4E54C134}"/>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a:extLst>
                <a:ext uri="{FF2B5EF4-FFF2-40B4-BE49-F238E27FC236}">
                  <a16:creationId xmlns:a16="http://schemas.microsoft.com/office/drawing/2014/main" id="{91B12EB7-77C6-8D90-E159-39D6754165D7}"/>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a:extLst>
                <a:ext uri="{FF2B5EF4-FFF2-40B4-BE49-F238E27FC236}">
                  <a16:creationId xmlns:a16="http://schemas.microsoft.com/office/drawing/2014/main" id="{1E2D66EF-F474-4A22-828C-CA68670E99C8}"/>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a:extLst>
                <a:ext uri="{FF2B5EF4-FFF2-40B4-BE49-F238E27FC236}">
                  <a16:creationId xmlns:a16="http://schemas.microsoft.com/office/drawing/2014/main" id="{36ED5ECB-B831-84F7-D475-68870725D1A0}"/>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698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1245E420-E853-6A29-377A-A4C07A91B9BB}"/>
            </a:ext>
          </a:extLst>
        </p:cNvPr>
        <p:cNvGrpSpPr/>
        <p:nvPr/>
      </p:nvGrpSpPr>
      <p:grpSpPr>
        <a:xfrm>
          <a:off x="0" y="0"/>
          <a:ext cx="0" cy="0"/>
          <a:chOff x="0" y="0"/>
          <a:chExt cx="0" cy="0"/>
        </a:xfrm>
      </p:grpSpPr>
      <p:sp>
        <p:nvSpPr>
          <p:cNvPr id="538" name="Google Shape;538;p36">
            <a:extLst>
              <a:ext uri="{FF2B5EF4-FFF2-40B4-BE49-F238E27FC236}">
                <a16:creationId xmlns:a16="http://schemas.microsoft.com/office/drawing/2014/main" id="{9C504B0B-66A5-9B4F-4038-A1FC600FD6D5}"/>
              </a:ext>
            </a:extLst>
          </p:cNvPr>
          <p:cNvSpPr/>
          <p:nvPr/>
        </p:nvSpPr>
        <p:spPr>
          <a:xfrm>
            <a:off x="944667" y="361816"/>
            <a:ext cx="7396300" cy="4006321"/>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a:extLst>
              <a:ext uri="{FF2B5EF4-FFF2-40B4-BE49-F238E27FC236}">
                <a16:creationId xmlns:a16="http://schemas.microsoft.com/office/drawing/2014/main" id="{011BBF6C-96AB-B37F-387D-25185F92BFB0}"/>
              </a:ext>
            </a:extLst>
          </p:cNvPr>
          <p:cNvSpPr txBox="1">
            <a:spLocks noGrp="1"/>
          </p:cNvSpPr>
          <p:nvPr>
            <p:ph type="subTitle" idx="1"/>
          </p:nvPr>
        </p:nvSpPr>
        <p:spPr>
          <a:xfrm>
            <a:off x="1369794" y="569228"/>
            <a:ext cx="6172200" cy="3740138"/>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400" b="0" i="0" dirty="0">
                <a:solidFill>
                  <a:srgbClr val="ECECEC"/>
                </a:solidFill>
                <a:effectLst/>
                <a:latin typeface="Söhne"/>
              </a:rPr>
              <a:t>Challenge of undetected malicious applications:</a:t>
            </a:r>
          </a:p>
          <a:p>
            <a:pPr marL="742950" lvl="1" indent="-285750" algn="l">
              <a:buFont typeface="Arial" panose="020B0604020202020204" pitchFamily="34" charset="0"/>
              <a:buChar char="•"/>
            </a:pPr>
            <a:r>
              <a:rPr lang="en-US" sz="1400" b="0" i="0" dirty="0">
                <a:solidFill>
                  <a:srgbClr val="ECECEC"/>
                </a:solidFill>
                <a:effectLst/>
                <a:latin typeface="Söhne"/>
              </a:rPr>
              <a:t>Due to the large number of apps installed on smartphones.</a:t>
            </a:r>
          </a:p>
          <a:p>
            <a:pPr marL="742950" lvl="1" indent="-285750" algn="l">
              <a:buFont typeface="Arial" panose="020B0604020202020204" pitchFamily="34" charset="0"/>
              <a:buChar char="•"/>
            </a:pPr>
            <a:r>
              <a:rPr lang="en-US" sz="1400" b="0" i="0" dirty="0">
                <a:solidFill>
                  <a:srgbClr val="ECECEC"/>
                </a:solidFill>
                <a:effectLst/>
                <a:latin typeface="Söhne"/>
              </a:rPr>
              <a:t>Lack of effective monitoring tools exacerbates the issue.</a:t>
            </a:r>
          </a:p>
          <a:p>
            <a:pPr algn="l">
              <a:buFont typeface="Arial" panose="020B0604020202020204" pitchFamily="34" charset="0"/>
              <a:buChar char="•"/>
            </a:pPr>
            <a:r>
              <a:rPr lang="en-US" sz="1400" b="0" i="0" dirty="0">
                <a:solidFill>
                  <a:srgbClr val="ECECEC"/>
                </a:solidFill>
                <a:effectLst/>
                <a:latin typeface="Söhne"/>
              </a:rPr>
              <a:t>Manual management by users:</a:t>
            </a:r>
          </a:p>
          <a:p>
            <a:pPr marL="742950" lvl="1" indent="-285750" algn="l">
              <a:buFont typeface="Arial" panose="020B0604020202020204" pitchFamily="34" charset="0"/>
              <a:buChar char="•"/>
            </a:pPr>
            <a:r>
              <a:rPr lang="en-US" sz="1400" b="0" i="0" dirty="0">
                <a:solidFill>
                  <a:srgbClr val="ECECEC"/>
                </a:solidFill>
                <a:effectLst/>
                <a:latin typeface="Söhne"/>
              </a:rPr>
              <a:t>Users are responsible for managing their applications.</a:t>
            </a:r>
          </a:p>
          <a:p>
            <a:pPr marL="742950" lvl="1" indent="-285750" algn="l">
              <a:buFont typeface="Arial" panose="020B0604020202020204" pitchFamily="34" charset="0"/>
              <a:buChar char="•"/>
            </a:pPr>
            <a:r>
              <a:rPr lang="en-US" sz="1400" b="0" i="0" dirty="0">
                <a:solidFill>
                  <a:srgbClr val="ECECEC"/>
                </a:solidFill>
                <a:effectLst/>
                <a:latin typeface="Söhne"/>
              </a:rPr>
              <a:t>Manual management increases the likelihood of overlooking potential threats.</a:t>
            </a:r>
          </a:p>
          <a:p>
            <a:pPr algn="l">
              <a:buFont typeface="Arial" panose="020B0604020202020204" pitchFamily="34" charset="0"/>
              <a:buChar char="•"/>
            </a:pPr>
            <a:r>
              <a:rPr lang="en-US" sz="1400" b="0" i="0" dirty="0">
                <a:solidFill>
                  <a:srgbClr val="ECECEC"/>
                </a:solidFill>
                <a:effectLst/>
                <a:latin typeface="Söhne"/>
              </a:rPr>
              <a:t>Inadequacy of traditional antivirus solutions:</a:t>
            </a:r>
          </a:p>
          <a:p>
            <a:pPr marL="742950" lvl="1" indent="-285750" algn="l">
              <a:buFont typeface="Arial" panose="020B0604020202020204" pitchFamily="34" charset="0"/>
              <a:buChar char="•"/>
            </a:pPr>
            <a:r>
              <a:rPr lang="en-US" sz="1400" b="0" i="0" dirty="0">
                <a:solidFill>
                  <a:srgbClr val="ECECEC"/>
                </a:solidFill>
                <a:effectLst/>
                <a:latin typeface="Söhne"/>
              </a:rPr>
              <a:t>Many traditional antivirus solutions are not specialized for mobile platforms.</a:t>
            </a:r>
          </a:p>
          <a:p>
            <a:pPr marL="742950" lvl="1" indent="-285750" algn="l">
              <a:buFont typeface="Arial" panose="020B0604020202020204" pitchFamily="34" charset="0"/>
              <a:buChar char="•"/>
            </a:pPr>
            <a:r>
              <a:rPr lang="en-US" sz="1400" b="0" i="0" dirty="0">
                <a:solidFill>
                  <a:srgbClr val="ECECEC"/>
                </a:solidFill>
                <a:effectLst/>
                <a:latin typeface="Söhne"/>
              </a:rPr>
              <a:t>This creates a gap in Android malware detection.</a:t>
            </a:r>
          </a:p>
          <a:p>
            <a:pPr algn="l">
              <a:buFont typeface="Arial" panose="020B0604020202020204" pitchFamily="34" charset="0"/>
              <a:buChar char="•"/>
            </a:pPr>
            <a:r>
              <a:rPr lang="en-US" sz="1400" b="0" i="0" dirty="0">
                <a:solidFill>
                  <a:srgbClr val="ECECEC"/>
                </a:solidFill>
                <a:effectLst/>
                <a:latin typeface="Söhne"/>
              </a:rPr>
              <a:t>Need for specialized mobile security solutions:</a:t>
            </a:r>
          </a:p>
          <a:p>
            <a:pPr marL="742950" lvl="1" indent="-285750" algn="l">
              <a:buFont typeface="Arial" panose="020B0604020202020204" pitchFamily="34" charset="0"/>
              <a:buChar char="•"/>
            </a:pPr>
            <a:r>
              <a:rPr lang="en-US" sz="1400" b="0" i="0" dirty="0">
                <a:solidFill>
                  <a:srgbClr val="ECECEC"/>
                </a:solidFill>
                <a:effectLst/>
                <a:latin typeface="Söhne"/>
              </a:rPr>
              <a:t>There is a demand for security solutions tailored specifically for mobile platforms.</a:t>
            </a:r>
          </a:p>
          <a:p>
            <a:pPr marL="742950" lvl="1" indent="-285750" algn="l">
              <a:buFont typeface="Arial" panose="020B0604020202020204" pitchFamily="34" charset="0"/>
              <a:buChar char="•"/>
            </a:pPr>
            <a:r>
              <a:rPr lang="en-US" sz="1400" b="0" i="0" dirty="0">
                <a:solidFill>
                  <a:srgbClr val="ECECEC"/>
                </a:solidFill>
                <a:effectLst/>
                <a:latin typeface="Söhne"/>
              </a:rPr>
              <a:t>Specialized solutions can better address the unique challenges of mobile malware detection.</a:t>
            </a:r>
          </a:p>
          <a:p>
            <a:pPr marL="285750" indent="-285750" algn="ctr">
              <a:buFont typeface="Arial" panose="020B0604020202020204" pitchFamily="34" charset="0"/>
              <a:buChar char="•"/>
            </a:pPr>
            <a:endParaRPr lang="en-US" sz="1400" dirty="0">
              <a:latin typeface="Audiowide" panose="020B0604020202020204" charset="0"/>
            </a:endParaRPr>
          </a:p>
        </p:txBody>
      </p:sp>
      <p:grpSp>
        <p:nvGrpSpPr>
          <p:cNvPr id="541" name="Google Shape;541;p36">
            <a:extLst>
              <a:ext uri="{FF2B5EF4-FFF2-40B4-BE49-F238E27FC236}">
                <a16:creationId xmlns:a16="http://schemas.microsoft.com/office/drawing/2014/main" id="{5A4649EB-CE0D-8384-EC5B-F4289960A118}"/>
              </a:ext>
            </a:extLst>
          </p:cNvPr>
          <p:cNvGrpSpPr/>
          <p:nvPr/>
        </p:nvGrpSpPr>
        <p:grpSpPr>
          <a:xfrm>
            <a:off x="424632" y="3695521"/>
            <a:ext cx="288601" cy="1096693"/>
            <a:chOff x="1006700" y="2603975"/>
            <a:chExt cx="55450" cy="210700"/>
          </a:xfrm>
        </p:grpSpPr>
        <p:sp>
          <p:nvSpPr>
            <p:cNvPr id="542" name="Google Shape;542;p36">
              <a:extLst>
                <a:ext uri="{FF2B5EF4-FFF2-40B4-BE49-F238E27FC236}">
                  <a16:creationId xmlns:a16="http://schemas.microsoft.com/office/drawing/2014/main" id="{883C2122-EA23-34B1-2296-81F5A49A5E9B}"/>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a:extLst>
                <a:ext uri="{FF2B5EF4-FFF2-40B4-BE49-F238E27FC236}">
                  <a16:creationId xmlns:a16="http://schemas.microsoft.com/office/drawing/2014/main" id="{C78DB74E-461F-CDF4-EA2C-7982A0661C52}"/>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a:extLst>
                <a:ext uri="{FF2B5EF4-FFF2-40B4-BE49-F238E27FC236}">
                  <a16:creationId xmlns:a16="http://schemas.microsoft.com/office/drawing/2014/main" id="{306EBF1B-9989-7873-CE5D-F258552CDED8}"/>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a:extLst>
                <a:ext uri="{FF2B5EF4-FFF2-40B4-BE49-F238E27FC236}">
                  <a16:creationId xmlns:a16="http://schemas.microsoft.com/office/drawing/2014/main" id="{2812E9E1-CE63-E7FB-BA6F-70DE5105E445}"/>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a:extLst>
                <a:ext uri="{FF2B5EF4-FFF2-40B4-BE49-F238E27FC236}">
                  <a16:creationId xmlns:a16="http://schemas.microsoft.com/office/drawing/2014/main" id="{43117BC7-2E13-49F5-89B8-B1A6634C7BF3}"/>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a:extLst>
                <a:ext uri="{FF2B5EF4-FFF2-40B4-BE49-F238E27FC236}">
                  <a16:creationId xmlns:a16="http://schemas.microsoft.com/office/drawing/2014/main" id="{13020998-A822-061D-2A55-F8DBE3F8E748}"/>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a:extLst>
              <a:ext uri="{FF2B5EF4-FFF2-40B4-BE49-F238E27FC236}">
                <a16:creationId xmlns:a16="http://schemas.microsoft.com/office/drawing/2014/main" id="{9731480D-5DAB-3CF0-4D8E-94A4BE6D29A9}"/>
              </a:ext>
            </a:extLst>
          </p:cNvPr>
          <p:cNvGrpSpPr/>
          <p:nvPr/>
        </p:nvGrpSpPr>
        <p:grpSpPr>
          <a:xfrm>
            <a:off x="7351974" y="351277"/>
            <a:ext cx="1178637" cy="1096691"/>
            <a:chOff x="827350" y="3629733"/>
            <a:chExt cx="1431600" cy="1332067"/>
          </a:xfrm>
        </p:grpSpPr>
        <p:sp>
          <p:nvSpPr>
            <p:cNvPr id="549" name="Google Shape;549;p36">
              <a:extLst>
                <a:ext uri="{FF2B5EF4-FFF2-40B4-BE49-F238E27FC236}">
                  <a16:creationId xmlns:a16="http://schemas.microsoft.com/office/drawing/2014/main" id="{919E49ED-33A2-E4E3-0838-4A5CE262BC0F}"/>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a:extLst>
                <a:ext uri="{FF2B5EF4-FFF2-40B4-BE49-F238E27FC236}">
                  <a16:creationId xmlns:a16="http://schemas.microsoft.com/office/drawing/2014/main" id="{22BD95D0-49A2-807F-F947-484AA8A382C6}"/>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a:extLst>
                <a:ext uri="{FF2B5EF4-FFF2-40B4-BE49-F238E27FC236}">
                  <a16:creationId xmlns:a16="http://schemas.microsoft.com/office/drawing/2014/main" id="{36ED95CF-9901-FF62-F0FB-E015D6A5C4A1}"/>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a:extLst>
              <a:ext uri="{FF2B5EF4-FFF2-40B4-BE49-F238E27FC236}">
                <a16:creationId xmlns:a16="http://schemas.microsoft.com/office/drawing/2014/main" id="{5DA1AB5F-FF64-99F9-F0BE-AFC778BC9CC7}"/>
              </a:ext>
            </a:extLst>
          </p:cNvPr>
          <p:cNvGrpSpPr/>
          <p:nvPr/>
        </p:nvGrpSpPr>
        <p:grpSpPr>
          <a:xfrm>
            <a:off x="7916327" y="1616596"/>
            <a:ext cx="781224" cy="726909"/>
            <a:chOff x="827350" y="3629733"/>
            <a:chExt cx="1431600" cy="1332067"/>
          </a:xfrm>
        </p:grpSpPr>
        <p:sp>
          <p:nvSpPr>
            <p:cNvPr id="553" name="Google Shape;553;p36">
              <a:extLst>
                <a:ext uri="{FF2B5EF4-FFF2-40B4-BE49-F238E27FC236}">
                  <a16:creationId xmlns:a16="http://schemas.microsoft.com/office/drawing/2014/main" id="{240382BE-81DF-D313-C48D-F83C8B5D45BF}"/>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a:extLst>
                <a:ext uri="{FF2B5EF4-FFF2-40B4-BE49-F238E27FC236}">
                  <a16:creationId xmlns:a16="http://schemas.microsoft.com/office/drawing/2014/main" id="{C5819A65-2A34-B206-9E4B-AC6263119DD9}"/>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a:extLst>
                <a:ext uri="{FF2B5EF4-FFF2-40B4-BE49-F238E27FC236}">
                  <a16:creationId xmlns:a16="http://schemas.microsoft.com/office/drawing/2014/main" id="{6D0A7AB6-01C3-506F-BF05-5E1617909955}"/>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a:extLst>
              <a:ext uri="{FF2B5EF4-FFF2-40B4-BE49-F238E27FC236}">
                <a16:creationId xmlns:a16="http://schemas.microsoft.com/office/drawing/2014/main" id="{9E1CE1B4-9F89-DA38-E551-1C3DD6055D85}"/>
              </a:ext>
            </a:extLst>
          </p:cNvPr>
          <p:cNvGrpSpPr/>
          <p:nvPr/>
        </p:nvGrpSpPr>
        <p:grpSpPr>
          <a:xfrm rot="21343677" flipV="1">
            <a:off x="6198744" y="156465"/>
            <a:ext cx="637062" cy="384391"/>
            <a:chOff x="827350" y="3629733"/>
            <a:chExt cx="1431600" cy="1332067"/>
          </a:xfrm>
        </p:grpSpPr>
        <p:sp>
          <p:nvSpPr>
            <p:cNvPr id="557" name="Google Shape;557;p36">
              <a:extLst>
                <a:ext uri="{FF2B5EF4-FFF2-40B4-BE49-F238E27FC236}">
                  <a16:creationId xmlns:a16="http://schemas.microsoft.com/office/drawing/2014/main" id="{6F66161C-B030-3DC5-DEE2-D45160CE89B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a:extLst>
                <a:ext uri="{FF2B5EF4-FFF2-40B4-BE49-F238E27FC236}">
                  <a16:creationId xmlns:a16="http://schemas.microsoft.com/office/drawing/2014/main" id="{0308A3DA-04B7-A382-5EB1-9FC95632DF20}"/>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6">
              <a:extLst>
                <a:ext uri="{FF2B5EF4-FFF2-40B4-BE49-F238E27FC236}">
                  <a16:creationId xmlns:a16="http://schemas.microsoft.com/office/drawing/2014/main" id="{E4250417-752E-9F7E-A3D6-598B2A8D6010}"/>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a:extLst>
              <a:ext uri="{FF2B5EF4-FFF2-40B4-BE49-F238E27FC236}">
                <a16:creationId xmlns:a16="http://schemas.microsoft.com/office/drawing/2014/main" id="{1A86AAE3-7172-CD32-00C3-A2C23F3B6640}"/>
              </a:ext>
            </a:extLst>
          </p:cNvPr>
          <p:cNvGrpSpPr/>
          <p:nvPr/>
        </p:nvGrpSpPr>
        <p:grpSpPr>
          <a:xfrm>
            <a:off x="6886468" y="329561"/>
            <a:ext cx="451240" cy="419868"/>
            <a:chOff x="827350" y="3629733"/>
            <a:chExt cx="1431600" cy="1332067"/>
          </a:xfrm>
        </p:grpSpPr>
        <p:sp>
          <p:nvSpPr>
            <p:cNvPr id="561" name="Google Shape;561;p36">
              <a:extLst>
                <a:ext uri="{FF2B5EF4-FFF2-40B4-BE49-F238E27FC236}">
                  <a16:creationId xmlns:a16="http://schemas.microsoft.com/office/drawing/2014/main" id="{3447F40C-8A2B-9068-944B-8950213AC93B}"/>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a:extLst>
                <a:ext uri="{FF2B5EF4-FFF2-40B4-BE49-F238E27FC236}">
                  <a16:creationId xmlns:a16="http://schemas.microsoft.com/office/drawing/2014/main" id="{0620FAE3-DC72-30BD-FB1F-867560C55BEC}"/>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a:extLst>
                <a:ext uri="{FF2B5EF4-FFF2-40B4-BE49-F238E27FC236}">
                  <a16:creationId xmlns:a16="http://schemas.microsoft.com/office/drawing/2014/main" id="{D3811DED-BA5A-DBD6-7DEF-F7E992C1ACCE}"/>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462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a:extLst>
            <a:ext uri="{FF2B5EF4-FFF2-40B4-BE49-F238E27FC236}">
              <a16:creationId xmlns:a16="http://schemas.microsoft.com/office/drawing/2014/main" id="{3A40CC57-57B1-2208-C202-1CC927F84657}"/>
            </a:ext>
          </a:extLst>
        </p:cNvPr>
        <p:cNvGrpSpPr/>
        <p:nvPr/>
      </p:nvGrpSpPr>
      <p:grpSpPr>
        <a:xfrm>
          <a:off x="0" y="0"/>
          <a:ext cx="0" cy="0"/>
          <a:chOff x="0" y="0"/>
          <a:chExt cx="0" cy="0"/>
        </a:xfrm>
      </p:grpSpPr>
      <p:sp>
        <p:nvSpPr>
          <p:cNvPr id="396" name="Google Shape;396;p33">
            <a:extLst>
              <a:ext uri="{FF2B5EF4-FFF2-40B4-BE49-F238E27FC236}">
                <a16:creationId xmlns:a16="http://schemas.microsoft.com/office/drawing/2014/main" id="{20D8ED89-8FF2-597D-C81E-54BAF32D150E}"/>
              </a:ext>
            </a:extLst>
          </p:cNvPr>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a:extLst>
              <a:ext uri="{FF2B5EF4-FFF2-40B4-BE49-F238E27FC236}">
                <a16:creationId xmlns:a16="http://schemas.microsoft.com/office/drawing/2014/main" id="{DDAE2A0C-F3DB-510E-2DDF-4D08B5F2E461}"/>
              </a:ext>
            </a:extLst>
          </p:cNvPr>
          <p:cNvSpPr txBox="1">
            <a:spLocks noGrp="1"/>
          </p:cNvSpPr>
          <p:nvPr>
            <p:ph type="title"/>
          </p:nvPr>
        </p:nvSpPr>
        <p:spPr>
          <a:xfrm>
            <a:off x="4288155" y="1725874"/>
            <a:ext cx="3920071" cy="13675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Outcomes</a:t>
            </a:r>
            <a:endParaRPr dirty="0"/>
          </a:p>
        </p:txBody>
      </p:sp>
      <p:sp>
        <p:nvSpPr>
          <p:cNvPr id="399" name="Google Shape;399;p33">
            <a:extLst>
              <a:ext uri="{FF2B5EF4-FFF2-40B4-BE49-F238E27FC236}">
                <a16:creationId xmlns:a16="http://schemas.microsoft.com/office/drawing/2014/main" id="{F22CBDDD-CB7B-835B-4672-A80AE44681FD}"/>
              </a:ext>
            </a:extLst>
          </p:cNvPr>
          <p:cNvSpPr txBox="1">
            <a:spLocks noGrp="1"/>
          </p:cNvSpPr>
          <p:nvPr>
            <p:ph type="title" idx="2"/>
          </p:nvPr>
        </p:nvSpPr>
        <p:spPr>
          <a:xfrm>
            <a:off x="1823137" y="1872250"/>
            <a:ext cx="1944851"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00" name="Google Shape;400;p33">
            <a:extLst>
              <a:ext uri="{FF2B5EF4-FFF2-40B4-BE49-F238E27FC236}">
                <a16:creationId xmlns:a16="http://schemas.microsoft.com/office/drawing/2014/main" id="{51CC2EE3-C5DE-48A9-BD47-AFCAE25CB501}"/>
              </a:ext>
            </a:extLst>
          </p:cNvPr>
          <p:cNvGrpSpPr/>
          <p:nvPr/>
        </p:nvGrpSpPr>
        <p:grpSpPr>
          <a:xfrm rot="10800000">
            <a:off x="8057882" y="382596"/>
            <a:ext cx="288601" cy="1096693"/>
            <a:chOff x="1006700" y="2603975"/>
            <a:chExt cx="55450" cy="210700"/>
          </a:xfrm>
        </p:grpSpPr>
        <p:sp>
          <p:nvSpPr>
            <p:cNvPr id="401" name="Google Shape;401;p33">
              <a:extLst>
                <a:ext uri="{FF2B5EF4-FFF2-40B4-BE49-F238E27FC236}">
                  <a16:creationId xmlns:a16="http://schemas.microsoft.com/office/drawing/2014/main" id="{6908EDA5-8E17-9643-D9CC-8AD7165363A5}"/>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a:extLst>
                <a:ext uri="{FF2B5EF4-FFF2-40B4-BE49-F238E27FC236}">
                  <a16:creationId xmlns:a16="http://schemas.microsoft.com/office/drawing/2014/main" id="{D6B22AB6-E52C-8B0E-CEAE-C18CCDC6FFCB}"/>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a:extLst>
                <a:ext uri="{FF2B5EF4-FFF2-40B4-BE49-F238E27FC236}">
                  <a16:creationId xmlns:a16="http://schemas.microsoft.com/office/drawing/2014/main" id="{2A8D6C87-2D78-80A9-D8B4-ED264D942F76}"/>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a:extLst>
                <a:ext uri="{FF2B5EF4-FFF2-40B4-BE49-F238E27FC236}">
                  <a16:creationId xmlns:a16="http://schemas.microsoft.com/office/drawing/2014/main" id="{CF9B1870-835A-9742-3806-737D06840F0C}"/>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a:extLst>
                <a:ext uri="{FF2B5EF4-FFF2-40B4-BE49-F238E27FC236}">
                  <a16:creationId xmlns:a16="http://schemas.microsoft.com/office/drawing/2014/main" id="{BD74E2BD-A9A8-029F-141D-4E051058CFC4}"/>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a:extLst>
                <a:ext uri="{FF2B5EF4-FFF2-40B4-BE49-F238E27FC236}">
                  <a16:creationId xmlns:a16="http://schemas.microsoft.com/office/drawing/2014/main" id="{5A19E994-6869-2EF8-5835-A89E2A834C89}"/>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a:extLst>
              <a:ext uri="{FF2B5EF4-FFF2-40B4-BE49-F238E27FC236}">
                <a16:creationId xmlns:a16="http://schemas.microsoft.com/office/drawing/2014/main" id="{01E5D6F4-C3D2-E779-CEE9-E09C63DDCF8E}"/>
              </a:ext>
            </a:extLst>
          </p:cNvPr>
          <p:cNvGrpSpPr/>
          <p:nvPr/>
        </p:nvGrpSpPr>
        <p:grpSpPr>
          <a:xfrm>
            <a:off x="558602" y="508321"/>
            <a:ext cx="781224" cy="726909"/>
            <a:chOff x="827350" y="3629733"/>
            <a:chExt cx="1431600" cy="1332067"/>
          </a:xfrm>
        </p:grpSpPr>
        <p:sp>
          <p:nvSpPr>
            <p:cNvPr id="408" name="Google Shape;408;p33">
              <a:extLst>
                <a:ext uri="{FF2B5EF4-FFF2-40B4-BE49-F238E27FC236}">
                  <a16:creationId xmlns:a16="http://schemas.microsoft.com/office/drawing/2014/main" id="{46929F60-32F0-57AC-9F6F-C1677A0D32FB}"/>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a:extLst>
                <a:ext uri="{FF2B5EF4-FFF2-40B4-BE49-F238E27FC236}">
                  <a16:creationId xmlns:a16="http://schemas.microsoft.com/office/drawing/2014/main" id="{E7BBB8FF-39C6-98FC-5234-D8C52CFB3DD5}"/>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a:extLst>
                <a:ext uri="{FF2B5EF4-FFF2-40B4-BE49-F238E27FC236}">
                  <a16:creationId xmlns:a16="http://schemas.microsoft.com/office/drawing/2014/main" id="{AC371B82-49A8-0F98-7993-A99317DAE0B7}"/>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a:extLst>
              <a:ext uri="{FF2B5EF4-FFF2-40B4-BE49-F238E27FC236}">
                <a16:creationId xmlns:a16="http://schemas.microsoft.com/office/drawing/2014/main" id="{B95A3152-5615-063E-FFEA-CCF2359EC127}"/>
              </a:ext>
            </a:extLst>
          </p:cNvPr>
          <p:cNvGrpSpPr/>
          <p:nvPr/>
        </p:nvGrpSpPr>
        <p:grpSpPr>
          <a:xfrm>
            <a:off x="1387564" y="321673"/>
            <a:ext cx="356325" cy="331552"/>
            <a:chOff x="827350" y="3629733"/>
            <a:chExt cx="1431600" cy="1332067"/>
          </a:xfrm>
        </p:grpSpPr>
        <p:sp>
          <p:nvSpPr>
            <p:cNvPr id="412" name="Google Shape;412;p33">
              <a:extLst>
                <a:ext uri="{FF2B5EF4-FFF2-40B4-BE49-F238E27FC236}">
                  <a16:creationId xmlns:a16="http://schemas.microsoft.com/office/drawing/2014/main" id="{270904B6-D37C-9A31-C092-5BBA4934930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a:extLst>
                <a:ext uri="{FF2B5EF4-FFF2-40B4-BE49-F238E27FC236}">
                  <a16:creationId xmlns:a16="http://schemas.microsoft.com/office/drawing/2014/main" id="{E7A14657-AC46-CE96-0C98-757DF8887F44}"/>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a:extLst>
                <a:ext uri="{FF2B5EF4-FFF2-40B4-BE49-F238E27FC236}">
                  <a16:creationId xmlns:a16="http://schemas.microsoft.com/office/drawing/2014/main" id="{143D8AEB-A382-BB57-8E64-533747B6801F}"/>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a:extLst>
              <a:ext uri="{FF2B5EF4-FFF2-40B4-BE49-F238E27FC236}">
                <a16:creationId xmlns:a16="http://schemas.microsoft.com/office/drawing/2014/main" id="{3C5E20C0-4AD7-E8FF-EE59-842458909DDB}"/>
              </a:ext>
            </a:extLst>
          </p:cNvPr>
          <p:cNvGrpSpPr/>
          <p:nvPr/>
        </p:nvGrpSpPr>
        <p:grpSpPr>
          <a:xfrm>
            <a:off x="7535601" y="3848738"/>
            <a:ext cx="895180" cy="832942"/>
            <a:chOff x="827350" y="3629733"/>
            <a:chExt cx="1431600" cy="1332067"/>
          </a:xfrm>
        </p:grpSpPr>
        <p:sp>
          <p:nvSpPr>
            <p:cNvPr id="416" name="Google Shape;416;p33">
              <a:extLst>
                <a:ext uri="{FF2B5EF4-FFF2-40B4-BE49-F238E27FC236}">
                  <a16:creationId xmlns:a16="http://schemas.microsoft.com/office/drawing/2014/main" id="{C3F9CBCC-1AA9-DB9E-8A83-1E0D9CF65C07}"/>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a:extLst>
                <a:ext uri="{FF2B5EF4-FFF2-40B4-BE49-F238E27FC236}">
                  <a16:creationId xmlns:a16="http://schemas.microsoft.com/office/drawing/2014/main" id="{86217316-9339-26AA-DA9A-34C15A0842C0}"/>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a:extLst>
                <a:ext uri="{FF2B5EF4-FFF2-40B4-BE49-F238E27FC236}">
                  <a16:creationId xmlns:a16="http://schemas.microsoft.com/office/drawing/2014/main" id="{2181F18C-3C52-70FA-137B-11A9714CCCEB}"/>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a:extLst>
              <a:ext uri="{FF2B5EF4-FFF2-40B4-BE49-F238E27FC236}">
                <a16:creationId xmlns:a16="http://schemas.microsoft.com/office/drawing/2014/main" id="{9449BDF3-625A-6F75-FCAE-A4C0D05492B4}"/>
              </a:ext>
            </a:extLst>
          </p:cNvPr>
          <p:cNvGrpSpPr/>
          <p:nvPr/>
        </p:nvGrpSpPr>
        <p:grpSpPr>
          <a:xfrm>
            <a:off x="7902683" y="2980240"/>
            <a:ext cx="598982" cy="557337"/>
            <a:chOff x="827350" y="3629733"/>
            <a:chExt cx="1431600" cy="1332067"/>
          </a:xfrm>
        </p:grpSpPr>
        <p:sp>
          <p:nvSpPr>
            <p:cNvPr id="420" name="Google Shape;420;p33">
              <a:extLst>
                <a:ext uri="{FF2B5EF4-FFF2-40B4-BE49-F238E27FC236}">
                  <a16:creationId xmlns:a16="http://schemas.microsoft.com/office/drawing/2014/main" id="{7C73B34C-720D-294E-C3E9-B24CE7390E3C}"/>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a:extLst>
                <a:ext uri="{FF2B5EF4-FFF2-40B4-BE49-F238E27FC236}">
                  <a16:creationId xmlns:a16="http://schemas.microsoft.com/office/drawing/2014/main" id="{CF70FE28-7B1A-0AB1-AAA5-3B97A215F731}"/>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a:extLst>
                <a:ext uri="{FF2B5EF4-FFF2-40B4-BE49-F238E27FC236}">
                  <a16:creationId xmlns:a16="http://schemas.microsoft.com/office/drawing/2014/main" id="{4E7C1C19-E1D4-A32C-9349-D15CA2F27B42}"/>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a:extLst>
              <a:ext uri="{FF2B5EF4-FFF2-40B4-BE49-F238E27FC236}">
                <a16:creationId xmlns:a16="http://schemas.microsoft.com/office/drawing/2014/main" id="{8F18B6EA-297A-6926-DDE0-8F1B6AD9113F}"/>
              </a:ext>
            </a:extLst>
          </p:cNvPr>
          <p:cNvGrpSpPr/>
          <p:nvPr/>
        </p:nvGrpSpPr>
        <p:grpSpPr>
          <a:xfrm>
            <a:off x="6634531" y="4239131"/>
            <a:ext cx="464268" cy="431989"/>
            <a:chOff x="827350" y="3629733"/>
            <a:chExt cx="1431600" cy="1332067"/>
          </a:xfrm>
        </p:grpSpPr>
        <p:sp>
          <p:nvSpPr>
            <p:cNvPr id="424" name="Google Shape;424;p33">
              <a:extLst>
                <a:ext uri="{FF2B5EF4-FFF2-40B4-BE49-F238E27FC236}">
                  <a16:creationId xmlns:a16="http://schemas.microsoft.com/office/drawing/2014/main" id="{CC43F309-A061-D960-905F-B9CD2E8D0FEE}"/>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a:extLst>
                <a:ext uri="{FF2B5EF4-FFF2-40B4-BE49-F238E27FC236}">
                  <a16:creationId xmlns:a16="http://schemas.microsoft.com/office/drawing/2014/main" id="{091F6B43-5A9D-143B-CA37-B5F48A12435A}"/>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a:extLst>
                <a:ext uri="{FF2B5EF4-FFF2-40B4-BE49-F238E27FC236}">
                  <a16:creationId xmlns:a16="http://schemas.microsoft.com/office/drawing/2014/main" id="{3DAEF236-DF94-5D13-71FE-8838FD2FC4BD}"/>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a:extLst>
              <a:ext uri="{FF2B5EF4-FFF2-40B4-BE49-F238E27FC236}">
                <a16:creationId xmlns:a16="http://schemas.microsoft.com/office/drawing/2014/main" id="{E23EFC0F-D2E9-4590-BBD2-628466B43AAD}"/>
              </a:ext>
            </a:extLst>
          </p:cNvPr>
          <p:cNvGrpSpPr/>
          <p:nvPr/>
        </p:nvGrpSpPr>
        <p:grpSpPr>
          <a:xfrm rot="5400000">
            <a:off x="962657" y="3906771"/>
            <a:ext cx="288601" cy="1096693"/>
            <a:chOff x="1006700" y="2603975"/>
            <a:chExt cx="55450" cy="210700"/>
          </a:xfrm>
        </p:grpSpPr>
        <p:sp>
          <p:nvSpPr>
            <p:cNvPr id="428" name="Google Shape;428;p33">
              <a:extLst>
                <a:ext uri="{FF2B5EF4-FFF2-40B4-BE49-F238E27FC236}">
                  <a16:creationId xmlns:a16="http://schemas.microsoft.com/office/drawing/2014/main" id="{F7E1F40F-BE07-AD45-9381-1B78E74841EF}"/>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a:extLst>
                <a:ext uri="{FF2B5EF4-FFF2-40B4-BE49-F238E27FC236}">
                  <a16:creationId xmlns:a16="http://schemas.microsoft.com/office/drawing/2014/main" id="{A6B03D07-5DA5-703E-EE66-1054668983EC}"/>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a:extLst>
                <a:ext uri="{FF2B5EF4-FFF2-40B4-BE49-F238E27FC236}">
                  <a16:creationId xmlns:a16="http://schemas.microsoft.com/office/drawing/2014/main" id="{8B04779B-D6AC-B083-7F8B-36620013864A}"/>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a:extLst>
                <a:ext uri="{FF2B5EF4-FFF2-40B4-BE49-F238E27FC236}">
                  <a16:creationId xmlns:a16="http://schemas.microsoft.com/office/drawing/2014/main" id="{12E6AD4A-555B-938B-9360-D54B259DEE39}"/>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a:extLst>
                <a:ext uri="{FF2B5EF4-FFF2-40B4-BE49-F238E27FC236}">
                  <a16:creationId xmlns:a16="http://schemas.microsoft.com/office/drawing/2014/main" id="{09BE4E47-01A1-C4B9-8C6B-EA21CDDFF076}"/>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a:extLst>
                <a:ext uri="{FF2B5EF4-FFF2-40B4-BE49-F238E27FC236}">
                  <a16:creationId xmlns:a16="http://schemas.microsoft.com/office/drawing/2014/main" id="{D4E9EDD9-A950-ECF4-36D2-FBDE4515ACA6}"/>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264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a:extLst>
            <a:ext uri="{FF2B5EF4-FFF2-40B4-BE49-F238E27FC236}">
              <a16:creationId xmlns:a16="http://schemas.microsoft.com/office/drawing/2014/main" id="{C66630A2-3AED-8E05-0EB5-A005A2884D5E}"/>
            </a:ext>
          </a:extLst>
        </p:cNvPr>
        <p:cNvGrpSpPr/>
        <p:nvPr/>
      </p:nvGrpSpPr>
      <p:grpSpPr>
        <a:xfrm>
          <a:off x="0" y="0"/>
          <a:ext cx="0" cy="0"/>
          <a:chOff x="0" y="0"/>
          <a:chExt cx="0" cy="0"/>
        </a:xfrm>
      </p:grpSpPr>
      <p:sp>
        <p:nvSpPr>
          <p:cNvPr id="438" name="Google Shape;438;p34">
            <a:extLst>
              <a:ext uri="{FF2B5EF4-FFF2-40B4-BE49-F238E27FC236}">
                <a16:creationId xmlns:a16="http://schemas.microsoft.com/office/drawing/2014/main" id="{E26D8852-743B-952F-CCE2-0FAF37493693}"/>
              </a:ext>
            </a:extLst>
          </p:cNvPr>
          <p:cNvSpPr/>
          <p:nvPr/>
        </p:nvSpPr>
        <p:spPr>
          <a:xfrm>
            <a:off x="867832" y="628989"/>
            <a:ext cx="7516259" cy="3765108"/>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a:extLst>
              <a:ext uri="{FF2B5EF4-FFF2-40B4-BE49-F238E27FC236}">
                <a16:creationId xmlns:a16="http://schemas.microsoft.com/office/drawing/2014/main" id="{7642F02C-172F-F4D9-BD46-4EDE8FA94F75}"/>
              </a:ext>
            </a:extLst>
          </p:cNvPr>
          <p:cNvSpPr txBox="1">
            <a:spLocks noGrp="1"/>
          </p:cNvSpPr>
          <p:nvPr>
            <p:ph type="title"/>
          </p:nvPr>
        </p:nvSpPr>
        <p:spPr>
          <a:xfrm>
            <a:off x="1107913" y="898513"/>
            <a:ext cx="6952490" cy="3284445"/>
          </a:xfrm>
          <a:prstGeom prst="rect">
            <a:avLst/>
          </a:prstGeom>
        </p:spPr>
        <p:txBody>
          <a:bodyPr spcFirstLastPara="1" wrap="square" lIns="91425" tIns="91425" rIns="91425" bIns="91425" anchor="ctr" anchorCtr="0">
            <a:noAutofit/>
          </a:bodyPr>
          <a:lstStyle/>
          <a:p>
            <a:r>
              <a:rPr lang="en-US" sz="1600" b="1" dirty="0">
                <a:solidFill>
                  <a:schemeClr val="bg1"/>
                </a:solidFill>
                <a:latin typeface="Audiowide" panose="020B0604020202020204" charset="0"/>
              </a:rPr>
              <a:t>1) </a:t>
            </a:r>
            <a:r>
              <a:rPr lang="en-US" sz="1600" b="1" i="0" dirty="0">
                <a:solidFill>
                  <a:schemeClr val="bg1"/>
                </a:solidFill>
                <a:effectLst/>
                <a:latin typeface="Audiowide" panose="020B0604020202020204" charset="0"/>
              </a:rPr>
              <a:t>Conducting an in-depth examination and evaluation of Android metadata and permissions as predictors of malware.</a:t>
            </a:r>
            <a:br>
              <a:rPr lang="en-US" sz="1600" b="1" i="0" dirty="0">
                <a:solidFill>
                  <a:schemeClr val="bg1"/>
                </a:solidFill>
                <a:effectLst/>
                <a:latin typeface="Audiowide" panose="020B0604020202020204" charset="0"/>
              </a:rPr>
            </a:br>
            <a:r>
              <a:rPr lang="en-US" sz="1600" b="1" i="0" dirty="0">
                <a:solidFill>
                  <a:schemeClr val="bg1"/>
                </a:solidFill>
                <a:effectLst/>
                <a:latin typeface="Audiowide" panose="020B0604020202020204" charset="0"/>
              </a:rPr>
              <a:t>2) Introducing a machine learning-based malware detection strategy that utilizes publicly available metadata information.</a:t>
            </a:r>
            <a:br>
              <a:rPr lang="en-US" sz="1600" b="1" i="0" dirty="0">
                <a:solidFill>
                  <a:schemeClr val="bg1"/>
                </a:solidFill>
                <a:effectLst/>
                <a:latin typeface="Audiowide" panose="020B0604020202020204" charset="0"/>
              </a:rPr>
            </a:br>
            <a:r>
              <a:rPr lang="en-US" sz="1600" b="1" i="0" dirty="0">
                <a:solidFill>
                  <a:schemeClr val="bg1"/>
                </a:solidFill>
                <a:effectLst/>
                <a:latin typeface="Audiowide" panose="020B0604020202020204" charset="0"/>
              </a:rPr>
              <a:t>3) Analyzing the effectiveness of this model and assessing its potential as a first-stage filter for detecting Android malware.</a:t>
            </a:r>
            <a:endParaRPr lang="en-US" sz="3600" dirty="0">
              <a:solidFill>
                <a:schemeClr val="bg1"/>
              </a:solidFill>
              <a:latin typeface="Audiowide" panose="020B0604020202020204" charset="0"/>
              <a:sym typeface="Karla"/>
            </a:endParaRPr>
          </a:p>
        </p:txBody>
      </p:sp>
      <p:grpSp>
        <p:nvGrpSpPr>
          <p:cNvPr id="440" name="Google Shape;440;p34">
            <a:extLst>
              <a:ext uri="{FF2B5EF4-FFF2-40B4-BE49-F238E27FC236}">
                <a16:creationId xmlns:a16="http://schemas.microsoft.com/office/drawing/2014/main" id="{B97ECF5B-437C-EBF4-5A65-AFD3A205C398}"/>
              </a:ext>
            </a:extLst>
          </p:cNvPr>
          <p:cNvGrpSpPr/>
          <p:nvPr/>
        </p:nvGrpSpPr>
        <p:grpSpPr>
          <a:xfrm rot="10800000">
            <a:off x="8182795" y="3741521"/>
            <a:ext cx="288601" cy="1096693"/>
            <a:chOff x="1006700" y="2603975"/>
            <a:chExt cx="55450" cy="210700"/>
          </a:xfrm>
        </p:grpSpPr>
        <p:sp>
          <p:nvSpPr>
            <p:cNvPr id="441" name="Google Shape;441;p34">
              <a:extLst>
                <a:ext uri="{FF2B5EF4-FFF2-40B4-BE49-F238E27FC236}">
                  <a16:creationId xmlns:a16="http://schemas.microsoft.com/office/drawing/2014/main" id="{C6FC5330-989C-C6B8-E542-6A5C0C7837AD}"/>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a:extLst>
                <a:ext uri="{FF2B5EF4-FFF2-40B4-BE49-F238E27FC236}">
                  <a16:creationId xmlns:a16="http://schemas.microsoft.com/office/drawing/2014/main" id="{BD95F861-0220-1A06-CAB8-1865D060E907}"/>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a:extLst>
                <a:ext uri="{FF2B5EF4-FFF2-40B4-BE49-F238E27FC236}">
                  <a16:creationId xmlns:a16="http://schemas.microsoft.com/office/drawing/2014/main" id="{903BC3AA-9A76-A2B9-0874-813685309D7A}"/>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a:extLst>
                <a:ext uri="{FF2B5EF4-FFF2-40B4-BE49-F238E27FC236}">
                  <a16:creationId xmlns:a16="http://schemas.microsoft.com/office/drawing/2014/main" id="{6A994D6D-6AD9-5A45-CCA1-A1D79159BE19}"/>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a:extLst>
                <a:ext uri="{FF2B5EF4-FFF2-40B4-BE49-F238E27FC236}">
                  <a16:creationId xmlns:a16="http://schemas.microsoft.com/office/drawing/2014/main" id="{C27103D5-D65C-37B6-1F1E-2FE3431E8D6C}"/>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a:extLst>
                <a:ext uri="{FF2B5EF4-FFF2-40B4-BE49-F238E27FC236}">
                  <a16:creationId xmlns:a16="http://schemas.microsoft.com/office/drawing/2014/main" id="{8DD8BAFD-1F72-77AF-257B-D86F8D103BFD}"/>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a:extLst>
              <a:ext uri="{FF2B5EF4-FFF2-40B4-BE49-F238E27FC236}">
                <a16:creationId xmlns:a16="http://schemas.microsoft.com/office/drawing/2014/main" id="{82AB8161-2D26-D22D-CF56-DB790FA3376E}"/>
              </a:ext>
            </a:extLst>
          </p:cNvPr>
          <p:cNvGrpSpPr/>
          <p:nvPr/>
        </p:nvGrpSpPr>
        <p:grpSpPr>
          <a:xfrm>
            <a:off x="535539" y="4091671"/>
            <a:ext cx="781224" cy="726909"/>
            <a:chOff x="827350" y="3629733"/>
            <a:chExt cx="1431600" cy="1332067"/>
          </a:xfrm>
        </p:grpSpPr>
        <p:sp>
          <p:nvSpPr>
            <p:cNvPr id="448" name="Google Shape;448;p34">
              <a:extLst>
                <a:ext uri="{FF2B5EF4-FFF2-40B4-BE49-F238E27FC236}">
                  <a16:creationId xmlns:a16="http://schemas.microsoft.com/office/drawing/2014/main" id="{EE0D9E37-FCB1-3E24-98F0-22C296152EBF}"/>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a:extLst>
                <a:ext uri="{FF2B5EF4-FFF2-40B4-BE49-F238E27FC236}">
                  <a16:creationId xmlns:a16="http://schemas.microsoft.com/office/drawing/2014/main" id="{395BE402-87EE-D323-995C-DF496F02DC96}"/>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a:extLst>
                <a:ext uri="{FF2B5EF4-FFF2-40B4-BE49-F238E27FC236}">
                  <a16:creationId xmlns:a16="http://schemas.microsoft.com/office/drawing/2014/main" id="{A9B84E4B-7D83-3DE1-0CE7-878BD70D240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a:extLst>
              <a:ext uri="{FF2B5EF4-FFF2-40B4-BE49-F238E27FC236}">
                <a16:creationId xmlns:a16="http://schemas.microsoft.com/office/drawing/2014/main" id="{4B06D59C-914E-EF9D-42F1-8E1A3E3E2FD2}"/>
              </a:ext>
            </a:extLst>
          </p:cNvPr>
          <p:cNvGrpSpPr/>
          <p:nvPr/>
        </p:nvGrpSpPr>
        <p:grpSpPr>
          <a:xfrm>
            <a:off x="1563289" y="4339573"/>
            <a:ext cx="356325" cy="331552"/>
            <a:chOff x="827350" y="3629733"/>
            <a:chExt cx="1431600" cy="1332067"/>
          </a:xfrm>
        </p:grpSpPr>
        <p:sp>
          <p:nvSpPr>
            <p:cNvPr id="452" name="Google Shape;452;p34">
              <a:extLst>
                <a:ext uri="{FF2B5EF4-FFF2-40B4-BE49-F238E27FC236}">
                  <a16:creationId xmlns:a16="http://schemas.microsoft.com/office/drawing/2014/main" id="{9CC2CF4F-6727-5969-60F0-807B4E525C8D}"/>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a:extLst>
                <a:ext uri="{FF2B5EF4-FFF2-40B4-BE49-F238E27FC236}">
                  <a16:creationId xmlns:a16="http://schemas.microsoft.com/office/drawing/2014/main" id="{D51D7339-A1C0-5B63-36C9-FEC8271C4215}"/>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a:extLst>
                <a:ext uri="{FF2B5EF4-FFF2-40B4-BE49-F238E27FC236}">
                  <a16:creationId xmlns:a16="http://schemas.microsoft.com/office/drawing/2014/main" id="{6C436DD9-021D-7ED2-1A73-49A2553225E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a:extLst>
              <a:ext uri="{FF2B5EF4-FFF2-40B4-BE49-F238E27FC236}">
                <a16:creationId xmlns:a16="http://schemas.microsoft.com/office/drawing/2014/main" id="{762A1AA1-7EA7-7463-024D-3FFFAE711693}"/>
              </a:ext>
            </a:extLst>
          </p:cNvPr>
          <p:cNvGrpSpPr/>
          <p:nvPr/>
        </p:nvGrpSpPr>
        <p:grpSpPr>
          <a:xfrm>
            <a:off x="7697553" y="932393"/>
            <a:ext cx="1096749" cy="1020497"/>
            <a:chOff x="827350" y="3629733"/>
            <a:chExt cx="1431600" cy="1332067"/>
          </a:xfrm>
        </p:grpSpPr>
        <p:sp>
          <p:nvSpPr>
            <p:cNvPr id="456" name="Google Shape;456;p34">
              <a:extLst>
                <a:ext uri="{FF2B5EF4-FFF2-40B4-BE49-F238E27FC236}">
                  <a16:creationId xmlns:a16="http://schemas.microsoft.com/office/drawing/2014/main" id="{72286F04-AF91-45BB-ABA2-585097593108}"/>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a:extLst>
                <a:ext uri="{FF2B5EF4-FFF2-40B4-BE49-F238E27FC236}">
                  <a16:creationId xmlns:a16="http://schemas.microsoft.com/office/drawing/2014/main" id="{56C2A2D9-6882-C994-C1BC-351138018774}"/>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a:extLst>
                <a:ext uri="{FF2B5EF4-FFF2-40B4-BE49-F238E27FC236}">
                  <a16:creationId xmlns:a16="http://schemas.microsoft.com/office/drawing/2014/main" id="{D689330E-B239-15A7-7FC7-B989D37323A6}"/>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a:extLst>
              <a:ext uri="{FF2B5EF4-FFF2-40B4-BE49-F238E27FC236}">
                <a16:creationId xmlns:a16="http://schemas.microsoft.com/office/drawing/2014/main" id="{0474061C-FBA8-D069-CB10-49E348B5729D}"/>
              </a:ext>
            </a:extLst>
          </p:cNvPr>
          <p:cNvGrpSpPr/>
          <p:nvPr/>
        </p:nvGrpSpPr>
        <p:grpSpPr>
          <a:xfrm>
            <a:off x="626658" y="3184190"/>
            <a:ext cx="598982" cy="557337"/>
            <a:chOff x="827350" y="3629733"/>
            <a:chExt cx="1431600" cy="1332067"/>
          </a:xfrm>
        </p:grpSpPr>
        <p:sp>
          <p:nvSpPr>
            <p:cNvPr id="460" name="Google Shape;460;p34">
              <a:extLst>
                <a:ext uri="{FF2B5EF4-FFF2-40B4-BE49-F238E27FC236}">
                  <a16:creationId xmlns:a16="http://schemas.microsoft.com/office/drawing/2014/main" id="{4F3D6068-EF44-CD1E-131D-3D1F2E89D670}"/>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a:extLst>
                <a:ext uri="{FF2B5EF4-FFF2-40B4-BE49-F238E27FC236}">
                  <a16:creationId xmlns:a16="http://schemas.microsoft.com/office/drawing/2014/main" id="{05D3B9D5-E0EA-DD96-85D9-BF2E529C5332}"/>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a:extLst>
                <a:ext uri="{FF2B5EF4-FFF2-40B4-BE49-F238E27FC236}">
                  <a16:creationId xmlns:a16="http://schemas.microsoft.com/office/drawing/2014/main" id="{6B28F220-1C3F-7DD4-844F-1C0468E11982}"/>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a:extLst>
              <a:ext uri="{FF2B5EF4-FFF2-40B4-BE49-F238E27FC236}">
                <a16:creationId xmlns:a16="http://schemas.microsoft.com/office/drawing/2014/main" id="{63361D50-8712-5C9E-FF1F-C51376599E57}"/>
              </a:ext>
            </a:extLst>
          </p:cNvPr>
          <p:cNvGrpSpPr/>
          <p:nvPr/>
        </p:nvGrpSpPr>
        <p:grpSpPr>
          <a:xfrm rot="5400000">
            <a:off x="1030707" y="-8854"/>
            <a:ext cx="288601" cy="1096693"/>
            <a:chOff x="1006700" y="2603975"/>
            <a:chExt cx="55450" cy="210700"/>
          </a:xfrm>
        </p:grpSpPr>
        <p:sp>
          <p:nvSpPr>
            <p:cNvPr id="468" name="Google Shape;468;p34">
              <a:extLst>
                <a:ext uri="{FF2B5EF4-FFF2-40B4-BE49-F238E27FC236}">
                  <a16:creationId xmlns:a16="http://schemas.microsoft.com/office/drawing/2014/main" id="{0A2ED724-32D9-C988-993C-22CE296F9809}"/>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a:extLst>
                <a:ext uri="{FF2B5EF4-FFF2-40B4-BE49-F238E27FC236}">
                  <a16:creationId xmlns:a16="http://schemas.microsoft.com/office/drawing/2014/main" id="{9CDC470B-CEE6-44ED-031D-DB34D6D8C804}"/>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a:extLst>
                <a:ext uri="{FF2B5EF4-FFF2-40B4-BE49-F238E27FC236}">
                  <a16:creationId xmlns:a16="http://schemas.microsoft.com/office/drawing/2014/main" id="{1C264392-9727-5EE5-A8D4-C41967F1F213}"/>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a:extLst>
                <a:ext uri="{FF2B5EF4-FFF2-40B4-BE49-F238E27FC236}">
                  <a16:creationId xmlns:a16="http://schemas.microsoft.com/office/drawing/2014/main" id="{FF40A8A1-8F99-1469-1B8B-318CA54DA45C}"/>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a:extLst>
                <a:ext uri="{FF2B5EF4-FFF2-40B4-BE49-F238E27FC236}">
                  <a16:creationId xmlns:a16="http://schemas.microsoft.com/office/drawing/2014/main" id="{FB48464F-F1F3-EFB2-1FAC-4A0FCAAC037D}"/>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a:extLst>
                <a:ext uri="{FF2B5EF4-FFF2-40B4-BE49-F238E27FC236}">
                  <a16:creationId xmlns:a16="http://schemas.microsoft.com/office/drawing/2014/main" id="{45828E26-B403-8791-E451-D642FAA2FBD1}"/>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a:extLst>
              <a:ext uri="{FF2B5EF4-FFF2-40B4-BE49-F238E27FC236}">
                <a16:creationId xmlns:a16="http://schemas.microsoft.com/office/drawing/2014/main" id="{F0F11370-64C1-CA21-E244-F757F80E54C5}"/>
              </a:ext>
            </a:extLst>
          </p:cNvPr>
          <p:cNvGrpSpPr/>
          <p:nvPr/>
        </p:nvGrpSpPr>
        <p:grpSpPr>
          <a:xfrm>
            <a:off x="7697549" y="373732"/>
            <a:ext cx="356325" cy="331552"/>
            <a:chOff x="827350" y="3629733"/>
            <a:chExt cx="1431600" cy="1332067"/>
          </a:xfrm>
        </p:grpSpPr>
        <p:sp>
          <p:nvSpPr>
            <p:cNvPr id="475" name="Google Shape;475;p34">
              <a:extLst>
                <a:ext uri="{FF2B5EF4-FFF2-40B4-BE49-F238E27FC236}">
                  <a16:creationId xmlns:a16="http://schemas.microsoft.com/office/drawing/2014/main" id="{42C887D0-824B-FB84-99F7-6178E4F260D7}"/>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a:extLst>
                <a:ext uri="{FF2B5EF4-FFF2-40B4-BE49-F238E27FC236}">
                  <a16:creationId xmlns:a16="http://schemas.microsoft.com/office/drawing/2014/main" id="{D79E42E2-DAEA-6418-0B8E-B1ACB490023A}"/>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a:extLst>
                <a:ext uri="{FF2B5EF4-FFF2-40B4-BE49-F238E27FC236}">
                  <a16:creationId xmlns:a16="http://schemas.microsoft.com/office/drawing/2014/main" id="{A26776B1-12B4-5C5A-71B2-3A0A80F93A92}"/>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236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288156" y="1683084"/>
            <a:ext cx="3866122"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99" name="Google Shape;399;p33"/>
          <p:cNvSpPr txBox="1">
            <a:spLocks noGrp="1"/>
          </p:cNvSpPr>
          <p:nvPr>
            <p:ph type="title" idx="2"/>
          </p:nvPr>
        </p:nvSpPr>
        <p:spPr>
          <a:xfrm>
            <a:off x="1823137" y="1872250"/>
            <a:ext cx="2191618"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0309317"/>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901</Words>
  <Application>Microsoft Office PowerPoint</Application>
  <PresentationFormat>On-screen Show (16:9)</PresentationFormat>
  <Paragraphs>92</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Audiowide</vt:lpstr>
      <vt:lpstr>Söhne</vt:lpstr>
      <vt:lpstr>Karla</vt:lpstr>
      <vt:lpstr>Arial</vt:lpstr>
      <vt:lpstr>Cyber-Futuristic AI Technology Thesis Defense by Slidesgo</vt:lpstr>
      <vt:lpstr>Analysis and identification of malicious mobile applications  </vt:lpstr>
      <vt:lpstr>  ln today's world, using different mobile applications for specific tasks is very common. This leads to smart phone users accumulating too many applications over a period. Seldom do users delete unused applications. Any application performing malicious tasks can very easily go unnoticed. So, there is a need to develop a mobile app tool that can use open-source intelligence and threat feeds to detect various indicators of compromise in the smartphones. </vt:lpstr>
      <vt:lpstr>ABSTRACT</vt:lpstr>
      <vt:lpstr> The most extensively used and well-liked smartphone operating system available today is Android. The fact that users may download and install free third-party programs that offer a variety of advantages is one factor contributing to their popularity. Regrettably, the ability to install any third-party application has also resulted in an inexhaustible supply of malware programs that are continuously changing and designed to hurt users in various ways. Various methods are discussed and proven in this project to address the issue of Android malware detection. A real-time detection system's data analytics are created. </vt:lpstr>
      <vt:lpstr>Existing System</vt:lpstr>
      <vt:lpstr>PowerPoint Presentation</vt:lpstr>
      <vt:lpstr>Project Outcomes</vt:lpstr>
      <vt:lpstr>1) Conducting an in-depth examination and evaluation of Android metadata and permissions as predictors of malware. 2) Introducing a machine learning-based malware detection strategy that utilizes publicly available metadata information. 3) Analyzing the effectiveness of this model and assessing its potential as a first-stage filter for detecting Android malware.</vt:lpstr>
      <vt:lpstr>Methodology</vt:lpstr>
      <vt:lpstr>PowerPoint Presentation</vt:lpstr>
      <vt:lpstr>Role Of Each Member </vt:lpstr>
      <vt:lpstr>Role Of Each Member</vt:lpstr>
      <vt:lpstr>Role Of Each 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Filtering using Machine Learning</dc:title>
  <dc:creator>Jaini Karthik</dc:creator>
  <cp:lastModifiedBy>Sandip Datta</cp:lastModifiedBy>
  <cp:revision>35</cp:revision>
  <dcterms:modified xsi:type="dcterms:W3CDTF">2024-02-26T15:50:05Z</dcterms:modified>
</cp:coreProperties>
</file>