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8" r:id="rId5"/>
    <p:sldId id="283" r:id="rId6"/>
    <p:sldId id="278" r:id="rId7"/>
    <p:sldId id="298" r:id="rId8"/>
    <p:sldId id="299" r:id="rId9"/>
    <p:sldId id="286" r:id="rId10"/>
    <p:sldId id="290" r:id="rId11"/>
    <p:sldId id="292" r:id="rId12"/>
    <p:sldId id="293" r:id="rId13"/>
    <p:sldId id="294" r:id="rId14"/>
    <p:sldId id="295" r:id="rId15"/>
    <p:sldId id="296" r:id="rId16"/>
    <p:sldId id="297" r:id="rId17"/>
    <p:sldId id="28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830"/>
  </p:normalViewPr>
  <p:slideViewPr>
    <p:cSldViewPr snapToGrid="0" showGuides="1">
      <p:cViewPr varScale="1">
        <p:scale>
          <a:sx n="85" d="100"/>
          <a:sy n="85" d="100"/>
        </p:scale>
        <p:origin x="869" y="6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15</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transition spd="med">
    <p:pull/>
  </p:transition>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0" y="3748681"/>
            <a:ext cx="11609293" cy="1883664"/>
          </a:xfrm>
        </p:spPr>
        <p:txBody>
          <a:bodyPr/>
          <a:lstStyle/>
          <a:p>
            <a:r>
              <a:rPr lang="en-US" sz="4100" dirty="0"/>
              <a:t> SRM BUS RESERVATION SYSTEM</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770964" y="1444900"/>
            <a:ext cx="9269505" cy="411480"/>
          </a:xfrm>
        </p:spPr>
        <p:txBody>
          <a:bodyPr>
            <a:noAutofit/>
          </a:bodyPr>
          <a:lstStyle/>
          <a:p>
            <a:r>
              <a:rPr lang="en-US" dirty="0"/>
              <a:t>OBJECT ORIENTED PROGRAMMING USING C++</a:t>
            </a:r>
          </a:p>
        </p:txBody>
      </p:sp>
      <p:sp>
        <p:nvSpPr>
          <p:cNvPr id="4" name="TextBox 3">
            <a:extLst>
              <a:ext uri="{FF2B5EF4-FFF2-40B4-BE49-F238E27FC236}">
                <a16:creationId xmlns:a16="http://schemas.microsoft.com/office/drawing/2014/main" id="{B84555E5-11CA-8DAF-1A4D-C5EE47D90A3C}"/>
              </a:ext>
            </a:extLst>
          </p:cNvPr>
          <p:cNvSpPr txBox="1"/>
          <p:nvPr/>
        </p:nvSpPr>
        <p:spPr>
          <a:xfrm flipH="1">
            <a:off x="4989306" y="2431007"/>
            <a:ext cx="2213387" cy="954107"/>
          </a:xfrm>
          <a:prstGeom prst="rect">
            <a:avLst/>
          </a:prstGeom>
          <a:noFill/>
        </p:spPr>
        <p:txBody>
          <a:bodyPr wrap="square" rtlCol="0">
            <a:spAutoFit/>
          </a:bodyPr>
          <a:lstStyle/>
          <a:p>
            <a:r>
              <a:rPr lang="en-US" sz="2800" dirty="0"/>
              <a:t>  CSE-V</a:t>
            </a:r>
          </a:p>
          <a:p>
            <a:r>
              <a:rPr lang="en-US" sz="2800" dirty="0"/>
              <a:t>GROUP-8</a:t>
            </a:r>
          </a:p>
        </p:txBody>
      </p:sp>
      <p:sp>
        <p:nvSpPr>
          <p:cNvPr id="5" name="TextBox 4">
            <a:extLst>
              <a:ext uri="{FF2B5EF4-FFF2-40B4-BE49-F238E27FC236}">
                <a16:creationId xmlns:a16="http://schemas.microsoft.com/office/drawing/2014/main" id="{7190B34D-4BEB-131C-32F7-1A5C08D24B31}"/>
              </a:ext>
            </a:extLst>
          </p:cNvPr>
          <p:cNvSpPr txBox="1"/>
          <p:nvPr/>
        </p:nvSpPr>
        <p:spPr>
          <a:xfrm>
            <a:off x="7799294" y="1660739"/>
            <a:ext cx="3227294" cy="646331"/>
          </a:xfrm>
          <a:prstGeom prst="rect">
            <a:avLst/>
          </a:prstGeom>
          <a:noFill/>
        </p:spPr>
        <p:txBody>
          <a:bodyPr wrap="square" rtlCol="0">
            <a:spAutoFit/>
          </a:bodyPr>
          <a:lstStyle/>
          <a:p>
            <a:endParaRPr lang="en-US" dirty="0"/>
          </a:p>
          <a:p>
            <a:r>
              <a:rPr lang="en-IN" dirty="0"/>
              <a:t>CSE-206L</a:t>
            </a:r>
          </a:p>
        </p:txBody>
      </p:sp>
    </p:spTree>
    <p:extLst>
      <p:ext uri="{BB962C8B-B14F-4D97-AF65-F5344CB8AC3E}">
        <p14:creationId xmlns:p14="http://schemas.microsoft.com/office/powerpoint/2010/main" val="2827593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73B4EB-2FD7-5273-6D7E-91CA64179E8D}"/>
              </a:ext>
            </a:extLst>
          </p:cNvPr>
          <p:cNvSpPr>
            <a:spLocks noGrp="1"/>
          </p:cNvSpPr>
          <p:nvPr>
            <p:ph type="body" sz="quarter" idx="13"/>
          </p:nvPr>
        </p:nvSpPr>
        <p:spPr/>
        <p:txBody>
          <a:bodyPr/>
          <a:lstStyle/>
          <a:p>
            <a:endParaRPr lang="en-IN"/>
          </a:p>
        </p:txBody>
      </p:sp>
      <p:sp>
        <p:nvSpPr>
          <p:cNvPr id="3" name="Slide Number Placeholder 2">
            <a:extLst>
              <a:ext uri="{FF2B5EF4-FFF2-40B4-BE49-F238E27FC236}">
                <a16:creationId xmlns:a16="http://schemas.microsoft.com/office/drawing/2014/main" id="{1D4585F1-BBF5-4652-2159-20E6862ABFA5}"/>
              </a:ext>
            </a:extLst>
          </p:cNvPr>
          <p:cNvSpPr>
            <a:spLocks noGrp="1"/>
          </p:cNvSpPr>
          <p:nvPr>
            <p:ph type="sldNum" sz="quarter" idx="11"/>
          </p:nvPr>
        </p:nvSpPr>
        <p:spPr/>
        <p:txBody>
          <a:bodyPr/>
          <a:lstStyle/>
          <a:p>
            <a:fld id="{CC43B8D3-9A08-F84C-9DD4-44948BA52D4B}" type="slidenum">
              <a:rPr lang="en-US" smtClean="0"/>
              <a:pPr/>
              <a:t>10</a:t>
            </a:fld>
            <a:endParaRPr lang="en-US" dirty="0"/>
          </a:p>
        </p:txBody>
      </p:sp>
      <p:pic>
        <p:nvPicPr>
          <p:cNvPr id="5" name="Picture 4">
            <a:extLst>
              <a:ext uri="{FF2B5EF4-FFF2-40B4-BE49-F238E27FC236}">
                <a16:creationId xmlns:a16="http://schemas.microsoft.com/office/drawing/2014/main" id="{8D964B8D-C9EC-F7E2-995A-5267D37A1CB3}"/>
              </a:ext>
            </a:extLst>
          </p:cNvPr>
          <p:cNvPicPr>
            <a:picLocks noChangeAspect="1"/>
          </p:cNvPicPr>
          <p:nvPr/>
        </p:nvPicPr>
        <p:blipFill>
          <a:blip r:embed="rId2"/>
          <a:stretch>
            <a:fillRect/>
          </a:stretch>
        </p:blipFill>
        <p:spPr>
          <a:xfrm>
            <a:off x="1545492" y="1723241"/>
            <a:ext cx="9101015" cy="4578948"/>
          </a:xfrm>
          <a:prstGeom prst="rect">
            <a:avLst/>
          </a:prstGeom>
        </p:spPr>
      </p:pic>
      <p:sp>
        <p:nvSpPr>
          <p:cNvPr id="6" name="TextBox 5">
            <a:extLst>
              <a:ext uri="{FF2B5EF4-FFF2-40B4-BE49-F238E27FC236}">
                <a16:creationId xmlns:a16="http://schemas.microsoft.com/office/drawing/2014/main" id="{3483EC3A-F483-E2A3-0728-30FD0FC05AF0}"/>
              </a:ext>
            </a:extLst>
          </p:cNvPr>
          <p:cNvSpPr txBox="1"/>
          <p:nvPr/>
        </p:nvSpPr>
        <p:spPr>
          <a:xfrm>
            <a:off x="2593735" y="833783"/>
            <a:ext cx="9101015" cy="646331"/>
          </a:xfrm>
          <a:prstGeom prst="rect">
            <a:avLst/>
          </a:prstGeom>
          <a:noFill/>
        </p:spPr>
        <p:txBody>
          <a:bodyPr wrap="square" rtlCol="0">
            <a:spAutoFit/>
          </a:bodyPr>
          <a:lstStyle/>
          <a:p>
            <a:r>
              <a:rPr lang="en-IN" sz="3600" dirty="0"/>
              <a:t>Show the available seats in a bus</a:t>
            </a:r>
          </a:p>
        </p:txBody>
      </p:sp>
    </p:spTree>
    <p:extLst>
      <p:ext uri="{BB962C8B-B14F-4D97-AF65-F5344CB8AC3E}">
        <p14:creationId xmlns:p14="http://schemas.microsoft.com/office/powerpoint/2010/main" val="37099098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17F8BB-44BB-5188-A37A-C9EAAEF8C8FC}"/>
              </a:ext>
            </a:extLst>
          </p:cNvPr>
          <p:cNvSpPr>
            <a:spLocks noGrp="1"/>
          </p:cNvSpPr>
          <p:nvPr>
            <p:ph type="body" sz="quarter" idx="13"/>
          </p:nvPr>
        </p:nvSpPr>
        <p:spPr/>
        <p:txBody>
          <a:bodyPr/>
          <a:lstStyle/>
          <a:p>
            <a:endParaRPr lang="en-IN"/>
          </a:p>
        </p:txBody>
      </p:sp>
      <p:sp>
        <p:nvSpPr>
          <p:cNvPr id="3" name="Slide Number Placeholder 2">
            <a:extLst>
              <a:ext uri="{FF2B5EF4-FFF2-40B4-BE49-F238E27FC236}">
                <a16:creationId xmlns:a16="http://schemas.microsoft.com/office/drawing/2014/main" id="{21927160-489E-1F2E-752B-20A1FC34A405}"/>
              </a:ext>
            </a:extLst>
          </p:cNvPr>
          <p:cNvSpPr>
            <a:spLocks noGrp="1"/>
          </p:cNvSpPr>
          <p:nvPr>
            <p:ph type="sldNum" sz="quarter" idx="11"/>
          </p:nvPr>
        </p:nvSpPr>
        <p:spPr/>
        <p:txBody>
          <a:bodyPr/>
          <a:lstStyle/>
          <a:p>
            <a:fld id="{CC43B8D3-9A08-F84C-9DD4-44948BA52D4B}" type="slidenum">
              <a:rPr lang="en-US" smtClean="0"/>
              <a:pPr/>
              <a:t>11</a:t>
            </a:fld>
            <a:endParaRPr lang="en-US" dirty="0"/>
          </a:p>
        </p:txBody>
      </p:sp>
      <p:pic>
        <p:nvPicPr>
          <p:cNvPr id="5" name="Picture 4">
            <a:extLst>
              <a:ext uri="{FF2B5EF4-FFF2-40B4-BE49-F238E27FC236}">
                <a16:creationId xmlns:a16="http://schemas.microsoft.com/office/drawing/2014/main" id="{181A8988-EC49-7819-7F21-9BB61CD5885B}"/>
              </a:ext>
            </a:extLst>
          </p:cNvPr>
          <p:cNvPicPr>
            <a:picLocks noChangeAspect="1"/>
          </p:cNvPicPr>
          <p:nvPr/>
        </p:nvPicPr>
        <p:blipFill>
          <a:blip r:embed="rId2"/>
          <a:stretch>
            <a:fillRect/>
          </a:stretch>
        </p:blipFill>
        <p:spPr>
          <a:xfrm>
            <a:off x="1016534" y="2197696"/>
            <a:ext cx="10158932" cy="2813573"/>
          </a:xfrm>
          <a:prstGeom prst="rect">
            <a:avLst/>
          </a:prstGeom>
        </p:spPr>
      </p:pic>
      <p:sp>
        <p:nvSpPr>
          <p:cNvPr id="6" name="TextBox 5">
            <a:extLst>
              <a:ext uri="{FF2B5EF4-FFF2-40B4-BE49-F238E27FC236}">
                <a16:creationId xmlns:a16="http://schemas.microsoft.com/office/drawing/2014/main" id="{A07F75DF-1085-B6BF-745F-3F2A6732AC54}"/>
              </a:ext>
            </a:extLst>
          </p:cNvPr>
          <p:cNvSpPr txBox="1"/>
          <p:nvPr/>
        </p:nvSpPr>
        <p:spPr>
          <a:xfrm>
            <a:off x="2593735" y="809244"/>
            <a:ext cx="6687670" cy="707886"/>
          </a:xfrm>
          <a:prstGeom prst="rect">
            <a:avLst/>
          </a:prstGeom>
          <a:noFill/>
        </p:spPr>
        <p:txBody>
          <a:bodyPr wrap="square" rtlCol="0">
            <a:spAutoFit/>
          </a:bodyPr>
          <a:lstStyle/>
          <a:p>
            <a:r>
              <a:rPr lang="en-IN" sz="4000" dirty="0"/>
              <a:t>Buses available now</a:t>
            </a:r>
          </a:p>
        </p:txBody>
      </p:sp>
    </p:spTree>
    <p:extLst>
      <p:ext uri="{BB962C8B-B14F-4D97-AF65-F5344CB8AC3E}">
        <p14:creationId xmlns:p14="http://schemas.microsoft.com/office/powerpoint/2010/main" val="27964067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93E735-1A7F-BC58-BE03-143D033F25A1}"/>
              </a:ext>
            </a:extLst>
          </p:cNvPr>
          <p:cNvSpPr>
            <a:spLocks noGrp="1"/>
          </p:cNvSpPr>
          <p:nvPr>
            <p:ph type="body" sz="quarter" idx="13"/>
          </p:nvPr>
        </p:nvSpPr>
        <p:spPr/>
        <p:txBody>
          <a:bodyPr/>
          <a:lstStyle/>
          <a:p>
            <a:endParaRPr lang="en-IN"/>
          </a:p>
        </p:txBody>
      </p:sp>
      <p:sp>
        <p:nvSpPr>
          <p:cNvPr id="3" name="Slide Number Placeholder 2">
            <a:extLst>
              <a:ext uri="{FF2B5EF4-FFF2-40B4-BE49-F238E27FC236}">
                <a16:creationId xmlns:a16="http://schemas.microsoft.com/office/drawing/2014/main" id="{4A512B74-E89C-3448-31C9-494971284695}"/>
              </a:ext>
            </a:extLst>
          </p:cNvPr>
          <p:cNvSpPr>
            <a:spLocks noGrp="1"/>
          </p:cNvSpPr>
          <p:nvPr>
            <p:ph type="sldNum" sz="quarter" idx="11"/>
          </p:nvPr>
        </p:nvSpPr>
        <p:spPr/>
        <p:txBody>
          <a:bodyPr/>
          <a:lstStyle/>
          <a:p>
            <a:fld id="{CC43B8D3-9A08-F84C-9DD4-44948BA52D4B}" type="slidenum">
              <a:rPr lang="en-US" smtClean="0"/>
              <a:pPr/>
              <a:t>12</a:t>
            </a:fld>
            <a:endParaRPr lang="en-US" dirty="0"/>
          </a:p>
        </p:txBody>
      </p:sp>
      <p:pic>
        <p:nvPicPr>
          <p:cNvPr id="5" name="Picture 4">
            <a:extLst>
              <a:ext uri="{FF2B5EF4-FFF2-40B4-BE49-F238E27FC236}">
                <a16:creationId xmlns:a16="http://schemas.microsoft.com/office/drawing/2014/main" id="{057C2221-39BE-0E49-9C88-10AD87683850}"/>
              </a:ext>
            </a:extLst>
          </p:cNvPr>
          <p:cNvPicPr>
            <a:picLocks noChangeAspect="1"/>
          </p:cNvPicPr>
          <p:nvPr/>
        </p:nvPicPr>
        <p:blipFill>
          <a:blip r:embed="rId2"/>
          <a:stretch>
            <a:fillRect/>
          </a:stretch>
        </p:blipFill>
        <p:spPr>
          <a:xfrm>
            <a:off x="874504" y="2124412"/>
            <a:ext cx="10442992" cy="3200624"/>
          </a:xfrm>
          <a:prstGeom prst="rect">
            <a:avLst/>
          </a:prstGeom>
        </p:spPr>
      </p:pic>
      <p:sp>
        <p:nvSpPr>
          <p:cNvPr id="6" name="TextBox 5">
            <a:extLst>
              <a:ext uri="{FF2B5EF4-FFF2-40B4-BE49-F238E27FC236}">
                <a16:creationId xmlns:a16="http://schemas.microsoft.com/office/drawing/2014/main" id="{8C8447EA-0B33-4B79-7925-165D4C8E1F6C}"/>
              </a:ext>
            </a:extLst>
          </p:cNvPr>
          <p:cNvSpPr txBox="1"/>
          <p:nvPr/>
        </p:nvSpPr>
        <p:spPr>
          <a:xfrm>
            <a:off x="2593735" y="827173"/>
            <a:ext cx="3146612" cy="707886"/>
          </a:xfrm>
          <a:prstGeom prst="rect">
            <a:avLst/>
          </a:prstGeom>
          <a:noFill/>
        </p:spPr>
        <p:txBody>
          <a:bodyPr wrap="square" rtlCol="0">
            <a:spAutoFit/>
          </a:bodyPr>
          <a:lstStyle/>
          <a:p>
            <a:r>
              <a:rPr lang="en-IN" sz="4000" dirty="0"/>
              <a:t>Exit</a:t>
            </a:r>
          </a:p>
        </p:txBody>
      </p:sp>
    </p:spTree>
    <p:extLst>
      <p:ext uri="{BB962C8B-B14F-4D97-AF65-F5344CB8AC3E}">
        <p14:creationId xmlns:p14="http://schemas.microsoft.com/office/powerpoint/2010/main" val="36295635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60F458-84C8-BAA7-3BEB-0B94591AA82F}"/>
              </a:ext>
            </a:extLst>
          </p:cNvPr>
          <p:cNvSpPr>
            <a:spLocks noGrp="1"/>
          </p:cNvSpPr>
          <p:nvPr>
            <p:ph type="body" sz="quarter" idx="13"/>
          </p:nvPr>
        </p:nvSpPr>
        <p:spPr/>
        <p:txBody>
          <a:bodyPr/>
          <a:lstStyle/>
          <a:p>
            <a:endParaRPr lang="en-IN"/>
          </a:p>
        </p:txBody>
      </p:sp>
      <p:sp>
        <p:nvSpPr>
          <p:cNvPr id="3" name="Slide Number Placeholder 2">
            <a:extLst>
              <a:ext uri="{FF2B5EF4-FFF2-40B4-BE49-F238E27FC236}">
                <a16:creationId xmlns:a16="http://schemas.microsoft.com/office/drawing/2014/main" id="{ED81DAD9-A6F5-AE3A-B042-18CE3E2D84DF}"/>
              </a:ext>
            </a:extLst>
          </p:cNvPr>
          <p:cNvSpPr>
            <a:spLocks noGrp="1"/>
          </p:cNvSpPr>
          <p:nvPr>
            <p:ph type="sldNum" sz="quarter" idx="11"/>
          </p:nvPr>
        </p:nvSpPr>
        <p:spPr/>
        <p:txBody>
          <a:bodyPr/>
          <a:lstStyle/>
          <a:p>
            <a:fld id="{CC43B8D3-9A08-F84C-9DD4-44948BA52D4B}" type="slidenum">
              <a:rPr lang="en-US" smtClean="0"/>
              <a:pPr/>
              <a:t>13</a:t>
            </a:fld>
            <a:endParaRPr lang="en-US" dirty="0"/>
          </a:p>
        </p:txBody>
      </p:sp>
      <p:pic>
        <p:nvPicPr>
          <p:cNvPr id="5" name="Picture 4">
            <a:extLst>
              <a:ext uri="{FF2B5EF4-FFF2-40B4-BE49-F238E27FC236}">
                <a16:creationId xmlns:a16="http://schemas.microsoft.com/office/drawing/2014/main" id="{3DA96B80-7904-805D-51E8-AA72B80BBFAC}"/>
              </a:ext>
            </a:extLst>
          </p:cNvPr>
          <p:cNvPicPr>
            <a:picLocks noChangeAspect="1"/>
          </p:cNvPicPr>
          <p:nvPr/>
        </p:nvPicPr>
        <p:blipFill>
          <a:blip r:embed="rId2"/>
          <a:stretch>
            <a:fillRect/>
          </a:stretch>
        </p:blipFill>
        <p:spPr>
          <a:xfrm>
            <a:off x="929605" y="1924274"/>
            <a:ext cx="10332789" cy="3409726"/>
          </a:xfrm>
          <a:prstGeom prst="rect">
            <a:avLst/>
          </a:prstGeom>
        </p:spPr>
      </p:pic>
      <p:sp>
        <p:nvSpPr>
          <p:cNvPr id="6" name="TextBox 5">
            <a:extLst>
              <a:ext uri="{FF2B5EF4-FFF2-40B4-BE49-F238E27FC236}">
                <a16:creationId xmlns:a16="http://schemas.microsoft.com/office/drawing/2014/main" id="{DD887958-0DB8-86FC-2272-E9967D58CE97}"/>
              </a:ext>
            </a:extLst>
          </p:cNvPr>
          <p:cNvSpPr txBox="1"/>
          <p:nvPr/>
        </p:nvSpPr>
        <p:spPr>
          <a:xfrm>
            <a:off x="2601501" y="809244"/>
            <a:ext cx="7716215" cy="707886"/>
          </a:xfrm>
          <a:prstGeom prst="rect">
            <a:avLst/>
          </a:prstGeom>
          <a:noFill/>
        </p:spPr>
        <p:txBody>
          <a:bodyPr wrap="square" rtlCol="0">
            <a:spAutoFit/>
          </a:bodyPr>
          <a:lstStyle/>
          <a:p>
            <a:r>
              <a:rPr lang="en-IN" sz="4000" dirty="0"/>
              <a:t>More than one bus details</a:t>
            </a:r>
          </a:p>
        </p:txBody>
      </p:sp>
    </p:spTree>
    <p:extLst>
      <p:ext uri="{BB962C8B-B14F-4D97-AF65-F5344CB8AC3E}">
        <p14:creationId xmlns:p14="http://schemas.microsoft.com/office/powerpoint/2010/main" val="40530770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429A-1242-EA11-6C83-8605E960C3F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64CDB26-B71E-6351-2724-6FE37718D4D7}"/>
              </a:ext>
            </a:extLst>
          </p:cNvPr>
          <p:cNvSpPr>
            <a:spLocks noGrp="1"/>
          </p:cNvSpPr>
          <p:nvPr>
            <p:ph idx="1"/>
          </p:nvPr>
        </p:nvSpPr>
        <p:spPr>
          <a:xfrm>
            <a:off x="847164" y="1639824"/>
            <a:ext cx="9767047" cy="3578352"/>
          </a:xfrm>
        </p:spPr>
        <p:txBody>
          <a:bodyPr>
            <a:noAutofit/>
          </a:bodyPr>
          <a:lstStyle/>
          <a:p>
            <a:pPr marL="342900" lvl="0" indent="-342900" algn="just">
              <a:lnSpc>
                <a:spcPct val="150000"/>
              </a:lnSpc>
              <a:buFont typeface="Wingdings" panose="05000000000000000000" pitchFamily="2" charset="2"/>
              <a:buChar char=""/>
            </a:pPr>
            <a:r>
              <a:rPr lang="en-IN" sz="1700" dirty="0">
                <a:effectLst/>
                <a:ea typeface="Calibri" panose="020F0502020204030204" pitchFamily="34" charset="0"/>
                <a:cs typeface="Times New Roman" panose="02020603050405020304" pitchFamily="18" charset="0"/>
              </a:rPr>
              <a:t>The project- SRM Bus Reservation System has been a great learning experience for all of us, we have learned a lot of new concepts with the help of this project. </a:t>
            </a:r>
          </a:p>
          <a:p>
            <a:pPr marL="342900" lvl="0" indent="-342900" algn="just">
              <a:lnSpc>
                <a:spcPct val="150000"/>
              </a:lnSpc>
              <a:buFont typeface="Wingdings" panose="05000000000000000000" pitchFamily="2" charset="2"/>
              <a:buChar char=""/>
            </a:pPr>
            <a:r>
              <a:rPr lang="en-IN" sz="1700" dirty="0">
                <a:effectLst/>
                <a:ea typeface="Calibri" panose="020F0502020204030204" pitchFamily="34" charset="0"/>
                <a:cs typeface="Times New Roman" panose="02020603050405020304" pitchFamily="18" charset="0"/>
              </a:rPr>
              <a:t>We have used OOPS concept i.e. class concept , to reduce the complexity of the program and by which every user can understand the code very easily. </a:t>
            </a:r>
          </a:p>
          <a:p>
            <a:pPr marL="342900" lvl="0" indent="-342900" algn="just">
              <a:lnSpc>
                <a:spcPct val="150000"/>
              </a:lnSpc>
              <a:buFont typeface="Wingdings" panose="05000000000000000000" pitchFamily="2" charset="2"/>
              <a:buChar char=""/>
            </a:pPr>
            <a:r>
              <a:rPr lang="en-IN" sz="1700" dirty="0">
                <a:effectLst/>
                <a:ea typeface="Calibri" panose="020F0502020204030204" pitchFamily="34" charset="0"/>
                <a:cs typeface="Times New Roman" panose="02020603050405020304" pitchFamily="18" charset="0"/>
              </a:rPr>
              <a:t> While developing this project, we used the concepts of classes, Arrays, and functions.</a:t>
            </a:r>
          </a:p>
          <a:p>
            <a:pPr marL="342900" lvl="0" indent="-342900" algn="just">
              <a:lnSpc>
                <a:spcPct val="150000"/>
              </a:lnSpc>
              <a:spcAft>
                <a:spcPts val="800"/>
              </a:spcAft>
              <a:buFont typeface="Wingdings" panose="05000000000000000000" pitchFamily="2" charset="2"/>
              <a:buChar char=""/>
            </a:pPr>
            <a:r>
              <a:rPr lang="en-IN" sz="1700" dirty="0">
                <a:effectLst/>
                <a:ea typeface="Calibri" panose="020F0502020204030204" pitchFamily="34" charset="0"/>
                <a:cs typeface="Times New Roman" panose="02020603050405020304" pitchFamily="18" charset="0"/>
              </a:rPr>
              <a:t>The project has turned into reality through the combined efforts of our group.</a:t>
            </a:r>
          </a:p>
          <a:p>
            <a:pPr>
              <a:lnSpc>
                <a:spcPct val="150000"/>
              </a:lnSpc>
              <a:spcAft>
                <a:spcPts val="800"/>
              </a:spcAft>
            </a:pPr>
            <a:r>
              <a:rPr lang="en-IN" sz="1700" b="1" dirty="0">
                <a:effectLst/>
                <a:ea typeface="Calibri" panose="020F0502020204030204" pitchFamily="34" charset="0"/>
                <a:cs typeface="Times New Roman" panose="02020603050405020304" pitchFamily="18" charset="0"/>
              </a:rPr>
              <a:t> </a:t>
            </a:r>
            <a:endParaRPr lang="en-IN" sz="1700" dirty="0">
              <a:effectLst/>
              <a:ea typeface="Calibri" panose="020F0502020204030204" pitchFamily="34" charset="0"/>
              <a:cs typeface="Times New Roman" panose="02020603050405020304" pitchFamily="18" charset="0"/>
            </a:endParaRPr>
          </a:p>
          <a:p>
            <a:endParaRPr lang="en-IN" sz="1700" dirty="0"/>
          </a:p>
          <a:p>
            <a:endParaRPr lang="en-IN" sz="1700" dirty="0"/>
          </a:p>
        </p:txBody>
      </p:sp>
      <p:sp>
        <p:nvSpPr>
          <p:cNvPr id="4" name="Text Placeholder 3">
            <a:extLst>
              <a:ext uri="{FF2B5EF4-FFF2-40B4-BE49-F238E27FC236}">
                <a16:creationId xmlns:a16="http://schemas.microsoft.com/office/drawing/2014/main" id="{812B47E2-5E3F-2A40-10DE-8153FEEF5341}"/>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9E8E046C-0382-7E4F-0EDE-CBF6B2E0827A}"/>
              </a:ext>
            </a:extLst>
          </p:cNvPr>
          <p:cNvSpPr>
            <a:spLocks noGrp="1"/>
          </p:cNvSpPr>
          <p:nvPr>
            <p:ph type="sldNum" sz="quarter" idx="16"/>
          </p:nvPr>
        </p:nvSpPr>
        <p:spPr/>
        <p:txBody>
          <a:bodyPr/>
          <a:lstStyle/>
          <a:p>
            <a:fld id="{CC43B8D3-9A08-F84C-9DD4-44948BA52D4B}" type="slidenum">
              <a:rPr lang="en-US" smtClean="0"/>
              <a:pPr/>
              <a:t>14</a:t>
            </a:fld>
            <a:endParaRPr lang="en-US" dirty="0"/>
          </a:p>
        </p:txBody>
      </p:sp>
    </p:spTree>
    <p:extLst>
      <p:ext uri="{BB962C8B-B14F-4D97-AF65-F5344CB8AC3E}">
        <p14:creationId xmlns:p14="http://schemas.microsoft.com/office/powerpoint/2010/main" val="34850435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a:xfrm>
            <a:off x="5652065" y="773746"/>
            <a:ext cx="5435035" cy="1975104"/>
          </a:xfrm>
        </p:spPr>
        <p:txBody>
          <a:bodyPr/>
          <a:lstStyle/>
          <a:p>
            <a:r>
              <a:rPr lang="en-US" dirty="0"/>
              <a:t>Thank you</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a:xfrm>
            <a:off x="5652065" y="3015550"/>
            <a:ext cx="4567700" cy="1170432"/>
          </a:xfrm>
        </p:spPr>
        <p:txBody>
          <a:bodyPr>
            <a:noAutofit/>
          </a:bodyPr>
          <a:lstStyle/>
          <a:p>
            <a:r>
              <a:rPr lang="en-US" sz="1700" dirty="0"/>
              <a:t>SUBMITTED BY:-</a:t>
            </a:r>
          </a:p>
          <a:p>
            <a:r>
              <a:rPr lang="en-US" sz="1700" dirty="0"/>
              <a:t>1. K.G.N PRISHITA</a:t>
            </a:r>
            <a:r>
              <a:rPr lang="en-US" sz="1700" dirty="0">
                <a:cs typeface="Arial" panose="020B0604020202020204" pitchFamily="34" charset="0"/>
              </a:rPr>
              <a:t>(AP21110011542)</a:t>
            </a:r>
          </a:p>
          <a:p>
            <a:r>
              <a:rPr lang="en-US" sz="1700" dirty="0">
                <a:cs typeface="Arial" panose="020B0604020202020204" pitchFamily="34" charset="0"/>
              </a:rPr>
              <a:t>2. Vaishnavi P.S. (AP21110011543)</a:t>
            </a:r>
          </a:p>
          <a:p>
            <a:r>
              <a:rPr lang="en-US" sz="1700" dirty="0">
                <a:cs typeface="Arial" panose="020B0604020202020204" pitchFamily="34" charset="0"/>
              </a:rPr>
              <a:t>3. Hima Teja. G (AP21110011548)</a:t>
            </a:r>
          </a:p>
          <a:p>
            <a:r>
              <a:rPr lang="en-US" sz="1700" dirty="0">
                <a:cs typeface="Arial" panose="020B0604020202020204" pitchFamily="34" charset="0"/>
              </a:rPr>
              <a:t>4. Mahitha. V(AP21110011552)</a:t>
            </a:r>
          </a:p>
          <a:p>
            <a:r>
              <a:rPr lang="en-US" sz="1700" dirty="0"/>
              <a:t>      </a:t>
            </a:r>
          </a:p>
          <a:p>
            <a:r>
              <a:rPr lang="en-US" sz="1700" dirty="0"/>
              <a:t>Under the guidance of </a:t>
            </a:r>
          </a:p>
          <a:p>
            <a:r>
              <a:rPr lang="en-US" sz="1700" dirty="0"/>
              <a:t>Prof. Abhinash Pujahari</a:t>
            </a:r>
          </a:p>
          <a:p>
            <a:endParaRPr lang="en-US" sz="1700" dirty="0"/>
          </a:p>
        </p:txBody>
      </p:sp>
    </p:spTree>
    <p:extLst>
      <p:ext uri="{BB962C8B-B14F-4D97-AF65-F5344CB8AC3E}">
        <p14:creationId xmlns:p14="http://schemas.microsoft.com/office/powerpoint/2010/main" val="31612199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a:xfrm>
            <a:off x="0" y="1848231"/>
            <a:ext cx="8659368" cy="749808"/>
          </a:xfrm>
        </p:spPr>
        <p:txBody>
          <a:bodyPr/>
          <a:lstStyle/>
          <a:p>
            <a:r>
              <a:rPr lang="en-US" sz="3200" dirty="0"/>
              <a:t>INTRODUCTION</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a:xfrm>
            <a:off x="8183880" y="1747647"/>
            <a:ext cx="960120" cy="960120"/>
          </a:xfrm>
        </p:spPr>
        <p:txBody>
          <a:bodyPr/>
          <a:lstStyle/>
          <a:p>
            <a:r>
              <a:rPr lang="en-US" dirty="0"/>
              <a:t>3</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sz="3200" dirty="0"/>
              <a:t>FEATURES OF THIS PROJECT</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4</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endParaRPr lang="en-US" sz="3200" dirty="0"/>
          </a:p>
          <a:p>
            <a:r>
              <a:rPr lang="en-US" sz="3200" dirty="0"/>
              <a:t>FUNCTIONS USED IN THE CODE</a:t>
            </a:r>
          </a:p>
          <a:p>
            <a:endParaRPr lang="en-US" sz="3200" dirty="0"/>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6</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sz="3200" dirty="0"/>
              <a:t>OUTPUT</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7</a:t>
            </a:r>
          </a:p>
        </p:txBody>
      </p:sp>
      <p:sp>
        <p:nvSpPr>
          <p:cNvPr id="7" name="Text Placeholder 5">
            <a:extLst>
              <a:ext uri="{FF2B5EF4-FFF2-40B4-BE49-F238E27FC236}">
                <a16:creationId xmlns:a16="http://schemas.microsoft.com/office/drawing/2014/main" id="{01B5FC70-EDBF-99C6-CD9B-5918C3BCD801}"/>
              </a:ext>
            </a:extLst>
          </p:cNvPr>
          <p:cNvSpPr txBox="1">
            <a:spLocks/>
          </p:cNvSpPr>
          <p:nvPr/>
        </p:nvSpPr>
        <p:spPr>
          <a:xfrm>
            <a:off x="0" y="5849874"/>
            <a:ext cx="8659368" cy="749808"/>
          </a:xfrm>
          <a:prstGeom prst="rect">
            <a:avLst/>
          </a:prstGeom>
          <a:solidFill>
            <a:schemeClr val="accent3">
              <a:lumMod val="75000"/>
            </a:schemeClr>
          </a:solidFill>
        </p:spPr>
        <p:txBody>
          <a:bodyPr vert="horz" lIns="713232"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t>CONCLUSION</a:t>
            </a:r>
            <a:endParaRPr lang="en-US" sz="3200" dirty="0"/>
          </a:p>
        </p:txBody>
      </p:sp>
      <p:sp>
        <p:nvSpPr>
          <p:cNvPr id="8" name="Text Placeholder 50">
            <a:extLst>
              <a:ext uri="{FF2B5EF4-FFF2-40B4-BE49-F238E27FC236}">
                <a16:creationId xmlns:a16="http://schemas.microsoft.com/office/drawing/2014/main" id="{BA719FF8-1338-CC24-620F-F79D0F7F3CE9}"/>
              </a:ext>
            </a:extLst>
          </p:cNvPr>
          <p:cNvSpPr txBox="1">
            <a:spLocks/>
          </p:cNvSpPr>
          <p:nvPr/>
        </p:nvSpPr>
        <p:spPr>
          <a:xfrm>
            <a:off x="8179308" y="5792724"/>
            <a:ext cx="960120" cy="960120"/>
          </a:xfrm>
          <a:prstGeom prst="ellipse">
            <a:avLst/>
          </a:prstGeom>
          <a:solidFill>
            <a:schemeClr val="accent3">
              <a:lumMod val="75000"/>
            </a:schemeClr>
          </a:solidFill>
          <a:ln w="63500">
            <a:solidFill>
              <a:schemeClr val="bg2"/>
            </a:solid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14</a:t>
            </a:r>
          </a:p>
        </p:txBody>
      </p:sp>
    </p:spTree>
    <p:extLst>
      <p:ext uri="{BB962C8B-B14F-4D97-AF65-F5344CB8AC3E}">
        <p14:creationId xmlns:p14="http://schemas.microsoft.com/office/powerpoint/2010/main" val="45285080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INTRODUCTION</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1651903" y="1753856"/>
            <a:ext cx="8388568" cy="3578352"/>
          </a:xfrm>
        </p:spPr>
        <p:txBody>
          <a:bodyPr>
            <a:normAutofit fontScale="92500" lnSpcReduction="10000"/>
          </a:bodyPr>
          <a:lstStyle/>
          <a:p>
            <a:pPr marL="661670" indent="-342900" algn="just">
              <a:lnSpc>
                <a:spcPct val="150000"/>
              </a:lnSpc>
              <a:buFont typeface="+mj-lt"/>
              <a:buAutoNum type="arabicPeriod"/>
            </a:pPr>
            <a:r>
              <a:rPr lang="en-IN" sz="1800" dirty="0">
                <a:solidFill>
                  <a:srgbClr val="24292F"/>
                </a:solidFill>
                <a:effectLst/>
                <a:ea typeface="Calibri" panose="020F0502020204030204" pitchFamily="34" charset="0"/>
                <a:cs typeface="Times New Roman" panose="02020603050405020304" pitchFamily="18" charset="0"/>
              </a:rPr>
              <a:t>This is a simple Bus Reservation System programmed using CPP language. </a:t>
            </a:r>
          </a:p>
          <a:p>
            <a:pPr marL="661670" indent="-342900" algn="just">
              <a:lnSpc>
                <a:spcPct val="150000"/>
              </a:lnSpc>
              <a:buFont typeface="+mj-lt"/>
              <a:buAutoNum type="arabicPeriod"/>
            </a:pPr>
            <a:r>
              <a:rPr lang="en-IN" sz="1800" dirty="0">
                <a:solidFill>
                  <a:srgbClr val="24292F"/>
                </a:solidFill>
                <a:effectLst/>
                <a:ea typeface="Calibri" panose="020F0502020204030204" pitchFamily="34" charset="0"/>
                <a:cs typeface="Times New Roman" panose="02020603050405020304" pitchFamily="18" charset="0"/>
              </a:rPr>
              <a:t>This program allows the user to add bus details such as bus number, driver details, arrival and departure time, route etc, </a:t>
            </a:r>
          </a:p>
          <a:p>
            <a:pPr marL="661670" indent="-342900" algn="just">
              <a:lnSpc>
                <a:spcPct val="150000"/>
              </a:lnSpc>
              <a:buFont typeface="+mj-lt"/>
              <a:buAutoNum type="arabicPeriod"/>
            </a:pPr>
            <a:r>
              <a:rPr lang="en-IN" dirty="0">
                <a:solidFill>
                  <a:srgbClr val="24292F"/>
                </a:solidFill>
                <a:ea typeface="Calibri" panose="020F0502020204030204" pitchFamily="34" charset="0"/>
                <a:cs typeface="Times New Roman" panose="02020603050405020304" pitchFamily="18" charset="0"/>
              </a:rPr>
              <a:t>T</a:t>
            </a:r>
            <a:r>
              <a:rPr lang="en-IN" sz="1800" dirty="0">
                <a:solidFill>
                  <a:srgbClr val="24292F"/>
                </a:solidFill>
                <a:effectLst/>
                <a:ea typeface="Calibri" panose="020F0502020204030204" pitchFamily="34" charset="0"/>
                <a:cs typeface="Times New Roman" panose="02020603050405020304" pitchFamily="18" charset="0"/>
              </a:rPr>
              <a:t>he user can reserve a bus seat according to the vacant seats available.</a:t>
            </a:r>
          </a:p>
          <a:p>
            <a:pPr marL="661670" indent="-342900" algn="just">
              <a:lnSpc>
                <a:spcPct val="150000"/>
              </a:lnSpc>
              <a:buFont typeface="+mj-lt"/>
              <a:buAutoNum type="arabicPeriod"/>
            </a:pPr>
            <a:r>
              <a:rPr lang="en-IN" sz="1800" dirty="0">
                <a:solidFill>
                  <a:srgbClr val="24292F"/>
                </a:solidFill>
                <a:effectLst/>
                <a:ea typeface="Calibri" panose="020F0502020204030204" pitchFamily="34" charset="0"/>
                <a:cs typeface="Times New Roman" panose="02020603050405020304" pitchFamily="18" charset="0"/>
              </a:rPr>
              <a:t>One can check for a list of vacant seats on a bus. </a:t>
            </a:r>
          </a:p>
          <a:p>
            <a:pPr marL="661670" indent="-342900" algn="just">
              <a:lnSpc>
                <a:spcPct val="150000"/>
              </a:lnSpc>
              <a:buFont typeface="+mj-lt"/>
              <a:buAutoNum type="arabicPeriod"/>
            </a:pPr>
            <a:r>
              <a:rPr lang="en-IN" sz="1800" dirty="0">
                <a:solidFill>
                  <a:srgbClr val="24292F"/>
                </a:solidFill>
                <a:effectLst/>
                <a:ea typeface="Calibri" panose="020F0502020204030204" pitchFamily="34" charset="0"/>
                <a:cs typeface="Times New Roman" panose="02020603050405020304" pitchFamily="18" charset="0"/>
              </a:rPr>
              <a:t>It also allows the user to see the available buses. </a:t>
            </a:r>
          </a:p>
          <a:p>
            <a:pPr marL="661670" indent="-342900" algn="just">
              <a:lnSpc>
                <a:spcPct val="150000"/>
              </a:lnSpc>
              <a:buFont typeface="+mj-lt"/>
              <a:buAutoNum type="arabicPeriod"/>
            </a:pPr>
            <a:r>
              <a:rPr lang="en-IN" sz="1800" dirty="0">
                <a:solidFill>
                  <a:srgbClr val="24292F"/>
                </a:solidFill>
                <a:effectLst/>
                <a:ea typeface="Calibri" panose="020F0502020204030204" pitchFamily="34" charset="0"/>
                <a:cs typeface="Times New Roman" panose="02020603050405020304" pitchFamily="18" charset="0"/>
              </a:rPr>
              <a:t>This is a simple implementation of CPP code using class. </a:t>
            </a:r>
            <a:endParaRPr lang="en-IN" sz="1800" dirty="0">
              <a:effectLst/>
              <a:ea typeface="Calibri" panose="020F0502020204030204" pitchFamily="34" charset="0"/>
              <a:cs typeface="Times New Roman" panose="02020603050405020304" pitchFamily="18" charset="0"/>
            </a:endParaRPr>
          </a:p>
          <a:p>
            <a:pPr marL="342900" indent="-342900">
              <a:buFont typeface="+mj-lt"/>
              <a:buAutoNum type="arabicPeriod"/>
            </a:pPr>
            <a:endParaRPr lang="en-IN" dirty="0"/>
          </a:p>
          <a:p>
            <a:pPr marL="342900" indent="-342900">
              <a:buFont typeface="+mj-lt"/>
              <a:buAutoNum type="arabicPeriod"/>
            </a:pPr>
            <a:endParaRPr lang="en-US" dirty="0"/>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fld id="{CC43B8D3-9A08-F84C-9DD4-44948BA52D4B}" type="slidenum">
              <a:rPr lang="en-US" smtClean="0"/>
              <a:pPr/>
              <a:t>3</a:t>
            </a:fld>
            <a:endParaRPr lang="en-US" dirty="0"/>
          </a:p>
        </p:txBody>
      </p:sp>
    </p:spTree>
    <p:extLst>
      <p:ext uri="{BB962C8B-B14F-4D97-AF65-F5344CB8AC3E}">
        <p14:creationId xmlns:p14="http://schemas.microsoft.com/office/powerpoint/2010/main" val="13432233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614E-1319-FCD4-0A65-42E76098DBAB}"/>
              </a:ext>
            </a:extLst>
          </p:cNvPr>
          <p:cNvSpPr>
            <a:spLocks noGrp="1"/>
          </p:cNvSpPr>
          <p:nvPr>
            <p:ph type="title"/>
          </p:nvPr>
        </p:nvSpPr>
        <p:spPr/>
        <p:txBody>
          <a:bodyPr/>
          <a:lstStyle/>
          <a:p>
            <a:r>
              <a:rPr lang="en-IN" dirty="0"/>
              <a:t>Features of this project</a:t>
            </a:r>
          </a:p>
        </p:txBody>
      </p:sp>
      <p:sp>
        <p:nvSpPr>
          <p:cNvPr id="3" name="Content Placeholder 2">
            <a:extLst>
              <a:ext uri="{FF2B5EF4-FFF2-40B4-BE49-F238E27FC236}">
                <a16:creationId xmlns:a16="http://schemas.microsoft.com/office/drawing/2014/main" id="{75D02754-8825-CB80-0436-59AC25A29485}"/>
              </a:ext>
            </a:extLst>
          </p:cNvPr>
          <p:cNvSpPr>
            <a:spLocks noGrp="1"/>
          </p:cNvSpPr>
          <p:nvPr>
            <p:ph idx="1"/>
          </p:nvPr>
        </p:nvSpPr>
        <p:spPr>
          <a:xfrm>
            <a:off x="1250575" y="1899801"/>
            <a:ext cx="9085729" cy="3578352"/>
          </a:xfrm>
        </p:spPr>
        <p:txBody>
          <a:bodyPr/>
          <a:lstStyle/>
          <a:p>
            <a:pPr marL="342900" indent="-342900">
              <a:buFont typeface="Arial" panose="020B0604020202020204" pitchFamily="34" charset="0"/>
              <a:buChar char="•"/>
            </a:pPr>
            <a:r>
              <a:rPr lang="en-US" i="1" u="sng" dirty="0">
                <a:solidFill>
                  <a:srgbClr val="000000"/>
                </a:solidFill>
              </a:rPr>
              <a:t>Add</a:t>
            </a:r>
            <a:r>
              <a:rPr lang="en-US" sz="1800" b="0" i="1" u="sng" strike="noStrike" dirty="0">
                <a:solidFill>
                  <a:srgbClr val="000000"/>
                </a:solidFill>
                <a:effectLst/>
              </a:rPr>
              <a:t> Bus Information </a:t>
            </a:r>
            <a:r>
              <a:rPr lang="en-US" sz="1800" b="0" i="0" u="none" strike="noStrike" dirty="0">
                <a:solidFill>
                  <a:srgbClr val="000000"/>
                </a:solidFill>
                <a:effectLst/>
              </a:rPr>
              <a:t>: This feature allows you to install a typical bus information before it can be reserved by the passengers or shown in buses available. It includes the bus no., driver’s name, arrival time, departure time and destination (from and to) of the bus.</a:t>
            </a:r>
          </a:p>
          <a:p>
            <a:pPr marL="342900" indent="-342900">
              <a:buFont typeface="Arial" panose="020B0604020202020204" pitchFamily="34" charset="0"/>
              <a:buChar char="•"/>
            </a:pPr>
            <a:endParaRPr lang="en-US" sz="1800" b="0" i="0" u="none" strike="noStrike" dirty="0">
              <a:solidFill>
                <a:srgbClr val="000000"/>
              </a:solidFill>
              <a:effectLst/>
            </a:endParaRPr>
          </a:p>
          <a:p>
            <a:pPr marL="342900" indent="-342900">
              <a:buFont typeface="Arial" panose="020B0604020202020204" pitchFamily="34" charset="0"/>
              <a:buChar char="•"/>
            </a:pPr>
            <a:endParaRPr lang="en-US" sz="1800" b="0" i="0" u="none" strike="noStrike" dirty="0">
              <a:solidFill>
                <a:srgbClr val="000000"/>
              </a:solidFill>
              <a:effectLst/>
            </a:endParaRPr>
          </a:p>
          <a:p>
            <a:pPr marL="342900" indent="-342900">
              <a:buFont typeface="Arial" panose="020B0604020202020204" pitchFamily="34" charset="0"/>
              <a:buChar char="•"/>
            </a:pPr>
            <a:r>
              <a:rPr lang="en-US" sz="1800" b="0" i="1" u="sng" strike="noStrike" dirty="0">
                <a:solidFill>
                  <a:srgbClr val="000000"/>
                </a:solidFill>
                <a:effectLst/>
              </a:rPr>
              <a:t>Reservation </a:t>
            </a:r>
            <a:r>
              <a:rPr lang="en-US" sz="1800" b="0" i="0" u="none" strike="noStrike" dirty="0">
                <a:solidFill>
                  <a:srgbClr val="000000"/>
                </a:solidFill>
                <a:effectLst/>
              </a:rPr>
              <a:t>: This feature is very simple; it includes the bus no., seat number and the passenger’s name. The seat number of the particular bus is reserved under the passenger’s name.</a:t>
            </a:r>
          </a:p>
          <a:p>
            <a:pPr marL="342900" indent="-342900">
              <a:buFont typeface="Arial" panose="020B0604020202020204" pitchFamily="34" charset="0"/>
              <a:buChar char="•"/>
            </a:pPr>
            <a:endParaRPr lang="en-US" dirty="0">
              <a:solidFill>
                <a:srgbClr val="000000"/>
              </a:solidFill>
            </a:endParaRPr>
          </a:p>
          <a:p>
            <a:pPr marL="342900" indent="-342900">
              <a:buFont typeface="Arial" panose="020B0604020202020204" pitchFamily="34" charset="0"/>
              <a:buChar char="•"/>
            </a:pPr>
            <a:endParaRPr lang="en-US" sz="1800" b="0" i="0" u="none" strike="noStrike" dirty="0">
              <a:solidFill>
                <a:srgbClr val="000000"/>
              </a:solidFill>
              <a:effectLst/>
            </a:endParaRPr>
          </a:p>
          <a:p>
            <a:pPr marL="285750" indent="-285750">
              <a:buFont typeface="Arial" panose="020B0604020202020204" pitchFamily="34" charset="0"/>
              <a:buChar char="•"/>
            </a:pPr>
            <a:endParaRPr lang="en-IN" dirty="0"/>
          </a:p>
        </p:txBody>
      </p:sp>
      <p:sp>
        <p:nvSpPr>
          <p:cNvPr id="4" name="Text Placeholder 3">
            <a:extLst>
              <a:ext uri="{FF2B5EF4-FFF2-40B4-BE49-F238E27FC236}">
                <a16:creationId xmlns:a16="http://schemas.microsoft.com/office/drawing/2014/main" id="{0FF0F01F-5DBA-DA02-9E3E-72B8CEC0E22B}"/>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926F53D1-7849-6487-08F9-D43D82E221E4}"/>
              </a:ext>
            </a:extLst>
          </p:cNvPr>
          <p:cNvSpPr>
            <a:spLocks noGrp="1"/>
          </p:cNvSpPr>
          <p:nvPr>
            <p:ph type="sldNum" sz="quarter" idx="16"/>
          </p:nvPr>
        </p:nvSpPr>
        <p:spPr/>
        <p:txBody>
          <a:bodyPr/>
          <a:lstStyle/>
          <a:p>
            <a:fld id="{CC43B8D3-9A08-F84C-9DD4-44948BA52D4B}" type="slidenum">
              <a:rPr lang="en-US" smtClean="0"/>
              <a:pPr/>
              <a:t>4</a:t>
            </a:fld>
            <a:endParaRPr lang="en-US" dirty="0"/>
          </a:p>
        </p:txBody>
      </p:sp>
    </p:spTree>
    <p:extLst>
      <p:ext uri="{BB962C8B-B14F-4D97-AF65-F5344CB8AC3E}">
        <p14:creationId xmlns:p14="http://schemas.microsoft.com/office/powerpoint/2010/main" val="31811177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614E-1319-FCD4-0A65-42E76098DBAB}"/>
              </a:ext>
            </a:extLst>
          </p:cNvPr>
          <p:cNvSpPr>
            <a:spLocks noGrp="1"/>
          </p:cNvSpPr>
          <p:nvPr>
            <p:ph type="title"/>
          </p:nvPr>
        </p:nvSpPr>
        <p:spPr/>
        <p:txBody>
          <a:bodyPr/>
          <a:lstStyle/>
          <a:p>
            <a:r>
              <a:rPr lang="en-IN" dirty="0"/>
              <a:t>Features of this project</a:t>
            </a:r>
          </a:p>
        </p:txBody>
      </p:sp>
      <p:sp>
        <p:nvSpPr>
          <p:cNvPr id="3" name="Content Placeholder 2">
            <a:extLst>
              <a:ext uri="{FF2B5EF4-FFF2-40B4-BE49-F238E27FC236}">
                <a16:creationId xmlns:a16="http://schemas.microsoft.com/office/drawing/2014/main" id="{75D02754-8825-CB80-0436-59AC25A29485}"/>
              </a:ext>
            </a:extLst>
          </p:cNvPr>
          <p:cNvSpPr>
            <a:spLocks noGrp="1"/>
          </p:cNvSpPr>
          <p:nvPr>
            <p:ph idx="1"/>
          </p:nvPr>
        </p:nvSpPr>
        <p:spPr>
          <a:xfrm>
            <a:off x="1250575" y="1890836"/>
            <a:ext cx="9085729" cy="3578352"/>
          </a:xfrm>
        </p:spPr>
        <p:txBody>
          <a:bodyPr/>
          <a:lstStyle/>
          <a:p>
            <a:pPr marL="342900" indent="-342900">
              <a:buFont typeface="Arial" panose="020B0604020202020204" pitchFamily="34" charset="0"/>
              <a:buChar char="•"/>
            </a:pPr>
            <a:r>
              <a:rPr lang="en-US" sz="1800" b="1" i="1" u="sng" strike="noStrike" dirty="0">
                <a:solidFill>
                  <a:srgbClr val="000000"/>
                </a:solidFill>
                <a:effectLst/>
              </a:rPr>
              <a:t>Show Reservation Information </a:t>
            </a:r>
            <a:r>
              <a:rPr lang="en-US" sz="1800" b="1" i="0" u="none" strike="noStrike" dirty="0">
                <a:solidFill>
                  <a:srgbClr val="000000"/>
                </a:solidFill>
                <a:effectLst/>
              </a:rPr>
              <a:t>: </a:t>
            </a:r>
            <a:r>
              <a:rPr lang="en-US" sz="1800" b="0" i="0" u="none" strike="noStrike" dirty="0">
                <a:solidFill>
                  <a:srgbClr val="000000"/>
                </a:solidFill>
                <a:effectLst/>
              </a:rPr>
              <a:t>With this feature, you can show all the information regarding the buses and their respective seats. It contains all the information stored by the previous two function of this project. It also enlists the no. of empty seats in a bus along with the seat number registered to a particular passenger.</a:t>
            </a:r>
          </a:p>
          <a:p>
            <a:pPr marL="342900" indent="-342900">
              <a:buFont typeface="Arial" panose="020B0604020202020204" pitchFamily="34" charset="0"/>
              <a:buChar char="•"/>
            </a:pPr>
            <a:endParaRPr lang="en-US" sz="1800" b="0" i="0" u="none" strike="noStrike" dirty="0">
              <a:solidFill>
                <a:srgbClr val="000000"/>
              </a:solidFill>
              <a:effectLst/>
            </a:endParaRPr>
          </a:p>
          <a:p>
            <a:pPr marL="342900" indent="-342900">
              <a:buFont typeface="Arial" panose="020B0604020202020204" pitchFamily="34" charset="0"/>
              <a:buChar char="•"/>
            </a:pPr>
            <a:r>
              <a:rPr lang="en-US" sz="1800" b="0" i="1" u="sng" strike="noStrike" dirty="0">
                <a:solidFill>
                  <a:srgbClr val="000000"/>
                </a:solidFill>
                <a:effectLst/>
              </a:rPr>
              <a:t>Buses Available </a:t>
            </a:r>
            <a:r>
              <a:rPr lang="en-US" sz="1800" b="0" i="0" u="none" strike="noStrike" dirty="0">
                <a:solidFill>
                  <a:srgbClr val="000000"/>
                </a:solidFill>
                <a:effectLst/>
              </a:rPr>
              <a:t>: This feature simply shows the buses available for reservation, and the information regarding the bus no. stored under the first feature.</a:t>
            </a:r>
            <a:endParaRPr lang="en-US" dirty="0">
              <a:solidFill>
                <a:srgbClr val="000000"/>
              </a:solidFill>
            </a:endParaRPr>
          </a:p>
          <a:p>
            <a:pPr marL="342900" indent="-342900">
              <a:buFont typeface="Arial" panose="020B0604020202020204" pitchFamily="34" charset="0"/>
              <a:buChar char="•"/>
            </a:pPr>
            <a:endParaRPr lang="en-US" sz="1800" b="0" i="0" u="none" strike="noStrike" dirty="0">
              <a:solidFill>
                <a:srgbClr val="000000"/>
              </a:solidFill>
              <a:effectLst/>
            </a:endParaRPr>
          </a:p>
          <a:p>
            <a:endParaRPr lang="en-IN" dirty="0"/>
          </a:p>
        </p:txBody>
      </p:sp>
      <p:sp>
        <p:nvSpPr>
          <p:cNvPr id="4" name="Text Placeholder 3">
            <a:extLst>
              <a:ext uri="{FF2B5EF4-FFF2-40B4-BE49-F238E27FC236}">
                <a16:creationId xmlns:a16="http://schemas.microsoft.com/office/drawing/2014/main" id="{0FF0F01F-5DBA-DA02-9E3E-72B8CEC0E22B}"/>
              </a:ext>
            </a:extLst>
          </p:cNvPr>
          <p:cNvSpPr>
            <a:spLocks noGrp="1"/>
          </p:cNvSpPr>
          <p:nvPr>
            <p:ph type="body" sz="quarter" idx="13"/>
          </p:nvPr>
        </p:nvSpPr>
        <p:spPr/>
        <p:txBody>
          <a:bodyPr/>
          <a:lstStyle/>
          <a:p>
            <a:endParaRPr lang="en-IN"/>
          </a:p>
        </p:txBody>
      </p:sp>
      <p:sp>
        <p:nvSpPr>
          <p:cNvPr id="5" name="Slide Number Placeholder 4">
            <a:extLst>
              <a:ext uri="{FF2B5EF4-FFF2-40B4-BE49-F238E27FC236}">
                <a16:creationId xmlns:a16="http://schemas.microsoft.com/office/drawing/2014/main" id="{926F53D1-7849-6487-08F9-D43D82E221E4}"/>
              </a:ext>
            </a:extLst>
          </p:cNvPr>
          <p:cNvSpPr>
            <a:spLocks noGrp="1"/>
          </p:cNvSpPr>
          <p:nvPr>
            <p:ph type="sldNum" sz="quarter" idx="16"/>
          </p:nvPr>
        </p:nvSpPr>
        <p:spPr/>
        <p:txBody>
          <a:bodyPr/>
          <a:lstStyle/>
          <a:p>
            <a:fld id="{CC43B8D3-9A08-F84C-9DD4-44948BA52D4B}" type="slidenum">
              <a:rPr lang="en-US" smtClean="0"/>
              <a:pPr/>
              <a:t>5</a:t>
            </a:fld>
            <a:endParaRPr lang="en-US" dirty="0"/>
          </a:p>
        </p:txBody>
      </p:sp>
    </p:spTree>
    <p:extLst>
      <p:ext uri="{BB962C8B-B14F-4D97-AF65-F5344CB8AC3E}">
        <p14:creationId xmlns:p14="http://schemas.microsoft.com/office/powerpoint/2010/main" val="39367592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500E-7981-AE7C-28F8-0B7CEB40C374}"/>
              </a:ext>
            </a:extLst>
          </p:cNvPr>
          <p:cNvSpPr>
            <a:spLocks noGrp="1"/>
          </p:cNvSpPr>
          <p:nvPr>
            <p:ph type="title"/>
          </p:nvPr>
        </p:nvSpPr>
        <p:spPr/>
        <p:txBody>
          <a:bodyPr/>
          <a:lstStyle/>
          <a:p>
            <a:r>
              <a:rPr lang="en-US" dirty="0"/>
              <a:t>Functions Used In The Code</a:t>
            </a:r>
            <a:endParaRPr lang="en-IN" dirty="0"/>
          </a:p>
        </p:txBody>
      </p:sp>
      <p:sp>
        <p:nvSpPr>
          <p:cNvPr id="3" name="Content Placeholder 2">
            <a:extLst>
              <a:ext uri="{FF2B5EF4-FFF2-40B4-BE49-F238E27FC236}">
                <a16:creationId xmlns:a16="http://schemas.microsoft.com/office/drawing/2014/main" id="{C29946B5-301E-4EEE-0836-F769CB07D22F}"/>
              </a:ext>
            </a:extLst>
          </p:cNvPr>
          <p:cNvSpPr>
            <a:spLocks noGrp="1"/>
          </p:cNvSpPr>
          <p:nvPr>
            <p:ph idx="1"/>
          </p:nvPr>
        </p:nvSpPr>
        <p:spPr>
          <a:xfrm>
            <a:off x="943692" y="2013832"/>
            <a:ext cx="9320897" cy="3578352"/>
          </a:xfrm>
        </p:spPr>
        <p:txBody>
          <a:bodyPr>
            <a:normAutofit/>
          </a:bodyPr>
          <a:lstStyle/>
          <a:p>
            <a:pPr marL="342900" indent="-342900">
              <a:buFont typeface="+mj-lt"/>
              <a:buAutoNum type="arabicPeriod"/>
            </a:pPr>
            <a:r>
              <a:rPr lang="en-IN" u="sng" dirty="0">
                <a:solidFill>
                  <a:srgbClr val="24292F"/>
                </a:solidFill>
                <a:effectLst/>
                <a:ea typeface="Times New Roman" panose="02020603050405020304" pitchFamily="18" charset="0"/>
                <a:cs typeface="Times New Roman" panose="02020603050405020304" pitchFamily="18" charset="0"/>
              </a:rPr>
              <a:t>void add new bus()</a:t>
            </a:r>
            <a:r>
              <a:rPr lang="en-IN" dirty="0">
                <a:solidFill>
                  <a:srgbClr val="24292F"/>
                </a:solidFill>
                <a:effectLst/>
                <a:ea typeface="Times New Roman" panose="02020603050405020304" pitchFamily="18" charset="0"/>
                <a:cs typeface="Times New Roman" panose="02020603050405020304" pitchFamily="18" charset="0"/>
              </a:rPr>
              <a:t>: Used to add new bus details.</a:t>
            </a:r>
            <a:endParaRPr lang="en-IN" dirty="0">
              <a:effectLst/>
              <a:ea typeface="Calibri" panose="020F0502020204030204" pitchFamily="34" charset="0"/>
              <a:cs typeface="Times New Roman" panose="02020603050405020304" pitchFamily="18" charset="0"/>
            </a:endParaRPr>
          </a:p>
          <a:p>
            <a:pPr marL="342900" indent="-342900">
              <a:buFont typeface="+mj-lt"/>
              <a:buAutoNum type="arabicPeriod"/>
            </a:pPr>
            <a:r>
              <a:rPr lang="en-IN" u="sng" dirty="0">
                <a:solidFill>
                  <a:srgbClr val="24292F"/>
                </a:solidFill>
                <a:effectLst/>
                <a:ea typeface="Times New Roman" panose="02020603050405020304" pitchFamily="18" charset="0"/>
                <a:cs typeface="Times New Roman" panose="02020603050405020304" pitchFamily="18" charset="0"/>
              </a:rPr>
              <a:t>void allotmentOfSeatToPassenger()</a:t>
            </a:r>
            <a:r>
              <a:rPr lang="en-IN" dirty="0">
                <a:solidFill>
                  <a:srgbClr val="24292F"/>
                </a:solidFill>
                <a:effectLst/>
                <a:ea typeface="Times New Roman" panose="02020603050405020304" pitchFamily="18" charset="0"/>
                <a:cs typeface="Times New Roman" panose="02020603050405020304" pitchFamily="18" charset="0"/>
              </a:rPr>
              <a:t>: used to allot a seat to a passenger.</a:t>
            </a:r>
            <a:endParaRPr lang="en-IN" dirty="0">
              <a:effectLst/>
              <a:ea typeface="Calibri" panose="020F0502020204030204" pitchFamily="34" charset="0"/>
              <a:cs typeface="Times New Roman" panose="02020603050405020304" pitchFamily="18" charset="0"/>
            </a:endParaRPr>
          </a:p>
          <a:p>
            <a:pPr marL="342900" indent="-342900">
              <a:buFont typeface="+mj-lt"/>
              <a:buAutoNum type="arabicPeriod"/>
            </a:pPr>
            <a:r>
              <a:rPr lang="en-IN" u="sng" dirty="0">
                <a:solidFill>
                  <a:srgbClr val="24292F"/>
                </a:solidFill>
                <a:effectLst/>
                <a:ea typeface="Times New Roman" panose="02020603050405020304" pitchFamily="18" charset="0"/>
                <a:cs typeface="Times New Roman" panose="02020603050405020304" pitchFamily="18" charset="0"/>
              </a:rPr>
              <a:t>void empty()</a:t>
            </a:r>
            <a:r>
              <a:rPr lang="en-IN" dirty="0">
                <a:solidFill>
                  <a:srgbClr val="24292F"/>
                </a:solidFill>
                <a:effectLst/>
                <a:ea typeface="Times New Roman" panose="02020603050405020304" pitchFamily="18" charset="0"/>
                <a:cs typeface="Times New Roman" panose="02020603050405020304" pitchFamily="18" charset="0"/>
              </a:rPr>
              <a:t>: to check if the seats are empty.</a:t>
            </a:r>
            <a:endParaRPr lang="en-IN" dirty="0">
              <a:effectLst/>
              <a:ea typeface="Calibri" panose="020F0502020204030204" pitchFamily="34" charset="0"/>
              <a:cs typeface="Times New Roman" panose="02020603050405020304" pitchFamily="18" charset="0"/>
            </a:endParaRPr>
          </a:p>
          <a:p>
            <a:pPr marL="342900" indent="-342900">
              <a:buFont typeface="+mj-lt"/>
              <a:buAutoNum type="arabicPeriod"/>
            </a:pPr>
            <a:r>
              <a:rPr lang="en-IN" u="sng" dirty="0">
                <a:solidFill>
                  <a:srgbClr val="24292F"/>
                </a:solidFill>
                <a:effectLst/>
                <a:ea typeface="Times New Roman" panose="02020603050405020304" pitchFamily="18" charset="0"/>
                <a:cs typeface="Times New Roman" panose="02020603050405020304" pitchFamily="18" charset="0"/>
              </a:rPr>
              <a:t>void showAvailableBusSeats()</a:t>
            </a:r>
            <a:r>
              <a:rPr lang="en-IN" dirty="0">
                <a:solidFill>
                  <a:srgbClr val="24292F"/>
                </a:solidFill>
                <a:effectLst/>
                <a:ea typeface="Times New Roman" panose="02020603050405020304" pitchFamily="18" charset="0"/>
                <a:cs typeface="Times New Roman" panose="02020603050405020304" pitchFamily="18" charset="0"/>
              </a:rPr>
              <a:t>: shows available bus seats.</a:t>
            </a:r>
            <a:endParaRPr lang="en-IN" dirty="0">
              <a:effectLst/>
              <a:ea typeface="Calibri" panose="020F0502020204030204" pitchFamily="34" charset="0"/>
              <a:cs typeface="Times New Roman" panose="02020603050405020304" pitchFamily="18" charset="0"/>
            </a:endParaRPr>
          </a:p>
          <a:p>
            <a:pPr marL="342900" indent="-342900">
              <a:buFont typeface="+mj-lt"/>
              <a:buAutoNum type="arabicPeriod"/>
            </a:pPr>
            <a:r>
              <a:rPr lang="en-IN" u="sng" dirty="0">
                <a:solidFill>
                  <a:srgbClr val="24292F"/>
                </a:solidFill>
                <a:effectLst/>
                <a:ea typeface="Times New Roman" panose="02020603050405020304" pitchFamily="18" charset="0"/>
                <a:cs typeface="Times New Roman" panose="02020603050405020304" pitchFamily="18" charset="0"/>
              </a:rPr>
              <a:t>void showAvailableBuses()</a:t>
            </a:r>
            <a:r>
              <a:rPr lang="en-IN" dirty="0">
                <a:solidFill>
                  <a:srgbClr val="24292F"/>
                </a:solidFill>
                <a:effectLst/>
                <a:ea typeface="Times New Roman" panose="02020603050405020304" pitchFamily="18" charset="0"/>
                <a:cs typeface="Times New Roman" panose="02020603050405020304" pitchFamily="18" charset="0"/>
              </a:rPr>
              <a:t>: shows all available buses.</a:t>
            </a:r>
            <a:endParaRPr lang="en-IN" dirty="0">
              <a:effectLst/>
              <a:ea typeface="Calibri" panose="020F0502020204030204" pitchFamily="34" charset="0"/>
              <a:cs typeface="Times New Roman" panose="02020603050405020304" pitchFamily="18" charset="0"/>
            </a:endParaRPr>
          </a:p>
          <a:p>
            <a:pPr marL="342900" indent="-342900">
              <a:buFont typeface="+mj-lt"/>
              <a:buAutoNum type="arabicPeriod"/>
            </a:pPr>
            <a:r>
              <a:rPr lang="en-IN" u="sng" dirty="0">
                <a:solidFill>
                  <a:srgbClr val="24292F"/>
                </a:solidFill>
                <a:effectLst/>
                <a:ea typeface="Times New Roman" panose="02020603050405020304" pitchFamily="18" charset="0"/>
                <a:cs typeface="Times New Roman" panose="02020603050405020304" pitchFamily="18" charset="0"/>
              </a:rPr>
              <a:t>void showReservedBusSeats(int </a:t>
            </a:r>
            <a:r>
              <a:rPr lang="en-IN" u="sng" dirty="0" err="1">
                <a:solidFill>
                  <a:srgbClr val="24292F"/>
                </a:solidFill>
                <a:effectLst/>
                <a:ea typeface="Times New Roman" panose="02020603050405020304" pitchFamily="18" charset="0"/>
                <a:cs typeface="Times New Roman" panose="02020603050405020304" pitchFamily="18" charset="0"/>
              </a:rPr>
              <a:t>i</a:t>
            </a:r>
            <a:r>
              <a:rPr lang="en-IN" u="sng" dirty="0">
                <a:solidFill>
                  <a:srgbClr val="24292F"/>
                </a:solidFill>
                <a:effectLst/>
                <a:ea typeface="Times New Roman" panose="02020603050405020304" pitchFamily="18" charset="0"/>
                <a:cs typeface="Times New Roman" panose="02020603050405020304" pitchFamily="18" charset="0"/>
              </a:rPr>
              <a:t>)</a:t>
            </a:r>
            <a:r>
              <a:rPr lang="en-IN" dirty="0">
                <a:solidFill>
                  <a:srgbClr val="24292F"/>
                </a:solidFill>
                <a:effectLst/>
                <a:ea typeface="Times New Roman" panose="02020603050405020304" pitchFamily="18" charset="0"/>
                <a:cs typeface="Times New Roman" panose="02020603050405020304" pitchFamily="18" charset="0"/>
              </a:rPr>
              <a:t>: to show the reserved bus seats.</a:t>
            </a:r>
            <a:endParaRPr lang="en-IN" dirty="0">
              <a:effectLst/>
              <a:ea typeface="Calibri" panose="020F0502020204030204" pitchFamily="34" charset="0"/>
              <a:cs typeface="Times New Roman" panose="02020603050405020304" pitchFamily="18" charset="0"/>
            </a:endParaRPr>
          </a:p>
          <a:p>
            <a:pPr marL="342900" indent="-342900">
              <a:buFont typeface="+mj-lt"/>
              <a:buAutoNum type="arabicPeriod"/>
            </a:pPr>
            <a:r>
              <a:rPr lang="en-IN" u="sng" dirty="0">
                <a:solidFill>
                  <a:srgbClr val="24292F"/>
                </a:solidFill>
                <a:effectLst/>
                <a:ea typeface="Times New Roman" panose="02020603050405020304" pitchFamily="18" charset="0"/>
                <a:cs typeface="Times New Roman" panose="02020603050405020304" pitchFamily="18" charset="0"/>
              </a:rPr>
              <a:t>void vline(char ch)</a:t>
            </a:r>
            <a:r>
              <a:rPr lang="en-IN" dirty="0">
                <a:solidFill>
                  <a:srgbClr val="24292F"/>
                </a:solidFill>
                <a:effectLst/>
                <a:ea typeface="Times New Roman" panose="02020603050405020304" pitchFamily="18" charset="0"/>
                <a:cs typeface="Times New Roman" panose="02020603050405020304" pitchFamily="18" charset="0"/>
              </a:rPr>
              <a:t>: to print the characters * or </a:t>
            </a:r>
            <a:r>
              <a:rPr lang="en-IN" b="1" dirty="0">
                <a:solidFill>
                  <a:srgbClr val="24292F"/>
                </a:solidFill>
                <a:effectLst/>
                <a:ea typeface="Times New Roman" panose="02020603050405020304" pitchFamily="18" charset="0"/>
                <a:cs typeface="Times New Roman" panose="02020603050405020304" pitchFamily="18" charset="0"/>
              </a:rPr>
              <a:t>–</a:t>
            </a:r>
            <a:r>
              <a:rPr lang="en-IN" dirty="0">
                <a:solidFill>
                  <a:srgbClr val="24292F"/>
                </a:solidFill>
                <a:effectLst/>
                <a:ea typeface="Times New Roman" panose="02020603050405020304" pitchFamily="18" charset="0"/>
                <a:cs typeface="Times New Roman" panose="02020603050405020304" pitchFamily="18" charset="0"/>
              </a:rPr>
              <a:t> as a line of division. </a:t>
            </a:r>
            <a:endParaRPr lang="en-IN" dirty="0">
              <a:effectLst/>
              <a:ea typeface="Calibri" panose="020F0502020204030204" pitchFamily="34" charset="0"/>
              <a:cs typeface="Times New Roman" panose="02020603050405020304" pitchFamily="18" charset="0"/>
            </a:endParaRPr>
          </a:p>
          <a:p>
            <a:pPr marL="342900" indent="-342900">
              <a:buFont typeface="+mj-lt"/>
              <a:buAutoNum type="arabicPeriod"/>
            </a:pPr>
            <a:endParaRPr lang="en-US" dirty="0"/>
          </a:p>
          <a:p>
            <a:endParaRPr lang="en-IN" dirty="0"/>
          </a:p>
        </p:txBody>
      </p:sp>
      <p:sp>
        <p:nvSpPr>
          <p:cNvPr id="4" name="Text Placeholder 3">
            <a:extLst>
              <a:ext uri="{FF2B5EF4-FFF2-40B4-BE49-F238E27FC236}">
                <a16:creationId xmlns:a16="http://schemas.microsoft.com/office/drawing/2014/main" id="{944492EC-9109-163C-E2B8-4A1B37E70B15}"/>
              </a:ext>
            </a:extLst>
          </p:cNvPr>
          <p:cNvSpPr>
            <a:spLocks noGrp="1"/>
          </p:cNvSpPr>
          <p:nvPr>
            <p:ph type="body" sz="quarter" idx="13"/>
          </p:nvPr>
        </p:nvSpPr>
        <p:spPr/>
        <p:txBody>
          <a:bodyPr/>
          <a:lstStyle/>
          <a:p>
            <a:endParaRPr lang="en-IN" dirty="0"/>
          </a:p>
        </p:txBody>
      </p:sp>
      <p:sp>
        <p:nvSpPr>
          <p:cNvPr id="5" name="Slide Number Placeholder 4">
            <a:extLst>
              <a:ext uri="{FF2B5EF4-FFF2-40B4-BE49-F238E27FC236}">
                <a16:creationId xmlns:a16="http://schemas.microsoft.com/office/drawing/2014/main" id="{3097421D-CE4D-445E-DDF6-B5BF017A8510}"/>
              </a:ext>
            </a:extLst>
          </p:cNvPr>
          <p:cNvSpPr>
            <a:spLocks noGrp="1"/>
          </p:cNvSpPr>
          <p:nvPr>
            <p:ph type="sldNum" sz="quarter" idx="16"/>
          </p:nvPr>
        </p:nvSpPr>
        <p:spPr/>
        <p:txBody>
          <a:bodyPr/>
          <a:lstStyle/>
          <a:p>
            <a:fld id="{CC43B8D3-9A08-F84C-9DD4-44948BA52D4B}" type="slidenum">
              <a:rPr lang="en-US" smtClean="0"/>
              <a:pPr/>
              <a:t>6</a:t>
            </a:fld>
            <a:endParaRPr lang="en-US" dirty="0"/>
          </a:p>
        </p:txBody>
      </p:sp>
    </p:spTree>
    <p:extLst>
      <p:ext uri="{BB962C8B-B14F-4D97-AF65-F5344CB8AC3E}">
        <p14:creationId xmlns:p14="http://schemas.microsoft.com/office/powerpoint/2010/main" val="21695330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B8135E-A41C-D841-4208-CE6F5E29836D}"/>
              </a:ext>
            </a:extLst>
          </p:cNvPr>
          <p:cNvSpPr>
            <a:spLocks noGrp="1"/>
          </p:cNvSpPr>
          <p:nvPr>
            <p:ph type="body" sz="quarter" idx="13"/>
          </p:nvPr>
        </p:nvSpPr>
        <p:spPr/>
        <p:txBody>
          <a:bodyPr/>
          <a:lstStyle/>
          <a:p>
            <a:endParaRPr lang="en-IN" dirty="0"/>
          </a:p>
        </p:txBody>
      </p:sp>
      <p:sp>
        <p:nvSpPr>
          <p:cNvPr id="3" name="Slide Number Placeholder 2">
            <a:extLst>
              <a:ext uri="{FF2B5EF4-FFF2-40B4-BE49-F238E27FC236}">
                <a16:creationId xmlns:a16="http://schemas.microsoft.com/office/drawing/2014/main" id="{EAEFCBBE-8B70-ADCD-06B5-4380A39AA7CA}"/>
              </a:ext>
            </a:extLst>
          </p:cNvPr>
          <p:cNvSpPr>
            <a:spLocks noGrp="1"/>
          </p:cNvSpPr>
          <p:nvPr>
            <p:ph type="sldNum" sz="quarter" idx="11"/>
          </p:nvPr>
        </p:nvSpPr>
        <p:spPr/>
        <p:txBody>
          <a:bodyPr/>
          <a:lstStyle/>
          <a:p>
            <a:fld id="{CC43B8D3-9A08-F84C-9DD4-44948BA52D4B}" type="slidenum">
              <a:rPr lang="en-US" smtClean="0"/>
              <a:pPr/>
              <a:t>7</a:t>
            </a:fld>
            <a:endParaRPr lang="en-US" dirty="0"/>
          </a:p>
        </p:txBody>
      </p:sp>
      <p:sp>
        <p:nvSpPr>
          <p:cNvPr id="6" name="TextBox 5">
            <a:extLst>
              <a:ext uri="{FF2B5EF4-FFF2-40B4-BE49-F238E27FC236}">
                <a16:creationId xmlns:a16="http://schemas.microsoft.com/office/drawing/2014/main" id="{2EFE76EF-E769-43F6-4825-458867979CDC}"/>
              </a:ext>
            </a:extLst>
          </p:cNvPr>
          <p:cNvSpPr txBox="1"/>
          <p:nvPr/>
        </p:nvSpPr>
        <p:spPr>
          <a:xfrm flipH="1">
            <a:off x="2593735" y="793971"/>
            <a:ext cx="3816030" cy="707886"/>
          </a:xfrm>
          <a:prstGeom prst="rect">
            <a:avLst/>
          </a:prstGeom>
          <a:noFill/>
        </p:spPr>
        <p:txBody>
          <a:bodyPr wrap="square" rtlCol="0">
            <a:spAutoFit/>
          </a:bodyPr>
          <a:lstStyle/>
          <a:p>
            <a:r>
              <a:rPr lang="en-IN" sz="4000" dirty="0"/>
              <a:t>Main menu</a:t>
            </a:r>
          </a:p>
        </p:txBody>
      </p:sp>
      <p:pic>
        <p:nvPicPr>
          <p:cNvPr id="8" name="Picture 7">
            <a:extLst>
              <a:ext uri="{FF2B5EF4-FFF2-40B4-BE49-F238E27FC236}">
                <a16:creationId xmlns:a16="http://schemas.microsoft.com/office/drawing/2014/main" id="{38B93A78-385B-FEED-58F8-39870F058667}"/>
              </a:ext>
            </a:extLst>
          </p:cNvPr>
          <p:cNvPicPr>
            <a:picLocks noChangeAspect="1"/>
          </p:cNvPicPr>
          <p:nvPr/>
        </p:nvPicPr>
        <p:blipFill>
          <a:blip r:embed="rId2"/>
          <a:stretch>
            <a:fillRect/>
          </a:stretch>
        </p:blipFill>
        <p:spPr>
          <a:xfrm>
            <a:off x="1189929" y="2002041"/>
            <a:ext cx="9812141" cy="3963375"/>
          </a:xfrm>
          <a:prstGeom prst="rect">
            <a:avLst/>
          </a:prstGeom>
        </p:spPr>
      </p:pic>
    </p:spTree>
    <p:extLst>
      <p:ext uri="{BB962C8B-B14F-4D97-AF65-F5344CB8AC3E}">
        <p14:creationId xmlns:p14="http://schemas.microsoft.com/office/powerpoint/2010/main" val="11744652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BBCB7C-A128-1578-DC48-DA98A0467A18}"/>
              </a:ext>
            </a:extLst>
          </p:cNvPr>
          <p:cNvSpPr>
            <a:spLocks noGrp="1"/>
          </p:cNvSpPr>
          <p:nvPr>
            <p:ph type="body" sz="quarter" idx="13"/>
          </p:nvPr>
        </p:nvSpPr>
        <p:spPr/>
        <p:txBody>
          <a:bodyPr/>
          <a:lstStyle/>
          <a:p>
            <a:endParaRPr lang="en-IN"/>
          </a:p>
        </p:txBody>
      </p:sp>
      <p:sp>
        <p:nvSpPr>
          <p:cNvPr id="3" name="Slide Number Placeholder 2">
            <a:extLst>
              <a:ext uri="{FF2B5EF4-FFF2-40B4-BE49-F238E27FC236}">
                <a16:creationId xmlns:a16="http://schemas.microsoft.com/office/drawing/2014/main" id="{550E4DDF-F06C-EDA0-07C0-B074A441D26B}"/>
              </a:ext>
            </a:extLst>
          </p:cNvPr>
          <p:cNvSpPr>
            <a:spLocks noGrp="1"/>
          </p:cNvSpPr>
          <p:nvPr>
            <p:ph type="sldNum" sz="quarter" idx="11"/>
          </p:nvPr>
        </p:nvSpPr>
        <p:spPr/>
        <p:txBody>
          <a:bodyPr/>
          <a:lstStyle/>
          <a:p>
            <a:fld id="{CC43B8D3-9A08-F84C-9DD4-44948BA52D4B}" type="slidenum">
              <a:rPr lang="en-US" smtClean="0"/>
              <a:pPr/>
              <a:t>8</a:t>
            </a:fld>
            <a:endParaRPr lang="en-US" dirty="0"/>
          </a:p>
        </p:txBody>
      </p:sp>
      <p:pic>
        <p:nvPicPr>
          <p:cNvPr id="5" name="Picture 4">
            <a:extLst>
              <a:ext uri="{FF2B5EF4-FFF2-40B4-BE49-F238E27FC236}">
                <a16:creationId xmlns:a16="http://schemas.microsoft.com/office/drawing/2014/main" id="{328A346A-AB72-ED02-76F4-173DC740E17F}"/>
              </a:ext>
            </a:extLst>
          </p:cNvPr>
          <p:cNvPicPr>
            <a:picLocks noChangeAspect="1"/>
          </p:cNvPicPr>
          <p:nvPr/>
        </p:nvPicPr>
        <p:blipFill>
          <a:blip r:embed="rId2"/>
          <a:stretch>
            <a:fillRect/>
          </a:stretch>
        </p:blipFill>
        <p:spPr>
          <a:xfrm>
            <a:off x="866832" y="1902579"/>
            <a:ext cx="10458335" cy="3942409"/>
          </a:xfrm>
          <a:prstGeom prst="rect">
            <a:avLst/>
          </a:prstGeom>
        </p:spPr>
      </p:pic>
      <p:sp>
        <p:nvSpPr>
          <p:cNvPr id="6" name="TextBox 5">
            <a:extLst>
              <a:ext uri="{FF2B5EF4-FFF2-40B4-BE49-F238E27FC236}">
                <a16:creationId xmlns:a16="http://schemas.microsoft.com/office/drawing/2014/main" id="{17CEBD8C-5427-2426-F3F4-55FC8D9E60D6}"/>
              </a:ext>
            </a:extLst>
          </p:cNvPr>
          <p:cNvSpPr txBox="1"/>
          <p:nvPr/>
        </p:nvSpPr>
        <p:spPr>
          <a:xfrm flipH="1">
            <a:off x="2690307" y="809244"/>
            <a:ext cx="6543340" cy="707886"/>
          </a:xfrm>
          <a:prstGeom prst="rect">
            <a:avLst/>
          </a:prstGeom>
          <a:noFill/>
        </p:spPr>
        <p:txBody>
          <a:bodyPr wrap="square" rtlCol="0">
            <a:spAutoFit/>
          </a:bodyPr>
          <a:lstStyle/>
          <a:p>
            <a:r>
              <a:rPr lang="en-IN" sz="4000" dirty="0"/>
              <a:t>Add new bus details</a:t>
            </a:r>
          </a:p>
        </p:txBody>
      </p:sp>
    </p:spTree>
    <p:extLst>
      <p:ext uri="{BB962C8B-B14F-4D97-AF65-F5344CB8AC3E}">
        <p14:creationId xmlns:p14="http://schemas.microsoft.com/office/powerpoint/2010/main" val="10934017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92DECC-6A33-21D0-3445-A4BB0B15023C}"/>
              </a:ext>
            </a:extLst>
          </p:cNvPr>
          <p:cNvSpPr>
            <a:spLocks noGrp="1"/>
          </p:cNvSpPr>
          <p:nvPr>
            <p:ph type="body" sz="quarter" idx="13"/>
          </p:nvPr>
        </p:nvSpPr>
        <p:spPr/>
        <p:txBody>
          <a:bodyPr/>
          <a:lstStyle/>
          <a:p>
            <a:endParaRPr lang="en-IN"/>
          </a:p>
        </p:txBody>
      </p:sp>
      <p:sp>
        <p:nvSpPr>
          <p:cNvPr id="3" name="Slide Number Placeholder 2">
            <a:extLst>
              <a:ext uri="{FF2B5EF4-FFF2-40B4-BE49-F238E27FC236}">
                <a16:creationId xmlns:a16="http://schemas.microsoft.com/office/drawing/2014/main" id="{4D75AEE4-A172-415C-DD4C-A973E8F0ABF7}"/>
              </a:ext>
            </a:extLst>
          </p:cNvPr>
          <p:cNvSpPr>
            <a:spLocks noGrp="1"/>
          </p:cNvSpPr>
          <p:nvPr>
            <p:ph type="sldNum" sz="quarter" idx="11"/>
          </p:nvPr>
        </p:nvSpPr>
        <p:spPr/>
        <p:txBody>
          <a:bodyPr/>
          <a:lstStyle/>
          <a:p>
            <a:fld id="{CC43B8D3-9A08-F84C-9DD4-44948BA52D4B}" type="slidenum">
              <a:rPr lang="en-US" smtClean="0"/>
              <a:pPr/>
              <a:t>9</a:t>
            </a:fld>
            <a:endParaRPr lang="en-US" dirty="0"/>
          </a:p>
        </p:txBody>
      </p:sp>
      <p:pic>
        <p:nvPicPr>
          <p:cNvPr id="5" name="Picture 4">
            <a:extLst>
              <a:ext uri="{FF2B5EF4-FFF2-40B4-BE49-F238E27FC236}">
                <a16:creationId xmlns:a16="http://schemas.microsoft.com/office/drawing/2014/main" id="{EB5E94EE-D510-552F-2B12-9FAF623C102A}"/>
              </a:ext>
            </a:extLst>
          </p:cNvPr>
          <p:cNvPicPr>
            <a:picLocks noChangeAspect="1"/>
          </p:cNvPicPr>
          <p:nvPr/>
        </p:nvPicPr>
        <p:blipFill>
          <a:blip r:embed="rId2"/>
          <a:stretch>
            <a:fillRect/>
          </a:stretch>
        </p:blipFill>
        <p:spPr>
          <a:xfrm>
            <a:off x="1502839" y="2522669"/>
            <a:ext cx="9186321" cy="2076226"/>
          </a:xfrm>
          <a:prstGeom prst="rect">
            <a:avLst/>
          </a:prstGeom>
        </p:spPr>
      </p:pic>
      <p:sp>
        <p:nvSpPr>
          <p:cNvPr id="7" name="TextBox 6">
            <a:extLst>
              <a:ext uri="{FF2B5EF4-FFF2-40B4-BE49-F238E27FC236}">
                <a16:creationId xmlns:a16="http://schemas.microsoft.com/office/drawing/2014/main" id="{3F67F94B-DEDD-27A6-0869-ECD81FCE0669}"/>
              </a:ext>
            </a:extLst>
          </p:cNvPr>
          <p:cNvSpPr txBox="1"/>
          <p:nvPr/>
        </p:nvSpPr>
        <p:spPr>
          <a:xfrm>
            <a:off x="2593735" y="854067"/>
            <a:ext cx="5797230" cy="707886"/>
          </a:xfrm>
          <a:prstGeom prst="rect">
            <a:avLst/>
          </a:prstGeom>
          <a:noFill/>
        </p:spPr>
        <p:txBody>
          <a:bodyPr wrap="square" rtlCol="0">
            <a:spAutoFit/>
          </a:bodyPr>
          <a:lstStyle/>
          <a:p>
            <a:r>
              <a:rPr lang="en-IN" sz="4000" dirty="0"/>
              <a:t>Reserve your seats</a:t>
            </a:r>
          </a:p>
        </p:txBody>
      </p:sp>
    </p:spTree>
    <p:extLst>
      <p:ext uri="{BB962C8B-B14F-4D97-AF65-F5344CB8AC3E}">
        <p14:creationId xmlns:p14="http://schemas.microsoft.com/office/powerpoint/2010/main" val="24522591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441F37-C10B-49C7-9131-D813AD6E948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184</TotalTime>
  <Words>582</Words>
  <Application>Microsoft Office PowerPoint</Application>
  <PresentationFormat>Widescreen</PresentationFormat>
  <Paragraphs>81</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Wingdings</vt:lpstr>
      <vt:lpstr>Office Theme</vt:lpstr>
      <vt:lpstr> SRM BUS RESERVATION SYSTEM</vt:lpstr>
      <vt:lpstr>Contents:</vt:lpstr>
      <vt:lpstr>INTRODUCTION</vt:lpstr>
      <vt:lpstr>Features of this project</vt:lpstr>
      <vt:lpstr>Features of this project</vt:lpstr>
      <vt:lpstr>Functions Used In The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BUS RESERVATION SYSTEM</dc:title>
  <dc:creator>Vaishnavi Ps</dc:creator>
  <cp:lastModifiedBy>Vaishnavi Ps</cp:lastModifiedBy>
  <cp:revision>6</cp:revision>
  <dcterms:created xsi:type="dcterms:W3CDTF">2022-12-05T16:36:38Z</dcterms:created>
  <dcterms:modified xsi:type="dcterms:W3CDTF">2022-12-06T08:25:21Z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