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7" r:id="rId2"/>
    <p:sldId id="409" r:id="rId3"/>
    <p:sldId id="432" r:id="rId4"/>
    <p:sldId id="429" r:id="rId5"/>
    <p:sldId id="433" r:id="rId6"/>
    <p:sldId id="434" r:id="rId7"/>
    <p:sldId id="435" r:id="rId8"/>
    <p:sldId id="436" r:id="rId9"/>
    <p:sldId id="4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793"/>
    <a:srgbClr val="81ADD7"/>
    <a:srgbClr val="FFE359"/>
    <a:srgbClr val="F6CB7E"/>
    <a:srgbClr val="BDDADF"/>
    <a:srgbClr val="FCDFB9"/>
    <a:srgbClr val="D9E6F3"/>
    <a:srgbClr val="DD6F43"/>
    <a:srgbClr val="BB7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3460" autoAdjust="0"/>
  </p:normalViewPr>
  <p:slideViewPr>
    <p:cSldViewPr snapToGrid="0" snapToObjects="1">
      <p:cViewPr>
        <p:scale>
          <a:sx n="75" d="100"/>
          <a:sy n="75" d="100"/>
        </p:scale>
        <p:origin x="974" y="173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D942-E2C9-4D41-8A11-3EA75496E8D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3D6CC-F148-4D7D-A70A-2567CDD0B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D6CC-F148-4D7D-A70A-2567CDD0B9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srobotics/reachability_reset_map_tutorial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31F6C-6D4B-47F7-AEBB-1474DA12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58" y="995292"/>
            <a:ext cx="10187614" cy="277314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cap="none" dirty="0"/>
              <a:t>Add Reset Map to Existing 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887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646750AD-10AF-B244-D40C-085B02B409E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m</a:t>
            </a:r>
            <a:r>
              <a:rPr lang="en-US" sz="2800" dirty="0"/>
              <a:t>otivation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D13CC01-EECF-8C39-326C-0B590CEA04DD}"/>
              </a:ext>
            </a:extLst>
          </p:cNvPr>
          <p:cNvSpPr txBox="1"/>
          <p:nvPr/>
        </p:nvSpPr>
        <p:spPr>
          <a:xfrm>
            <a:off x="1595709" y="5021909"/>
            <a:ext cx="9547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</a:t>
            </a:r>
            <a:r>
              <a:rPr lang="en-US" altLang="zh-CN" sz="1800" dirty="0"/>
              <a:t>hat if we have</a:t>
            </a:r>
            <a:r>
              <a:rPr lang="en-US" sz="1800" dirty="0"/>
              <a:t> systems with </a:t>
            </a:r>
            <a:r>
              <a:rPr lang="en-US" altLang="zh-CN" dirty="0"/>
              <a:t>discontinuous state changes upon contact (state reset).</a:t>
            </a:r>
          </a:p>
          <a:p>
            <a:endParaRPr lang="en-US" altLang="zh-CN" dirty="0"/>
          </a:p>
          <a:p>
            <a:r>
              <a:rPr lang="en-US" sz="1800" dirty="0"/>
              <a:t>We want to </a:t>
            </a:r>
            <a:r>
              <a:rPr lang="en-US" altLang="zh-CN" sz="1800" dirty="0"/>
              <a:t>calculate</a:t>
            </a:r>
            <a:r>
              <a:rPr lang="en-US" sz="1800" dirty="0"/>
              <a:t> the region of attractions for </a:t>
            </a:r>
            <a:r>
              <a:rPr lang="en-US" dirty="0"/>
              <a:t>such systems</a:t>
            </a:r>
            <a:r>
              <a:rPr lang="en-US" sz="1800" dirty="0"/>
              <a:t> using </a:t>
            </a:r>
            <a:r>
              <a:rPr lang="en-US" sz="1800" dirty="0" err="1"/>
              <a:t>helperOC</a:t>
            </a:r>
            <a:r>
              <a:rPr lang="en-US" sz="1800" dirty="0"/>
              <a:t>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BD900-A2EA-DB69-86C3-0AC3FDB5E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8" r="3220" b="19680"/>
          <a:stretch/>
        </p:blipFill>
        <p:spPr>
          <a:xfrm>
            <a:off x="1595709" y="1332825"/>
            <a:ext cx="6289097" cy="28909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F0B1AC7-5B29-0282-3FE6-A593D48F9F40}"/>
                  </a:ext>
                </a:extLst>
              </p:cNvPr>
              <p:cNvSpPr txBox="1"/>
              <p:nvPr/>
            </p:nvSpPr>
            <p:spPr>
              <a:xfrm>
                <a:off x="7214622" y="2336190"/>
                <a:ext cx="4056230" cy="1638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F0B1AC7-5B29-0282-3FE6-A593D48F9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22" y="2336190"/>
                <a:ext cx="4056230" cy="1638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60">
            <a:extLst>
              <a:ext uri="{FF2B5EF4-FFF2-40B4-BE49-F238E27FC236}">
                <a16:creationId xmlns:a16="http://schemas.microsoft.com/office/drawing/2014/main" id="{B1D98385-2D3B-9B42-B29D-F8A62E9E4648}"/>
              </a:ext>
            </a:extLst>
          </p:cNvPr>
          <p:cNvSpPr txBox="1"/>
          <p:nvPr/>
        </p:nvSpPr>
        <p:spPr>
          <a:xfrm>
            <a:off x="7611708" y="1906600"/>
            <a:ext cx="355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</a:t>
            </a:r>
            <a:r>
              <a:rPr lang="en-US" altLang="zh-CN" sz="1800" dirty="0"/>
              <a:t>tandard </a:t>
            </a:r>
            <a:r>
              <a:rPr lang="en-US" altLang="zh-CN" sz="1800" dirty="0" err="1"/>
              <a:t>dubins</a:t>
            </a:r>
            <a:r>
              <a:rPr lang="en-US" altLang="zh-CN" sz="1800" dirty="0"/>
              <a:t> car dynamics, with</a:t>
            </a:r>
            <a:endParaRPr lang="en-US" sz="1800" dirty="0"/>
          </a:p>
        </p:txBody>
      </p:sp>
      <p:sp>
        <p:nvSpPr>
          <p:cNvPr id="11" name="TextBox 160">
            <a:extLst>
              <a:ext uri="{FF2B5EF4-FFF2-40B4-BE49-F238E27FC236}">
                <a16:creationId xmlns:a16="http://schemas.microsoft.com/office/drawing/2014/main" id="{3622BD9B-5F66-10CB-E796-A9F3D53B5DDA}"/>
              </a:ext>
            </a:extLst>
          </p:cNvPr>
          <p:cNvSpPr txBox="1"/>
          <p:nvPr/>
        </p:nvSpPr>
        <p:spPr>
          <a:xfrm>
            <a:off x="7611708" y="4034461"/>
            <a:ext cx="382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When the car hits x-axis heading down</a:t>
            </a:r>
          </a:p>
        </p:txBody>
      </p:sp>
      <p:sp>
        <p:nvSpPr>
          <p:cNvPr id="13" name="TextBox 160">
            <a:extLst>
              <a:ext uri="{FF2B5EF4-FFF2-40B4-BE49-F238E27FC236}">
                <a16:creationId xmlns:a16="http://schemas.microsoft.com/office/drawing/2014/main" id="{101521CE-A72E-A66A-7877-BC320BD2858E}"/>
              </a:ext>
            </a:extLst>
          </p:cNvPr>
          <p:cNvSpPr txBox="1"/>
          <p:nvPr/>
        </p:nvSpPr>
        <p:spPr>
          <a:xfrm>
            <a:off x="1627321" y="6056690"/>
            <a:ext cx="9547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J. J. Choi, A. Agrawal, K. </a:t>
            </a:r>
            <a:r>
              <a:rPr lang="en-US" altLang="zh-CN" sz="1200" dirty="0" err="1"/>
              <a:t>Sreenath</a:t>
            </a:r>
            <a:r>
              <a:rPr lang="en-US" altLang="zh-CN" sz="1200" dirty="0"/>
              <a:t>, C. J. Tomlin and S. Bansal, "Computation of Regions of Attraction for Hybrid Limit Cycles Using Reachability: An Application to Walking Robots," in </a:t>
            </a:r>
            <a:r>
              <a:rPr lang="en-US" altLang="zh-CN" sz="1200" i="1" dirty="0"/>
              <a:t>IEEE Robotics and Automation Letters</a:t>
            </a:r>
            <a:r>
              <a:rPr lang="en-US" altLang="zh-CN" sz="1200" dirty="0"/>
              <a:t>, vol. 7, no. 2, pp. 4504-4511, April 2022, </a:t>
            </a:r>
            <a:r>
              <a:rPr lang="en-US" altLang="zh-CN" sz="1200" dirty="0" err="1"/>
              <a:t>doi</a:t>
            </a:r>
            <a:r>
              <a:rPr lang="en-US" altLang="zh-CN" sz="1200" dirty="0"/>
              <a:t>: 10.1109/LRA.2022.3151143.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0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646750AD-10AF-B244-D40C-085B02B409E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C</a:t>
            </a:r>
            <a:r>
              <a:rPr lang="en-US" sz="2800" dirty="0"/>
              <a:t>ALC </a:t>
            </a:r>
            <a:r>
              <a:rPr lang="en-US" sz="2800" b="1" dirty="0"/>
              <a:t>H</a:t>
            </a:r>
            <a:r>
              <a:rPr lang="en-US" sz="2800" dirty="0"/>
              <a:t>JI-</a:t>
            </a:r>
            <a:r>
              <a:rPr lang="en-US" sz="2800" dirty="0" err="1"/>
              <a:t>pde</a:t>
            </a:r>
            <a:r>
              <a:rPr lang="en-US" sz="2800" dirty="0"/>
              <a:t> </a:t>
            </a:r>
            <a:r>
              <a:rPr lang="en-US" sz="2800" b="1" dirty="0"/>
              <a:t>W</a:t>
            </a:r>
            <a:r>
              <a:rPr lang="en-US" sz="2800" dirty="0"/>
              <a:t>ITH RESET </a:t>
            </a:r>
            <a:r>
              <a:rPr lang="en-US" sz="2800" b="1" dirty="0"/>
              <a:t>M</a:t>
            </a:r>
            <a:r>
              <a:rPr lang="en-US" sz="2800" dirty="0"/>
              <a:t>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C56D2-3787-2655-3CB1-A63A04A51956}"/>
                  </a:ext>
                </a:extLst>
              </p:cNvPr>
              <p:cNvSpPr txBox="1"/>
              <p:nvPr/>
            </p:nvSpPr>
            <p:spPr>
              <a:xfrm>
                <a:off x="6858000" y="950067"/>
                <a:ext cx="47902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From algo 1, we can see that the only modification we need for our solver is to copy those reset state’s value function to </a:t>
                </a:r>
                <a:r>
                  <a:rPr lang="en-US" dirty="0"/>
                  <a:t>new state </a:t>
                </a:r>
              </a:p>
              <a:p>
                <a:r>
                  <a:rPr lang="en-US" dirty="0"/>
                  <a:t>during iterations. </a:t>
                </a:r>
              </a:p>
              <a:p>
                <a:endParaRPr lang="en-US" dirty="0"/>
              </a:p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is the reset map.</a:t>
                </a:r>
              </a:p>
              <a:p>
                <a:endParaRPr lang="en-US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EC56D2-3787-2655-3CB1-A63A04A51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950067"/>
                <a:ext cx="4790275" cy="2308324"/>
              </a:xfrm>
              <a:prstGeom prst="rect">
                <a:avLst/>
              </a:prstGeom>
              <a:blipFill>
                <a:blip r:embed="rId2"/>
                <a:stretch>
                  <a:fillRect l="-1018" t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60">
            <a:extLst>
              <a:ext uri="{FF2B5EF4-FFF2-40B4-BE49-F238E27FC236}">
                <a16:creationId xmlns:a16="http://schemas.microsoft.com/office/drawing/2014/main" id="{50904965-AAD0-4796-CF30-4E97BD195806}"/>
              </a:ext>
            </a:extLst>
          </p:cNvPr>
          <p:cNvSpPr txBox="1"/>
          <p:nvPr/>
        </p:nvSpPr>
        <p:spPr>
          <a:xfrm>
            <a:off x="1627321" y="6056690"/>
            <a:ext cx="9547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J. J. Choi, A. Agrawal, K. </a:t>
            </a:r>
            <a:r>
              <a:rPr lang="en-US" altLang="zh-CN" sz="1200" dirty="0" err="1"/>
              <a:t>Sreenath</a:t>
            </a:r>
            <a:r>
              <a:rPr lang="en-US" altLang="zh-CN" sz="1200" dirty="0"/>
              <a:t>, C. J. Tomlin and S. Bansal, "Computation of Regions of Attraction for Hybrid Limit Cycles Using Reachability: An Application to Walking Robots," in </a:t>
            </a:r>
            <a:r>
              <a:rPr lang="en-US" altLang="zh-CN" sz="1200" i="1" dirty="0"/>
              <a:t>IEEE Robotics and Automation Letters</a:t>
            </a:r>
            <a:r>
              <a:rPr lang="en-US" altLang="zh-CN" sz="1200" dirty="0"/>
              <a:t>, vol. 7, no. 2, pp. 4504-4511, April 2022, </a:t>
            </a:r>
            <a:r>
              <a:rPr lang="en-US" altLang="zh-CN" sz="1200" dirty="0" err="1"/>
              <a:t>doi</a:t>
            </a:r>
            <a:r>
              <a:rPr lang="en-US" altLang="zh-CN" sz="1200" dirty="0"/>
              <a:t>: 10.1109/LRA.2022.3151143.</a:t>
            </a:r>
            <a:endParaRPr 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2A7998-6EB4-6181-9443-31567B0F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21" y="899896"/>
            <a:ext cx="5107737" cy="505820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31536D-14AE-3579-8CF1-A5CB69DC48F2}"/>
              </a:ext>
            </a:extLst>
          </p:cNvPr>
          <p:cNvGrpSpPr/>
          <p:nvPr/>
        </p:nvGrpSpPr>
        <p:grpSpPr>
          <a:xfrm>
            <a:off x="6858000" y="3599285"/>
            <a:ext cx="4860000" cy="1947342"/>
            <a:chOff x="6857999" y="2912195"/>
            <a:chExt cx="4860000" cy="194734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12935DC-8E42-5F55-A6E0-B5382D2B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7999" y="2912195"/>
              <a:ext cx="4860000" cy="864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D6B3B33-57F4-4030-D011-5814AE018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7999" y="4044352"/>
              <a:ext cx="4860000" cy="815185"/>
            </a:xfrm>
            <a:prstGeom prst="rect">
              <a:avLst/>
            </a:prstGeom>
          </p:spPr>
        </p:pic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4B55517F-1360-95B3-E795-0B23C672C734}"/>
              </a:ext>
            </a:extLst>
          </p:cNvPr>
          <p:cNvSpPr txBox="1"/>
          <p:nvPr/>
        </p:nvSpPr>
        <p:spPr>
          <a:xfrm>
            <a:off x="6857999" y="2934420"/>
            <a:ext cx="4790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Modifications i</a:t>
            </a:r>
            <a:r>
              <a:rPr lang="en-US" dirty="0"/>
              <a:t>n </a:t>
            </a:r>
            <a:r>
              <a:rPr lang="en-US" dirty="0" err="1"/>
              <a:t>HIPDE_solove.m’s</a:t>
            </a:r>
            <a:r>
              <a:rPr lang="en-US" dirty="0"/>
              <a:t> main iteration loop.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1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646750AD-10AF-B244-D40C-085B02B409E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H</a:t>
            </a:r>
            <a:r>
              <a:rPr lang="en-US" sz="2800" dirty="0"/>
              <a:t>ow </a:t>
            </a:r>
            <a:r>
              <a:rPr lang="en-US" sz="2800" b="1" dirty="0"/>
              <a:t>t</a:t>
            </a:r>
            <a:r>
              <a:rPr lang="en-US" sz="2800" dirty="0"/>
              <a:t>o </a:t>
            </a:r>
            <a:r>
              <a:rPr lang="en-US" sz="2800" b="1" dirty="0"/>
              <a:t>d</a:t>
            </a:r>
            <a:r>
              <a:rPr lang="en-US" sz="2800" dirty="0"/>
              <a:t>efine </a:t>
            </a:r>
            <a:r>
              <a:rPr lang="en-US" sz="2800" b="1" dirty="0"/>
              <a:t>t</a:t>
            </a:r>
            <a:r>
              <a:rPr lang="en-US" sz="2800" dirty="0"/>
              <a:t>he </a:t>
            </a:r>
            <a:r>
              <a:rPr lang="en-US" sz="2800" b="1" dirty="0"/>
              <a:t>r</a:t>
            </a:r>
            <a:r>
              <a:rPr lang="en-US" sz="2800" dirty="0"/>
              <a:t>eset </a:t>
            </a:r>
            <a:r>
              <a:rPr lang="en-US" sz="2800" b="1" dirty="0"/>
              <a:t>m</a:t>
            </a:r>
            <a:r>
              <a:rPr lang="en-US" sz="2800" dirty="0"/>
              <a:t>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07673-4F2E-3AB3-EA2F-C64110FF5C70}"/>
                  </a:ext>
                </a:extLst>
              </p:cNvPr>
              <p:cNvSpPr txBox="1"/>
              <p:nvPr/>
            </p:nvSpPr>
            <p:spPr>
              <a:xfrm>
                <a:off x="4000853" y="1034283"/>
                <a:ext cx="747994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/>
                  <a:t>The reset map is a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dirty="0"/>
                  <a:t>vector storing the indictors of old state before the state reset,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dirty="0"/>
                  <a:t> is the number of elements in our grid. </a:t>
                </a:r>
                <a:r>
                  <a:rPr lang="en-US" dirty="0"/>
                  <a:t>Each element in the reset map is a </a:t>
                </a:r>
                <a:r>
                  <a:rPr lang="en-US" b="1" dirty="0"/>
                  <a:t>1D map of the grid</a:t>
                </a:r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sz="1800" dirty="0"/>
                  <a:t>Use a 2D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grid as an example. Each element in grid representing a state.</a:t>
                </a:r>
              </a:p>
              <a:p>
                <a:pPr algn="just"/>
                <a:endParaRPr lang="en-US" altLang="zh-CN" dirty="0"/>
              </a:p>
              <a:p>
                <a:pPr algn="just"/>
                <a:r>
                  <a:rPr lang="en-US" altLang="zh-CN" dirty="0"/>
                  <a:t>Let’s  say our state will jump from (4,1) to (4,3) and (4,3) to (4,4).</a:t>
                </a:r>
              </a:p>
              <a:p>
                <a:pPr algn="just"/>
                <a:r>
                  <a:rPr lang="en-US" sz="1800" b="1" dirty="0"/>
                  <a:t>Notice</a:t>
                </a:r>
                <a:r>
                  <a:rPr lang="en-US" sz="1800" dirty="0"/>
                  <a:t> that different states can’t </a:t>
                </a:r>
                <a:r>
                  <a:rPr lang="en-US" dirty="0"/>
                  <a:t>jump into one same new state.</a:t>
                </a:r>
                <a:endParaRPr lang="en-US" sz="1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07673-4F2E-3AB3-EA2F-C64110FF5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53" y="1034283"/>
                <a:ext cx="7479947" cy="2308324"/>
              </a:xfrm>
              <a:prstGeom prst="rect">
                <a:avLst/>
              </a:prstGeom>
              <a:blipFill>
                <a:blip r:embed="rId3"/>
                <a:stretch>
                  <a:fillRect l="-652" t="-1587" r="-733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0A779230-2DAF-2BE3-DF76-5015CAAA75D6}"/>
              </a:ext>
            </a:extLst>
          </p:cNvPr>
          <p:cNvGrpSpPr/>
          <p:nvPr/>
        </p:nvGrpSpPr>
        <p:grpSpPr>
          <a:xfrm>
            <a:off x="1627321" y="1034283"/>
            <a:ext cx="2140491" cy="2142828"/>
            <a:chOff x="1722141" y="2098649"/>
            <a:chExt cx="2140491" cy="214282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EE5A9E-072F-26E5-F997-2369471EB2A1}"/>
                </a:ext>
              </a:extLst>
            </p:cNvPr>
            <p:cNvGrpSpPr/>
            <p:nvPr/>
          </p:nvGrpSpPr>
          <p:grpSpPr>
            <a:xfrm>
              <a:off x="1722580" y="2098649"/>
              <a:ext cx="2140052" cy="535288"/>
              <a:chOff x="1722580" y="2098649"/>
              <a:chExt cx="2140052" cy="53528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9DE302D-1BE8-D5B9-D661-3B289328857F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24D5759-C87D-D362-02BD-D90966BEDCD5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14AC8B3-DF1B-27F4-785E-343FEC597795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DA2091F-1CC3-8C09-8022-839F6A3DFCF6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F288719-1CBA-391F-E26F-DB451AA454FB}"/>
                </a:ext>
              </a:extLst>
            </p:cNvPr>
            <p:cNvGrpSpPr/>
            <p:nvPr/>
          </p:nvGrpSpPr>
          <p:grpSpPr>
            <a:xfrm>
              <a:off x="1722190" y="2635616"/>
              <a:ext cx="2140052" cy="535288"/>
              <a:chOff x="1722580" y="2098649"/>
              <a:chExt cx="2140052" cy="53528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D268694-849E-26D5-DDD8-F99B0CEC998E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7601751-08B2-4B44-3D3C-4D738AF5EEB4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3C1F343-E9FA-AAEB-E356-FA57C9129C45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AB30FE7-CC23-94A0-1379-D582DC889272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2,4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4CE8AEF-0E69-33A7-778E-9690A46D3B8B}"/>
                </a:ext>
              </a:extLst>
            </p:cNvPr>
            <p:cNvGrpSpPr/>
            <p:nvPr/>
          </p:nvGrpSpPr>
          <p:grpSpPr>
            <a:xfrm>
              <a:off x="1722141" y="3170904"/>
              <a:ext cx="2140052" cy="535288"/>
              <a:chOff x="1722580" y="2098649"/>
              <a:chExt cx="2140052" cy="53528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013C13B-FBB0-9973-1D9B-DB18E5BDA57C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D50B6E5-2DCD-CAF5-9DF2-A35DF42D3020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3B75BA2-51D1-5070-EA91-936A9708133D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7688EF8-FD72-9D1C-DC8F-B6CB7EDD3601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3,4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C2906B1-742B-63B9-822E-7B5A184304CF}"/>
                </a:ext>
              </a:extLst>
            </p:cNvPr>
            <p:cNvGrpSpPr/>
            <p:nvPr/>
          </p:nvGrpSpPr>
          <p:grpSpPr>
            <a:xfrm>
              <a:off x="1722142" y="3706189"/>
              <a:ext cx="2140052" cy="535288"/>
              <a:chOff x="1722580" y="2098649"/>
              <a:chExt cx="2140052" cy="53528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00DB811-1F44-F359-EC1E-2D1247CB88DE}"/>
                  </a:ext>
                </a:extLst>
              </p:cNvPr>
              <p:cNvSpPr/>
              <p:nvPr/>
            </p:nvSpPr>
            <p:spPr>
              <a:xfrm>
                <a:off x="1722580" y="2098652"/>
                <a:ext cx="535285" cy="535285"/>
              </a:xfrm>
              <a:prstGeom prst="rect">
                <a:avLst/>
              </a:prstGeom>
              <a:solidFill>
                <a:srgbClr val="81AD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05453B9-85A5-C437-A46F-142F94038106}"/>
                  </a:ext>
                </a:extLst>
              </p:cNvPr>
              <p:cNvSpPr/>
              <p:nvPr/>
            </p:nvSpPr>
            <p:spPr>
              <a:xfrm>
                <a:off x="2257593" y="2098651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4C09A8A-99D0-A22A-7A2E-B28F38387E60}"/>
                  </a:ext>
                </a:extLst>
              </p:cNvPr>
              <p:cNvSpPr/>
              <p:nvPr/>
            </p:nvSpPr>
            <p:spPr>
              <a:xfrm>
                <a:off x="2792606" y="2098650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A676946-67BC-53BF-62FA-FDE3048CA181}"/>
                  </a:ext>
                </a:extLst>
              </p:cNvPr>
              <p:cNvSpPr/>
              <p:nvPr/>
            </p:nvSpPr>
            <p:spPr>
              <a:xfrm>
                <a:off x="3327347" y="2098649"/>
                <a:ext cx="535285" cy="535285"/>
              </a:xfrm>
              <a:prstGeom prst="rect">
                <a:avLst/>
              </a:prstGeom>
              <a:solidFill>
                <a:srgbClr val="D9E6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4,4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DC71DE9-D7EF-BC4F-5366-1A08FF2B9E53}"/>
              </a:ext>
            </a:extLst>
          </p:cNvPr>
          <p:cNvCxnSpPr>
            <a:cxnSpLocks/>
          </p:cNvCxnSpPr>
          <p:nvPr/>
        </p:nvCxnSpPr>
        <p:spPr>
          <a:xfrm>
            <a:off x="1440653" y="1118734"/>
            <a:ext cx="0" cy="1975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下弧形 86">
            <a:extLst>
              <a:ext uri="{FF2B5EF4-FFF2-40B4-BE49-F238E27FC236}">
                <a16:creationId xmlns:a16="http://schemas.microsoft.com/office/drawing/2014/main" id="{6DB26F16-A619-1223-8855-23C083AD2471}"/>
              </a:ext>
            </a:extLst>
          </p:cNvPr>
          <p:cNvSpPr/>
          <p:nvPr/>
        </p:nvSpPr>
        <p:spPr>
          <a:xfrm>
            <a:off x="1814026" y="3202577"/>
            <a:ext cx="1150963" cy="250854"/>
          </a:xfrm>
          <a:prstGeom prst="curvedUpArrow">
            <a:avLst/>
          </a:prstGeom>
          <a:solidFill>
            <a:srgbClr val="FFE35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箭头: 下弧形 88">
            <a:extLst>
              <a:ext uri="{FF2B5EF4-FFF2-40B4-BE49-F238E27FC236}">
                <a16:creationId xmlns:a16="http://schemas.microsoft.com/office/drawing/2014/main" id="{342B6C8A-1FEA-BF5D-3135-08D07F899A22}"/>
              </a:ext>
            </a:extLst>
          </p:cNvPr>
          <p:cNvSpPr/>
          <p:nvPr/>
        </p:nvSpPr>
        <p:spPr>
          <a:xfrm>
            <a:off x="3000267" y="3218933"/>
            <a:ext cx="701891" cy="228148"/>
          </a:xfrm>
          <a:prstGeom prst="curvedUpArrow">
            <a:avLst/>
          </a:prstGeom>
          <a:solidFill>
            <a:srgbClr val="FFE35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C83135C-5E1F-9C24-7C96-AC4A2C7C5F13}"/>
              </a:ext>
            </a:extLst>
          </p:cNvPr>
          <p:cNvGrpSpPr/>
          <p:nvPr/>
        </p:nvGrpSpPr>
        <p:grpSpPr>
          <a:xfrm>
            <a:off x="1627760" y="4541422"/>
            <a:ext cx="10052567" cy="1078328"/>
            <a:chOff x="1627321" y="3655308"/>
            <a:chExt cx="10052567" cy="1078328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2CA8A96D-C3DA-118A-0E55-6E0E7670D444}"/>
                </a:ext>
              </a:extLst>
            </p:cNvPr>
            <p:cNvGrpSpPr/>
            <p:nvPr/>
          </p:nvGrpSpPr>
          <p:grpSpPr>
            <a:xfrm>
              <a:off x="1627321" y="3655308"/>
              <a:ext cx="10052567" cy="951997"/>
              <a:chOff x="1627321" y="3604508"/>
              <a:chExt cx="10052567" cy="95199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42957000-3892-04B5-5732-93A56E5E1631}"/>
                  </a:ext>
                </a:extLst>
              </p:cNvPr>
              <p:cNvGrpSpPr/>
              <p:nvPr/>
            </p:nvGrpSpPr>
            <p:grpSpPr>
              <a:xfrm>
                <a:off x="1627760" y="4021016"/>
                <a:ext cx="8559936" cy="535489"/>
                <a:chOff x="4129835" y="2366432"/>
                <a:chExt cx="8559936" cy="535489"/>
              </a:xfrm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ECB95548-D9C6-642C-B87E-8DE7946725D6}"/>
                    </a:ext>
                  </a:extLst>
                </p:cNvPr>
                <p:cNvGrpSpPr/>
                <p:nvPr/>
              </p:nvGrpSpPr>
              <p:grpSpPr>
                <a:xfrm>
                  <a:off x="4129835" y="2366435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C12AA392-0B6F-CA86-5F55-1BF8C786AA22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矩形 122">
                    <a:extLst>
                      <a:ext uri="{FF2B5EF4-FFF2-40B4-BE49-F238E27FC236}">
                        <a16:creationId xmlns:a16="http://schemas.microsoft.com/office/drawing/2014/main" id="{8ED5E28B-FBEA-B46E-3F82-4E6A4A2F3577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2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A48F5C2F-DE0B-7F6C-18BE-F580989E36B3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3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4C6FC027-2CD9-36B5-DE1B-D8D2EABB2B45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81ADD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4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FB418393-4FC6-2A79-E0FD-5DE20DBCE9CC}"/>
                    </a:ext>
                  </a:extLst>
                </p:cNvPr>
                <p:cNvGrpSpPr/>
                <p:nvPr/>
              </p:nvGrpSpPr>
              <p:grpSpPr>
                <a:xfrm>
                  <a:off x="6269887" y="2366630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9E4F239C-96F6-50A1-47B7-058BCAE57EE1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5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7BFC1928-7489-286D-A085-BC98A10563C1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6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CD4E0D0D-79F0-A6E1-80FE-794A3BD00782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7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8E810901-DB2B-E725-FE5A-7C8C21F9A1B8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8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8" name="组合 107">
                  <a:extLst>
                    <a:ext uri="{FF2B5EF4-FFF2-40B4-BE49-F238E27FC236}">
                      <a16:creationId xmlns:a16="http://schemas.microsoft.com/office/drawing/2014/main" id="{5691D47A-F7CC-8C6A-E5EC-242E4B60C442}"/>
                    </a:ext>
                  </a:extLst>
                </p:cNvPr>
                <p:cNvGrpSpPr/>
                <p:nvPr/>
              </p:nvGrpSpPr>
              <p:grpSpPr>
                <a:xfrm>
                  <a:off x="8410211" y="2366432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5720620-5395-4A48-920D-CED9879CB8C5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9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4C0DCEFF-7CFB-B722-9EFE-95E036F69D8C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10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AB80BA68-8B0F-79BE-2815-C7CE5D4E4866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11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5B513E87-141A-54D5-4867-C96E008FEC59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12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4DF38BC4-8153-09AF-22BC-1D0F608A6148}"/>
                    </a:ext>
                  </a:extLst>
                </p:cNvPr>
                <p:cNvGrpSpPr/>
                <p:nvPr/>
              </p:nvGrpSpPr>
              <p:grpSpPr>
                <a:xfrm>
                  <a:off x="10549719" y="2366633"/>
                  <a:ext cx="2140052" cy="535288"/>
                  <a:chOff x="1722580" y="2098649"/>
                  <a:chExt cx="2140052" cy="535288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B79445-CEE2-89FF-4B85-16C75B61C09E}"/>
                      </a:ext>
                    </a:extLst>
                  </p:cNvPr>
                  <p:cNvSpPr/>
                  <p:nvPr/>
                </p:nvSpPr>
                <p:spPr>
                  <a:xfrm>
                    <a:off x="1722580" y="2098652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13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C66844DB-F534-52B4-9C65-BE84DE8E4272}"/>
                      </a:ext>
                    </a:extLst>
                  </p:cNvPr>
                  <p:cNvSpPr/>
                  <p:nvPr/>
                </p:nvSpPr>
                <p:spPr>
                  <a:xfrm>
                    <a:off x="2257593" y="2098651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14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6A9B0EE7-BD5C-F2E8-E25F-CD6493340FA1}"/>
                      </a:ext>
                    </a:extLst>
                  </p:cNvPr>
                  <p:cNvSpPr/>
                  <p:nvPr/>
                </p:nvSpPr>
                <p:spPr>
                  <a:xfrm>
                    <a:off x="2792606" y="2098650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15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D4945AA-3943-E3C7-F716-77325F106A4D}"/>
                      </a:ext>
                    </a:extLst>
                  </p:cNvPr>
                  <p:cNvSpPr/>
                  <p:nvPr/>
                </p:nvSpPr>
                <p:spPr>
                  <a:xfrm>
                    <a:off x="3327347" y="2098649"/>
                    <a:ext cx="535285" cy="535285"/>
                  </a:xfrm>
                  <a:prstGeom prst="rect">
                    <a:avLst/>
                  </a:prstGeom>
                  <a:solidFill>
                    <a:srgbClr val="D9E6F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16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5" name="TextBox 160">
                <a:extLst>
                  <a:ext uri="{FF2B5EF4-FFF2-40B4-BE49-F238E27FC236}">
                    <a16:creationId xmlns:a16="http://schemas.microsoft.com/office/drawing/2014/main" id="{507B3320-5590-F948-21A5-C4BB9CCFB7C9}"/>
                  </a:ext>
                </a:extLst>
              </p:cNvPr>
              <p:cNvSpPr txBox="1"/>
              <p:nvPr/>
            </p:nvSpPr>
            <p:spPr>
              <a:xfrm>
                <a:off x="1627321" y="3604508"/>
                <a:ext cx="10052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K</a:t>
                </a:r>
                <a:r>
                  <a:rPr lang="en-US" sz="1800" dirty="0"/>
                  <a:t>nown index’s order, simplify with only 1 number for each grid</a:t>
                </a:r>
              </a:p>
            </p:txBody>
          </p:sp>
        </p:grpSp>
        <p:sp>
          <p:nvSpPr>
            <p:cNvPr id="101" name="箭头: 下弧形 100">
              <a:extLst>
                <a:ext uri="{FF2B5EF4-FFF2-40B4-BE49-F238E27FC236}">
                  <a16:creationId xmlns:a16="http://schemas.microsoft.com/office/drawing/2014/main" id="{16196686-3C29-B2CA-FFC6-8DB1C794A6CE}"/>
                </a:ext>
              </a:extLst>
            </p:cNvPr>
            <p:cNvSpPr/>
            <p:nvPr/>
          </p:nvSpPr>
          <p:spPr>
            <a:xfrm>
              <a:off x="3459972" y="4614340"/>
              <a:ext cx="4320573" cy="119296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箭头: 下弧形 101">
              <a:extLst>
                <a:ext uri="{FF2B5EF4-FFF2-40B4-BE49-F238E27FC236}">
                  <a16:creationId xmlns:a16="http://schemas.microsoft.com/office/drawing/2014/main" id="{92CCDF9D-7A92-62D1-63B7-29BDDA719D06}"/>
                </a:ext>
              </a:extLst>
            </p:cNvPr>
            <p:cNvSpPr/>
            <p:nvPr/>
          </p:nvSpPr>
          <p:spPr>
            <a:xfrm flipV="1">
              <a:off x="7838069" y="3774742"/>
              <a:ext cx="2130463" cy="285932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DA7819A-236F-BC02-8274-4CB30D4E2214}"/>
              </a:ext>
            </a:extLst>
          </p:cNvPr>
          <p:cNvGrpSpPr/>
          <p:nvPr/>
        </p:nvGrpSpPr>
        <p:grpSpPr>
          <a:xfrm>
            <a:off x="1627321" y="3462590"/>
            <a:ext cx="8560375" cy="1096162"/>
            <a:chOff x="1627321" y="3545140"/>
            <a:chExt cx="8560375" cy="1096162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B29422F-6745-4F22-DB02-3234B76E1C91}"/>
                </a:ext>
              </a:extLst>
            </p:cNvPr>
            <p:cNvGrpSpPr/>
            <p:nvPr/>
          </p:nvGrpSpPr>
          <p:grpSpPr>
            <a:xfrm>
              <a:off x="1627760" y="3970216"/>
              <a:ext cx="8559936" cy="535489"/>
              <a:chOff x="4129835" y="2366432"/>
              <a:chExt cx="8559936" cy="535489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FE380AE-FE6A-CB87-C6D0-A1C723D097B5}"/>
                  </a:ext>
                </a:extLst>
              </p:cNvPr>
              <p:cNvGrpSpPr/>
              <p:nvPr/>
            </p:nvGrpSpPr>
            <p:grpSpPr>
              <a:xfrm>
                <a:off x="4129835" y="2366435"/>
                <a:ext cx="2140052" cy="535288"/>
                <a:chOff x="1722580" y="2098649"/>
                <a:chExt cx="2140052" cy="535288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F778CE5-7608-E26B-5D82-0B31520F030A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9D33232B-13F5-54D4-11A9-70E2B79E5159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FAA223B-51DD-B91A-9F30-D7CE2E2F1A99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675D6D9A-7D7A-21B7-2F7D-3F4D0A4D3933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80E8A53-CD6F-4E8E-5CB0-AA976C670440}"/>
                  </a:ext>
                </a:extLst>
              </p:cNvPr>
              <p:cNvGrpSpPr/>
              <p:nvPr/>
            </p:nvGrpSpPr>
            <p:grpSpPr>
              <a:xfrm>
                <a:off x="6269887" y="2366630"/>
                <a:ext cx="2140052" cy="535288"/>
                <a:chOff x="1722580" y="2098649"/>
                <a:chExt cx="2140052" cy="535288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631D0A83-C136-3940-B258-8831897B5510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2E9F44A2-A995-0015-0CA8-1AD8CE07F964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14B235A-5384-D17B-BC70-7C467504ABD4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EBD8B0E-0225-D9A6-063F-1093B2AC9357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D03E649-CDFB-7E6F-A0E0-7B3A566A0D70}"/>
                  </a:ext>
                </a:extLst>
              </p:cNvPr>
              <p:cNvGrpSpPr/>
              <p:nvPr/>
            </p:nvGrpSpPr>
            <p:grpSpPr>
              <a:xfrm>
                <a:off x="8410211" y="2366432"/>
                <a:ext cx="2140052" cy="535288"/>
                <a:chOff x="1722580" y="2098649"/>
                <a:chExt cx="2140052" cy="535288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D4ECEECF-97C4-7764-D8E9-8E23A0BC39F7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DB24090-95EC-ACFF-A5FA-9B6D812CDA0F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2F84F416-61DD-4144-DEBB-BEE7CBF3CE41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BA07F801-13F6-5CAD-EB02-DA32CD1B7BD0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9461ED5C-DD1E-FDFA-A435-2ABB2AC9CB48}"/>
                  </a:ext>
                </a:extLst>
              </p:cNvPr>
              <p:cNvGrpSpPr/>
              <p:nvPr/>
            </p:nvGrpSpPr>
            <p:grpSpPr>
              <a:xfrm>
                <a:off x="10549719" y="2366633"/>
                <a:ext cx="2140052" cy="535288"/>
                <a:chOff x="1722580" y="2098649"/>
                <a:chExt cx="2140052" cy="535288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09BB7D7-E15F-842A-48B0-05838773DA5F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523E980E-7A6E-CB4D-9836-47B15CAFCDD3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AE2C144E-1AC1-14A5-1ABF-7022AB041581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0BD8788-DF10-A178-60FD-EFA0EDBE0FF6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4,4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3" name="TextBox 160">
              <a:extLst>
                <a:ext uri="{FF2B5EF4-FFF2-40B4-BE49-F238E27FC236}">
                  <a16:creationId xmlns:a16="http://schemas.microsoft.com/office/drawing/2014/main" id="{CF5E7543-997B-7A35-AC1B-F24A6ED04146}"/>
                </a:ext>
              </a:extLst>
            </p:cNvPr>
            <p:cNvSpPr txBox="1"/>
            <p:nvPr/>
          </p:nvSpPr>
          <p:spPr>
            <a:xfrm>
              <a:off x="1627321" y="3545140"/>
              <a:ext cx="6653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1D </a:t>
              </a:r>
              <a:r>
                <a:rPr lang="en-US" altLang="zh-CN" dirty="0"/>
                <a:t>index for the grid, MATLAB defaults </a:t>
              </a:r>
              <a:r>
                <a:rPr lang="en-US" altLang="zh-CN" b="1" dirty="0"/>
                <a:t>column first ranking</a:t>
              </a:r>
              <a:endParaRPr lang="en-US" sz="1800" b="1" dirty="0"/>
            </a:p>
          </p:txBody>
        </p:sp>
        <p:sp>
          <p:nvSpPr>
            <p:cNvPr id="96" name="箭头: 下弧形 95">
              <a:extLst>
                <a:ext uri="{FF2B5EF4-FFF2-40B4-BE49-F238E27FC236}">
                  <a16:creationId xmlns:a16="http://schemas.microsoft.com/office/drawing/2014/main" id="{E5A31BFC-8364-38EA-51B7-231BDD41B3EB}"/>
                </a:ext>
              </a:extLst>
            </p:cNvPr>
            <p:cNvSpPr/>
            <p:nvPr/>
          </p:nvSpPr>
          <p:spPr>
            <a:xfrm flipV="1">
              <a:off x="7838069" y="3673142"/>
              <a:ext cx="2130463" cy="285932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箭头: 下弧形 126">
              <a:extLst>
                <a:ext uri="{FF2B5EF4-FFF2-40B4-BE49-F238E27FC236}">
                  <a16:creationId xmlns:a16="http://schemas.microsoft.com/office/drawing/2014/main" id="{A437968E-B85B-5257-5D50-0A862FAA8B26}"/>
                </a:ext>
              </a:extLst>
            </p:cNvPr>
            <p:cNvSpPr/>
            <p:nvPr/>
          </p:nvSpPr>
          <p:spPr>
            <a:xfrm>
              <a:off x="3517935" y="4522006"/>
              <a:ext cx="4320573" cy="119296"/>
            </a:xfrm>
            <a:prstGeom prst="curvedUpArrow">
              <a:avLst/>
            </a:prstGeom>
            <a:solidFill>
              <a:srgbClr val="FFE359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2830BAD-A82B-A9DA-4006-6E5FA879D1FE}"/>
              </a:ext>
            </a:extLst>
          </p:cNvPr>
          <p:cNvGrpSpPr/>
          <p:nvPr/>
        </p:nvGrpSpPr>
        <p:grpSpPr>
          <a:xfrm>
            <a:off x="1627321" y="5600936"/>
            <a:ext cx="10052567" cy="951997"/>
            <a:chOff x="1627321" y="3604508"/>
            <a:chExt cx="10052567" cy="951997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716EA4A3-ADDE-DD1B-F484-C48208ED8E1A}"/>
                </a:ext>
              </a:extLst>
            </p:cNvPr>
            <p:cNvGrpSpPr/>
            <p:nvPr/>
          </p:nvGrpSpPr>
          <p:grpSpPr>
            <a:xfrm>
              <a:off x="1627760" y="4021016"/>
              <a:ext cx="8559936" cy="535489"/>
              <a:chOff x="4129835" y="2366432"/>
              <a:chExt cx="8559936" cy="535489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C11EF9CC-DE74-3A85-58E5-3C8583D215C5}"/>
                  </a:ext>
                </a:extLst>
              </p:cNvPr>
              <p:cNvGrpSpPr/>
              <p:nvPr/>
            </p:nvGrpSpPr>
            <p:grpSpPr>
              <a:xfrm>
                <a:off x="4129835" y="2366435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F7223FEC-C870-8F35-3FA7-2FB6557557F7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122177D9-85C2-14F3-9752-571E094F9C47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FB25FEF0-AEAD-231C-858F-07E9955499CA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8D6997F-1C5C-6BBF-2DC5-C3D685AD260B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81ADD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920EA04F-C677-6742-CD25-37038346F838}"/>
                  </a:ext>
                </a:extLst>
              </p:cNvPr>
              <p:cNvGrpSpPr/>
              <p:nvPr/>
            </p:nvGrpSpPr>
            <p:grpSpPr>
              <a:xfrm>
                <a:off x="6269887" y="2366630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24FB23-C827-4C43-415E-4FD7EF42E26B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55930160-5B28-9CBB-420C-8BFD350D3046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6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18D5EBF3-FF84-CD06-481A-6002D8F7DF9A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A5439468-072E-9609-5DB7-760AA96F4916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8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64BA93DA-E40C-AA46-CC92-106F16010548}"/>
                  </a:ext>
                </a:extLst>
              </p:cNvPr>
              <p:cNvGrpSpPr/>
              <p:nvPr/>
            </p:nvGrpSpPr>
            <p:grpSpPr>
              <a:xfrm>
                <a:off x="8410211" y="2366432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6B535C9B-8DC8-2AAA-2EFD-0ECE090C5548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9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3137C24F-7337-2CF9-535E-F5F70CB13BF0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10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018D2E5-53DA-446B-37E7-9339AF37CEE1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8E254FD2-4327-D555-265C-AB56C94DE5DA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F6CB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69527E75-566D-3AA0-6B47-9AA4DA06B3B2}"/>
                  </a:ext>
                </a:extLst>
              </p:cNvPr>
              <p:cNvGrpSpPr/>
              <p:nvPr/>
            </p:nvGrpSpPr>
            <p:grpSpPr>
              <a:xfrm>
                <a:off x="10549719" y="2366633"/>
                <a:ext cx="2140052" cy="535288"/>
                <a:chOff x="1722580" y="2098649"/>
                <a:chExt cx="2140052" cy="535288"/>
              </a:xfrm>
            </p:grpSpPr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C10AE1C-E21B-1C22-6B67-571A75A3DD9A}"/>
                    </a:ext>
                  </a:extLst>
                </p:cNvPr>
                <p:cNvSpPr/>
                <p:nvPr/>
              </p:nvSpPr>
              <p:spPr>
                <a:xfrm>
                  <a:off x="1722580" y="2098652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13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976A177E-B9A1-DA84-9BD0-CBEDA992E331}"/>
                    </a:ext>
                  </a:extLst>
                </p:cNvPr>
                <p:cNvSpPr/>
                <p:nvPr/>
              </p:nvSpPr>
              <p:spPr>
                <a:xfrm>
                  <a:off x="2257593" y="2098651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14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995FA168-8976-0E03-17AA-C672B97BB63A}"/>
                    </a:ext>
                  </a:extLst>
                </p:cNvPr>
                <p:cNvSpPr/>
                <p:nvPr/>
              </p:nvSpPr>
              <p:spPr>
                <a:xfrm>
                  <a:off x="2792606" y="2098650"/>
                  <a:ext cx="535285" cy="535285"/>
                </a:xfrm>
                <a:prstGeom prst="rect">
                  <a:avLst/>
                </a:prstGeom>
                <a:solidFill>
                  <a:srgbClr val="D9E6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F46EA36A-2AC7-AA84-5641-760F6A48FAAF}"/>
                    </a:ext>
                  </a:extLst>
                </p:cNvPr>
                <p:cNvSpPr/>
                <p:nvPr/>
              </p:nvSpPr>
              <p:spPr>
                <a:xfrm>
                  <a:off x="3327347" y="2098649"/>
                  <a:ext cx="535285" cy="535285"/>
                </a:xfrm>
                <a:prstGeom prst="rect">
                  <a:avLst/>
                </a:prstGeom>
                <a:solidFill>
                  <a:srgbClr val="F6CB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12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34" name="TextBox 160">
              <a:extLst>
                <a:ext uri="{FF2B5EF4-FFF2-40B4-BE49-F238E27FC236}">
                  <a16:creationId xmlns:a16="http://schemas.microsoft.com/office/drawing/2014/main" id="{3DA7D7D3-B954-3D57-8F46-4AE4B00E58F4}"/>
                </a:ext>
              </a:extLst>
            </p:cNvPr>
            <p:cNvSpPr txBox="1"/>
            <p:nvPr/>
          </p:nvSpPr>
          <p:spPr>
            <a:xfrm>
              <a:off x="1627321" y="3604508"/>
              <a:ext cx="100525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Swap index, this is the reset map we get. It means grid 12 will be jumped from grid 4, etc.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6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0701DB0-A876-77AA-CC4A-594554FA981E}"/>
              </a:ext>
            </a:extLst>
          </p:cNvPr>
          <p:cNvSpPr txBox="1"/>
          <p:nvPr/>
        </p:nvSpPr>
        <p:spPr>
          <a:xfrm>
            <a:off x="5354320" y="835467"/>
            <a:ext cx="65735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 we want to modify </a:t>
            </a:r>
            <a:r>
              <a:rPr lang="en-US" b="1" dirty="0" err="1"/>
              <a:t>get_reset_map.m</a:t>
            </a:r>
            <a:endParaRPr lang="en-US" b="1" dirty="0"/>
          </a:p>
          <a:p>
            <a:r>
              <a:rPr lang="en-US" dirty="0"/>
              <a:t>Define state jump rules based on your system, al rules are stored in the cell ‘</a:t>
            </a:r>
            <a:r>
              <a:rPr lang="en-US" dirty="0" err="1"/>
              <a:t>state_fcn_arr</a:t>
            </a:r>
            <a:r>
              <a:rPr lang="en-US" dirty="0"/>
              <a:t>’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CB9812-C0AE-DE98-0FB0-B180CEB61309}"/>
              </a:ext>
            </a:extLst>
          </p:cNvPr>
          <p:cNvGrpSpPr/>
          <p:nvPr/>
        </p:nvGrpSpPr>
        <p:grpSpPr>
          <a:xfrm>
            <a:off x="1627321" y="922710"/>
            <a:ext cx="3523799" cy="756920"/>
            <a:chOff x="1627321" y="2661920"/>
            <a:chExt cx="3523799" cy="75692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0625FA-7016-6006-F9DE-DA27F3438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209" b="40749"/>
            <a:stretch/>
          </p:blipFill>
          <p:spPr>
            <a:xfrm>
              <a:off x="1627321" y="2661920"/>
              <a:ext cx="3523799" cy="75692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D94FA9-169B-5F25-2100-978547D09136}"/>
                </a:ext>
              </a:extLst>
            </p:cNvPr>
            <p:cNvSpPr/>
            <p:nvPr/>
          </p:nvSpPr>
          <p:spPr>
            <a:xfrm>
              <a:off x="1627321" y="2854960"/>
              <a:ext cx="3523799" cy="264160"/>
            </a:xfrm>
            <a:prstGeom prst="rect">
              <a:avLst/>
            </a:prstGeom>
            <a:solidFill>
              <a:srgbClr val="81ADD7">
                <a:alpha val="3882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90F65E3-6E91-B130-BF18-DFEC80A8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20" y="1906712"/>
            <a:ext cx="6392503" cy="1512128"/>
          </a:xfrm>
          <a:prstGeom prst="rect">
            <a:avLst/>
          </a:prstGeom>
        </p:spPr>
      </p:pic>
      <p:sp>
        <p:nvSpPr>
          <p:cNvPr id="7" name="TextBox 33">
            <a:extLst>
              <a:ext uri="{FF2B5EF4-FFF2-40B4-BE49-F238E27FC236}">
                <a16:creationId xmlns:a16="http://schemas.microsoft.com/office/drawing/2014/main" id="{BA2C798C-85AB-EF73-5905-5EE5C564174D}"/>
              </a:ext>
            </a:extLst>
          </p:cNvPr>
          <p:cNvSpPr txBox="1"/>
          <p:nvPr/>
        </p:nvSpPr>
        <p:spPr>
          <a:xfrm>
            <a:off x="5354320" y="3472841"/>
            <a:ext cx="657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functions for </a:t>
            </a:r>
            <a:r>
              <a:rPr lang="en-US" b="1" dirty="0"/>
              <a:t>each variables in state.</a:t>
            </a:r>
            <a:r>
              <a:rPr lang="en-US" dirty="0"/>
              <a:t> </a:t>
            </a:r>
          </a:p>
          <a:p>
            <a:r>
              <a:rPr lang="en-US" dirty="0"/>
              <a:t>We can also define them in separate functions.</a:t>
            </a:r>
            <a:endParaRPr 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D45CA4-E759-BAD6-DE1D-F84E128A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20" y="4173173"/>
            <a:ext cx="5069840" cy="20990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/>
              <p:nvPr/>
            </p:nvSpPr>
            <p:spPr>
              <a:xfrm>
                <a:off x="1117073" y="1906712"/>
                <a:ext cx="4056230" cy="1638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post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73" y="1906712"/>
                <a:ext cx="4056230" cy="1638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1727A46E-B555-CFFE-EFE8-D91A5D956504}"/>
              </a:ext>
            </a:extLst>
          </p:cNvPr>
          <p:cNvSpPr/>
          <p:nvPr/>
        </p:nvSpPr>
        <p:spPr>
          <a:xfrm>
            <a:off x="5965641" y="2167506"/>
            <a:ext cx="2731319" cy="728093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8B5634-E8F3-8EC7-582E-2793CBD4E095}"/>
              </a:ext>
            </a:extLst>
          </p:cNvPr>
          <p:cNvSpPr/>
          <p:nvPr/>
        </p:nvSpPr>
        <p:spPr>
          <a:xfrm>
            <a:off x="5965641" y="4373881"/>
            <a:ext cx="3066599" cy="23876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0701DB0-A876-77AA-CC4A-594554FA981E}"/>
              </a:ext>
            </a:extLst>
          </p:cNvPr>
          <p:cNvSpPr txBox="1"/>
          <p:nvPr/>
        </p:nvSpPr>
        <p:spPr>
          <a:xfrm>
            <a:off x="5354320" y="835467"/>
            <a:ext cx="6573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 in the </a:t>
            </a:r>
            <a:r>
              <a:rPr lang="en-US" b="1" dirty="0" err="1"/>
              <a:t>get_reset_map.m</a:t>
            </a:r>
            <a:endParaRPr lang="en-US" b="1" dirty="0"/>
          </a:p>
          <a:p>
            <a:r>
              <a:rPr lang="en-US" dirty="0"/>
              <a:t>Define </a:t>
            </a:r>
            <a:r>
              <a:rPr lang="en-US" altLang="zh-CN" dirty="0"/>
              <a:t>the state reset condition</a:t>
            </a:r>
            <a:r>
              <a:rPr lang="en-US" altLang="zh-CN" sz="1400" dirty="0"/>
              <a:t>.</a:t>
            </a:r>
            <a:r>
              <a:rPr lang="en-US" altLang="zh-CN" dirty="0"/>
              <a:t> In our case, It’s when the car hit x-axis heading down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CB9812-C0AE-DE98-0FB0-B180CEB61309}"/>
              </a:ext>
            </a:extLst>
          </p:cNvPr>
          <p:cNvGrpSpPr/>
          <p:nvPr/>
        </p:nvGrpSpPr>
        <p:grpSpPr>
          <a:xfrm>
            <a:off x="1627321" y="922710"/>
            <a:ext cx="3523799" cy="756920"/>
            <a:chOff x="1627321" y="2661920"/>
            <a:chExt cx="3523799" cy="75692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0625FA-7016-6006-F9DE-DA27F3438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209" b="40749"/>
            <a:stretch/>
          </p:blipFill>
          <p:spPr>
            <a:xfrm>
              <a:off x="1627321" y="2661920"/>
              <a:ext cx="3523799" cy="75692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D94FA9-169B-5F25-2100-978547D09136}"/>
                </a:ext>
              </a:extLst>
            </p:cNvPr>
            <p:cNvSpPr/>
            <p:nvPr/>
          </p:nvSpPr>
          <p:spPr>
            <a:xfrm>
              <a:off x="1627321" y="2854960"/>
              <a:ext cx="3523799" cy="264160"/>
            </a:xfrm>
            <a:prstGeom prst="rect">
              <a:avLst/>
            </a:prstGeom>
            <a:solidFill>
              <a:srgbClr val="81ADD7">
                <a:alpha val="3882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33">
            <a:extLst>
              <a:ext uri="{FF2B5EF4-FFF2-40B4-BE49-F238E27FC236}">
                <a16:creationId xmlns:a16="http://schemas.microsoft.com/office/drawing/2014/main" id="{BA2C798C-85AB-EF73-5905-5EE5C564174D}"/>
              </a:ext>
            </a:extLst>
          </p:cNvPr>
          <p:cNvSpPr txBox="1"/>
          <p:nvPr/>
        </p:nvSpPr>
        <p:spPr>
          <a:xfrm>
            <a:off x="3251200" y="5288959"/>
            <a:ext cx="84327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 a very small value </a:t>
            </a:r>
            <a:r>
              <a:rPr lang="en-US" b="1" dirty="0"/>
              <a:t>eps </a:t>
            </a:r>
            <a:r>
              <a:rPr lang="en-US" dirty="0"/>
              <a:t>for condition check.</a:t>
            </a:r>
          </a:p>
          <a:p>
            <a:r>
              <a:rPr lang="en-US" dirty="0"/>
              <a:t>Because the state for each grid can’t be perfect zero or some integer values due to the limited grid resolution.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/>
              <p:nvPr/>
            </p:nvSpPr>
            <p:spPr>
              <a:xfrm>
                <a:off x="5861125" y="1287162"/>
                <a:ext cx="4056230" cy="1171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58">
                <a:extLst>
                  <a:ext uri="{FF2B5EF4-FFF2-40B4-BE49-F238E27FC236}">
                    <a16:creationId xmlns:a16="http://schemas.microsoft.com/office/drawing/2014/main" id="{5B7D0F5B-5E85-09D2-5FCC-F4255C25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25" y="1287162"/>
                <a:ext cx="4056230" cy="117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B4731A3-FF2C-846E-B6E8-E91523468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1" y="2281311"/>
            <a:ext cx="8510490" cy="29219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8029E7B-56B5-AF73-217D-B6ECCF07E468}"/>
              </a:ext>
            </a:extLst>
          </p:cNvPr>
          <p:cNvSpPr/>
          <p:nvPr/>
        </p:nvSpPr>
        <p:spPr>
          <a:xfrm>
            <a:off x="3903161" y="4235983"/>
            <a:ext cx="4056230" cy="23876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弧形 21">
            <a:extLst>
              <a:ext uri="{FF2B5EF4-FFF2-40B4-BE49-F238E27FC236}">
                <a16:creationId xmlns:a16="http://schemas.microsoft.com/office/drawing/2014/main" id="{34A3552F-5A02-4AED-F7E9-E0E3B5FE8132}"/>
              </a:ext>
            </a:extLst>
          </p:cNvPr>
          <p:cNvSpPr/>
          <p:nvPr/>
        </p:nvSpPr>
        <p:spPr>
          <a:xfrm rot="16554743">
            <a:off x="7711339" y="2435669"/>
            <a:ext cx="2506589" cy="1461479"/>
          </a:xfrm>
          <a:prstGeom prst="curvedUpArrow">
            <a:avLst>
              <a:gd name="adj1" fmla="val 1326"/>
              <a:gd name="adj2" fmla="val 11983"/>
              <a:gd name="adj3" fmla="val 25000"/>
            </a:avLst>
          </a:prstGeom>
          <a:solidFill>
            <a:srgbClr val="FFE359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6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0625FA-7016-6006-F9DE-DA27F3438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658"/>
          <a:stretch/>
        </p:blipFill>
        <p:spPr>
          <a:xfrm>
            <a:off x="1627321" y="831466"/>
            <a:ext cx="3523799" cy="12310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D94FA9-169B-5F25-2100-978547D09136}"/>
              </a:ext>
            </a:extLst>
          </p:cNvPr>
          <p:cNvSpPr/>
          <p:nvPr/>
        </p:nvSpPr>
        <p:spPr>
          <a:xfrm>
            <a:off x="1627320" y="1534160"/>
            <a:ext cx="3523799" cy="264160"/>
          </a:xfrm>
          <a:prstGeom prst="rect">
            <a:avLst/>
          </a:prstGeom>
          <a:solidFill>
            <a:srgbClr val="81ADD7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FB52A4CC-E19C-221A-60A4-88ABE552EB0B}"/>
              </a:ext>
            </a:extLst>
          </p:cNvPr>
          <p:cNvSpPr txBox="1"/>
          <p:nvPr/>
        </p:nvSpPr>
        <p:spPr>
          <a:xfrm>
            <a:off x="5354320" y="835467"/>
            <a:ext cx="65735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 we want to modify </a:t>
            </a:r>
            <a:r>
              <a:rPr lang="en-US" b="1" dirty="0" err="1"/>
              <a:t>updateStateWithResetMap.m</a:t>
            </a:r>
            <a:endParaRPr lang="en-US" b="1" dirty="0"/>
          </a:p>
          <a:p>
            <a:r>
              <a:rPr lang="en-US" dirty="0"/>
              <a:t>It’s an inherited function from </a:t>
            </a:r>
            <a:r>
              <a:rPr lang="en-US" dirty="0" err="1"/>
              <a:t>dynSys.</a:t>
            </a:r>
            <a:r>
              <a:rPr lang="en-US" altLang="zh-CN" dirty="0" err="1"/>
              <a:t>updateState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Define the state reset condition, so that the ode can reset state during the simulation process.</a:t>
            </a:r>
            <a:endParaRPr lang="en-US" dirty="0"/>
          </a:p>
          <a:p>
            <a:endParaRPr 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7A8DD2-012E-21D7-2982-6A76B430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82713"/>
            <a:ext cx="7504650" cy="29086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8E445A-3C00-5A26-39F7-3CDAC145880D}"/>
              </a:ext>
            </a:extLst>
          </p:cNvPr>
          <p:cNvSpPr/>
          <p:nvPr/>
        </p:nvSpPr>
        <p:spPr>
          <a:xfrm>
            <a:off x="4562700" y="3345566"/>
            <a:ext cx="3066599" cy="23876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C8092AF9-7A59-2382-472E-289B558056DF}"/>
              </a:ext>
            </a:extLst>
          </p:cNvPr>
          <p:cNvSpPr txBox="1"/>
          <p:nvPr/>
        </p:nvSpPr>
        <p:spPr>
          <a:xfrm>
            <a:off x="3962400" y="5444889"/>
            <a:ext cx="76403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When simulating, we’re handling more ‘continuous’ states, thus there’s no need to use </a:t>
            </a:r>
            <a:r>
              <a:rPr lang="en-US" altLang="zh-CN" b="1" dirty="0"/>
              <a:t>eps </a:t>
            </a:r>
            <a:r>
              <a:rPr lang="en-US" altLang="zh-CN" dirty="0"/>
              <a:t>for condition checks.</a:t>
            </a:r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6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C</a:t>
            </a:r>
            <a:r>
              <a:rPr lang="en-US" altLang="zh-CN" sz="2800" dirty="0">
                <a:cs typeface="Courier New" panose="02070309020205020404" pitchFamily="49" charset="0"/>
              </a:rPr>
              <a:t>ODE </a:t>
            </a:r>
            <a:r>
              <a:rPr lang="en-US" altLang="zh-CN" sz="2800" b="1" dirty="0"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cs typeface="Courier New" panose="02070309020205020404" pitchFamily="49" charset="0"/>
              </a:rPr>
              <a:t>mplementation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0625FA-7016-6006-F9DE-DA27F3438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658"/>
          <a:stretch/>
        </p:blipFill>
        <p:spPr>
          <a:xfrm>
            <a:off x="1627321" y="831466"/>
            <a:ext cx="3523799" cy="12310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D94FA9-169B-5F25-2100-978547D09136}"/>
              </a:ext>
            </a:extLst>
          </p:cNvPr>
          <p:cNvSpPr/>
          <p:nvPr/>
        </p:nvSpPr>
        <p:spPr>
          <a:xfrm>
            <a:off x="1627320" y="1534160"/>
            <a:ext cx="3523799" cy="264160"/>
          </a:xfrm>
          <a:prstGeom prst="rect">
            <a:avLst/>
          </a:prstGeom>
          <a:solidFill>
            <a:srgbClr val="81ADD7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FB52A4CC-E19C-221A-60A4-88ABE552EB0B}"/>
              </a:ext>
            </a:extLst>
          </p:cNvPr>
          <p:cNvSpPr txBox="1"/>
          <p:nvPr/>
        </p:nvSpPr>
        <p:spPr>
          <a:xfrm>
            <a:off x="5354320" y="835467"/>
            <a:ext cx="65735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there’s a state reset, we’ll use the reset rules earlier defined to calculate new states.</a:t>
            </a:r>
            <a:endParaRPr lang="en-US" dirty="0"/>
          </a:p>
          <a:p>
            <a:endParaRPr 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B87B0-7E68-278A-B940-159E4E91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20" y="1534160"/>
            <a:ext cx="6363704" cy="44094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8E445A-3C00-5A26-39F7-3CDAC145880D}"/>
              </a:ext>
            </a:extLst>
          </p:cNvPr>
          <p:cNvSpPr/>
          <p:nvPr/>
        </p:nvSpPr>
        <p:spPr>
          <a:xfrm>
            <a:off x="6858860" y="2759065"/>
            <a:ext cx="4859164" cy="238760"/>
          </a:xfrm>
          <a:prstGeom prst="rect">
            <a:avLst/>
          </a:prstGeom>
          <a:solidFill>
            <a:srgbClr val="81ADD7">
              <a:alpha val="2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7A6B53-BC2D-8004-6B08-D471FCCA4E00}"/>
              </a:ext>
            </a:extLst>
          </p:cNvPr>
          <p:cNvSpPr txBox="1">
            <a:spLocks/>
          </p:cNvSpPr>
          <p:nvPr/>
        </p:nvSpPr>
        <p:spPr>
          <a:xfrm>
            <a:off x="1627321" y="339645"/>
            <a:ext cx="10134369" cy="4613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cs typeface="Courier New" panose="02070309020205020404" pitchFamily="49" charset="0"/>
              </a:rPr>
              <a:t>Get BRT and simulation</a:t>
            </a:r>
            <a:endParaRPr lang="en-US" altLang="zh-CN" sz="2800" dirty="0">
              <a:cs typeface="Courier New" panose="020703090202050204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0625FA-7016-6006-F9DE-DA27F3438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28"/>
          <a:stretch/>
        </p:blipFill>
        <p:spPr>
          <a:xfrm>
            <a:off x="1595710" y="831466"/>
            <a:ext cx="3523799" cy="12574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D94FA9-169B-5F25-2100-978547D09136}"/>
              </a:ext>
            </a:extLst>
          </p:cNvPr>
          <p:cNvSpPr/>
          <p:nvPr/>
        </p:nvSpPr>
        <p:spPr>
          <a:xfrm>
            <a:off x="1595709" y="1562986"/>
            <a:ext cx="3523799" cy="525928"/>
          </a:xfrm>
          <a:prstGeom prst="rect">
            <a:avLst/>
          </a:prstGeom>
          <a:solidFill>
            <a:srgbClr val="81ADD7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8764D7B6-ADDA-4BD4-9070-892FC83AC1F9}"/>
              </a:ext>
            </a:extLst>
          </p:cNvPr>
          <p:cNvSpPr txBox="1"/>
          <p:nvPr/>
        </p:nvSpPr>
        <p:spPr>
          <a:xfrm>
            <a:off x="5354320" y="835467"/>
            <a:ext cx="657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First run the </a:t>
            </a:r>
            <a:r>
              <a:rPr lang="en-US" altLang="zh-CN" b="1" dirty="0" err="1"/>
              <a:t>calc_brt.m</a:t>
            </a:r>
            <a:r>
              <a:rPr lang="en-US" altLang="zh-CN" b="1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The BRT will be saved </a:t>
            </a:r>
          </a:p>
          <a:p>
            <a:r>
              <a:rPr lang="en-US" altLang="zh-CN" dirty="0"/>
              <a:t>under data\ subfolder.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6822715-F28D-CE37-6671-107AF0BFD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12" t="13665" r="6129" b="4540"/>
          <a:stretch/>
        </p:blipFill>
        <p:spPr>
          <a:xfrm>
            <a:off x="7975600" y="800985"/>
            <a:ext cx="3523799" cy="2587093"/>
          </a:xfrm>
          <a:prstGeom prst="rect">
            <a:avLst/>
          </a:prstGeom>
        </p:spPr>
      </p:pic>
      <p:sp>
        <p:nvSpPr>
          <p:cNvPr id="16" name="TextBox 33">
            <a:extLst>
              <a:ext uri="{FF2B5EF4-FFF2-40B4-BE49-F238E27FC236}">
                <a16:creationId xmlns:a16="http://schemas.microsoft.com/office/drawing/2014/main" id="{5F2C9CCF-6048-7180-38D3-4D822D76BD6E}"/>
              </a:ext>
            </a:extLst>
          </p:cNvPr>
          <p:cNvSpPr txBox="1"/>
          <p:nvPr/>
        </p:nvSpPr>
        <p:spPr>
          <a:xfrm>
            <a:off x="1749946" y="2791267"/>
            <a:ext cx="657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Then run </a:t>
            </a:r>
            <a:r>
              <a:rPr lang="en-US" altLang="zh-CN" b="1" dirty="0" err="1"/>
              <a:t>car_sim.m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Test case numbers and initial states can be modified at 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DBA159-86BC-0C97-5119-73FACC498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21" y="3545464"/>
            <a:ext cx="9762039" cy="1507900"/>
          </a:xfrm>
          <a:prstGeom prst="rect">
            <a:avLst/>
          </a:prstGeom>
        </p:spPr>
      </p:pic>
      <p:sp>
        <p:nvSpPr>
          <p:cNvPr id="20" name="TextBox 33">
            <a:extLst>
              <a:ext uri="{FF2B5EF4-FFF2-40B4-BE49-F238E27FC236}">
                <a16:creationId xmlns:a16="http://schemas.microsoft.com/office/drawing/2014/main" id="{1E55E71E-3FB6-9471-D11C-98BEFEFF05F0}"/>
              </a:ext>
            </a:extLst>
          </p:cNvPr>
          <p:cNvSpPr txBox="1"/>
          <p:nvPr/>
        </p:nvSpPr>
        <p:spPr>
          <a:xfrm>
            <a:off x="1754754" y="5210750"/>
            <a:ext cx="7907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Simulation result will be saved at video\ subfolder.</a:t>
            </a:r>
          </a:p>
          <a:p>
            <a:endParaRPr lang="en-US" altLang="zh-CN" dirty="0"/>
          </a:p>
          <a:p>
            <a:r>
              <a:rPr lang="en-US" altLang="zh-CN" b="1" dirty="0"/>
              <a:t>Code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03479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https://github.com/psrobotics/reachability_reset_map_tutorial</a:t>
            </a:r>
            <a:endParaRPr lang="en-US" altLang="zh-CN" dirty="0">
              <a:solidFill>
                <a:srgbClr val="034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3211</TotalTime>
  <Words>727</Words>
  <Application>Microsoft Office PowerPoint</Application>
  <PresentationFormat>宽屏</PresentationFormat>
  <Paragraphs>125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Sagona ExtraLight</vt:lpstr>
      <vt:lpstr>Speak Pro</vt:lpstr>
      <vt:lpstr>Office Theme</vt:lpstr>
      <vt:lpstr>Add Reset Map to Existing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Javier Borquez</dc:creator>
  <cp:lastModifiedBy>Shuang Peng</cp:lastModifiedBy>
  <cp:revision>76</cp:revision>
  <dcterms:created xsi:type="dcterms:W3CDTF">2021-10-19T03:16:03Z</dcterms:created>
  <dcterms:modified xsi:type="dcterms:W3CDTF">2023-06-15T09:00:44Z</dcterms:modified>
</cp:coreProperties>
</file>