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5"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8BA775-35AD-4806-8F36-77419AB3151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2695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BA775-35AD-4806-8F36-77419AB3151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60244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BA775-35AD-4806-8F36-77419AB3151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3417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8BA775-35AD-4806-8F36-77419AB3151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55216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BA775-35AD-4806-8F36-77419AB31517}"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28143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8BA775-35AD-4806-8F36-77419AB3151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57547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8BA775-35AD-4806-8F36-77419AB31517}"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1614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BA775-35AD-4806-8F36-77419AB31517}"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393257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BA775-35AD-4806-8F36-77419AB31517}"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7374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BA775-35AD-4806-8F36-77419AB3151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31812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BA775-35AD-4806-8F36-77419AB31517}"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93639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BA775-35AD-4806-8F36-77419AB31517}" type="datetimeFigureOut">
              <a:rPr lang="en-US" smtClean="0"/>
              <a:pPr/>
              <a:t>9/12/2017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F5049-BA3A-4FF3-8A1B-54B7FBDB80E7}" type="slidenum">
              <a:rPr lang="en-US" smtClean="0"/>
              <a:pPr/>
              <a:t>‹#›</a:t>
            </a:fld>
            <a:endParaRPr lang="en-US"/>
          </a:p>
        </p:txBody>
      </p:sp>
    </p:spTree>
    <p:extLst>
      <p:ext uri="{BB962C8B-B14F-4D97-AF65-F5344CB8AC3E}">
        <p14:creationId xmlns="" xmlns:p14="http://schemas.microsoft.com/office/powerpoint/2010/main" val="108649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File:Semantic_Net.sv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ts.stackexchange.com/questions/5026/what-is-the-difference-between-data-mining-statistics-machine-learning-and-a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Artificial Intelligence</a:t>
            </a:r>
            <a:endParaRPr lang="en-US" dirty="0"/>
          </a:p>
        </p:txBody>
      </p:sp>
      <p:sp>
        <p:nvSpPr>
          <p:cNvPr id="3" name="Subtitle 2"/>
          <p:cNvSpPr>
            <a:spLocks noGrp="1"/>
          </p:cNvSpPr>
          <p:nvPr>
            <p:ph type="subTitle" idx="1"/>
          </p:nvPr>
        </p:nvSpPr>
        <p:spPr>
          <a:xfrm>
            <a:off x="1524000" y="3602038"/>
            <a:ext cx="9144000" cy="1322659"/>
          </a:xfrm>
        </p:spPr>
        <p:txBody>
          <a:bodyPr/>
          <a:lstStyle/>
          <a:p>
            <a:r>
              <a:rPr lang="en-US" dirty="0" smtClean="0"/>
              <a:t>By Shrinivasan Patnaikuni (P.S.R. Patnaik)</a:t>
            </a:r>
          </a:p>
          <a:p>
            <a:r>
              <a:rPr lang="en-US" sz="1800" dirty="0" smtClean="0"/>
              <a:t>Founder@CloudLab.in</a:t>
            </a:r>
            <a:endParaRPr lang="en-US" sz="18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42709"/>
            <a:ext cx="4180114" cy="1515291"/>
          </a:xfrm>
          <a:prstGeom prst="rect">
            <a:avLst/>
          </a:prstGeom>
        </p:spPr>
      </p:pic>
    </p:spTree>
    <p:extLst>
      <p:ext uri="{BB962C8B-B14F-4D97-AF65-F5344CB8AC3E}">
        <p14:creationId xmlns="" xmlns:p14="http://schemas.microsoft.com/office/powerpoint/2010/main" val="574431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and Data Mining</a:t>
            </a:r>
            <a:endParaRPr lang="en-IN" dirty="0"/>
          </a:p>
        </p:txBody>
      </p:sp>
      <p:sp>
        <p:nvSpPr>
          <p:cNvPr id="3" name="Content Placeholder 2"/>
          <p:cNvSpPr>
            <a:spLocks noGrp="1"/>
          </p:cNvSpPr>
          <p:nvPr>
            <p:ph idx="1"/>
          </p:nvPr>
        </p:nvSpPr>
        <p:spPr/>
        <p:txBody>
          <a:bodyPr>
            <a:normAutofit/>
          </a:bodyPr>
          <a:lstStyle/>
          <a:p>
            <a:r>
              <a:rPr lang="en-IN" dirty="0"/>
              <a:t>Machine Learning = Data Mining?</a:t>
            </a:r>
            <a:br>
              <a:rPr lang="en-IN" dirty="0"/>
            </a:br>
            <a:r>
              <a:rPr lang="en-IN" dirty="0" smtClean="0"/>
              <a:t>		</a:t>
            </a:r>
            <a:r>
              <a:rPr lang="en-IN" dirty="0" smtClean="0">
                <a:solidFill>
                  <a:srgbClr val="C00000"/>
                </a:solidFill>
              </a:rPr>
              <a:t>NO</a:t>
            </a:r>
            <a:endParaRPr lang="en-IN" dirty="0"/>
          </a:p>
          <a:p>
            <a:r>
              <a:rPr lang="en-IN" dirty="0" smtClean="0"/>
              <a:t>Machine </a:t>
            </a:r>
            <a:r>
              <a:rPr lang="en-IN" dirty="0"/>
              <a:t>learning focuses on </a:t>
            </a:r>
            <a:r>
              <a:rPr lang="en-IN" dirty="0">
                <a:solidFill>
                  <a:srgbClr val="C00000"/>
                </a:solidFill>
              </a:rPr>
              <a:t>prediction, based</a:t>
            </a:r>
            <a:br>
              <a:rPr lang="en-IN" dirty="0">
                <a:solidFill>
                  <a:srgbClr val="C00000"/>
                </a:solidFill>
              </a:rPr>
            </a:br>
            <a:r>
              <a:rPr lang="en-IN" dirty="0">
                <a:solidFill>
                  <a:srgbClr val="C00000"/>
                </a:solidFill>
              </a:rPr>
              <a:t>on </a:t>
            </a:r>
            <a:r>
              <a:rPr lang="en-IN" i="1" dirty="0">
                <a:solidFill>
                  <a:srgbClr val="C00000"/>
                </a:solidFill>
              </a:rPr>
              <a:t>known </a:t>
            </a:r>
            <a:r>
              <a:rPr lang="en-IN" dirty="0">
                <a:solidFill>
                  <a:srgbClr val="C00000"/>
                </a:solidFill>
              </a:rPr>
              <a:t>properties learned from the training data</a:t>
            </a:r>
            <a:r>
              <a:rPr lang="en-IN" dirty="0" smtClean="0">
                <a:solidFill>
                  <a:srgbClr val="C00000"/>
                </a:solidFill>
              </a:rPr>
              <a:t>.</a:t>
            </a:r>
          </a:p>
          <a:p>
            <a:r>
              <a:rPr lang="en-IN" dirty="0" smtClean="0"/>
              <a:t>Data </a:t>
            </a:r>
            <a:r>
              <a:rPr lang="en-IN" dirty="0"/>
              <a:t>mining; which is the analysis step of </a:t>
            </a:r>
            <a:r>
              <a:rPr lang="en-IN" dirty="0" smtClean="0"/>
              <a:t>Knowledge Discovery </a:t>
            </a:r>
            <a:r>
              <a:rPr lang="en-IN" dirty="0"/>
              <a:t>in Databases focuses on the </a:t>
            </a:r>
            <a:r>
              <a:rPr lang="en-IN" dirty="0">
                <a:solidFill>
                  <a:srgbClr val="C00000"/>
                </a:solidFill>
              </a:rPr>
              <a:t>discovery </a:t>
            </a:r>
            <a:r>
              <a:rPr lang="en-IN" dirty="0" smtClean="0">
                <a:solidFill>
                  <a:srgbClr val="C00000"/>
                </a:solidFill>
              </a:rPr>
              <a:t>of (</a:t>
            </a:r>
            <a:r>
              <a:rPr lang="en-IN" dirty="0">
                <a:solidFill>
                  <a:srgbClr val="C00000"/>
                </a:solidFill>
              </a:rPr>
              <a:t>previously) </a:t>
            </a:r>
            <a:r>
              <a:rPr lang="en-IN" i="1" dirty="0">
                <a:solidFill>
                  <a:srgbClr val="C00000"/>
                </a:solidFill>
              </a:rPr>
              <a:t>unknown </a:t>
            </a:r>
            <a:r>
              <a:rPr lang="en-IN" dirty="0">
                <a:solidFill>
                  <a:srgbClr val="C00000"/>
                </a:solidFill>
              </a:rPr>
              <a:t>properties on the data. </a:t>
            </a:r>
            <a:r>
              <a:rPr lang="en-IN" dirty="0"/>
              <a:t/>
            </a:r>
            <a:br>
              <a:rPr lang="en-IN" dirty="0"/>
            </a:br>
            <a:endParaRPr lang="en-IN" dirty="0"/>
          </a:p>
        </p:txBody>
      </p:sp>
    </p:spTree>
    <p:extLst>
      <p:ext uri="{BB962C8B-B14F-4D97-AF65-F5344CB8AC3E}">
        <p14:creationId xmlns="" xmlns:p14="http://schemas.microsoft.com/office/powerpoint/2010/main" val="425203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vs. Data Mining</a:t>
            </a:r>
            <a:endParaRPr lang="en-IN" dirty="0"/>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2869" y="1484784"/>
            <a:ext cx="11214100" cy="481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8132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Desktop\ML\diagram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75520" y="404665"/>
            <a:ext cx="8163761" cy="576958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705093" y="6304846"/>
            <a:ext cx="3107838" cy="276999"/>
          </a:xfrm>
          <a:prstGeom prst="rect">
            <a:avLst/>
          </a:prstGeom>
        </p:spPr>
        <p:txBody>
          <a:bodyPr wrap="none">
            <a:spAutoFit/>
          </a:bodyPr>
          <a:lstStyle/>
          <a:p>
            <a:r>
              <a:rPr lang="en-IN" sz="1200" dirty="0" err="1" smtClean="0"/>
              <a:t>src</a:t>
            </a:r>
            <a:r>
              <a:rPr lang="en-IN" sz="1200" dirty="0" smtClean="0"/>
              <a:t>: https</a:t>
            </a:r>
            <a:r>
              <a:rPr lang="en-IN" sz="1200" dirty="0"/>
              <a:t>://inovancetech.com/buzzwords.html</a:t>
            </a:r>
          </a:p>
        </p:txBody>
      </p:sp>
    </p:spTree>
    <p:extLst>
      <p:ext uri="{BB962C8B-B14F-4D97-AF65-F5344CB8AC3E}">
        <p14:creationId xmlns="" xmlns:p14="http://schemas.microsoft.com/office/powerpoint/2010/main" val="303605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Desktop\ML\diagram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75520" y="404665"/>
            <a:ext cx="8163761" cy="576958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705093" y="6304846"/>
            <a:ext cx="3107838" cy="276999"/>
          </a:xfrm>
          <a:prstGeom prst="rect">
            <a:avLst/>
          </a:prstGeom>
        </p:spPr>
        <p:txBody>
          <a:bodyPr wrap="none">
            <a:spAutoFit/>
          </a:bodyPr>
          <a:lstStyle/>
          <a:p>
            <a:r>
              <a:rPr lang="en-IN" sz="1200" dirty="0" err="1" smtClean="0"/>
              <a:t>src</a:t>
            </a:r>
            <a:r>
              <a:rPr lang="en-IN" sz="1200" dirty="0" smtClean="0"/>
              <a:t>: https</a:t>
            </a:r>
            <a:r>
              <a:rPr lang="en-IN" sz="1200" dirty="0"/>
              <a:t>://inovancetech.com/buzzwords.html</a:t>
            </a:r>
          </a:p>
        </p:txBody>
      </p:sp>
      <p:sp>
        <p:nvSpPr>
          <p:cNvPr id="5" name="Right Arrow 4"/>
          <p:cNvSpPr/>
          <p:nvPr/>
        </p:nvSpPr>
        <p:spPr>
          <a:xfrm rot="2336186">
            <a:off x="2350397" y="1676531"/>
            <a:ext cx="1378809" cy="66302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66754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 here’s what Google tells me</a:t>
            </a:r>
            <a:endParaRPr lang="en-IN" dirty="0"/>
          </a:p>
        </p:txBody>
      </p:sp>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6734" y="1844824"/>
            <a:ext cx="10278533" cy="4394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78466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1026" name="Picture 2" descr="D:\ChromeData\33661762980_65a5f5f9fa_h.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19403" y="1052737"/>
            <a:ext cx="10728208" cy="45259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81552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0F9AA219-EDDA-44BC-B069-26809A28EA70}" type="slidenum">
              <a:rPr lang="en-US" altLang="en-US" sz="1400" b="0"/>
              <a:pPr eaLnBrk="1" hangingPunct="1"/>
              <a:t>16</a:t>
            </a:fld>
            <a:endParaRPr lang="en-US" altLang="en-US" sz="1400" b="0"/>
          </a:p>
        </p:txBody>
      </p:sp>
      <p:sp>
        <p:nvSpPr>
          <p:cNvPr id="15363" name="Rectangle 2"/>
          <p:cNvSpPr>
            <a:spLocks noGrp="1" noChangeArrowheads="1"/>
          </p:cNvSpPr>
          <p:nvPr>
            <p:ph type="title"/>
          </p:nvPr>
        </p:nvSpPr>
        <p:spPr/>
        <p:txBody>
          <a:bodyPr/>
          <a:lstStyle/>
          <a:p>
            <a:pPr eaLnBrk="1" hangingPunct="1"/>
            <a:r>
              <a:rPr lang="en-GB" altLang="en-US" dirty="0" smtClean="0"/>
              <a:t>Brief </a:t>
            </a:r>
            <a:r>
              <a:rPr lang="en-US" altLang="en-US" dirty="0" smtClean="0"/>
              <a:t>history of AI</a:t>
            </a:r>
            <a:endParaRPr lang="en-GB" altLang="en-US" dirty="0" smtClean="0"/>
          </a:p>
        </p:txBody>
      </p:sp>
      <p:sp>
        <p:nvSpPr>
          <p:cNvPr id="15364" name="Rectangle 3"/>
          <p:cNvSpPr>
            <a:spLocks noGrp="1" noChangeArrowheads="1"/>
          </p:cNvSpPr>
          <p:nvPr>
            <p:ph type="body" idx="1"/>
          </p:nvPr>
        </p:nvSpPr>
        <p:spPr>
          <a:xfrm>
            <a:off x="624418" y="1268414"/>
            <a:ext cx="11233149" cy="5113337"/>
          </a:xfrm>
        </p:spPr>
        <p:txBody>
          <a:bodyPr/>
          <a:lstStyle/>
          <a:p>
            <a:pPr eaLnBrk="1" hangingPunct="1"/>
            <a:r>
              <a:rPr lang="en-GB" altLang="en-US" sz="2400" b="1" dirty="0" smtClean="0"/>
              <a:t>The birth of artificial intelligence</a:t>
            </a:r>
            <a:r>
              <a:rPr lang="en-GB" altLang="en-US" sz="2400" dirty="0" smtClean="0"/>
              <a:t> </a:t>
            </a:r>
          </a:p>
          <a:p>
            <a:pPr lvl="1" eaLnBrk="1" hangingPunct="1"/>
            <a:r>
              <a:rPr lang="en-GB" altLang="en-US" sz="2000" dirty="0" smtClean="0"/>
              <a:t>1956: Dartmouth Conference - </a:t>
            </a:r>
            <a:r>
              <a:rPr lang="en-US" altLang="en-US" sz="2000" dirty="0" smtClean="0"/>
              <a:t>"Artificial Intelligence" adopted</a:t>
            </a:r>
          </a:p>
          <a:p>
            <a:pPr marL="457200" lvl="1" indent="0" eaLnBrk="1" hangingPunct="1">
              <a:buNone/>
            </a:pPr>
            <a:endParaRPr lang="en-US" altLang="en-US" sz="2000" dirty="0" smtClean="0"/>
          </a:p>
          <a:p>
            <a:pPr lvl="1" eaLnBrk="1" hangingPunct="1"/>
            <a:r>
              <a:rPr lang="en-GB" altLang="en-US" sz="2000" dirty="0" smtClean="0"/>
              <a:t>The term ‘Artificial Intelligence’ was coined in a proposal for the conference at Dartmouth College in 1956</a:t>
            </a:r>
          </a:p>
          <a:p>
            <a:pPr lvl="1" eaLnBrk="1" hangingPunct="1"/>
            <a:endParaRPr lang="en-GB" altLang="en-US" sz="2000" dirty="0" smtClean="0"/>
          </a:p>
          <a:p>
            <a:pPr lvl="1" eaLnBrk="1" hangingPunct="1"/>
            <a:endParaRPr lang="en-GB" altLang="en-US" sz="2000" dirty="0" smtClean="0"/>
          </a:p>
          <a:p>
            <a:pPr lvl="1" eaLnBrk="1" hangingPunct="1"/>
            <a:endParaRPr lang="en-GB" altLang="en-US" sz="2000" dirty="0" smtClean="0"/>
          </a:p>
          <a:p>
            <a:pPr lvl="1" eaLnBrk="1" hangingPunct="1"/>
            <a:endParaRPr lang="en-GB" altLang="en-US" sz="2000" dirty="0" smtClean="0"/>
          </a:p>
          <a:p>
            <a:pPr lvl="1" eaLnBrk="1" hangingPunct="1"/>
            <a:endParaRPr lang="en-GB" altLang="en-US" sz="2000" dirty="0" smtClean="0"/>
          </a:p>
          <a:p>
            <a:pPr lvl="1" eaLnBrk="1" hangingPunct="1"/>
            <a:r>
              <a:rPr lang="en-GB" altLang="en-US" sz="2000" dirty="0" smtClean="0"/>
              <a:t>The term stuck, though it is perhaps a little unfortunate . . .</a:t>
            </a:r>
          </a:p>
        </p:txBody>
      </p:sp>
      <p:pic>
        <p:nvPicPr>
          <p:cNvPr id="15365"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9507" y="3068961"/>
            <a:ext cx="9586383" cy="157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6450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11C4FE58-4C76-4178-B790-3A780A0C2E30}" type="slidenum">
              <a:rPr lang="en-US" altLang="en-US" sz="1400" b="0"/>
              <a:pPr eaLnBrk="1" hangingPunct="1"/>
              <a:t>17</a:t>
            </a:fld>
            <a:endParaRPr lang="en-US" altLang="en-US" sz="1400" b="0"/>
          </a:p>
        </p:txBody>
      </p:sp>
      <p:sp>
        <p:nvSpPr>
          <p:cNvPr id="16387" name="Rectangle 2"/>
          <p:cNvSpPr>
            <a:spLocks noGrp="1" noChangeArrowheads="1"/>
          </p:cNvSpPr>
          <p:nvPr>
            <p:ph type="title"/>
          </p:nvPr>
        </p:nvSpPr>
        <p:spPr/>
        <p:txBody>
          <a:bodyPr/>
          <a:lstStyle/>
          <a:p>
            <a:pPr eaLnBrk="1" hangingPunct="1"/>
            <a:r>
              <a:rPr lang="en-GB" altLang="en-US" dirty="0" smtClean="0"/>
              <a:t>Brief </a:t>
            </a:r>
            <a:r>
              <a:rPr lang="en-US" altLang="en-US" dirty="0" smtClean="0"/>
              <a:t>history of AI</a:t>
            </a:r>
            <a:endParaRPr lang="en-GB" altLang="en-US" dirty="0" smtClean="0"/>
          </a:p>
        </p:txBody>
      </p:sp>
      <p:sp>
        <p:nvSpPr>
          <p:cNvPr id="16388" name="Rectangle 3"/>
          <p:cNvSpPr>
            <a:spLocks noGrp="1" noChangeArrowheads="1"/>
          </p:cNvSpPr>
          <p:nvPr>
            <p:ph type="body" idx="1"/>
          </p:nvPr>
        </p:nvSpPr>
        <p:spPr>
          <a:xfrm>
            <a:off x="624418" y="1268414"/>
            <a:ext cx="11040533" cy="5329237"/>
          </a:xfrm>
        </p:spPr>
        <p:txBody>
          <a:bodyPr/>
          <a:lstStyle/>
          <a:p>
            <a:pPr eaLnBrk="1" hangingPunct="1"/>
            <a:r>
              <a:rPr lang="en-GB" altLang="en-US" sz="2200" dirty="0" smtClean="0"/>
              <a:t>One of the early research in AI is search problem such as for game-playing. Game-playing can be usefully viewed as a search problem in a space defined by a fixed set of rules</a:t>
            </a:r>
            <a:r>
              <a:rPr lang="en-GB" altLang="en-US" sz="2400" dirty="0" smtClean="0"/>
              <a:t> </a:t>
            </a:r>
          </a:p>
          <a:p>
            <a:pPr eaLnBrk="1" hangingPunct="1"/>
            <a:endParaRPr lang="en-GB" altLang="en-US" sz="2400" dirty="0" smtClean="0"/>
          </a:p>
          <a:p>
            <a:pPr eaLnBrk="1" hangingPunct="1"/>
            <a:endParaRPr lang="en-GB" altLang="en-US" sz="2400" dirty="0" smtClean="0"/>
          </a:p>
          <a:p>
            <a:pPr eaLnBrk="1" hangingPunct="1"/>
            <a:endParaRPr lang="en-GB" altLang="en-US" sz="2400" dirty="0" smtClean="0"/>
          </a:p>
          <a:p>
            <a:pPr eaLnBrk="1" hangingPunct="1"/>
            <a:endParaRPr lang="en-GB" altLang="en-US" sz="2400" dirty="0" smtClean="0"/>
          </a:p>
          <a:p>
            <a:pPr eaLnBrk="1" hangingPunct="1"/>
            <a:endParaRPr lang="en-GB" altLang="en-US" sz="2400" dirty="0" smtClean="0"/>
          </a:p>
          <a:p>
            <a:pPr eaLnBrk="1" hangingPunct="1"/>
            <a:endParaRPr lang="en-GB" altLang="en-US" sz="2400" dirty="0" smtClean="0"/>
          </a:p>
          <a:p>
            <a:pPr eaLnBrk="1" hangingPunct="1"/>
            <a:r>
              <a:rPr lang="en-GB" altLang="en-US" sz="2200" dirty="0" smtClean="0"/>
              <a:t>Nodes are either white or black corresponding to reflect the adversaries’ turns.</a:t>
            </a:r>
          </a:p>
          <a:p>
            <a:pPr eaLnBrk="1" hangingPunct="1"/>
            <a:r>
              <a:rPr lang="en-GB" altLang="en-US" sz="2200" dirty="0" smtClean="0"/>
              <a:t>The tree of possible moves can be searched for favourable positions.</a:t>
            </a:r>
          </a:p>
        </p:txBody>
      </p:sp>
      <p:pic>
        <p:nvPicPr>
          <p:cNvPr id="16389"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8676" y="2418851"/>
            <a:ext cx="7584017"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7202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B4CC25FC-0441-46C2-95CA-C7FAC5ACE039}" type="slidenum">
              <a:rPr lang="en-US" altLang="en-US" sz="1400" b="0"/>
              <a:pPr eaLnBrk="1" hangingPunct="1"/>
              <a:t>18</a:t>
            </a:fld>
            <a:endParaRPr lang="en-US" altLang="en-US" sz="1400" b="0"/>
          </a:p>
        </p:txBody>
      </p:sp>
      <p:sp>
        <p:nvSpPr>
          <p:cNvPr id="17411" name="Rectangle 2"/>
          <p:cNvSpPr>
            <a:spLocks noGrp="1" noChangeArrowheads="1"/>
          </p:cNvSpPr>
          <p:nvPr>
            <p:ph type="title"/>
          </p:nvPr>
        </p:nvSpPr>
        <p:spPr/>
        <p:txBody>
          <a:bodyPr/>
          <a:lstStyle/>
          <a:p>
            <a:pPr eaLnBrk="1" hangingPunct="1"/>
            <a:r>
              <a:rPr lang="en-GB" altLang="en-US" dirty="0" smtClean="0"/>
              <a:t>Brief </a:t>
            </a:r>
            <a:r>
              <a:rPr lang="en-US" altLang="en-US" dirty="0" smtClean="0"/>
              <a:t>history of AI</a:t>
            </a:r>
            <a:endParaRPr lang="en-GB" altLang="en-US" dirty="0" smtClean="0"/>
          </a:p>
        </p:txBody>
      </p:sp>
      <p:sp>
        <p:nvSpPr>
          <p:cNvPr id="17412" name="Rectangle 3"/>
          <p:cNvSpPr>
            <a:spLocks noGrp="1" noChangeArrowheads="1"/>
          </p:cNvSpPr>
          <p:nvPr>
            <p:ph type="body" idx="1"/>
          </p:nvPr>
        </p:nvSpPr>
        <p:spPr>
          <a:xfrm>
            <a:off x="624418" y="1268414"/>
            <a:ext cx="11233149" cy="5113337"/>
          </a:xfrm>
        </p:spPr>
        <p:txBody>
          <a:bodyPr/>
          <a:lstStyle/>
          <a:p>
            <a:pPr eaLnBrk="1" hangingPunct="1"/>
            <a:r>
              <a:rPr lang="en-GB" altLang="en-US" sz="2200" dirty="0" smtClean="0"/>
              <a:t>The real success of AI in game-playing was achieved much later after many years’ effort.</a:t>
            </a:r>
          </a:p>
          <a:p>
            <a:pPr eaLnBrk="1" hangingPunct="1"/>
            <a:r>
              <a:rPr lang="en-GB" altLang="en-US" sz="2200" dirty="0" smtClean="0"/>
              <a:t>It has been shown that this search based approach works extremely well. </a:t>
            </a:r>
          </a:p>
          <a:p>
            <a:pPr eaLnBrk="1" hangingPunct="1"/>
            <a:r>
              <a:rPr lang="en-GB" altLang="en-US" sz="2200" dirty="0" smtClean="0"/>
              <a:t>In 1996 IBM Deep Blue beat Gary Kasparov for the first time. and in 1997 an upgraded version won an entire match against the same opponent.</a:t>
            </a:r>
          </a:p>
          <a:p>
            <a:pPr eaLnBrk="1" hangingPunct="1"/>
            <a:endParaRPr lang="en-GB" altLang="en-US" sz="2200" dirty="0" smtClean="0"/>
          </a:p>
          <a:p>
            <a:pPr eaLnBrk="1" hangingPunct="1"/>
            <a:endParaRPr lang="en-GB" altLang="en-US" sz="2400" dirty="0" smtClean="0"/>
          </a:p>
        </p:txBody>
      </p:sp>
      <p:pic>
        <p:nvPicPr>
          <p:cNvPr id="17413"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35034" y="3716339"/>
            <a:ext cx="5981700" cy="275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16471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63AB6600-E585-4F82-9C5B-6B265F3E86A1}" type="slidenum">
              <a:rPr lang="en-US" altLang="en-US" sz="1400" b="0"/>
              <a:pPr eaLnBrk="1" hangingPunct="1"/>
              <a:t>19</a:t>
            </a:fld>
            <a:endParaRPr lang="en-US" altLang="en-US" sz="1400" b="0"/>
          </a:p>
        </p:txBody>
      </p:sp>
      <p:sp>
        <p:nvSpPr>
          <p:cNvPr id="1028" name="Rectangle 2"/>
          <p:cNvSpPr>
            <a:spLocks noGrp="1" noChangeArrowheads="1"/>
          </p:cNvSpPr>
          <p:nvPr>
            <p:ph type="title"/>
          </p:nvPr>
        </p:nvSpPr>
        <p:spPr/>
        <p:txBody>
          <a:bodyPr/>
          <a:lstStyle/>
          <a:p>
            <a:pPr eaLnBrk="1" hangingPunct="1"/>
            <a:r>
              <a:rPr lang="en-GB" altLang="en-US" dirty="0" smtClean="0"/>
              <a:t>Brief </a:t>
            </a:r>
            <a:r>
              <a:rPr lang="en-US" altLang="en-US" dirty="0" smtClean="0"/>
              <a:t>history of AI</a:t>
            </a:r>
            <a:endParaRPr lang="en-GB" altLang="en-US" dirty="0" smtClean="0"/>
          </a:p>
        </p:txBody>
      </p:sp>
      <p:sp>
        <p:nvSpPr>
          <p:cNvPr id="1029" name="Rectangle 3"/>
          <p:cNvSpPr>
            <a:spLocks noGrp="1" noChangeArrowheads="1"/>
          </p:cNvSpPr>
          <p:nvPr>
            <p:ph type="body" idx="1"/>
          </p:nvPr>
        </p:nvSpPr>
        <p:spPr>
          <a:xfrm>
            <a:off x="624418" y="1268414"/>
            <a:ext cx="11040533" cy="5113337"/>
          </a:xfrm>
        </p:spPr>
        <p:txBody>
          <a:bodyPr>
            <a:normAutofit/>
          </a:bodyPr>
          <a:lstStyle/>
          <a:p>
            <a:pPr eaLnBrk="1" hangingPunct="1"/>
            <a:r>
              <a:rPr lang="en-GB" altLang="en-US" sz="2400" dirty="0" smtClean="0"/>
              <a:t>Another of the early research in AI was applied the similar idea to </a:t>
            </a:r>
            <a:r>
              <a:rPr lang="en-GB" altLang="en-US" sz="2400" b="1" dirty="0" smtClean="0"/>
              <a:t>deductive logic</a:t>
            </a:r>
            <a:r>
              <a:rPr lang="en-GB" altLang="en-US" sz="2400" dirty="0" smtClean="0"/>
              <a:t>:</a:t>
            </a:r>
          </a:p>
          <a:p>
            <a:pPr lvl="1" eaLnBrk="1" hangingPunct="1">
              <a:buFontTx/>
              <a:buNone/>
            </a:pPr>
            <a:r>
              <a:rPr lang="en-GB" altLang="en-US" sz="2400" dirty="0" smtClean="0"/>
              <a:t>	</a:t>
            </a:r>
            <a:r>
              <a:rPr lang="en-GB" altLang="en-US" sz="2200" dirty="0" smtClean="0"/>
              <a:t>All men are mortal		</a:t>
            </a:r>
          </a:p>
          <a:p>
            <a:pPr lvl="1" eaLnBrk="1" hangingPunct="1">
              <a:buFontTx/>
              <a:buNone/>
            </a:pPr>
            <a:r>
              <a:rPr lang="en-GB" altLang="en-US" sz="2200" dirty="0" smtClean="0"/>
              <a:t>	Socrates is a man		              man(Socrates)</a:t>
            </a:r>
          </a:p>
          <a:p>
            <a:pPr lvl="1" eaLnBrk="1" hangingPunct="1">
              <a:buFontTx/>
              <a:buNone/>
            </a:pPr>
            <a:r>
              <a:rPr lang="en-GB" altLang="en-US" sz="2200" dirty="0" smtClean="0">
                <a:solidFill>
                  <a:srgbClr val="FF0000"/>
                </a:solidFill>
              </a:rPr>
              <a:t>	</a:t>
            </a:r>
            <a:r>
              <a:rPr lang="en-GB" altLang="en-US" sz="2200" strike="sngStrike" dirty="0" smtClean="0">
                <a:solidFill>
                  <a:srgbClr val="FF0000"/>
                </a:solidFill>
              </a:rPr>
              <a:t>Socrates is mortal</a:t>
            </a:r>
            <a:r>
              <a:rPr lang="en-GB" altLang="en-US" sz="2200" dirty="0" smtClean="0">
                <a:solidFill>
                  <a:srgbClr val="FF0000"/>
                </a:solidFill>
              </a:rPr>
              <a:t>	</a:t>
            </a:r>
            <a:r>
              <a:rPr lang="en-GB" altLang="en-US" sz="2200" dirty="0" smtClean="0"/>
              <a:t>	</a:t>
            </a:r>
            <a:r>
              <a:rPr lang="en-GB" altLang="en-US" sz="2200" strike="sngStrike" dirty="0" smtClean="0">
                <a:solidFill>
                  <a:srgbClr val="FF0000"/>
                </a:solidFill>
              </a:rPr>
              <a:t>mortal(Socrates)</a:t>
            </a:r>
          </a:p>
          <a:p>
            <a:pPr eaLnBrk="1" hangingPunct="1"/>
            <a:r>
              <a:rPr lang="en-GB" altLang="en-US" sz="2400" dirty="0" smtClean="0"/>
              <a:t>The discipline of developing programs to perform such logical inferences is known as (automated) </a:t>
            </a:r>
            <a:r>
              <a:rPr lang="en-GB" altLang="en-US" sz="2400" b="1" dirty="0" smtClean="0"/>
              <a:t>theorem-proving</a:t>
            </a:r>
          </a:p>
          <a:p>
            <a:r>
              <a:rPr lang="en-GB" altLang="en-US" sz="2400" dirty="0"/>
              <a:t>The idea was to code common sense knowledge as logical axioms, and employ a </a:t>
            </a:r>
            <a:r>
              <a:rPr lang="en-GB" altLang="en-US" sz="2400" dirty="0" smtClean="0"/>
              <a:t>theorem-</a:t>
            </a:r>
            <a:r>
              <a:rPr lang="en-GB" altLang="en-US" sz="2400" dirty="0" err="1" smtClean="0"/>
              <a:t>prover</a:t>
            </a:r>
            <a:r>
              <a:rPr lang="en-GB" altLang="en-US" sz="2400" dirty="0" smtClean="0"/>
              <a:t>.</a:t>
            </a:r>
            <a:endParaRPr lang="en-GB" altLang="en-US" sz="2400" dirty="0"/>
          </a:p>
          <a:p>
            <a:r>
              <a:rPr lang="en-GB" altLang="en-US" sz="2400" dirty="0" smtClean="0"/>
              <a:t>But logic  is rigid to a </a:t>
            </a:r>
            <a:r>
              <a:rPr lang="en-GB" altLang="en-US" sz="2400" dirty="0"/>
              <a:t>formalism to accommodate many aspects of </a:t>
            </a:r>
            <a:r>
              <a:rPr lang="en-GB" altLang="en-US" sz="2400" dirty="0" smtClean="0"/>
              <a:t>common-sense </a:t>
            </a:r>
            <a:r>
              <a:rPr lang="en-GB" altLang="en-US" sz="2400" dirty="0"/>
              <a:t>reasoning</a:t>
            </a:r>
            <a:r>
              <a:rPr lang="en-GB" altLang="en-US" sz="2400" dirty="0" smtClean="0"/>
              <a:t>. </a:t>
            </a:r>
            <a:endParaRPr lang="en-GB" altLang="en-US" sz="2400" dirty="0"/>
          </a:p>
          <a:p>
            <a:r>
              <a:rPr lang="en-GB" altLang="en-US" sz="2400" dirty="0" smtClean="0"/>
              <a:t>Major problem</a:t>
            </a:r>
            <a:r>
              <a:rPr lang="en-GB" altLang="en-US" sz="2400" dirty="0"/>
              <a:t>: </a:t>
            </a:r>
            <a:r>
              <a:rPr lang="en-GB" altLang="en-US" sz="2400" b="1" dirty="0" smtClean="0"/>
              <a:t>deductive </a:t>
            </a:r>
            <a:r>
              <a:rPr lang="en-GB" altLang="en-US" sz="2400" b="1" dirty="0"/>
              <a:t>logic </a:t>
            </a:r>
            <a:r>
              <a:rPr lang="en-GB" altLang="en-US" sz="2400" dirty="0" smtClean="0"/>
              <a:t>systems </a:t>
            </a:r>
            <a:r>
              <a:rPr lang="en-GB" altLang="en-US" sz="2400" dirty="0"/>
              <a:t>do not allow for the phenomenon of uncertainty.</a:t>
            </a:r>
            <a:endParaRPr lang="en-GB" altLang="en-US" sz="2400" dirty="0" smtClean="0"/>
          </a:p>
        </p:txBody>
      </p:sp>
      <p:graphicFrame>
        <p:nvGraphicFramePr>
          <p:cNvPr id="1026" name="Object 5"/>
          <p:cNvGraphicFramePr>
            <a:graphicFrameLocks noChangeAspect="1"/>
          </p:cNvGraphicFramePr>
          <p:nvPr>
            <p:extLst>
              <p:ext uri="{D42A27DB-BD31-4B8C-83A1-F6EECF244321}">
                <p14:modId xmlns="" xmlns:p14="http://schemas.microsoft.com/office/powerpoint/2010/main" val="358959042"/>
              </p:ext>
            </p:extLst>
          </p:nvPr>
        </p:nvGraphicFramePr>
        <p:xfrm>
          <a:off x="6746637" y="1988840"/>
          <a:ext cx="4119033" cy="398462"/>
        </p:xfrm>
        <a:graphic>
          <a:graphicData uri="http://schemas.openxmlformats.org/presentationml/2006/ole">
            <p:oleObj spid="_x0000_s1026" name="Equation" r:id="rId3" imgW="1765080" imgH="228600" progId="Equation.3">
              <p:embed/>
            </p:oleObj>
          </a:graphicData>
        </a:graphic>
      </p:graphicFrame>
    </p:spTree>
    <p:extLst>
      <p:ext uri="{BB962C8B-B14F-4D97-AF65-F5344CB8AC3E}">
        <p14:creationId xmlns="" xmlns:p14="http://schemas.microsoft.com/office/powerpoint/2010/main" val="14095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150"/>
            <a:ext cx="10515600" cy="1042570"/>
          </a:xfrm>
        </p:spPr>
        <p:txBody>
          <a:bodyPr/>
          <a:lstStyle/>
          <a:p>
            <a:r>
              <a:rPr lang="en-US" dirty="0" smtClean="0"/>
              <a:t>Trainer Profile</a:t>
            </a:r>
            <a:endParaRPr lang="en-US" dirty="0"/>
          </a:p>
        </p:txBody>
      </p:sp>
      <p:sp>
        <p:nvSpPr>
          <p:cNvPr id="3" name="Content Placeholder 2"/>
          <p:cNvSpPr>
            <a:spLocks noGrp="1"/>
          </p:cNvSpPr>
          <p:nvPr>
            <p:ph idx="1"/>
          </p:nvPr>
        </p:nvSpPr>
        <p:spPr>
          <a:xfrm>
            <a:off x="838200" y="1753720"/>
            <a:ext cx="10515600" cy="4415589"/>
          </a:xfrm>
        </p:spPr>
        <p:txBody>
          <a:bodyPr/>
          <a:lstStyle/>
          <a:p>
            <a:r>
              <a:rPr lang="en-US" dirty="0" smtClean="0"/>
              <a:t>Master in Computer Science &amp; Engineering </a:t>
            </a:r>
          </a:p>
          <a:p>
            <a:r>
              <a:rPr lang="en-US" dirty="0" smtClean="0"/>
              <a:t>Currently pursuing PhD in Artificial Intelligence</a:t>
            </a:r>
          </a:p>
          <a:p>
            <a:r>
              <a:rPr lang="en-US" dirty="0" smtClean="0"/>
              <a:t>AWS Certified Solutions Architect</a:t>
            </a:r>
          </a:p>
          <a:p>
            <a:r>
              <a:rPr lang="en-US" dirty="0" smtClean="0"/>
              <a:t>Microsoft Certified Specialist in Architecting Azure Solutions.</a:t>
            </a:r>
          </a:p>
          <a:p>
            <a:r>
              <a:rPr lang="en-US" dirty="0" smtClean="0"/>
              <a:t>9+ years of experience in Cloud, Big Data, AI and IoT</a:t>
            </a:r>
          </a:p>
          <a:p>
            <a:endParaRPr lang="en-US" dirty="0"/>
          </a:p>
        </p:txBody>
      </p:sp>
      <p:pic>
        <p:nvPicPr>
          <p:cNvPr id="1026" name="Picture 2" descr="Image result for CGI company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72800" y="0"/>
            <a:ext cx="931816" cy="6920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3253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8444216F-1AFC-4E18-BAC0-E9B31BDB72C0}" type="slidenum">
              <a:rPr lang="en-US" altLang="en-US" sz="1400" b="0"/>
              <a:pPr eaLnBrk="1" hangingPunct="1"/>
              <a:t>20</a:t>
            </a:fld>
            <a:endParaRPr lang="en-US" altLang="en-US" sz="1400" b="0"/>
          </a:p>
        </p:txBody>
      </p:sp>
      <p:sp>
        <p:nvSpPr>
          <p:cNvPr id="20483" name="Rectangle 2"/>
          <p:cNvSpPr>
            <a:spLocks noGrp="1" noChangeArrowheads="1"/>
          </p:cNvSpPr>
          <p:nvPr>
            <p:ph type="title"/>
          </p:nvPr>
        </p:nvSpPr>
        <p:spPr/>
        <p:txBody>
          <a:bodyPr>
            <a:normAutofit/>
          </a:bodyPr>
          <a:lstStyle/>
          <a:p>
            <a:r>
              <a:rPr lang="en-GB" altLang="en-US" dirty="0"/>
              <a:t>Brief </a:t>
            </a:r>
            <a:r>
              <a:rPr lang="en-US" altLang="en-US" dirty="0"/>
              <a:t>history </a:t>
            </a:r>
            <a:r>
              <a:rPr lang="en-US" altLang="en-US" dirty="0" smtClean="0"/>
              <a:t>of AI</a:t>
            </a:r>
            <a:endParaRPr lang="en-GB" altLang="en-US" dirty="0" smtClean="0"/>
          </a:p>
        </p:txBody>
      </p:sp>
      <p:sp>
        <p:nvSpPr>
          <p:cNvPr id="20484" name="Rectangle 3"/>
          <p:cNvSpPr>
            <a:spLocks noGrp="1" noChangeArrowheads="1"/>
          </p:cNvSpPr>
          <p:nvPr>
            <p:ph type="body" idx="1"/>
          </p:nvPr>
        </p:nvSpPr>
        <p:spPr>
          <a:xfrm>
            <a:off x="527382" y="1268761"/>
            <a:ext cx="11233149" cy="4968329"/>
          </a:xfrm>
        </p:spPr>
        <p:txBody>
          <a:bodyPr/>
          <a:lstStyle/>
          <a:p>
            <a:pPr eaLnBrk="1" hangingPunct="1"/>
            <a:r>
              <a:rPr lang="en-GB" altLang="en-US" sz="2400" dirty="0" smtClean="0"/>
              <a:t>Semantic Networks </a:t>
            </a:r>
          </a:p>
          <a:p>
            <a:pPr lvl="1" eaLnBrk="1" hangingPunct="1"/>
            <a:r>
              <a:rPr lang="en-GB" altLang="en-US" sz="2000" dirty="0" smtClean="0"/>
              <a:t>A semantic net is a network which represents semantic relations among concepts. It is often used as a form of knowledge representation. </a:t>
            </a:r>
          </a:p>
          <a:p>
            <a:pPr lvl="1" eaLnBrk="1" hangingPunct="1"/>
            <a:r>
              <a:rPr lang="en-GB" altLang="en-US" sz="2000" dirty="0" smtClean="0"/>
              <a:t>Nodes : used to represent objects and descriptions. </a:t>
            </a:r>
          </a:p>
          <a:p>
            <a:pPr lvl="1" eaLnBrk="1" hangingPunct="1"/>
            <a:r>
              <a:rPr lang="en-GB" altLang="en-US" sz="2000" dirty="0" smtClean="0"/>
              <a:t>Links :  relate objects and descriptors and represent relationships.  </a:t>
            </a:r>
          </a:p>
        </p:txBody>
      </p:sp>
      <p:pic>
        <p:nvPicPr>
          <p:cNvPr id="20485" name="Picture 7" descr="320px-Semantic_Net">
            <a:hlinkClick r:id="rId2"/>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23659" y="3212977"/>
            <a:ext cx="5472608" cy="2520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206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6pPr>
            <a:lvl7pPr marL="29718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7pPr>
            <a:lvl8pPr marL="34290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8pPr>
            <a:lvl9pPr marL="3886200" indent="-228600" eaLnBrk="0" fontAlgn="base" hangingPunct="0">
              <a:spcBef>
                <a:spcPct val="20000"/>
              </a:spcBef>
              <a:spcAft>
                <a:spcPct val="20000"/>
              </a:spcAft>
              <a:buClr>
                <a:srgbClr val="006F6C"/>
              </a:buClr>
              <a:buSzPct val="120000"/>
              <a:defRPr sz="2400" b="1">
                <a:solidFill>
                  <a:schemeClr val="tx1"/>
                </a:solidFill>
                <a:latin typeface="Arial" pitchFamily="34" charset="0"/>
              </a:defRPr>
            </a:lvl9pPr>
          </a:lstStyle>
          <a:p>
            <a:pPr eaLnBrk="1" hangingPunct="1"/>
            <a:r>
              <a:rPr lang="en-US" altLang="en-US" sz="1400" b="0"/>
              <a:t> </a:t>
            </a:r>
            <a:fld id="{32E69AC3-2B4D-40AB-9A6C-AEEB72CF29CC}" type="slidenum">
              <a:rPr lang="en-US" altLang="en-US" sz="1400" b="0"/>
              <a:pPr eaLnBrk="1" hangingPunct="1"/>
              <a:t>21</a:t>
            </a:fld>
            <a:endParaRPr lang="en-US" altLang="en-US" sz="1400" b="0"/>
          </a:p>
        </p:txBody>
      </p:sp>
      <p:sp>
        <p:nvSpPr>
          <p:cNvPr id="18435" name="Rectangle 2"/>
          <p:cNvSpPr>
            <a:spLocks noGrp="1" noChangeArrowheads="1"/>
          </p:cNvSpPr>
          <p:nvPr>
            <p:ph type="title"/>
          </p:nvPr>
        </p:nvSpPr>
        <p:spPr/>
        <p:txBody>
          <a:bodyPr/>
          <a:lstStyle/>
          <a:p>
            <a:pPr eaLnBrk="1" hangingPunct="1"/>
            <a:r>
              <a:rPr lang="en-GB" altLang="en-US" dirty="0" smtClean="0"/>
              <a:t>Brief </a:t>
            </a:r>
            <a:r>
              <a:rPr lang="en-US" altLang="en-US" dirty="0" smtClean="0"/>
              <a:t>history of AI</a:t>
            </a:r>
            <a:endParaRPr lang="en-GB" altLang="en-US" dirty="0" smtClean="0"/>
          </a:p>
        </p:txBody>
      </p:sp>
      <p:sp>
        <p:nvSpPr>
          <p:cNvPr id="18436" name="Rectangle 3"/>
          <p:cNvSpPr>
            <a:spLocks noGrp="1" noChangeArrowheads="1"/>
          </p:cNvSpPr>
          <p:nvPr>
            <p:ph type="body" idx="1"/>
          </p:nvPr>
        </p:nvSpPr>
        <p:spPr>
          <a:xfrm>
            <a:off x="624418" y="1268414"/>
            <a:ext cx="11040533" cy="5113337"/>
          </a:xfrm>
        </p:spPr>
        <p:txBody>
          <a:bodyPr/>
          <a:lstStyle/>
          <a:p>
            <a:pPr marL="0" indent="0">
              <a:buNone/>
            </a:pPr>
            <a:r>
              <a:rPr lang="en-IN" altLang="en-US" sz="2400" dirty="0" smtClean="0">
                <a:solidFill>
                  <a:srgbClr val="C00000"/>
                </a:solidFill>
              </a:rPr>
              <a:t>Problems then:</a:t>
            </a:r>
            <a:endParaRPr lang="en-IN" altLang="en-US" sz="2400" dirty="0">
              <a:solidFill>
                <a:srgbClr val="C00000"/>
              </a:solidFill>
            </a:endParaRPr>
          </a:p>
          <a:p>
            <a:r>
              <a:rPr lang="en-IN" altLang="en-US" sz="2400" dirty="0"/>
              <a:t>Limited </a:t>
            </a:r>
            <a:r>
              <a:rPr lang="en-IN" altLang="en-US" sz="2400" dirty="0" smtClean="0"/>
              <a:t>computing </a:t>
            </a:r>
            <a:r>
              <a:rPr lang="en-IN" altLang="en-US" sz="2400" dirty="0"/>
              <a:t>power: There was not enough memory or processing speed to accomplish anything truly useful </a:t>
            </a:r>
          </a:p>
          <a:p>
            <a:r>
              <a:rPr lang="en-IN" altLang="en-US" sz="2400" dirty="0"/>
              <a:t>Intractability and the combinatorial </a:t>
            </a:r>
            <a:r>
              <a:rPr lang="en-IN" altLang="en-US" sz="2400" dirty="0" smtClean="0"/>
              <a:t>explosion: </a:t>
            </a:r>
            <a:r>
              <a:rPr lang="en-IN" altLang="en-US" sz="2400" dirty="0"/>
              <a:t>In 1972 Richard Karp showed there are many problems that can probably only be solved in exponential time (in the size of the inputs). </a:t>
            </a:r>
          </a:p>
          <a:p>
            <a:r>
              <a:rPr lang="en-IN" altLang="en-US" sz="2400" dirty="0" smtClean="0"/>
              <a:t>Common-sense </a:t>
            </a:r>
            <a:r>
              <a:rPr lang="en-IN" altLang="en-US" sz="2400" dirty="0"/>
              <a:t>knowledge and </a:t>
            </a:r>
            <a:r>
              <a:rPr lang="en-IN" altLang="en-US" sz="2400" dirty="0" smtClean="0"/>
              <a:t>reasoning: </a:t>
            </a:r>
            <a:r>
              <a:rPr lang="en-IN" altLang="en-US" sz="2400" dirty="0"/>
              <a:t>Many important applications like vision or natural language require simply enormous amounts of information about the world and handling uncertainty.</a:t>
            </a:r>
            <a:endParaRPr lang="en-GB" altLang="en-US" sz="2400" dirty="0" smtClean="0"/>
          </a:p>
        </p:txBody>
      </p:sp>
    </p:spTree>
    <p:extLst>
      <p:ext uri="{BB962C8B-B14F-4D97-AF65-F5344CB8AC3E}">
        <p14:creationId xmlns="" xmlns:p14="http://schemas.microsoft.com/office/powerpoint/2010/main" val="336443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Today ?</a:t>
            </a:r>
            <a:endParaRPr lang="en-IN" dirty="0"/>
          </a:p>
        </p:txBody>
      </p:sp>
      <p:sp>
        <p:nvSpPr>
          <p:cNvPr id="3" name="Content Placeholder 2"/>
          <p:cNvSpPr>
            <a:spLocks noGrp="1"/>
          </p:cNvSpPr>
          <p:nvPr>
            <p:ph idx="1"/>
          </p:nvPr>
        </p:nvSpPr>
        <p:spPr>
          <a:xfrm>
            <a:off x="623392" y="1412776"/>
            <a:ext cx="10972800" cy="4525963"/>
          </a:xfrm>
        </p:spPr>
        <p:txBody>
          <a:bodyPr>
            <a:normAutofit/>
          </a:bodyPr>
          <a:lstStyle/>
          <a:p>
            <a:r>
              <a:rPr lang="en-GB" altLang="en-US" sz="2400" dirty="0" smtClean="0"/>
              <a:t>AI today greatly benefits from:</a:t>
            </a:r>
            <a:endParaRPr lang="en-GB" altLang="en-US" sz="2400" dirty="0"/>
          </a:p>
          <a:p>
            <a:pPr lvl="1"/>
            <a:r>
              <a:rPr lang="en-GB" altLang="en-US" sz="2000" dirty="0"/>
              <a:t>the incredible power of computers today</a:t>
            </a:r>
          </a:p>
          <a:p>
            <a:pPr lvl="1"/>
            <a:r>
              <a:rPr lang="en-GB" altLang="en-US" sz="2000" dirty="0"/>
              <a:t>a greater emphasis on solving specific </a:t>
            </a:r>
            <a:r>
              <a:rPr lang="en-GB" altLang="en-US" sz="2000" dirty="0" smtClean="0"/>
              <a:t>sub problems</a:t>
            </a:r>
            <a:endParaRPr lang="en-GB" altLang="en-US" sz="2000" dirty="0"/>
          </a:p>
          <a:p>
            <a:pPr lvl="1"/>
            <a:r>
              <a:rPr lang="en-GB" altLang="en-US" sz="2000" dirty="0"/>
              <a:t>the creation of new ties between AI and other fields working on similar problems</a:t>
            </a:r>
          </a:p>
          <a:p>
            <a:pPr lvl="1"/>
            <a:r>
              <a:rPr lang="en-GB" altLang="en-US" sz="2000" dirty="0"/>
              <a:t>a new commitment by researchers to solid mathematical methods and rigorous scientific standards, in particular, based probability and statistical theories</a:t>
            </a:r>
          </a:p>
          <a:p>
            <a:pPr lvl="1"/>
            <a:r>
              <a:rPr lang="en-GB" altLang="en-US" sz="2000" dirty="0"/>
              <a:t>Significant progress has been achieved in neural networks, probabilistic methods for uncertain reasoning and statistical machine learning, machine perception (computer vision and Speech),  optimisation and evolutionary computation, fuzzy systems, Intelligent agents</a:t>
            </a:r>
            <a:r>
              <a:rPr lang="en-GB" altLang="en-US" sz="2000" dirty="0" smtClean="0"/>
              <a:t>.</a:t>
            </a:r>
            <a:endParaRPr lang="en-IN" dirty="0"/>
          </a:p>
        </p:txBody>
      </p:sp>
    </p:spTree>
    <p:extLst>
      <p:ext uri="{BB962C8B-B14F-4D97-AF65-F5344CB8AC3E}">
        <p14:creationId xmlns="" xmlns:p14="http://schemas.microsoft.com/office/powerpoint/2010/main" val="121185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a:t>
            </a:r>
            <a:endParaRPr lang="en-IN" dirty="0"/>
          </a:p>
        </p:txBody>
      </p:sp>
      <p:sp>
        <p:nvSpPr>
          <p:cNvPr id="3" name="Content Placeholder 2"/>
          <p:cNvSpPr>
            <a:spLocks noGrp="1"/>
          </p:cNvSpPr>
          <p:nvPr>
            <p:ph idx="1"/>
          </p:nvPr>
        </p:nvSpPr>
        <p:spPr/>
        <p:txBody>
          <a:bodyPr>
            <a:normAutofit lnSpcReduction="10000"/>
          </a:bodyPr>
          <a:lstStyle/>
          <a:p>
            <a:r>
              <a:rPr lang="en-IN" dirty="0" smtClean="0"/>
              <a:t>AI has been into existence since 1956</a:t>
            </a:r>
          </a:p>
          <a:p>
            <a:r>
              <a:rPr lang="en-IN" dirty="0" smtClean="0"/>
              <a:t>AI was not into the mainstream IT until late 2012</a:t>
            </a:r>
          </a:p>
          <a:p>
            <a:r>
              <a:rPr lang="en-IN" dirty="0" smtClean="0"/>
              <a:t>Then why now AI is back ?</a:t>
            </a:r>
          </a:p>
          <a:p>
            <a:pPr lvl="1"/>
            <a:r>
              <a:rPr lang="en-IN" dirty="0" smtClean="0"/>
              <a:t>Availability of cheap and incredibly high compute and parallel processing capabilities</a:t>
            </a:r>
          </a:p>
          <a:p>
            <a:pPr lvl="1"/>
            <a:r>
              <a:rPr lang="en-IN" dirty="0" smtClean="0"/>
              <a:t>Rapid Research into the niche mathematical fields pertaining to AI.  </a:t>
            </a:r>
          </a:p>
          <a:p>
            <a:pPr lvl="1"/>
            <a:r>
              <a:rPr lang="en-IN" dirty="0" smtClean="0">
                <a:solidFill>
                  <a:srgbClr val="C00000"/>
                </a:solidFill>
              </a:rPr>
              <a:t>Deep Learning !</a:t>
            </a:r>
          </a:p>
          <a:p>
            <a:pPr lvl="1"/>
            <a:r>
              <a:rPr lang="en-GB" altLang="en-US" dirty="0"/>
              <a:t>Probabilistic and Statistical </a:t>
            </a:r>
            <a:r>
              <a:rPr lang="en-GB" altLang="en-US" dirty="0" smtClean="0"/>
              <a:t>Approach</a:t>
            </a:r>
          </a:p>
          <a:p>
            <a:pPr lvl="1"/>
            <a:r>
              <a:rPr lang="en-IN" dirty="0" smtClean="0">
                <a:solidFill>
                  <a:srgbClr val="C00000"/>
                </a:solidFill>
              </a:rPr>
              <a:t>Success achieved in recent times by “Tech Giants” in IT</a:t>
            </a:r>
          </a:p>
          <a:p>
            <a:pPr marL="0" indent="0">
              <a:buNone/>
            </a:pPr>
            <a:endParaRPr lang="en-IN" sz="1100" dirty="0" smtClean="0"/>
          </a:p>
          <a:p>
            <a:pPr marL="0" indent="0">
              <a:buNone/>
            </a:pPr>
            <a:endParaRPr lang="en-IN" sz="1100" dirty="0"/>
          </a:p>
          <a:p>
            <a:pPr marL="0" indent="0">
              <a:buNone/>
            </a:pPr>
            <a:r>
              <a:rPr lang="en-IN" sz="1100" dirty="0" smtClean="0"/>
              <a:t>ref: https://blogs.nvidia.com/blog/2016/07/29/whats-difference-artificial-intelligence-machine-learning-deep-learning-ai/</a:t>
            </a:r>
            <a:endParaRPr lang="en-IN" dirty="0"/>
          </a:p>
        </p:txBody>
      </p:sp>
    </p:spTree>
    <p:extLst>
      <p:ext uri="{BB962C8B-B14F-4D97-AF65-F5344CB8AC3E}">
        <p14:creationId xmlns="" xmlns:p14="http://schemas.microsoft.com/office/powerpoint/2010/main" val="3261543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Applications</a:t>
            </a:r>
            <a:endParaRPr lang="en-IN" dirty="0"/>
          </a:p>
        </p:txBody>
      </p:sp>
      <p:sp>
        <p:nvSpPr>
          <p:cNvPr id="3" name="Content Placeholder 2"/>
          <p:cNvSpPr>
            <a:spLocks noGrp="1"/>
          </p:cNvSpPr>
          <p:nvPr>
            <p:ph idx="1"/>
          </p:nvPr>
        </p:nvSpPr>
        <p:spPr/>
        <p:txBody>
          <a:bodyPr>
            <a:normAutofit/>
          </a:bodyPr>
          <a:lstStyle/>
          <a:p>
            <a:r>
              <a:rPr lang="en-GB" altLang="en-US" sz="2400" dirty="0"/>
              <a:t>Natural language processing such as</a:t>
            </a:r>
          </a:p>
          <a:p>
            <a:pPr lvl="1"/>
            <a:r>
              <a:rPr lang="en-GB" altLang="en-US" sz="2000" dirty="0"/>
              <a:t>Natural Language Understanding </a:t>
            </a:r>
          </a:p>
          <a:p>
            <a:pPr lvl="1"/>
            <a:r>
              <a:rPr lang="en-GB" altLang="en-US" sz="2000" dirty="0"/>
              <a:t>Speech Understanding </a:t>
            </a:r>
          </a:p>
          <a:p>
            <a:pPr lvl="1"/>
            <a:r>
              <a:rPr lang="en-GB" altLang="en-US" sz="2000" dirty="0"/>
              <a:t>Language Generation </a:t>
            </a:r>
          </a:p>
          <a:p>
            <a:pPr lvl="1"/>
            <a:r>
              <a:rPr lang="en-GB" altLang="en-US" sz="2000" dirty="0"/>
              <a:t>Machine Translation </a:t>
            </a:r>
          </a:p>
          <a:p>
            <a:pPr lvl="1"/>
            <a:r>
              <a:rPr lang="en-GB" altLang="en-US" sz="2000" dirty="0"/>
              <a:t>Information retrieval and text mining</a:t>
            </a:r>
          </a:p>
          <a:p>
            <a:r>
              <a:rPr lang="en-IN" altLang="en-US" sz="2400" dirty="0"/>
              <a:t>Pattern recognition and machine perception, e.g., </a:t>
            </a:r>
          </a:p>
          <a:p>
            <a:pPr lvl="1"/>
            <a:r>
              <a:rPr lang="en-IN" altLang="en-US" sz="2000" dirty="0"/>
              <a:t>Computer vision</a:t>
            </a:r>
          </a:p>
          <a:p>
            <a:pPr lvl="1"/>
            <a:r>
              <a:rPr lang="en-IN" altLang="en-US" sz="2000" dirty="0"/>
              <a:t>Speech </a:t>
            </a:r>
            <a:r>
              <a:rPr lang="en-IN" altLang="en-US" sz="2000" dirty="0" smtClean="0"/>
              <a:t>recognition</a:t>
            </a:r>
            <a:endParaRPr lang="en-GB" altLang="en-US" sz="2000" dirty="0" smtClean="0"/>
          </a:p>
        </p:txBody>
      </p:sp>
    </p:spTree>
    <p:extLst>
      <p:ext uri="{BB962C8B-B14F-4D97-AF65-F5344CB8AC3E}">
        <p14:creationId xmlns="" xmlns:p14="http://schemas.microsoft.com/office/powerpoint/2010/main" val="4150424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Applications</a:t>
            </a:r>
            <a:endParaRPr lang="en-IN" dirty="0"/>
          </a:p>
        </p:txBody>
      </p:sp>
      <p:sp>
        <p:nvSpPr>
          <p:cNvPr id="3" name="Content Placeholder 2"/>
          <p:cNvSpPr>
            <a:spLocks noGrp="1"/>
          </p:cNvSpPr>
          <p:nvPr>
            <p:ph idx="1"/>
          </p:nvPr>
        </p:nvSpPr>
        <p:spPr/>
        <p:txBody>
          <a:bodyPr>
            <a:normAutofit/>
          </a:bodyPr>
          <a:lstStyle/>
          <a:p>
            <a:r>
              <a:rPr lang="en-GB" altLang="en-US" sz="2400" dirty="0"/>
              <a:t>Social and business intelligence such as</a:t>
            </a:r>
          </a:p>
          <a:p>
            <a:pPr lvl="1"/>
            <a:r>
              <a:rPr lang="en-GB" altLang="en-US" sz="2000" dirty="0"/>
              <a:t>Social and customer behaviour modelling </a:t>
            </a:r>
          </a:p>
          <a:p>
            <a:r>
              <a:rPr lang="en-GB" altLang="en-US" sz="2400" dirty="0" smtClean="0"/>
              <a:t>Deduction</a:t>
            </a:r>
            <a:r>
              <a:rPr lang="en-GB" altLang="en-US" sz="2400" dirty="0"/>
              <a:t>, reasoning, problem solving such as</a:t>
            </a:r>
          </a:p>
          <a:p>
            <a:pPr lvl="1"/>
            <a:r>
              <a:rPr lang="en-GB" altLang="en-US" sz="2000" dirty="0"/>
              <a:t>Theorem-</a:t>
            </a:r>
            <a:r>
              <a:rPr lang="en-GB" altLang="en-US" sz="2000" dirty="0" err="1"/>
              <a:t>provers</a:t>
            </a:r>
            <a:r>
              <a:rPr lang="en-GB" altLang="en-US" sz="2000" dirty="0"/>
              <a:t>, solve puzzles, play board games </a:t>
            </a:r>
          </a:p>
          <a:p>
            <a:r>
              <a:rPr lang="en-GB" altLang="en-US" sz="2400" dirty="0"/>
              <a:t>Knowledge representation such as</a:t>
            </a:r>
          </a:p>
          <a:p>
            <a:pPr lvl="1"/>
            <a:r>
              <a:rPr lang="en-GB" altLang="en-US" sz="2000" dirty="0"/>
              <a:t>Expert systems</a:t>
            </a:r>
          </a:p>
          <a:p>
            <a:r>
              <a:rPr lang="en-GB" altLang="en-US" sz="2400" dirty="0"/>
              <a:t>Automated planning and </a:t>
            </a:r>
            <a:r>
              <a:rPr lang="en-GB" altLang="en-US" sz="2400" dirty="0" smtClean="0"/>
              <a:t>scheduling</a:t>
            </a:r>
          </a:p>
          <a:p>
            <a:r>
              <a:rPr lang="en-GB" altLang="en-US" sz="2400" dirty="0"/>
              <a:t>Motion and manipulation such as</a:t>
            </a:r>
          </a:p>
          <a:p>
            <a:pPr lvl="1"/>
            <a:r>
              <a:rPr lang="en-GB" altLang="en-US" sz="2000" dirty="0"/>
              <a:t>Robotics to handle such tasks as object manipulation and navigation, with sub-problems of localization (knowing where you are), mapping (learning what is around you) and motion planning (figuring out how to get there</a:t>
            </a:r>
            <a:r>
              <a:rPr lang="en-GB" altLang="en-US" sz="2000" dirty="0" smtClean="0"/>
              <a:t>)</a:t>
            </a:r>
            <a:endParaRPr lang="en-IN" dirty="0"/>
          </a:p>
        </p:txBody>
      </p:sp>
    </p:spTree>
    <p:extLst>
      <p:ext uri="{BB962C8B-B14F-4D97-AF65-F5344CB8AC3E}">
        <p14:creationId xmlns="" xmlns:p14="http://schemas.microsoft.com/office/powerpoint/2010/main" val="3864576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Desktop\ML\CB-INSIGHTS.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692696"/>
            <a:ext cx="12192000" cy="55446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4660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150"/>
            <a:ext cx="10515600" cy="1042570"/>
          </a:xfrm>
        </p:spPr>
        <p:txBody>
          <a:bodyPr/>
          <a:lstStyle/>
          <a:p>
            <a:r>
              <a:rPr lang="en-US" dirty="0" smtClean="0"/>
              <a:t>Training Agenda Day wise</a:t>
            </a:r>
            <a:endParaRPr lang="en-US" dirty="0"/>
          </a:p>
        </p:txBody>
      </p:sp>
      <p:sp>
        <p:nvSpPr>
          <p:cNvPr id="3" name="Content Placeholder 2"/>
          <p:cNvSpPr>
            <a:spLocks noGrp="1"/>
          </p:cNvSpPr>
          <p:nvPr>
            <p:ph idx="1"/>
          </p:nvPr>
        </p:nvSpPr>
        <p:spPr>
          <a:xfrm>
            <a:off x="838200" y="1753720"/>
            <a:ext cx="10515600" cy="4415589"/>
          </a:xfrm>
        </p:spPr>
        <p:txBody>
          <a:bodyPr/>
          <a:lstStyle/>
          <a:p>
            <a:r>
              <a:rPr lang="en-US" dirty="0" smtClean="0"/>
              <a:t>Day – 1: Introduction to AI and Mathematical Foundations for AI</a:t>
            </a:r>
          </a:p>
          <a:p>
            <a:r>
              <a:rPr lang="en-US" dirty="0" smtClean="0"/>
              <a:t>Day – 2 : Introduction Machine Learning &amp; Algorithms</a:t>
            </a:r>
          </a:p>
          <a:p>
            <a:r>
              <a:rPr lang="en-US" dirty="0" smtClean="0"/>
              <a:t>Day – 3 : Artificial Neural Networks</a:t>
            </a:r>
          </a:p>
          <a:p>
            <a:r>
              <a:rPr lang="en-US" dirty="0" smtClean="0"/>
              <a:t>Day – 4 : Hands on Tensor Flow and related tools (requires Python knowledge)</a:t>
            </a:r>
          </a:p>
          <a:p>
            <a:endParaRPr lang="en-US" dirty="0" smtClean="0"/>
          </a:p>
          <a:p>
            <a:endParaRPr lang="en-US" dirty="0"/>
          </a:p>
        </p:txBody>
      </p:sp>
      <p:pic>
        <p:nvPicPr>
          <p:cNvPr id="5" name="Picture 2" descr="Image result for CGI company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72800" y="0"/>
            <a:ext cx="931816" cy="6920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0469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150"/>
            <a:ext cx="10515600" cy="1042570"/>
          </a:xfrm>
        </p:spPr>
        <p:txBody>
          <a:bodyPr/>
          <a:lstStyle/>
          <a:p>
            <a:r>
              <a:rPr lang="en-US" dirty="0" smtClean="0"/>
              <a:t>Day-1</a:t>
            </a:r>
            <a:endParaRPr lang="en-US" dirty="0"/>
          </a:p>
        </p:txBody>
      </p:sp>
      <p:sp>
        <p:nvSpPr>
          <p:cNvPr id="3" name="Content Placeholder 2"/>
          <p:cNvSpPr>
            <a:spLocks noGrp="1"/>
          </p:cNvSpPr>
          <p:nvPr>
            <p:ph idx="1"/>
          </p:nvPr>
        </p:nvSpPr>
        <p:spPr>
          <a:xfrm>
            <a:off x="838200" y="1753720"/>
            <a:ext cx="10515600" cy="4415589"/>
          </a:xfrm>
        </p:spPr>
        <p:txBody>
          <a:bodyPr/>
          <a:lstStyle/>
          <a:p>
            <a:pPr>
              <a:buNone/>
            </a:pPr>
            <a:r>
              <a:rPr lang="en-US" dirty="0" smtClean="0"/>
              <a:t>Learning Objectives:</a:t>
            </a:r>
          </a:p>
          <a:p>
            <a:pPr lvl="1"/>
            <a:r>
              <a:rPr lang="en-US" dirty="0" smtClean="0"/>
              <a:t>To develop clear understanding of “What is AI ?”.</a:t>
            </a:r>
          </a:p>
          <a:p>
            <a:pPr lvl="1"/>
            <a:r>
              <a:rPr lang="en-US" dirty="0" smtClean="0"/>
              <a:t>To introduce basics of statistics, probability  and calculus required for modeling and developing AI applications.</a:t>
            </a:r>
          </a:p>
          <a:p>
            <a:endParaRPr lang="en-US" dirty="0"/>
          </a:p>
        </p:txBody>
      </p:sp>
      <p:pic>
        <p:nvPicPr>
          <p:cNvPr id="5" name="Picture 2" descr="Image result for CGI company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72800" y="0"/>
            <a:ext cx="931816" cy="6920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82862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latin typeface="Arial" panose="020B0604020202020204" pitchFamily="34" charset="0"/>
                <a:cs typeface="Arial" panose="020B0604020202020204" pitchFamily="34" charset="0"/>
              </a:rPr>
              <a:t>Introduction to AI</a:t>
            </a:r>
            <a:r>
              <a:rPr lang="en-IN" sz="3600" dirty="0" smtClean="0">
                <a:latin typeface="Arial" panose="020B0604020202020204" pitchFamily="34" charset="0"/>
                <a:cs typeface="Arial" panose="020B0604020202020204" pitchFamily="34" charset="0"/>
              </a:rPr>
              <a:t/>
            </a:r>
            <a:br>
              <a:rPr lang="en-IN" sz="3600" dirty="0" smtClean="0">
                <a:latin typeface="Arial" panose="020B0604020202020204" pitchFamily="34" charset="0"/>
                <a:cs typeface="Arial" panose="020B0604020202020204" pitchFamily="34" charset="0"/>
              </a:rPr>
            </a:br>
            <a:r>
              <a:rPr lang="en-IN" sz="400" dirty="0" smtClean="0">
                <a:latin typeface="Arial" panose="020B0604020202020204" pitchFamily="34" charset="0"/>
                <a:cs typeface="Arial" panose="020B0604020202020204" pitchFamily="34" charset="0"/>
              </a:rPr>
              <a:t>                        				  </a:t>
            </a:r>
            <a:r>
              <a:rPr lang="en-IN" sz="1600" dirty="0" smtClean="0">
                <a:solidFill>
                  <a:srgbClr val="FF0000"/>
                </a:solidFill>
                <a:latin typeface="Arial" panose="020B0604020202020204" pitchFamily="34" charset="0"/>
                <a:cs typeface="Arial" panose="020B0604020202020204" pitchFamily="34" charset="0"/>
              </a:rPr>
              <a:t>(Artificial Intelligence)</a:t>
            </a:r>
            <a:endParaRPr lang="en-IN"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IN" sz="2000" dirty="0" smtClean="0">
                <a:latin typeface="Arial" panose="020B0604020202020204" pitchFamily="34" charset="0"/>
                <a:cs typeface="Arial" panose="020B0604020202020204" pitchFamily="34" charset="0"/>
              </a:rPr>
              <a:t>Why to know ?</a:t>
            </a:r>
            <a:r>
              <a:rPr lang="en-IN" dirty="0" smtClean="0">
                <a:latin typeface="Arial" panose="020B0604020202020204" pitchFamily="34" charset="0"/>
                <a:cs typeface="Arial" panose="020B0604020202020204" pitchFamily="34" charset="0"/>
              </a:rPr>
              <a:t> </a:t>
            </a:r>
          </a:p>
          <a:p>
            <a:r>
              <a:rPr lang="en-IN" i="1" dirty="0" smtClean="0">
                <a:solidFill>
                  <a:srgbClr val="7030A0"/>
                </a:solidFill>
                <a:latin typeface="Arial" panose="020B0604020202020204" pitchFamily="34" charset="0"/>
                <a:cs typeface="Arial" panose="020B0604020202020204" pitchFamily="34" charset="0"/>
              </a:rPr>
              <a:t>“What is AI ?”</a:t>
            </a:r>
            <a:endParaRPr lang="en-IN" i="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02581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35" y="1700809"/>
            <a:ext cx="10273141" cy="3031599"/>
          </a:xfrm>
          <a:prstGeom prst="rect">
            <a:avLst/>
          </a:prstGeom>
        </p:spPr>
        <p:txBody>
          <a:bodyPr wrap="square">
            <a:spAutoFit/>
          </a:bodyPr>
          <a:lstStyle/>
          <a:p>
            <a:r>
              <a:rPr lang="en-IN" sz="3600" dirty="0"/>
              <a:t>In 2016, the AI market was worth </a:t>
            </a:r>
            <a:r>
              <a:rPr lang="en-IN" sz="3600" dirty="0">
                <a:solidFill>
                  <a:srgbClr val="C00000"/>
                </a:solidFill>
              </a:rPr>
              <a:t>$644 million</a:t>
            </a:r>
            <a:r>
              <a:rPr lang="en-IN" sz="3600" dirty="0"/>
              <a:t>. </a:t>
            </a:r>
            <a:r>
              <a:rPr lang="en-IN" sz="3600" dirty="0" smtClean="0"/>
              <a:t>In </a:t>
            </a:r>
            <a:r>
              <a:rPr lang="en-IN" sz="3600" dirty="0"/>
              <a:t>2017, the market value of AI is expected to double and continue to grow exponentially until it reaches </a:t>
            </a:r>
            <a:r>
              <a:rPr lang="en-IN" sz="3600" dirty="0">
                <a:solidFill>
                  <a:srgbClr val="FF0000"/>
                </a:solidFill>
              </a:rPr>
              <a:t>$38.6 billion</a:t>
            </a:r>
            <a:r>
              <a:rPr lang="en-IN" sz="3600" dirty="0"/>
              <a:t> in less than 10 years</a:t>
            </a:r>
            <a:r>
              <a:rPr lang="en-IN" sz="3600" dirty="0" smtClean="0"/>
              <a:t>.</a:t>
            </a:r>
          </a:p>
          <a:p>
            <a:endParaRPr lang="en-IN" sz="3600" dirty="0" smtClean="0"/>
          </a:p>
          <a:p>
            <a:r>
              <a:rPr lang="en-IN" sz="1100" dirty="0" err="1" smtClean="0"/>
              <a:t>src</a:t>
            </a:r>
            <a:r>
              <a:rPr lang="en-IN" sz="1100" dirty="0"/>
              <a:t>: https://www.tractica.com/newsroom/press-releases/artificial-intelligence-revenue-to-reach-36-8-billion-worldwide-by-2025/</a:t>
            </a:r>
          </a:p>
        </p:txBody>
      </p:sp>
    </p:spTree>
    <p:extLst>
      <p:ext uri="{BB962C8B-B14F-4D97-AF65-F5344CB8AC3E}">
        <p14:creationId xmlns="" xmlns:p14="http://schemas.microsoft.com/office/powerpoint/2010/main" val="74682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What is AI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dirty="0" smtClean="0"/>
              <a:t>How is it different from ? Is there any difference at all ?</a:t>
            </a:r>
          </a:p>
          <a:p>
            <a:pPr lvl="1"/>
            <a:r>
              <a:rPr lang="en-IN" dirty="0" smtClean="0"/>
              <a:t>Data Science</a:t>
            </a:r>
          </a:p>
          <a:p>
            <a:pPr lvl="1"/>
            <a:r>
              <a:rPr lang="en-IN" dirty="0" smtClean="0"/>
              <a:t>Data Mining</a:t>
            </a:r>
          </a:p>
          <a:p>
            <a:pPr lvl="1"/>
            <a:r>
              <a:rPr lang="en-IN" dirty="0" smtClean="0">
                <a:solidFill>
                  <a:srgbClr val="C00000"/>
                </a:solidFill>
              </a:rPr>
              <a:t>Machine Learning</a:t>
            </a:r>
          </a:p>
          <a:p>
            <a:pPr lvl="1"/>
            <a:r>
              <a:rPr lang="en-IN" dirty="0" smtClean="0">
                <a:solidFill>
                  <a:srgbClr val="C00000"/>
                </a:solidFill>
              </a:rPr>
              <a:t>Curious readers can go to </a:t>
            </a:r>
            <a:r>
              <a:rPr lang="en-IN" dirty="0" smtClean="0">
                <a:solidFill>
                  <a:srgbClr val="C00000"/>
                </a:solidFill>
                <a:hlinkClick r:id="rId2"/>
              </a:rPr>
              <a:t>StackOverFLow Question </a:t>
            </a:r>
            <a:r>
              <a:rPr lang="en-IN" dirty="0" smtClean="0">
                <a:solidFill>
                  <a:srgbClr val="C00000"/>
                </a:solidFill>
              </a:rPr>
              <a:t>on difference.</a:t>
            </a:r>
          </a:p>
          <a:p>
            <a:pPr marL="457200" lvl="1" indent="0">
              <a:buNone/>
            </a:pPr>
            <a:r>
              <a:rPr lang="en-IN" dirty="0" smtClean="0">
                <a:solidFill>
                  <a:srgbClr val="C00000"/>
                </a:solidFill>
              </a:rPr>
              <a:t>					</a:t>
            </a:r>
            <a:r>
              <a:rPr lang="en-IN" sz="3600" b="1" dirty="0" smtClean="0">
                <a:solidFill>
                  <a:srgbClr val="92D050"/>
                </a:solidFill>
              </a:rPr>
              <a:t>Lets us see……..</a:t>
            </a:r>
            <a:endParaRPr lang="en-IN" b="1" dirty="0" smtClean="0">
              <a:solidFill>
                <a:srgbClr val="92D050"/>
              </a:solidFill>
            </a:endParaRPr>
          </a:p>
          <a:p>
            <a:endParaRPr lang="en-IN" dirty="0"/>
          </a:p>
        </p:txBody>
      </p:sp>
    </p:spTree>
    <p:extLst>
      <p:ext uri="{BB962C8B-B14F-4D97-AF65-F5344CB8AC3E}">
        <p14:creationId xmlns="" xmlns:p14="http://schemas.microsoft.com/office/powerpoint/2010/main" val="1255719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esktop\ML\data_science.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19403" y="764704"/>
            <a:ext cx="10749660" cy="5256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738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(Machine Learning)</a:t>
            </a:r>
            <a:endParaRPr lang="en-IN" dirty="0"/>
          </a:p>
        </p:txBody>
      </p:sp>
      <p:sp>
        <p:nvSpPr>
          <p:cNvPr id="3" name="Content Placeholder 2"/>
          <p:cNvSpPr>
            <a:spLocks noGrp="1"/>
          </p:cNvSpPr>
          <p:nvPr>
            <p:ph idx="1"/>
          </p:nvPr>
        </p:nvSpPr>
        <p:spPr/>
        <p:txBody>
          <a:bodyPr>
            <a:normAutofit/>
          </a:bodyPr>
          <a:lstStyle/>
          <a:p>
            <a:r>
              <a:rPr lang="en-IN" dirty="0"/>
              <a:t>Stanford: Machine learning is the </a:t>
            </a:r>
            <a:r>
              <a:rPr lang="en-IN" dirty="0">
                <a:solidFill>
                  <a:srgbClr val="C00000"/>
                </a:solidFill>
              </a:rPr>
              <a:t>science of</a:t>
            </a:r>
            <a:br>
              <a:rPr lang="en-IN" dirty="0">
                <a:solidFill>
                  <a:srgbClr val="C00000"/>
                </a:solidFill>
              </a:rPr>
            </a:br>
            <a:r>
              <a:rPr lang="en-IN" dirty="0">
                <a:solidFill>
                  <a:srgbClr val="C00000"/>
                </a:solidFill>
              </a:rPr>
              <a:t>getting computers to act without being</a:t>
            </a:r>
            <a:br>
              <a:rPr lang="en-IN" dirty="0">
                <a:solidFill>
                  <a:srgbClr val="C00000"/>
                </a:solidFill>
              </a:rPr>
            </a:br>
            <a:r>
              <a:rPr lang="en-IN" dirty="0">
                <a:solidFill>
                  <a:srgbClr val="C00000"/>
                </a:solidFill>
              </a:rPr>
              <a:t>explicitly programmed. </a:t>
            </a:r>
            <a:endParaRPr lang="en-IN" dirty="0" smtClean="0">
              <a:solidFill>
                <a:srgbClr val="C00000"/>
              </a:solidFill>
            </a:endParaRPr>
          </a:p>
          <a:p>
            <a:r>
              <a:rPr lang="en-IN" dirty="0" smtClean="0"/>
              <a:t>Wikipedia</a:t>
            </a:r>
            <a:r>
              <a:rPr lang="en-IN" dirty="0"/>
              <a:t>: Machine learning is the subfield</a:t>
            </a:r>
            <a:br>
              <a:rPr lang="en-IN" dirty="0"/>
            </a:br>
            <a:r>
              <a:rPr lang="en-IN" dirty="0"/>
              <a:t>of computer science that </a:t>
            </a:r>
            <a:r>
              <a:rPr lang="en-IN" dirty="0">
                <a:solidFill>
                  <a:srgbClr val="C00000"/>
                </a:solidFill>
              </a:rPr>
              <a:t>gives computers the</a:t>
            </a:r>
            <a:br>
              <a:rPr lang="en-IN" dirty="0">
                <a:solidFill>
                  <a:srgbClr val="C00000"/>
                </a:solidFill>
              </a:rPr>
            </a:br>
            <a:r>
              <a:rPr lang="en-IN" dirty="0">
                <a:solidFill>
                  <a:srgbClr val="C00000"/>
                </a:solidFill>
              </a:rPr>
              <a:t>ability to learn without being explicitly</a:t>
            </a:r>
            <a:br>
              <a:rPr lang="en-IN" dirty="0">
                <a:solidFill>
                  <a:srgbClr val="C00000"/>
                </a:solidFill>
              </a:rPr>
            </a:br>
            <a:r>
              <a:rPr lang="en-IN" dirty="0">
                <a:solidFill>
                  <a:srgbClr val="C00000"/>
                </a:solidFill>
              </a:rPr>
              <a:t>programmed </a:t>
            </a:r>
            <a:br>
              <a:rPr lang="en-IN" dirty="0">
                <a:solidFill>
                  <a:srgbClr val="C00000"/>
                </a:solidFill>
              </a:rPr>
            </a:br>
            <a:endParaRPr lang="en-IN" dirty="0">
              <a:solidFill>
                <a:srgbClr val="C00000"/>
              </a:solidFill>
            </a:endParaRPr>
          </a:p>
        </p:txBody>
      </p:sp>
    </p:spTree>
    <p:extLst>
      <p:ext uri="{BB962C8B-B14F-4D97-AF65-F5344CB8AC3E}">
        <p14:creationId xmlns="" xmlns:p14="http://schemas.microsoft.com/office/powerpoint/2010/main" val="1506899448"/>
      </p:ext>
    </p:extLst>
  </p:cSld>
  <p:clrMapOvr>
    <a:masterClrMapping/>
  </p:clrMapOvr>
</p:sld>
</file>

<file path=ppt/theme/theme1.xml><?xml version="1.0" encoding="utf-8"?>
<a:theme xmlns:a="http://schemas.openxmlformats.org/drawingml/2006/main" name="CG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GI" id="{945F3AEB-7F52-4219-967B-799A70B014FB}" vid="{A4CC332C-FEC9-429B-8072-046DF1590389}"/>
    </a:ext>
  </a:extLst>
</a:theme>
</file>

<file path=docProps/app.xml><?xml version="1.0" encoding="utf-8"?>
<Properties xmlns="http://schemas.openxmlformats.org/officeDocument/2006/extended-properties" xmlns:vt="http://schemas.openxmlformats.org/officeDocument/2006/docPropsVTypes">
  <Template>CGI</Template>
  <TotalTime>61</TotalTime>
  <Words>860</Words>
  <Application>Microsoft Office PowerPoint</Application>
  <PresentationFormat>Custom</PresentationFormat>
  <Paragraphs>132</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CGI</vt:lpstr>
      <vt:lpstr>Equation</vt:lpstr>
      <vt:lpstr>Introduction to Artificial Intelligence</vt:lpstr>
      <vt:lpstr>Trainer Profile</vt:lpstr>
      <vt:lpstr>Training Agenda Day wise</vt:lpstr>
      <vt:lpstr>Day-1</vt:lpstr>
      <vt:lpstr>Introduction to AI                               (Artificial Intelligence)</vt:lpstr>
      <vt:lpstr>Slide 6</vt:lpstr>
      <vt:lpstr>What is AI ?</vt:lpstr>
      <vt:lpstr>Slide 8</vt:lpstr>
      <vt:lpstr>ML (Machine Learning)</vt:lpstr>
      <vt:lpstr>ML and Data Mining</vt:lpstr>
      <vt:lpstr>ML vs. Data Mining</vt:lpstr>
      <vt:lpstr>Slide 12</vt:lpstr>
      <vt:lpstr>Slide 13</vt:lpstr>
      <vt:lpstr>And here’s what Google tells me</vt:lpstr>
      <vt:lpstr> </vt:lpstr>
      <vt:lpstr>Brief history of AI</vt:lpstr>
      <vt:lpstr>Brief history of AI</vt:lpstr>
      <vt:lpstr>Brief history of AI</vt:lpstr>
      <vt:lpstr>Brief history of AI</vt:lpstr>
      <vt:lpstr>Brief history of AI</vt:lpstr>
      <vt:lpstr>Brief history of AI</vt:lpstr>
      <vt:lpstr>AI Today ?</vt:lpstr>
      <vt:lpstr>So…..</vt:lpstr>
      <vt:lpstr>AI Applications</vt:lpstr>
      <vt:lpstr>AI Applications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Vilal Kutty</dc:creator>
  <cp:lastModifiedBy>admin</cp:lastModifiedBy>
  <cp:revision>14</cp:revision>
  <dcterms:created xsi:type="dcterms:W3CDTF">2017-04-10T12:48:08Z</dcterms:created>
  <dcterms:modified xsi:type="dcterms:W3CDTF">2017-09-12T07:27:48Z</dcterms:modified>
</cp:coreProperties>
</file>