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  <a:srgbClr val="4DC2FD"/>
    <a:srgbClr val="CAAF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17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44EA8-5CCE-43E5-A148-A82D1416BC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49428-AAD5-4FEE-907E-BCBBBA37C4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249EA-5EF0-4185-8AB7-EC400A14B1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92E66-AA52-49FF-A255-89988DB1B4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67218-8A95-458F-80EF-38B9C7B588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DA6AD-B916-4F20-AD15-B550ED269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9B74A-25ED-4FF1-A140-307DD2A15B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6A20D-F8A6-477B-B696-79EA44A04F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99B5-00EA-49BB-892F-212140381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C26EA-301E-4986-A29D-718A4B22C5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6831D-02B1-4999-9DCA-57D573515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452CC6-DCE7-4979-8079-4AF0064FF5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hyperlink" Target="SlopeOfSecantDemo.gg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hyperlink" Target="SlopeOfSecantDemo.gg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5227" y="2483194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</a:t>
            </a:r>
            <a:r>
              <a:rPr lang="en-US" altLang="en-US" dirty="0" smtClean="0"/>
              <a:t>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Contrasting Algebra &amp; Calculus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 f(x) to find the height of the curve at x = c</a:t>
            </a:r>
          </a:p>
        </p:txBody>
      </p:sp>
      <p:sp>
        <p:nvSpPr>
          <p:cNvPr id="11268" name="Rectangle 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Find the limit of f(x) as x approaches c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711325"/>
            <a:ext cx="808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306638"/>
            <a:ext cx="2973388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9363" y="2347913"/>
            <a:ext cx="304482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Contrasting Algebra &amp; Calculus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Find the average rate of change between </a:t>
            </a:r>
            <a:br>
              <a:rPr lang="en-US" altLang="en-US" smtClean="0"/>
            </a:br>
            <a:r>
              <a:rPr lang="en-US" altLang="en-US" i="1" smtClean="0"/>
              <a:t>t = a</a:t>
            </a:r>
            <a:r>
              <a:rPr lang="en-US" altLang="en-US" smtClean="0"/>
              <a:t> and </a:t>
            </a:r>
            <a:r>
              <a:rPr lang="en-US" altLang="en-US" i="1" smtClean="0"/>
              <a:t>t = b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Find the instantaneous rate of change at </a:t>
            </a:r>
            <a:r>
              <a:rPr lang="en-US" altLang="en-US" i="1" smtClean="0"/>
              <a:t>t = c</a:t>
            </a:r>
            <a:endParaRPr lang="en-US" alt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711325"/>
            <a:ext cx="808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3775" y="2465388"/>
            <a:ext cx="32639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2484438"/>
            <a:ext cx="2808288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Contrasting Algebra &amp; Calculus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Area of a rectangle	</a:t>
            </a:r>
            <a:endParaRPr lang="en-US" altLang="en-US" i="1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Area between two curves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711325"/>
            <a:ext cx="808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8" name="Rectangle 8" descr="Narrow vertical"/>
          <p:cNvSpPr>
            <a:spLocks noChangeArrowheads="1"/>
          </p:cNvSpPr>
          <p:nvPr/>
        </p:nvSpPr>
        <p:spPr bwMode="auto">
          <a:xfrm>
            <a:off x="898525" y="2789238"/>
            <a:ext cx="3208338" cy="960437"/>
          </a:xfrm>
          <a:prstGeom prst="rect">
            <a:avLst/>
          </a:prstGeom>
          <a:pattFill prst="narVert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4138" y="2447925"/>
            <a:ext cx="3041650" cy="1622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Tangent Line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Approximate slope of tangent to a line</a:t>
            </a:r>
          </a:p>
          <a:p>
            <a:pPr lvl="1" eaLnBrk="1" hangingPunct="1"/>
            <a:r>
              <a:rPr lang="en-US" altLang="en-US" smtClean="0"/>
              <a:t>Start with slope of secant line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" y="2998788"/>
            <a:ext cx="40290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4341" name="Freeform 9"/>
          <p:cNvSpPr>
            <a:spLocks/>
          </p:cNvSpPr>
          <p:nvPr/>
        </p:nvSpPr>
        <p:spPr bwMode="auto">
          <a:xfrm>
            <a:off x="3595688" y="2681288"/>
            <a:ext cx="1471612" cy="1036637"/>
          </a:xfrm>
          <a:custGeom>
            <a:avLst/>
            <a:gdLst>
              <a:gd name="T0" fmla="*/ 2147483647 w 927"/>
              <a:gd name="T1" fmla="*/ 0 h 653"/>
              <a:gd name="T2" fmla="*/ 688001629 w 927"/>
              <a:gd name="T3" fmla="*/ 1401206199 h 653"/>
              <a:gd name="T4" fmla="*/ 0 w 927"/>
              <a:gd name="T5" fmla="*/ 1476810850 h 653"/>
              <a:gd name="T6" fmla="*/ 0 60000 65536"/>
              <a:gd name="T7" fmla="*/ 0 60000 65536"/>
              <a:gd name="T8" fmla="*/ 0 60000 65536"/>
              <a:gd name="T9" fmla="*/ 0 w 927"/>
              <a:gd name="T10" fmla="*/ 0 h 653"/>
              <a:gd name="T11" fmla="*/ 927 w 927"/>
              <a:gd name="T12" fmla="*/ 653 h 6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7" h="653">
                <a:moveTo>
                  <a:pt x="927" y="0"/>
                </a:moveTo>
                <a:cubicBezTo>
                  <a:pt x="677" y="229"/>
                  <a:pt x="427" y="459"/>
                  <a:pt x="273" y="556"/>
                </a:cubicBezTo>
                <a:cubicBezTo>
                  <a:pt x="119" y="653"/>
                  <a:pt x="59" y="619"/>
                  <a:pt x="0" y="586"/>
                </a:cubicBezTo>
              </a:path>
            </a:pathLst>
          </a:custGeom>
          <a:noFill/>
          <a:ln w="12700" cmpd="sng">
            <a:solidFill>
              <a:srgbClr val="FF33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42" name="Object 10">
            <a:hlinkClick r:id="rId4" action="ppaction://hlinkfile"/>
          </p:cNvPr>
          <p:cNvGraphicFramePr>
            <a:graphicFrameLocks noChangeAspect="1"/>
          </p:cNvGraphicFramePr>
          <p:nvPr/>
        </p:nvGraphicFramePr>
        <p:xfrm>
          <a:off x="4368800" y="4752975"/>
          <a:ext cx="3835400" cy="950913"/>
        </p:xfrm>
        <a:graphic>
          <a:graphicData uri="http://schemas.openxmlformats.org/presentationml/2006/ole">
            <p:oleObj spid="_x0000_s14342" name="Equation" r:id="rId5" imgW="1586811" imgH="39352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561975" y="2813050"/>
            <a:ext cx="3743325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3" name="Picture 7" descr="ti92Animated-3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71775"/>
            <a:ext cx="3779838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Tangent Line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allow the </a:t>
            </a:r>
            <a:r>
              <a:rPr lang="el-GR" altLang="en-US" smtClean="0">
                <a:cs typeface="Arial" charset="0"/>
              </a:rPr>
              <a:t>Δ</a:t>
            </a:r>
            <a:r>
              <a:rPr lang="en-US" altLang="en-US" smtClean="0">
                <a:cs typeface="Arial" charset="0"/>
              </a:rPr>
              <a:t>x to get smaller</a:t>
            </a:r>
            <a:endParaRPr lang="el-GR" altLang="en-US" smtClean="0">
              <a:cs typeface="Arial" charset="0"/>
            </a:endParaRPr>
          </a:p>
        </p:txBody>
      </p:sp>
      <p:graphicFrame>
        <p:nvGraphicFramePr>
          <p:cNvPr id="15366" name="Object 5">
            <a:hlinkClick r:id="rId4" action="ppaction://hlinkfile"/>
          </p:cNvPr>
          <p:cNvGraphicFramePr>
            <a:graphicFrameLocks noChangeAspect="1"/>
          </p:cNvGraphicFramePr>
          <p:nvPr/>
        </p:nvGraphicFramePr>
        <p:xfrm>
          <a:off x="3721100" y="4318000"/>
          <a:ext cx="4910138" cy="1042988"/>
        </p:xfrm>
        <a:graphic>
          <a:graphicData uri="http://schemas.openxmlformats.org/presentationml/2006/ole">
            <p:oleObj spid="_x0000_s15366" name="Equation" r:id="rId5" imgW="20320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Area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seek the area under a curve, the graph f(x)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approximate</a:t>
            </a:r>
            <a:br>
              <a:rPr lang="en-US" altLang="en-US" smtClean="0"/>
            </a:br>
            <a:r>
              <a:rPr lang="en-US" altLang="en-US" smtClean="0"/>
              <a:t>that area with</a:t>
            </a:r>
            <a:br>
              <a:rPr lang="en-US" altLang="en-US" smtClean="0"/>
            </a:br>
            <a:r>
              <a:rPr lang="en-US" altLang="en-US" smtClean="0"/>
              <a:t>a number of</a:t>
            </a:r>
            <a:br>
              <a:rPr lang="en-US" altLang="en-US" smtClean="0"/>
            </a:br>
            <a:r>
              <a:rPr lang="en-US" altLang="en-US" smtClean="0"/>
              <a:t>rectangles </a:t>
            </a:r>
          </a:p>
          <a:p>
            <a:pPr eaLnBrk="1" hangingPunct="1"/>
            <a:r>
              <a:rPr lang="en-US" altLang="en-US" smtClean="0"/>
              <a:t>Sum = 31.9</a:t>
            </a:r>
          </a:p>
          <a:p>
            <a:pPr eaLnBrk="1" hangingPunct="1"/>
            <a:r>
              <a:rPr lang="en-US" altLang="en-US" smtClean="0"/>
              <a:t>Actual = 33.33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2362200"/>
            <a:ext cx="3770312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Area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approximation is improved by increasing the number of rectangles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Number of</a:t>
            </a:r>
            <a:br>
              <a:rPr lang="en-US" altLang="en-US" smtClean="0"/>
            </a:br>
            <a:r>
              <a:rPr lang="en-US" altLang="en-US" smtClean="0"/>
              <a:t>rectangles = 10</a:t>
            </a:r>
          </a:p>
          <a:p>
            <a:pPr eaLnBrk="1" hangingPunct="1"/>
            <a:r>
              <a:rPr lang="en-US" altLang="en-US" smtClean="0"/>
              <a:t>Sum = 32.92</a:t>
            </a:r>
          </a:p>
          <a:p>
            <a:pPr eaLnBrk="1" hangingPunct="1"/>
            <a:r>
              <a:rPr lang="en-US" altLang="en-US" smtClean="0"/>
              <a:t>Actual = 33.33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6113" y="3049588"/>
            <a:ext cx="3470275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Area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approximation is improved by increasing the number of rectangles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Number of</a:t>
            </a:r>
            <a:br>
              <a:rPr lang="en-US" altLang="en-US" smtClean="0"/>
            </a:br>
            <a:r>
              <a:rPr lang="en-US" altLang="en-US" smtClean="0"/>
              <a:t>rectangles = 25</a:t>
            </a:r>
          </a:p>
          <a:p>
            <a:pPr eaLnBrk="1" hangingPunct="1"/>
            <a:r>
              <a:rPr lang="en-US" altLang="en-US" smtClean="0"/>
              <a:t>Sum = 33.19</a:t>
            </a:r>
          </a:p>
          <a:p>
            <a:pPr eaLnBrk="1" hangingPunct="1"/>
            <a:r>
              <a:rPr lang="en-US" altLang="en-US" smtClean="0"/>
              <a:t>Actual = 33.33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3022600"/>
            <a:ext cx="3262313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Thank you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07235" y="1492379"/>
            <a:ext cx="6494462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Questions ?</a:t>
            </a:r>
          </a:p>
          <a:p>
            <a:pPr eaLnBrk="1" hangingPunct="1"/>
            <a:r>
              <a:rPr lang="en-US" altLang="en-US" dirty="0" smtClean="0"/>
              <a:t>What have you learned ?</a:t>
            </a:r>
          </a:p>
          <a:p>
            <a:pPr eaLnBrk="1" hangingPunct="1"/>
            <a:r>
              <a:rPr lang="en-US" altLang="en-US" dirty="0" smtClean="0"/>
              <a:t>What we will see tomorrow ?</a:t>
            </a:r>
          </a:p>
          <a:p>
            <a:pPr eaLnBrk="1" hangingPunct="1"/>
            <a:r>
              <a:rPr lang="en-US" altLang="en-US" dirty="0" smtClean="0"/>
              <a:t>Homework</a:t>
            </a:r>
          </a:p>
          <a:p>
            <a:pPr lvl="1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You Think?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things could be considered the greatest achievements of the human mind?</a:t>
            </a:r>
          </a:p>
        </p:txBody>
      </p:sp>
      <p:pic>
        <p:nvPicPr>
          <p:cNvPr id="16386" name="Picture 2" descr="C:\Documents and Settings\stevearmstrong\Local Settings\Temporary Internet Files\Content.IE5\GXBC5ESX\MCj044133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33949">
            <a:off x="600075" y="3729038"/>
            <a:ext cx="134302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9" name="Picture 5" descr="C:\Documents and Settings\stevearmstrong\Local Settings\Temporary Internet Files\Content.IE5\SM4SICVM\MCj0440347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5221288"/>
            <a:ext cx="2286000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2" name="Picture 8" descr="http://t0.gstatic.com/images?q=tbn:IacwBnmS5cyM_M%3Ahttp://www.giftofvision.org/events/2007/DirectTV.jpg"/>
          <p:cNvPicPr>
            <a:picLocks noChangeAspect="1" noChangeArrowheads="1"/>
          </p:cNvPicPr>
          <p:nvPr/>
        </p:nvPicPr>
        <p:blipFill>
          <a:blip r:embed="rId4"/>
          <a:srcRect l="6194" t="16104" r="7866" b="18018"/>
          <a:stretch>
            <a:fillRect/>
          </a:stretch>
        </p:blipFill>
        <p:spPr bwMode="auto">
          <a:xfrm rot="20665932">
            <a:off x="3557588" y="3014663"/>
            <a:ext cx="1300162" cy="92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4" name="Picture 10" descr="http://3.bp.blogspot.com/_QcPSRUCyrgg/Rwopi8zDk3I/AAAAAAAAAuA/xvgeS4kUXsc/s400/800px-NASA_astronaut_with_for_sale_sign_on_EVA_-_to_retrieve_sattli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199129">
            <a:off x="2484438" y="4740452"/>
            <a:ext cx="2201863" cy="1458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4" descr="http://www.boeing.com/defense-space/space/hsfe_shuttle/images/DVD-1078-1_300x37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063245">
            <a:off x="6667500" y="3043238"/>
            <a:ext cx="1460500" cy="182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29" name="Litebulb"/>
          <p:cNvSpPr>
            <a:spLocks noEditPoints="1" noChangeArrowheads="1"/>
          </p:cNvSpPr>
          <p:nvPr/>
        </p:nvSpPr>
        <p:spPr bwMode="auto">
          <a:xfrm>
            <a:off x="5319713" y="4314825"/>
            <a:ext cx="766762" cy="10001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It's the Greatest!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that all these things emerged because of technological advances</a:t>
            </a:r>
          </a:p>
          <a:p>
            <a:pPr eaLnBrk="1" hangingPunct="1"/>
            <a:r>
              <a:rPr lang="en-US" altLang="en-US" smtClean="0"/>
              <a:t>Those advances relied on CALCULUS !</a:t>
            </a:r>
          </a:p>
          <a:p>
            <a:pPr eaLnBrk="1" hangingPunct="1"/>
            <a:r>
              <a:rPr lang="en-US" altLang="en-US" smtClean="0"/>
              <a:t>Calculus has made it possible to:</a:t>
            </a:r>
          </a:p>
          <a:p>
            <a:pPr lvl="1" eaLnBrk="1" hangingPunct="1"/>
            <a:r>
              <a:rPr lang="en-US" altLang="en-US" smtClean="0"/>
              <a:t>Build giant bridges</a:t>
            </a:r>
          </a:p>
          <a:p>
            <a:pPr lvl="1" eaLnBrk="1" hangingPunct="1"/>
            <a:r>
              <a:rPr lang="en-US" altLang="en-US" smtClean="0"/>
              <a:t>Travel to the moon</a:t>
            </a:r>
          </a:p>
          <a:p>
            <a:pPr lvl="1" eaLnBrk="1" hangingPunct="1"/>
            <a:r>
              <a:rPr lang="en-US" altLang="en-US" smtClean="0"/>
              <a:t>Predict patterns of population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614363"/>
            <a:ext cx="4124325" cy="562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114425"/>
            <a:ext cx="7326313" cy="48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2593975"/>
            <a:ext cx="77628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962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Genius of Calculus is Simple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relies on only two ideas</a:t>
            </a:r>
          </a:p>
          <a:p>
            <a:pPr lvl="1" eaLnBrk="1" hangingPunct="1"/>
            <a:r>
              <a:rPr lang="en-US" altLang="en-US" smtClean="0"/>
              <a:t>The Derivative</a:t>
            </a:r>
          </a:p>
          <a:p>
            <a:pPr lvl="1" eaLnBrk="1" hangingPunct="1"/>
            <a:r>
              <a:rPr lang="en-US" altLang="en-US" smtClean="0"/>
              <a:t>The Integral</a:t>
            </a:r>
          </a:p>
          <a:p>
            <a:pPr eaLnBrk="1" hangingPunct="1"/>
            <a:r>
              <a:rPr lang="en-US" altLang="en-US" smtClean="0"/>
              <a:t>Both come from a common sense analysis of motion</a:t>
            </a:r>
          </a:p>
          <a:p>
            <a:pPr lvl="1" eaLnBrk="1" hangingPunct="1"/>
            <a:r>
              <a:rPr lang="en-US" altLang="en-US" smtClean="0"/>
              <a:t>Motion is change in position over time</a:t>
            </a:r>
          </a:p>
          <a:p>
            <a:pPr lvl="1" eaLnBrk="1" hangingPunct="1"/>
            <a:r>
              <a:rPr lang="en-US" altLang="en-US" smtClean="0"/>
              <a:t>All you have to do is drop your pencil to see it happen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Calculus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It is the mathematics of change</a:t>
            </a:r>
          </a:p>
          <a:p>
            <a:pPr eaLnBrk="1" hangingPunct="1"/>
            <a:r>
              <a:rPr lang="en-US" altLang="en-US" dirty="0" smtClean="0"/>
              <a:t>It is the mathematics of </a:t>
            </a:r>
          </a:p>
          <a:p>
            <a:pPr lvl="1" eaLnBrk="1" hangingPunct="1"/>
            <a:r>
              <a:rPr lang="en-US" altLang="en-US" dirty="0" smtClean="0"/>
              <a:t>tangent lines</a:t>
            </a:r>
          </a:p>
          <a:p>
            <a:pPr lvl="1" eaLnBrk="1" hangingPunct="1"/>
            <a:r>
              <a:rPr lang="en-US" altLang="en-US" dirty="0" smtClean="0"/>
              <a:t>slopes</a:t>
            </a:r>
          </a:p>
          <a:p>
            <a:pPr lvl="1" eaLnBrk="1" hangingPunct="1"/>
            <a:r>
              <a:rPr lang="en-US" altLang="en-US" dirty="0" smtClean="0"/>
              <a:t>areas</a:t>
            </a:r>
          </a:p>
          <a:p>
            <a:pPr lvl="1" eaLnBrk="1" hangingPunct="1"/>
            <a:r>
              <a:rPr lang="en-US" altLang="en-US" dirty="0" smtClean="0"/>
              <a:t>volumes</a:t>
            </a:r>
          </a:p>
          <a:p>
            <a:pPr eaLnBrk="1" hangingPunct="1"/>
            <a:r>
              <a:rPr lang="en-US" altLang="en-US" dirty="0" smtClean="0"/>
              <a:t>It enables us to model real life situations</a:t>
            </a:r>
          </a:p>
          <a:p>
            <a:pPr eaLnBrk="1" hangingPunct="1"/>
            <a:r>
              <a:rPr lang="en-US" altLang="en-US" dirty="0" smtClean="0"/>
              <a:t>It is dynamic</a:t>
            </a:r>
          </a:p>
          <a:p>
            <a:pPr lvl="1" eaLnBrk="1" hangingPunct="1"/>
            <a:r>
              <a:rPr lang="en-US" altLang="en-US" dirty="0" smtClean="0"/>
              <a:t>In contrast to algebra/</a:t>
            </a:r>
            <a:r>
              <a:rPr lang="en-US" altLang="en-US" dirty="0" err="1" smtClean="0"/>
              <a:t>precalc</a:t>
            </a:r>
            <a:r>
              <a:rPr lang="en-US" altLang="en-US" dirty="0" smtClean="0"/>
              <a:t> which is static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7410450" y="1549400"/>
            <a:ext cx="866775" cy="866775"/>
          </a:xfrm>
          <a:prstGeom prst="ellipse">
            <a:avLst/>
          </a:prstGeom>
          <a:gradFill rotWithShape="1">
            <a:gsLst>
              <a:gs pos="0">
                <a:srgbClr val="4DC2FD"/>
              </a:gs>
              <a:gs pos="100000">
                <a:srgbClr val="245A75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Calculus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One answer is to say it is a "limit machine"</a:t>
            </a:r>
          </a:p>
          <a:p>
            <a:pPr marL="609600" indent="-609600" eaLnBrk="1" hangingPunct="1"/>
            <a:r>
              <a:rPr lang="en-US" altLang="en-US" smtClean="0"/>
              <a:t>Involves three stages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Precalculus/algebra mathematics process</a:t>
            </a:r>
          </a:p>
          <a:p>
            <a:pPr marL="1371600" lvl="2" indent="-457200" eaLnBrk="1" hangingPunct="1"/>
            <a:r>
              <a:rPr lang="en-US" altLang="en-US" smtClean="0"/>
              <a:t>Building blocks to produce calculus techniques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Limit process</a:t>
            </a:r>
          </a:p>
          <a:p>
            <a:pPr marL="1371600" lvl="2" indent="-457200" eaLnBrk="1" hangingPunct="1"/>
            <a:r>
              <a:rPr lang="en-US" altLang="en-US" smtClean="0"/>
              <a:t>The stepping stone to calculus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Calculus</a:t>
            </a:r>
          </a:p>
          <a:p>
            <a:pPr marL="1371600" lvl="2" indent="-457200" eaLnBrk="1" hangingPunct="1"/>
            <a:r>
              <a:rPr lang="en-US" altLang="en-US" smtClean="0"/>
              <a:t>Derivatives, integrals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335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Calibri</vt:lpstr>
      <vt:lpstr>Office Theme</vt:lpstr>
      <vt:lpstr>MathType 5.0 Equation</vt:lpstr>
      <vt:lpstr>Introduction to Calculus</vt:lpstr>
      <vt:lpstr>What Do You Think?</vt:lpstr>
      <vt:lpstr>It's the Greatest!</vt:lpstr>
      <vt:lpstr>Slide 4</vt:lpstr>
      <vt:lpstr>Slide 5</vt:lpstr>
      <vt:lpstr>True or False?</vt:lpstr>
      <vt:lpstr>The Genius of Calculus is Simple</vt:lpstr>
      <vt:lpstr>What Is Calculus</vt:lpstr>
      <vt:lpstr>What Is Calculus</vt:lpstr>
      <vt:lpstr>Contrasting Algebra &amp; Calculus</vt:lpstr>
      <vt:lpstr>Contrasting Algebra &amp; Calculus</vt:lpstr>
      <vt:lpstr>Contrasting Algebra &amp; Calculus</vt:lpstr>
      <vt:lpstr>Tangent Line Problem</vt:lpstr>
      <vt:lpstr>Tangent Line Problem</vt:lpstr>
      <vt:lpstr>The Area Problem</vt:lpstr>
      <vt:lpstr>The Area Problem</vt:lpstr>
      <vt:lpstr>The Area Problem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Preview of Calculus</dc:title>
  <dc:creator>Steve Armstrong</dc:creator>
  <cp:lastModifiedBy>admin</cp:lastModifiedBy>
  <cp:revision>20</cp:revision>
  <dcterms:created xsi:type="dcterms:W3CDTF">2007-05-04T16:16:25Z</dcterms:created>
  <dcterms:modified xsi:type="dcterms:W3CDTF">2017-09-12T07:25:40Z</dcterms:modified>
</cp:coreProperties>
</file>