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1" r:id="rId3"/>
    <p:sldId id="257" r:id="rId4"/>
    <p:sldId id="261" r:id="rId5"/>
    <p:sldId id="258" r:id="rId6"/>
    <p:sldId id="28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2" r:id="rId22"/>
    <p:sldId id="293" r:id="rId23"/>
    <p:sldId id="275" r:id="rId24"/>
    <p:sldId id="276" r:id="rId25"/>
    <p:sldId id="277" r:id="rId26"/>
    <p:sldId id="278" r:id="rId27"/>
    <p:sldId id="280" r:id="rId28"/>
    <p:sldId id="281" r:id="rId29"/>
    <p:sldId id="279" r:id="rId30"/>
    <p:sldId id="282" r:id="rId31"/>
    <p:sldId id="283" r:id="rId32"/>
    <p:sldId id="284" r:id="rId33"/>
    <p:sldId id="285" r:id="rId34"/>
    <p:sldId id="294" r:id="rId35"/>
    <p:sldId id="286" r:id="rId36"/>
    <p:sldId id="287"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1123"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E6D98-8235-4AB5-B854-647A18EA8512}" type="datetimeFigureOut">
              <a:rPr lang="en-US" smtClean="0"/>
              <a:pPr/>
              <a:t>3/14/2018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1E903-E9EA-436B-A092-2C70EC30B88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523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42212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355765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393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82850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874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321525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87874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290883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5851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0AB77-546D-4F07-A1B7-FA822E6211C5}" type="datetimeFigureOut">
              <a:rPr lang="en-IN" smtClean="0"/>
              <a:pPr/>
              <a:t>14-03-2018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14070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0AB77-546D-4F07-A1B7-FA822E6211C5}" type="datetimeFigureOut">
              <a:rPr lang="en-IN" smtClean="0"/>
              <a:pPr/>
              <a:t>14-03-2018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18F8-19E4-4A04-928D-5445652552DB}" type="slidenum">
              <a:rPr lang="en-IN" smtClean="0"/>
              <a:pPr/>
              <a:t>‹#›</a:t>
            </a:fld>
            <a:endParaRPr lang="en-IN"/>
          </a:p>
        </p:txBody>
      </p:sp>
    </p:spTree>
    <p:extLst>
      <p:ext uri="{BB962C8B-B14F-4D97-AF65-F5344CB8AC3E}">
        <p14:creationId xmlns="" xmlns:p14="http://schemas.microsoft.com/office/powerpoint/2010/main" val="171468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www.softwaretestinghelp.com/getting-started-with-cloud-testing/" TargetMode="External"/><Relationship Id="rId2" Type="http://schemas.openxmlformats.org/officeDocument/2006/relationships/hyperlink" Target="https://www.techopedia.com/definition/26540/cloud-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Testing</a:t>
            </a:r>
            <a:endParaRPr lang="en-IN" dirty="0"/>
          </a:p>
        </p:txBody>
      </p:sp>
      <p:sp>
        <p:nvSpPr>
          <p:cNvPr id="3" name="Subtitle 2"/>
          <p:cNvSpPr>
            <a:spLocks noGrp="1"/>
          </p:cNvSpPr>
          <p:nvPr>
            <p:ph type="subTitle" idx="1"/>
          </p:nvPr>
        </p:nvSpPr>
        <p:spPr/>
        <p:txBody>
          <a:bodyPr/>
          <a:lstStyle/>
          <a:p>
            <a:r>
              <a:rPr lang="en-IN" dirty="0" smtClean="0"/>
              <a:t>Day 2</a:t>
            </a:r>
            <a:endParaRPr lang="en-IN" dirty="0"/>
          </a:p>
        </p:txBody>
      </p:sp>
    </p:spTree>
    <p:extLst>
      <p:ext uri="{BB962C8B-B14F-4D97-AF65-F5344CB8AC3E}">
        <p14:creationId xmlns="" xmlns:p14="http://schemas.microsoft.com/office/powerpoint/2010/main" val="2769491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Benefits of Cloud Testing</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dirty="0"/>
              <a:t>Easily </a:t>
            </a:r>
            <a:r>
              <a:rPr lang="en-IN" b="1" dirty="0" smtClean="0"/>
              <a:t>customizable</a:t>
            </a:r>
            <a:endParaRPr lang="en-IN" dirty="0" smtClean="0"/>
          </a:p>
          <a:p>
            <a:r>
              <a:rPr lang="en-IN" dirty="0" smtClean="0"/>
              <a:t>With </a:t>
            </a:r>
            <a:r>
              <a:rPr lang="en-IN" dirty="0"/>
              <a:t>the use of cloud, it’s an easy task for organizations to emulate an end-user centric environment by customizing it as per the usage thereby, saving cost and </a:t>
            </a:r>
            <a:r>
              <a:rPr lang="en-IN" dirty="0" smtClean="0"/>
              <a:t>time.</a:t>
            </a:r>
          </a:p>
          <a:p>
            <a:r>
              <a:rPr lang="en-IN" dirty="0" smtClean="0"/>
              <a:t>Test </a:t>
            </a:r>
            <a:r>
              <a:rPr lang="en-IN" dirty="0"/>
              <a:t>teams can easily perform load and performance testing scenarios in various permutations and combinations like – different OSes, </a:t>
            </a:r>
            <a:r>
              <a:rPr lang="en-IN" dirty="0" smtClean="0"/>
              <a:t>runtime, browsers</a:t>
            </a:r>
            <a:r>
              <a:rPr lang="en-IN" dirty="0"/>
              <a:t>, configurations, etc.</a:t>
            </a:r>
          </a:p>
          <a:p>
            <a:endParaRPr lang="en-IN" dirty="0"/>
          </a:p>
        </p:txBody>
      </p:sp>
    </p:spTree>
    <p:extLst>
      <p:ext uri="{BB962C8B-B14F-4D97-AF65-F5344CB8AC3E}">
        <p14:creationId xmlns="" xmlns:p14="http://schemas.microsoft.com/office/powerpoint/2010/main" val="2864610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Benefits of Cloud Testing</a:t>
            </a:r>
            <a:endParaRPr lang="en-IN" dirty="0"/>
          </a:p>
        </p:txBody>
      </p:sp>
      <p:sp>
        <p:nvSpPr>
          <p:cNvPr id="3" name="Content Placeholder 2"/>
          <p:cNvSpPr>
            <a:spLocks noGrp="1"/>
          </p:cNvSpPr>
          <p:nvPr>
            <p:ph idx="1"/>
          </p:nvPr>
        </p:nvSpPr>
        <p:spPr/>
        <p:txBody>
          <a:bodyPr/>
          <a:lstStyle/>
          <a:p>
            <a:pPr marL="0" indent="0">
              <a:buNone/>
            </a:pPr>
            <a:r>
              <a:rPr lang="en-IN" b="1" dirty="0" smtClean="0"/>
              <a:t>Scalability</a:t>
            </a:r>
            <a:endParaRPr lang="en-IN" dirty="0" smtClean="0"/>
          </a:p>
          <a:p>
            <a:r>
              <a:rPr lang="en-IN" dirty="0" smtClean="0"/>
              <a:t>This </a:t>
            </a:r>
            <a:r>
              <a:rPr lang="en-IN" dirty="0"/>
              <a:t>is one of the most attractive features of the cloud whereby the computing resources can be increased or decreased wherever it is </a:t>
            </a:r>
            <a:r>
              <a:rPr lang="en-IN" dirty="0" smtClean="0"/>
              <a:t>necessary.</a:t>
            </a:r>
          </a:p>
          <a:p>
            <a:r>
              <a:rPr lang="en-IN" dirty="0" smtClean="0"/>
              <a:t>This </a:t>
            </a:r>
            <a:r>
              <a:rPr lang="en-IN" dirty="0"/>
              <a:t>is widely used in the situations where the business requirements keep altering frequently.</a:t>
            </a:r>
          </a:p>
          <a:p>
            <a:pPr marL="0" indent="0">
              <a:buNone/>
            </a:pPr>
            <a:endParaRPr lang="en-IN" dirty="0"/>
          </a:p>
        </p:txBody>
      </p:sp>
    </p:spTree>
    <p:extLst>
      <p:ext uri="{BB962C8B-B14F-4D97-AF65-F5344CB8AC3E}">
        <p14:creationId xmlns="" xmlns:p14="http://schemas.microsoft.com/office/powerpoint/2010/main" val="721271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Testing Forms</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Testing of the whole cloud:</a:t>
            </a:r>
            <a:r>
              <a:rPr lang="en-IN" dirty="0" smtClean="0"/>
              <a:t> The cloud is viewed as a whole entity based on its features and testing is carried out based on that.</a:t>
            </a:r>
          </a:p>
          <a:p>
            <a:r>
              <a:rPr lang="en-IN" b="1" dirty="0" smtClean="0"/>
              <a:t>Testing </a:t>
            </a:r>
            <a:r>
              <a:rPr lang="en-IN" b="1" dirty="0"/>
              <a:t>within a cloud:</a:t>
            </a:r>
            <a:r>
              <a:rPr lang="en-IN" dirty="0"/>
              <a:t> This is the testing that is carried out inside the cloud by checking each of its internal features</a:t>
            </a:r>
          </a:p>
          <a:p>
            <a:r>
              <a:rPr lang="en-IN" b="1" dirty="0"/>
              <a:t>Testing across the clouds:</a:t>
            </a:r>
            <a:r>
              <a:rPr lang="en-IN" dirty="0"/>
              <a:t> Based on the specifications, here the testing is carried out on the different type of clouds-like public, private and hybrid clouds.</a:t>
            </a:r>
          </a:p>
          <a:p>
            <a:r>
              <a:rPr lang="en-IN" b="1" dirty="0"/>
              <a:t>SaaS testing in cloud:</a:t>
            </a:r>
            <a:r>
              <a:rPr lang="en-IN" dirty="0"/>
              <a:t> Functional and non-functional testing is performed based on requirements.</a:t>
            </a:r>
          </a:p>
          <a:p>
            <a:endParaRPr lang="en-IN" dirty="0"/>
          </a:p>
        </p:txBody>
      </p:sp>
    </p:spTree>
    <p:extLst>
      <p:ext uri="{BB962C8B-B14F-4D97-AF65-F5344CB8AC3E}">
        <p14:creationId xmlns="" xmlns:p14="http://schemas.microsoft.com/office/powerpoint/2010/main" val="424585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Testing Environments</a:t>
            </a:r>
            <a:endParaRPr lang="en-IN" dirty="0"/>
          </a:p>
        </p:txBody>
      </p:sp>
      <p:sp>
        <p:nvSpPr>
          <p:cNvPr id="3" name="Content Placeholder 2"/>
          <p:cNvSpPr>
            <a:spLocks noGrp="1"/>
          </p:cNvSpPr>
          <p:nvPr>
            <p:ph idx="1"/>
          </p:nvPr>
        </p:nvSpPr>
        <p:spPr/>
        <p:txBody>
          <a:bodyPr>
            <a:normAutofit lnSpcReduction="10000"/>
          </a:bodyPr>
          <a:lstStyle/>
          <a:p>
            <a:r>
              <a:rPr lang="en-IN" dirty="0" smtClean="0"/>
              <a:t>A </a:t>
            </a:r>
            <a:r>
              <a:rPr lang="en-IN" dirty="0"/>
              <a:t>private or public environment where the quality of applications deployed in them needs to be validated.</a:t>
            </a:r>
          </a:p>
          <a:p>
            <a:r>
              <a:rPr lang="en-IN" dirty="0"/>
              <a:t>A hybrid environment, where the quality of applications deployed in them needs to be validated.</a:t>
            </a:r>
          </a:p>
          <a:p>
            <a:r>
              <a:rPr lang="en-IN" dirty="0"/>
              <a:t>A test environment which is cloud-based, where the quality of applications deployed in the cloud needs to be validated.</a:t>
            </a:r>
          </a:p>
          <a:p>
            <a:endParaRPr lang="en-IN" dirty="0"/>
          </a:p>
        </p:txBody>
      </p:sp>
    </p:spTree>
    <p:extLst>
      <p:ext uri="{BB962C8B-B14F-4D97-AF65-F5344CB8AC3E}">
        <p14:creationId xmlns="" xmlns:p14="http://schemas.microsoft.com/office/powerpoint/2010/main" val="2430411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Testing Performed in the </a:t>
            </a:r>
            <a:r>
              <a:rPr lang="en-IN" dirty="0" smtClean="0"/>
              <a:t>Cloud</a:t>
            </a:r>
            <a:endParaRPr lang="en-IN" dirty="0"/>
          </a:p>
        </p:txBody>
      </p:sp>
      <p:sp>
        <p:nvSpPr>
          <p:cNvPr id="3" name="Content Placeholder 2"/>
          <p:cNvSpPr>
            <a:spLocks noGrp="1"/>
          </p:cNvSpPr>
          <p:nvPr>
            <p:ph idx="1"/>
          </p:nvPr>
        </p:nvSpPr>
        <p:spPr/>
        <p:txBody>
          <a:bodyPr/>
          <a:lstStyle/>
          <a:p>
            <a:r>
              <a:rPr lang="en-IN" dirty="0"/>
              <a:t>Functional </a:t>
            </a:r>
            <a:r>
              <a:rPr lang="en-IN" dirty="0" smtClean="0"/>
              <a:t>Testing</a:t>
            </a:r>
          </a:p>
          <a:p>
            <a:r>
              <a:rPr lang="en-IN" dirty="0"/>
              <a:t>Non-Functional Testing</a:t>
            </a:r>
          </a:p>
        </p:txBody>
      </p:sp>
    </p:spTree>
    <p:extLst>
      <p:ext uri="{BB962C8B-B14F-4D97-AF65-F5344CB8AC3E}">
        <p14:creationId xmlns="" xmlns:p14="http://schemas.microsoft.com/office/powerpoint/2010/main" val="3023309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Functional Testing</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System Verification Testing</a:t>
            </a:r>
            <a:r>
              <a:rPr lang="en-IN" dirty="0" smtClean="0"/>
              <a:t>: To ensures whether the various modules function correctly with one another, thus making sure that their behaviour is as expected.</a:t>
            </a:r>
          </a:p>
          <a:p>
            <a:r>
              <a:rPr lang="en-IN" b="1" dirty="0" smtClean="0"/>
              <a:t>Acceptance Testing:</a:t>
            </a:r>
            <a:r>
              <a:rPr lang="en-IN" dirty="0" smtClean="0"/>
              <a:t> Here the cloud-based solution is handed over to the users to make sure it meets their expectations.</a:t>
            </a:r>
          </a:p>
          <a:p>
            <a:r>
              <a:rPr lang="en-IN" b="1" dirty="0" smtClean="0"/>
              <a:t>Interoperability Testing: </a:t>
            </a:r>
            <a:r>
              <a:rPr lang="en-IN" dirty="0" smtClean="0"/>
              <a:t>Any application must have the flexibility to work without any issues not only on different platforms but it must also work seamlessly when moving from cloud infrastructure to another.</a:t>
            </a:r>
            <a:endParaRPr lang="en-IN" dirty="0"/>
          </a:p>
        </p:txBody>
      </p:sp>
    </p:spTree>
    <p:extLst>
      <p:ext uri="{BB962C8B-B14F-4D97-AF65-F5344CB8AC3E}">
        <p14:creationId xmlns="" xmlns:p14="http://schemas.microsoft.com/office/powerpoint/2010/main" val="220087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Non-Functional Testing</a:t>
            </a:r>
            <a:endParaRPr lang="en-IN" dirty="0"/>
          </a:p>
        </p:txBody>
      </p:sp>
      <p:sp>
        <p:nvSpPr>
          <p:cNvPr id="3" name="Content Placeholder 2"/>
          <p:cNvSpPr>
            <a:spLocks noGrp="1"/>
          </p:cNvSpPr>
          <p:nvPr>
            <p:ph idx="1"/>
          </p:nvPr>
        </p:nvSpPr>
        <p:spPr/>
        <p:txBody>
          <a:bodyPr/>
          <a:lstStyle/>
          <a:p>
            <a:pPr marL="0" indent="0">
              <a:buNone/>
            </a:pPr>
            <a:r>
              <a:rPr lang="en-IN" b="1" dirty="0"/>
              <a:t>Availability </a:t>
            </a:r>
            <a:r>
              <a:rPr lang="en-IN" b="1" dirty="0" smtClean="0"/>
              <a:t>Testing</a:t>
            </a:r>
            <a:r>
              <a:rPr lang="en-IN" dirty="0" smtClean="0"/>
              <a:t>:</a:t>
            </a:r>
          </a:p>
          <a:p>
            <a:r>
              <a:rPr lang="en-IN" dirty="0" smtClean="0"/>
              <a:t>The </a:t>
            </a:r>
            <a:r>
              <a:rPr lang="en-IN" dirty="0"/>
              <a:t>cloud </a:t>
            </a:r>
            <a:r>
              <a:rPr lang="en-IN" dirty="0" smtClean="0"/>
              <a:t> supervisor/vendor </a:t>
            </a:r>
            <a:r>
              <a:rPr lang="en-IN" dirty="0"/>
              <a:t>has to make sure that the cloud is available round the </a:t>
            </a:r>
            <a:r>
              <a:rPr lang="en-IN" dirty="0" smtClean="0"/>
              <a:t>clock.</a:t>
            </a:r>
          </a:p>
          <a:p>
            <a:r>
              <a:rPr lang="en-IN" dirty="0" smtClean="0"/>
              <a:t>As </a:t>
            </a:r>
            <a:r>
              <a:rPr lang="en-IN" dirty="0"/>
              <a:t>there could be many mission-critical activities going on, the administrator has to make sure that there is no adverse impact to the consumers</a:t>
            </a:r>
          </a:p>
        </p:txBody>
      </p:sp>
    </p:spTree>
    <p:extLst>
      <p:ext uri="{BB962C8B-B14F-4D97-AF65-F5344CB8AC3E}">
        <p14:creationId xmlns="" xmlns:p14="http://schemas.microsoft.com/office/powerpoint/2010/main" val="3481705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Multi-Tenancy Testing</a:t>
            </a:r>
            <a:r>
              <a:rPr lang="en-IN" dirty="0"/>
              <a:t>: Here, multiple users use a cloud offering. Testing must be performed to ensure that there is sufficient security and access control of the data when multiple users are using a single instance</a:t>
            </a:r>
            <a:r>
              <a:rPr lang="en-IN" dirty="0" smtClean="0"/>
              <a:t>.</a:t>
            </a:r>
          </a:p>
          <a:p>
            <a:r>
              <a:rPr lang="en-IN" b="1" dirty="0"/>
              <a:t>Scalability Testing</a:t>
            </a:r>
            <a:r>
              <a:rPr lang="en-IN" dirty="0"/>
              <a:t>: Test to make sure that offering has the capability to provide scale up or scale down facilities as per the need.</a:t>
            </a:r>
          </a:p>
        </p:txBody>
      </p:sp>
    </p:spTree>
    <p:extLst>
      <p:ext uri="{BB962C8B-B14F-4D97-AF65-F5344CB8AC3E}">
        <p14:creationId xmlns="" xmlns:p14="http://schemas.microsoft.com/office/powerpoint/2010/main" val="297037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b="1" dirty="0"/>
              <a:t>Performance Testing</a:t>
            </a:r>
            <a:r>
              <a:rPr lang="en-IN" dirty="0"/>
              <a:t>: Verification of the response time needs to be done to ensure that everything is intact even when there is a lot of requests to be satisfied. </a:t>
            </a:r>
            <a:endParaRPr lang="en-IN" dirty="0" smtClean="0"/>
          </a:p>
          <a:p>
            <a:r>
              <a:rPr lang="en-IN" dirty="0" smtClean="0"/>
              <a:t>The </a:t>
            </a:r>
            <a:r>
              <a:rPr lang="en-IN" dirty="0"/>
              <a:t>network latency is also one of the critical factors to evaluate performance. Also, workload balancing needs to be done when there is a reduction in load, by decommissioning </a:t>
            </a:r>
            <a:r>
              <a:rPr lang="en-IN" dirty="0" smtClean="0"/>
              <a:t>resources.</a:t>
            </a:r>
          </a:p>
          <a:p>
            <a:r>
              <a:rPr lang="en-IN" dirty="0" smtClean="0"/>
              <a:t>Thus </a:t>
            </a:r>
            <a:r>
              <a:rPr lang="en-IN" dirty="0"/>
              <a:t>load and stress testing are done in the cloud offering to make sure applications are performing optimally with increase/decrease in load and stress.</a:t>
            </a:r>
          </a:p>
        </p:txBody>
      </p:sp>
    </p:spTree>
    <p:extLst>
      <p:ext uri="{BB962C8B-B14F-4D97-AF65-F5344CB8AC3E}">
        <p14:creationId xmlns="" xmlns:p14="http://schemas.microsoft.com/office/powerpoint/2010/main" val="3245826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Security Testing</a:t>
            </a:r>
            <a:r>
              <a:rPr lang="en-IN" dirty="0"/>
              <a:t>: As everything is available anytime with Cloud, it’s essential to make sure that all user sensitive information has no unauthorized access and the privacy of users remains intact. </a:t>
            </a:r>
            <a:endParaRPr lang="en-IN" dirty="0" smtClean="0"/>
          </a:p>
          <a:p>
            <a:r>
              <a:rPr lang="en-IN" dirty="0" smtClean="0"/>
              <a:t>When </a:t>
            </a:r>
            <a:r>
              <a:rPr lang="en-IN" dirty="0"/>
              <a:t>maintaining the applications in the cloud, user data integrity must also be verified.</a:t>
            </a:r>
          </a:p>
        </p:txBody>
      </p:sp>
    </p:spTree>
    <p:extLst>
      <p:ext uri="{BB962C8B-B14F-4D97-AF65-F5344CB8AC3E}">
        <p14:creationId xmlns="" xmlns:p14="http://schemas.microsoft.com/office/powerpoint/2010/main" val="2205076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Outcomes</a:t>
            </a:r>
            <a:endParaRPr lang="en-IN" dirty="0"/>
          </a:p>
        </p:txBody>
      </p:sp>
      <p:sp>
        <p:nvSpPr>
          <p:cNvPr id="3" name="Content Placeholder 2"/>
          <p:cNvSpPr>
            <a:spLocks noGrp="1"/>
          </p:cNvSpPr>
          <p:nvPr>
            <p:ph idx="1"/>
          </p:nvPr>
        </p:nvSpPr>
        <p:spPr/>
        <p:txBody>
          <a:bodyPr/>
          <a:lstStyle/>
          <a:p>
            <a:r>
              <a:rPr lang="en-IN" dirty="0" smtClean="0"/>
              <a:t>To know entire landscape of </a:t>
            </a:r>
            <a:r>
              <a:rPr lang="en-IN" smtClean="0"/>
              <a:t>cloud testing and tools.</a:t>
            </a:r>
            <a:endParaRPr lang="en-IN" dirty="0" smtClean="0"/>
          </a:p>
          <a:p>
            <a:r>
              <a:rPr lang="en-IN" dirty="0" smtClean="0"/>
              <a:t>To know benefits of cloud testing</a:t>
            </a:r>
          </a:p>
          <a:p>
            <a:r>
              <a:rPr lang="en-IN" dirty="0" smtClean="0"/>
              <a:t>To understand complexities involved in  cloud testing</a:t>
            </a:r>
          </a:p>
          <a:p>
            <a:r>
              <a:rPr lang="en-IN" dirty="0" smtClean="0"/>
              <a:t>To understand basic offerings of AWS Azure Google as a Public cloud service provider.</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Disaster recovery Testing</a:t>
            </a:r>
            <a:r>
              <a:rPr lang="en-IN" dirty="0"/>
              <a:t>: </a:t>
            </a:r>
            <a:r>
              <a:rPr lang="en-IN" dirty="0" smtClean="0"/>
              <a:t>The </a:t>
            </a:r>
            <a:r>
              <a:rPr lang="en-IN" dirty="0"/>
              <a:t>cloud has to be available at all times and if there are any kind of failures like network outages, breakdown due to extreme load, system failures, </a:t>
            </a:r>
            <a:r>
              <a:rPr lang="en-IN" dirty="0" err="1"/>
              <a:t>etc</a:t>
            </a:r>
            <a:r>
              <a:rPr lang="en-IN" dirty="0"/>
              <a:t>, measure how fast the failure is indicated and if any data loss occurs during this period.</a:t>
            </a:r>
          </a:p>
        </p:txBody>
      </p:sp>
    </p:spTree>
    <p:extLst>
      <p:ext uri="{BB962C8B-B14F-4D97-AF65-F5344CB8AC3E}">
        <p14:creationId xmlns="" xmlns:p14="http://schemas.microsoft.com/office/powerpoint/2010/main" val="3359247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1000108"/>
            <a:ext cx="9190823" cy="414340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9632" y="2071678"/>
            <a:ext cx="9094368" cy="257176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Cloud Testing </a:t>
            </a:r>
            <a:r>
              <a:rPr lang="en-IN" dirty="0" smtClean="0"/>
              <a:t>Challenges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Challenge #</a:t>
            </a:r>
            <a:r>
              <a:rPr lang="en-IN" b="1" dirty="0" smtClean="0"/>
              <a:t>1</a:t>
            </a:r>
          </a:p>
          <a:p>
            <a:r>
              <a:rPr lang="en-IN" dirty="0" smtClean="0"/>
              <a:t>Security </a:t>
            </a:r>
            <a:r>
              <a:rPr lang="en-IN" dirty="0"/>
              <a:t>is a primary issue for the businesses as currently there is still a lot of discussion and research going on in the industry to set up security </a:t>
            </a:r>
            <a:r>
              <a:rPr lang="en-IN" dirty="0" smtClean="0"/>
              <a:t>standards.</a:t>
            </a:r>
          </a:p>
          <a:p>
            <a:r>
              <a:rPr lang="en-IN" dirty="0" smtClean="0"/>
              <a:t>User </a:t>
            </a:r>
            <a:r>
              <a:rPr lang="en-IN" dirty="0"/>
              <a:t>privacy protection, security standards on the cloud, security of applications running in the cloud, security testing techniques are some of the primary issues that need to be addressed in the cloud infrastructure.</a:t>
            </a:r>
          </a:p>
        </p:txBody>
      </p:sp>
    </p:spTree>
    <p:extLst>
      <p:ext uri="{BB962C8B-B14F-4D97-AF65-F5344CB8AC3E}">
        <p14:creationId xmlns="" xmlns:p14="http://schemas.microsoft.com/office/powerpoint/2010/main" val="839231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Cloud Testing </a:t>
            </a:r>
            <a:r>
              <a:rPr lang="en-IN" dirty="0" smtClean="0"/>
              <a:t>Challenges</a:t>
            </a:r>
            <a:endParaRPr lang="en-IN" dirty="0"/>
          </a:p>
        </p:txBody>
      </p:sp>
      <p:sp>
        <p:nvSpPr>
          <p:cNvPr id="3" name="Content Placeholder 2"/>
          <p:cNvSpPr>
            <a:spLocks noGrp="1"/>
          </p:cNvSpPr>
          <p:nvPr>
            <p:ph idx="1"/>
          </p:nvPr>
        </p:nvSpPr>
        <p:spPr/>
        <p:txBody>
          <a:bodyPr>
            <a:normAutofit/>
          </a:bodyPr>
          <a:lstStyle/>
          <a:p>
            <a:r>
              <a:rPr lang="en-IN" b="1" dirty="0"/>
              <a:t>Challenge #</a:t>
            </a:r>
            <a:r>
              <a:rPr lang="en-IN" b="1" dirty="0" smtClean="0"/>
              <a:t>2</a:t>
            </a:r>
          </a:p>
          <a:p>
            <a:r>
              <a:rPr lang="en-IN" dirty="0" smtClean="0"/>
              <a:t>Another </a:t>
            </a:r>
            <a:r>
              <a:rPr lang="en-IN" dirty="0"/>
              <a:t>big challenge is the performance of an application in a cloud, specifically in private clouds. It will be shared across many users and hence could lead to delays as </a:t>
            </a:r>
            <a:r>
              <a:rPr lang="en-IN" dirty="0" smtClean="0"/>
              <a:t>well.</a:t>
            </a:r>
          </a:p>
          <a:p>
            <a:r>
              <a:rPr lang="en-IN" dirty="0" smtClean="0"/>
              <a:t>Also </a:t>
            </a:r>
            <a:r>
              <a:rPr lang="en-IN" dirty="0"/>
              <a:t>in case of some maintenance or outage-related activities, the bandwidth may seem to be insufficient.</a:t>
            </a:r>
          </a:p>
        </p:txBody>
      </p:sp>
    </p:spTree>
    <p:extLst>
      <p:ext uri="{BB962C8B-B14F-4D97-AF65-F5344CB8AC3E}">
        <p14:creationId xmlns="" xmlns:p14="http://schemas.microsoft.com/office/powerpoint/2010/main" val="3004791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Cloud Testing </a:t>
            </a:r>
            <a:r>
              <a:rPr lang="en-IN" dirty="0" smtClean="0"/>
              <a:t>Challenges</a:t>
            </a:r>
            <a:endParaRPr lang="en-IN" dirty="0"/>
          </a:p>
        </p:txBody>
      </p:sp>
      <p:sp>
        <p:nvSpPr>
          <p:cNvPr id="3" name="Content Placeholder 2"/>
          <p:cNvSpPr>
            <a:spLocks noGrp="1"/>
          </p:cNvSpPr>
          <p:nvPr>
            <p:ph idx="1"/>
          </p:nvPr>
        </p:nvSpPr>
        <p:spPr/>
        <p:txBody>
          <a:bodyPr>
            <a:normAutofit/>
          </a:bodyPr>
          <a:lstStyle/>
          <a:p>
            <a:r>
              <a:rPr lang="en-IN" b="1" dirty="0"/>
              <a:t>Challenge #</a:t>
            </a:r>
            <a:r>
              <a:rPr lang="en-IN" b="1" dirty="0" smtClean="0"/>
              <a:t>3</a:t>
            </a:r>
          </a:p>
          <a:p>
            <a:r>
              <a:rPr lang="en-IN" dirty="0" smtClean="0"/>
              <a:t>Sometimes </a:t>
            </a:r>
            <a:r>
              <a:rPr lang="en-IN" dirty="0"/>
              <a:t>for testing purposes, we require certain configurations with respect to servers, storage or networking which may not be supported by the cloud </a:t>
            </a:r>
            <a:r>
              <a:rPr lang="en-IN" dirty="0" smtClean="0"/>
              <a:t>provider.</a:t>
            </a:r>
          </a:p>
          <a:p>
            <a:r>
              <a:rPr lang="en-IN" dirty="0" smtClean="0"/>
              <a:t>This </a:t>
            </a:r>
            <a:r>
              <a:rPr lang="en-IN" dirty="0"/>
              <a:t>sometimes makes it difficult to emulate customer environments.</a:t>
            </a:r>
          </a:p>
        </p:txBody>
      </p:sp>
    </p:spTree>
    <p:extLst>
      <p:ext uri="{BB962C8B-B14F-4D97-AF65-F5344CB8AC3E}">
        <p14:creationId xmlns="" xmlns:p14="http://schemas.microsoft.com/office/powerpoint/2010/main" val="2506656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Cloud Testing </a:t>
            </a:r>
            <a:r>
              <a:rPr lang="en-IN" dirty="0" smtClean="0"/>
              <a:t>Challenges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Challenge #4</a:t>
            </a:r>
            <a:r>
              <a:rPr lang="en-IN" dirty="0"/>
              <a:t>. Another commonly faced challenge is with respect to integration testing whereby the testers test the network, database, servers, </a:t>
            </a:r>
            <a:r>
              <a:rPr lang="en-IN" dirty="0" smtClean="0"/>
              <a:t>etc.</a:t>
            </a:r>
          </a:p>
          <a:p>
            <a:r>
              <a:rPr lang="en-IN" dirty="0" smtClean="0"/>
              <a:t>In </a:t>
            </a:r>
            <a:r>
              <a:rPr lang="en-IN" dirty="0"/>
              <a:t>such situations, the tester will not have control over the underlying </a:t>
            </a:r>
            <a:r>
              <a:rPr lang="en-IN" dirty="0" smtClean="0"/>
              <a:t>environment.</a:t>
            </a:r>
          </a:p>
          <a:p>
            <a:r>
              <a:rPr lang="en-IN" dirty="0" smtClean="0"/>
              <a:t>Secondly</a:t>
            </a:r>
            <a:r>
              <a:rPr lang="en-IN" dirty="0"/>
              <a:t>, the challenge is doubled when there has to be an interaction between these components because the tester will have to anticipate risks like crashes, network breakdown or servers going kaput.</a:t>
            </a:r>
          </a:p>
        </p:txBody>
      </p:sp>
    </p:spTree>
    <p:extLst>
      <p:ext uri="{BB962C8B-B14F-4D97-AF65-F5344CB8AC3E}">
        <p14:creationId xmlns="" xmlns:p14="http://schemas.microsoft.com/office/powerpoint/2010/main" val="3699609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Expectations from Cloud Testing</a:t>
            </a:r>
            <a:endParaRPr lang="en-IN" dirty="0"/>
          </a:p>
        </p:txBody>
      </p:sp>
      <p:sp>
        <p:nvSpPr>
          <p:cNvPr id="3" name="Content Placeholder 2"/>
          <p:cNvSpPr>
            <a:spLocks noGrp="1"/>
          </p:cNvSpPr>
          <p:nvPr>
            <p:ph idx="1"/>
          </p:nvPr>
        </p:nvSpPr>
        <p:spPr/>
        <p:txBody>
          <a:bodyPr>
            <a:normAutofit fontScale="85000" lnSpcReduction="10000"/>
          </a:bodyPr>
          <a:lstStyle/>
          <a:p>
            <a:r>
              <a:rPr lang="en-IN" i="1" dirty="0"/>
              <a:t>Need #1: Adequate test models and criteria</a:t>
            </a:r>
            <a:r>
              <a:rPr lang="en-IN" dirty="0"/>
              <a:t> </a:t>
            </a:r>
            <a:br>
              <a:rPr lang="en-IN" dirty="0"/>
            </a:br>
            <a:r>
              <a:rPr lang="en-IN" dirty="0"/>
              <a:t>To effectively support cloud testing, engineers need new</a:t>
            </a:r>
            <a:br>
              <a:rPr lang="en-IN" dirty="0"/>
            </a:br>
            <a:r>
              <a:rPr lang="en-IN" dirty="0"/>
              <a:t>adequate test models and criteria </a:t>
            </a:r>
            <a:endParaRPr lang="en-IN" dirty="0" smtClean="0"/>
          </a:p>
          <a:p>
            <a:r>
              <a:rPr lang="en-IN" i="1" dirty="0" smtClean="0"/>
              <a:t>Need </a:t>
            </a:r>
            <a:r>
              <a:rPr lang="en-IN" i="1" dirty="0"/>
              <a:t>#2: </a:t>
            </a:r>
            <a:r>
              <a:rPr lang="en-IN" i="1" dirty="0" err="1"/>
              <a:t>TaaS</a:t>
            </a:r>
            <a:r>
              <a:rPr lang="en-IN" i="1" dirty="0"/>
              <a:t> test processes and </a:t>
            </a:r>
            <a:r>
              <a:rPr lang="en-IN" i="1" dirty="0" err="1"/>
              <a:t>QoS</a:t>
            </a:r>
            <a:r>
              <a:rPr lang="en-IN" i="1" dirty="0"/>
              <a:t> </a:t>
            </a:r>
            <a:r>
              <a:rPr lang="en-IN" i="1" dirty="0" smtClean="0"/>
              <a:t>standards</a:t>
            </a:r>
            <a:r>
              <a:rPr lang="en-IN" dirty="0" smtClean="0"/>
              <a:t> </a:t>
            </a:r>
            <a:r>
              <a:rPr lang="en-IN" dirty="0"/>
              <a:t>Today’s commercial SaaS and clouds provide different</a:t>
            </a:r>
            <a:br>
              <a:rPr lang="en-IN" dirty="0"/>
            </a:br>
            <a:r>
              <a:rPr lang="en-IN" dirty="0"/>
              <a:t>types of Service Level Agreement (SLA) for users.</a:t>
            </a:r>
            <a:br>
              <a:rPr lang="en-IN" dirty="0"/>
            </a:br>
            <a:r>
              <a:rPr lang="en-IN" dirty="0"/>
              <a:t>However, both vendors and users need well-</a:t>
            </a:r>
            <a:r>
              <a:rPr lang="en-IN" dirty="0" err="1"/>
              <a:t>defned</a:t>
            </a:r>
            <a:r>
              <a:rPr lang="en-IN" dirty="0"/>
              <a:t/>
            </a:r>
            <a:br>
              <a:rPr lang="en-IN" dirty="0"/>
            </a:br>
            <a:r>
              <a:rPr lang="en-IN" dirty="0"/>
              <a:t>testing and quality assurance standards as a theoretic</a:t>
            </a:r>
            <a:br>
              <a:rPr lang="en-IN" dirty="0"/>
            </a:br>
            <a:r>
              <a:rPr lang="en-IN" dirty="0"/>
              <a:t>base to establish fair and sound service level </a:t>
            </a:r>
            <a:r>
              <a:rPr lang="en-IN" dirty="0" smtClean="0"/>
              <a:t>agreements between </a:t>
            </a:r>
            <a:r>
              <a:rPr lang="en-IN" dirty="0"/>
              <a:t>them. </a:t>
            </a:r>
          </a:p>
        </p:txBody>
      </p:sp>
    </p:spTree>
    <p:extLst>
      <p:ext uri="{BB962C8B-B14F-4D97-AF65-F5344CB8AC3E}">
        <p14:creationId xmlns="" xmlns:p14="http://schemas.microsoft.com/office/powerpoint/2010/main" val="4121496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2400" i="1" dirty="0"/>
              <a:t>Need #3: Innovative test methods and solutions</a:t>
            </a:r>
            <a:r>
              <a:rPr lang="en-IN" sz="2400" dirty="0"/>
              <a:t> The new features and new requirements of </a:t>
            </a:r>
            <a:r>
              <a:rPr lang="en-IN" sz="2400" dirty="0" smtClean="0"/>
              <a:t>cloud-based applications </a:t>
            </a:r>
            <a:r>
              <a:rPr lang="en-IN" sz="2400" dirty="0"/>
              <a:t>and SaaS bring some demands on new </a:t>
            </a:r>
            <a:r>
              <a:rPr lang="en-IN" sz="2400" dirty="0" smtClean="0"/>
              <a:t>test methods </a:t>
            </a:r>
            <a:r>
              <a:rPr lang="en-IN" sz="2400" dirty="0"/>
              <a:t>and solutions </a:t>
            </a:r>
            <a:endParaRPr lang="en-IN" sz="2400" dirty="0" smtClean="0"/>
          </a:p>
          <a:p>
            <a:r>
              <a:rPr lang="en-IN" sz="2400" i="1" dirty="0" smtClean="0"/>
              <a:t>Need </a:t>
            </a:r>
            <a:r>
              <a:rPr lang="en-IN" sz="2400" i="1" dirty="0"/>
              <a:t>#4: Innovative dynamic test platforms and tools</a:t>
            </a:r>
            <a:r>
              <a:rPr lang="en-IN" sz="2400" dirty="0"/>
              <a:t> </a:t>
            </a:r>
            <a:r>
              <a:rPr lang="en-IN" sz="2400" dirty="0" smtClean="0"/>
              <a:t>Cloud </a:t>
            </a:r>
            <a:r>
              <a:rPr lang="en-IN" sz="2400" dirty="0"/>
              <a:t>testing requires large scale real-time test loads in </a:t>
            </a:r>
            <a:r>
              <a:rPr lang="en-IN" sz="2400" dirty="0" smtClean="0"/>
              <a:t>a scalable </a:t>
            </a:r>
            <a:r>
              <a:rPr lang="en-IN" sz="2400" dirty="0"/>
              <a:t>web-based distributed environment. This </a:t>
            </a:r>
            <a:r>
              <a:rPr lang="en-IN" sz="2400" dirty="0" smtClean="0"/>
              <a:t>suggests the </a:t>
            </a:r>
            <a:r>
              <a:rPr lang="en-IN" sz="2400" dirty="0"/>
              <a:t>need of several test tools and solutions. </a:t>
            </a:r>
            <a:r>
              <a:rPr lang="en-IN" sz="2400" b="1" i="1" dirty="0"/>
              <a:t>One of them </a:t>
            </a:r>
            <a:r>
              <a:rPr lang="en-IN" sz="2400" dirty="0" smtClean="0"/>
              <a:t>is a </a:t>
            </a:r>
            <a:r>
              <a:rPr lang="en-IN" sz="2400" dirty="0"/>
              <a:t>powerful test simulator, which provides large-scale </a:t>
            </a:r>
            <a:r>
              <a:rPr lang="en-IN" sz="2400" dirty="0" smtClean="0"/>
              <a:t>web based </a:t>
            </a:r>
            <a:r>
              <a:rPr lang="en-IN" sz="2400" dirty="0" smtClean="0"/>
              <a:t>test simulation </a:t>
            </a:r>
            <a:r>
              <a:rPr lang="en-IN" sz="2400" dirty="0"/>
              <a:t>and data generation in a cloud </a:t>
            </a:r>
            <a:r>
              <a:rPr lang="en-IN" sz="2400" dirty="0" smtClean="0"/>
              <a:t>using virtual </a:t>
            </a:r>
            <a:r>
              <a:rPr lang="en-IN" sz="2400" dirty="0"/>
              <a:t>and physical computing resources</a:t>
            </a:r>
            <a:r>
              <a:rPr lang="en-IN" sz="2400" dirty="0" smtClean="0"/>
              <a:t>.</a:t>
            </a:r>
            <a:endParaRPr lang="en-IN" sz="2400" dirty="0"/>
          </a:p>
        </p:txBody>
      </p:sp>
    </p:spTree>
    <p:extLst>
      <p:ext uri="{BB962C8B-B14F-4D97-AF65-F5344CB8AC3E}">
        <p14:creationId xmlns="" xmlns:p14="http://schemas.microsoft.com/office/powerpoint/2010/main" val="329347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IN" dirty="0"/>
              <a:t>Today, Cloud Computing has become one of those “big bangs” in the </a:t>
            </a:r>
            <a:r>
              <a:rPr lang="en-IN" dirty="0" smtClean="0"/>
              <a:t>industry, </a:t>
            </a:r>
            <a:r>
              <a:rPr lang="en-IN" dirty="0"/>
              <a:t>organizations are now leaning towards adopting the cloud because of its </a:t>
            </a:r>
            <a:r>
              <a:rPr lang="en-IN" b="1" dirty="0"/>
              <a:t>flexibility, scalability and reduced costs</a:t>
            </a:r>
            <a:r>
              <a:rPr lang="en-IN" dirty="0"/>
              <a:t>.</a:t>
            </a:r>
          </a:p>
          <a:p>
            <a:r>
              <a:rPr lang="en-IN" dirty="0"/>
              <a:t>Using the cloud for testing is immensely helping organizations to acquire the required tools, software licenses, infrastructures at a very low cost without having to set it up themselves and later worry about its maximum utilization.</a:t>
            </a:r>
          </a:p>
          <a:p>
            <a:endParaRPr lang="en-IN" dirty="0"/>
          </a:p>
        </p:txBody>
      </p:sp>
    </p:spTree>
    <p:extLst>
      <p:ext uri="{BB962C8B-B14F-4D97-AF65-F5344CB8AC3E}">
        <p14:creationId xmlns="" xmlns:p14="http://schemas.microsoft.com/office/powerpoint/2010/main" val="233808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What is it ?</a:t>
            </a:r>
          </a:p>
          <a:p>
            <a:r>
              <a:rPr lang="en-IN" dirty="0"/>
              <a:t>Cloud testing is a subset of software testing in which simulated, real-world Web traffic is used to test cloud-based Web applications. Cloud testing also verifies and validates specific cloud functions, including redundancy and performance scalability. </a:t>
            </a:r>
            <a:r>
              <a:rPr lang="en-IN" dirty="0" smtClean="0"/>
              <a:t/>
            </a:r>
            <a:br>
              <a:rPr lang="en-IN" dirty="0" smtClean="0"/>
            </a:br>
            <a:endParaRPr lang="en-IN" dirty="0"/>
          </a:p>
        </p:txBody>
      </p:sp>
    </p:spTree>
    <p:extLst>
      <p:ext uri="{BB962C8B-B14F-4D97-AF65-F5344CB8AC3E}">
        <p14:creationId xmlns="" xmlns:p14="http://schemas.microsoft.com/office/powerpoint/2010/main" val="2966736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latin typeface="+mj-lt"/>
                <a:ea typeface="Times New Roman"/>
                <a:cs typeface="Times New Roman"/>
                <a:sym typeface="Times New Roman"/>
              </a:rPr>
              <a:t>Cloud and conventional methods of </a:t>
            </a:r>
            <a:r>
              <a:rPr lang="en" b="1" dirty="0" smtClean="0">
                <a:latin typeface="+mj-lt"/>
                <a:ea typeface="Times New Roman"/>
                <a:cs typeface="Times New Roman"/>
                <a:sym typeface="Times New Roman"/>
              </a:rPr>
              <a:t>Computing</a:t>
            </a:r>
            <a:br>
              <a:rPr lang="en" b="1" dirty="0" smtClean="0">
                <a:latin typeface="+mj-lt"/>
                <a:ea typeface="Times New Roman"/>
                <a:cs typeface="Times New Roman"/>
                <a:sym typeface="Times New Roman"/>
              </a:rPr>
            </a:br>
            <a:r>
              <a:rPr lang="en" sz="2000" dirty="0" smtClean="0">
                <a:latin typeface="+mj-lt"/>
                <a:ea typeface="Times New Roman"/>
                <a:cs typeface="Times New Roman"/>
                <a:sym typeface="Times New Roman"/>
              </a:rPr>
              <a:t>(Testing Landscape)</a:t>
            </a:r>
            <a:endParaRPr>
              <a:latin typeface="+mj-lt"/>
            </a:endParaRPr>
          </a:p>
        </p:txBody>
      </p:sp>
      <p:sp>
        <p:nvSpPr>
          <p:cNvPr id="276" name="Shape 276"/>
          <p:cNvSpPr txBox="1">
            <a:spLocks noGrp="1"/>
          </p:cNvSpPr>
          <p:nvPr>
            <p:ph type="body" idx="1"/>
          </p:nvPr>
        </p:nvSpPr>
        <p:spPr>
          <a:xfrm>
            <a:off x="285720" y="2302800"/>
            <a:ext cx="8520600" cy="3340778"/>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Software </a:t>
            </a:r>
            <a:r>
              <a:rPr lang="en" sz="2400" dirty="0">
                <a:solidFill>
                  <a:schemeClr val="dk1"/>
                </a:solidFill>
                <a:latin typeface="+mn-lt"/>
                <a:ea typeface="Times New Roman"/>
                <a:cs typeface="Times New Roman"/>
                <a:sym typeface="Times New Roman"/>
              </a:rPr>
              <a:t>Build </a:t>
            </a:r>
            <a:r>
              <a:rPr lang="en" sz="2400" dirty="0" smtClean="0">
                <a:solidFill>
                  <a:schemeClr val="dk1"/>
                </a:solidFill>
                <a:latin typeface="+mn-lt"/>
                <a:ea typeface="Times New Roman"/>
                <a:cs typeface="Times New Roman"/>
                <a:sym typeface="Times New Roman"/>
              </a:rPr>
              <a:t>Generation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Build Deployment</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Data </a:t>
            </a:r>
            <a:r>
              <a:rPr lang="en" sz="2400" dirty="0">
                <a:solidFill>
                  <a:schemeClr val="dk1"/>
                </a:solidFill>
                <a:latin typeface="+mn-lt"/>
                <a:ea typeface="Times New Roman"/>
                <a:cs typeface="Times New Roman"/>
                <a:sym typeface="Times New Roman"/>
              </a:rPr>
              <a:t>bed </a:t>
            </a:r>
            <a:r>
              <a:rPr lang="en" sz="2400" dirty="0" smtClean="0">
                <a:solidFill>
                  <a:schemeClr val="dk1"/>
                </a:solidFill>
                <a:latin typeface="+mn-lt"/>
                <a:ea typeface="Times New Roman"/>
                <a:cs typeface="Times New Roman"/>
                <a:sym typeface="Times New Roman"/>
              </a:rPr>
              <a:t>preparation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Functional Testing</a:t>
            </a:r>
          </a:p>
          <a:p>
            <a:pPr marL="0" indent="0">
              <a:lnSpc>
                <a:spcPct val="150000"/>
              </a:lnSpc>
              <a:spcAft>
                <a:spcPts val="1600"/>
              </a:spcAft>
              <a:buNone/>
            </a:pPr>
            <a:r>
              <a:rPr lang="en" sz="2400" dirty="0" smtClean="0">
                <a:solidFill>
                  <a:schemeClr val="dk1"/>
                </a:solidFill>
                <a:latin typeface="+mn-lt"/>
                <a:ea typeface="Times New Roman"/>
                <a:cs typeface="Times New Roman"/>
                <a:sym typeface="Times New Roman"/>
              </a:rPr>
              <a:t>Non </a:t>
            </a:r>
            <a:r>
              <a:rPr lang="en" sz="2400" dirty="0">
                <a:solidFill>
                  <a:schemeClr val="dk1"/>
                </a:solidFill>
                <a:latin typeface="+mn-lt"/>
                <a:ea typeface="Times New Roman"/>
                <a:cs typeface="Times New Roman"/>
                <a:sym typeface="Times New Roman"/>
              </a:rPr>
              <a:t>functional Testing</a:t>
            </a:r>
            <a:endParaRPr sz="240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alphaModFix/>
          </a:blip>
          <a:stretch>
            <a:fillRect/>
          </a:stretch>
        </p:blipFill>
        <p:spPr>
          <a:xfrm>
            <a:off x="152400" y="1111301"/>
            <a:ext cx="8839200" cy="4355668"/>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Shape 286"/>
          <p:cNvPicPr preferRelativeResize="0"/>
          <p:nvPr/>
        </p:nvPicPr>
        <p:blipFill>
          <a:blip r:embed="rId3">
            <a:alphaModFix/>
          </a:blip>
          <a:stretch>
            <a:fillRect/>
          </a:stretch>
        </p:blipFill>
        <p:spPr>
          <a:xfrm>
            <a:off x="152400" y="699817"/>
            <a:ext cx="8839202" cy="5458368"/>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285860"/>
            <a:ext cx="9044320" cy="435771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3143248"/>
            <a:ext cx="8229600" cy="1143000"/>
          </a:xfrm>
        </p:spPr>
        <p:txBody>
          <a:bodyPr/>
          <a:lstStyle/>
          <a:p>
            <a:r>
              <a:rPr lang="en-IN" dirty="0" smtClean="0"/>
              <a:t>Cloud Testing Tools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4993" y="1643050"/>
            <a:ext cx="8919007" cy="321471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570" y="1714488"/>
            <a:ext cx="9153570" cy="307183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Bibiliography</a:t>
            </a:r>
            <a:endParaRPr lang="en-IN" dirty="0"/>
          </a:p>
        </p:txBody>
      </p:sp>
      <p:sp>
        <p:nvSpPr>
          <p:cNvPr id="3" name="Content Placeholder 2"/>
          <p:cNvSpPr>
            <a:spLocks noGrp="1"/>
          </p:cNvSpPr>
          <p:nvPr>
            <p:ph idx="1"/>
          </p:nvPr>
        </p:nvSpPr>
        <p:spPr/>
        <p:txBody>
          <a:bodyPr/>
          <a:lstStyle/>
          <a:p>
            <a:r>
              <a:rPr lang="en-IN" dirty="0" smtClean="0">
                <a:hlinkClick r:id="rId2"/>
              </a:rPr>
              <a:t>https://www.techopedia.com/definition/26540/cloud-testing</a:t>
            </a:r>
            <a:endParaRPr lang="en-IN" dirty="0" smtClean="0"/>
          </a:p>
          <a:p>
            <a:r>
              <a:rPr lang="en-IN" dirty="0" smtClean="0">
                <a:hlinkClick r:id="rId3"/>
              </a:rPr>
              <a:t>http://www.softwaretestinghelp.com/getting-started-with-cloud-testing/</a:t>
            </a:r>
            <a:endParaRPr lang="en-IN" dirty="0" smtClean="0"/>
          </a:p>
          <a:p>
            <a:endParaRPr lang="en-IN" dirty="0" smtClean="0"/>
          </a:p>
          <a:p>
            <a:endParaRPr lang="en-IN" dirty="0"/>
          </a:p>
        </p:txBody>
      </p:sp>
    </p:spTree>
    <p:extLst>
      <p:ext uri="{BB962C8B-B14F-4D97-AF65-F5344CB8AC3E}">
        <p14:creationId xmlns="" xmlns:p14="http://schemas.microsoft.com/office/powerpoint/2010/main" val="1060869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a:t>
            </a:r>
            <a:r>
              <a:rPr lang="en-IN" dirty="0"/>
              <a:t>cloud offerings, it’s essential to make sure that the service (product) not only meets its functional requirements but also the non-functional </a:t>
            </a:r>
            <a:r>
              <a:rPr lang="en-IN" dirty="0" smtClean="0"/>
              <a:t>requirements.</a:t>
            </a:r>
          </a:p>
          <a:p>
            <a:r>
              <a:rPr lang="en-IN" dirty="0" smtClean="0"/>
              <a:t>With </a:t>
            </a:r>
            <a:r>
              <a:rPr lang="en-IN" dirty="0"/>
              <a:t>a range of applications in the cloud, it is now becoming essential to develop the cloud testing strategy.</a:t>
            </a:r>
          </a:p>
        </p:txBody>
      </p:sp>
    </p:spTree>
    <p:extLst>
      <p:ext uri="{BB962C8B-B14F-4D97-AF65-F5344CB8AC3E}">
        <p14:creationId xmlns="" xmlns:p14="http://schemas.microsoft.com/office/powerpoint/2010/main" val="245966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testing strategy components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Performance </a:t>
            </a:r>
            <a:r>
              <a:rPr lang="en-IN" dirty="0"/>
              <a:t>and Load Testing (longevity testing): Ensure that a cloud solution meets business requirements specific to cloud computing</a:t>
            </a:r>
          </a:p>
          <a:p>
            <a:r>
              <a:rPr lang="en-IN" dirty="0"/>
              <a:t>Stress Testing and Recovery Testing: Ensure data recovery after a hardware crash</a:t>
            </a:r>
          </a:p>
          <a:p>
            <a:r>
              <a:rPr lang="en-IN" dirty="0"/>
              <a:t>Security Testing: Ensures that a cloud solution meets data security requirements</a:t>
            </a:r>
          </a:p>
          <a:p>
            <a:r>
              <a:rPr lang="en-IN" dirty="0"/>
              <a:t>System Integration Testing (SIT): Covers functional aspects</a:t>
            </a:r>
          </a:p>
          <a:p>
            <a:r>
              <a:rPr lang="en-IN" dirty="0"/>
              <a:t>User Acceptance Testing (UAT): Ensures that the cloud solution meets the documented needs of the business.</a:t>
            </a:r>
          </a:p>
          <a:p>
            <a:r>
              <a:rPr lang="en-IN" dirty="0"/>
              <a:t>Interoperability and Compatibility Testing: Ensures cloud service and vendor migration</a:t>
            </a:r>
          </a:p>
          <a:p>
            <a:endParaRPr lang="en-IN" dirty="0"/>
          </a:p>
        </p:txBody>
      </p:sp>
    </p:spTree>
    <p:extLst>
      <p:ext uri="{BB962C8B-B14F-4D97-AF65-F5344CB8AC3E}">
        <p14:creationId xmlns="" xmlns:p14="http://schemas.microsoft.com/office/powerpoint/2010/main" val="333459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85786" y="785794"/>
            <a:ext cx="7697671" cy="5357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testing elements</a:t>
            </a:r>
            <a:endParaRPr lang="en-IN" dirty="0"/>
          </a:p>
        </p:txBody>
      </p:sp>
      <p:sp>
        <p:nvSpPr>
          <p:cNvPr id="3" name="Content Placeholder 2"/>
          <p:cNvSpPr>
            <a:spLocks noGrp="1"/>
          </p:cNvSpPr>
          <p:nvPr>
            <p:ph idx="1"/>
          </p:nvPr>
        </p:nvSpPr>
        <p:spPr/>
        <p:txBody>
          <a:bodyPr/>
          <a:lstStyle/>
          <a:p>
            <a:r>
              <a:rPr lang="en-IN" dirty="0" smtClean="0"/>
              <a:t>Identifying </a:t>
            </a:r>
            <a:r>
              <a:rPr lang="en-IN" dirty="0"/>
              <a:t>relevant testing types</a:t>
            </a:r>
          </a:p>
          <a:p>
            <a:r>
              <a:rPr lang="en-IN" dirty="0"/>
              <a:t>Understanding cloud characteristics and conducting a risk/challenge analysis</a:t>
            </a:r>
          </a:p>
          <a:p>
            <a:r>
              <a:rPr lang="en-IN" dirty="0"/>
              <a:t>Setting up a cloud testing environment</a:t>
            </a:r>
          </a:p>
          <a:p>
            <a:r>
              <a:rPr lang="en-IN" dirty="0"/>
              <a:t>Simulating real-world challenges by selecting the right testing strategy</a:t>
            </a:r>
          </a:p>
          <a:p>
            <a:endParaRPr lang="en-IN" dirty="0"/>
          </a:p>
        </p:txBody>
      </p:sp>
    </p:spTree>
    <p:extLst>
      <p:ext uri="{BB962C8B-B14F-4D97-AF65-F5344CB8AC3E}">
        <p14:creationId xmlns="" xmlns:p14="http://schemas.microsoft.com/office/powerpoint/2010/main" val="396246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Benefits of Cloud </a:t>
            </a:r>
            <a:r>
              <a:rPr lang="en-IN" b="1" dirty="0" smtClean="0"/>
              <a:t>Testing</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dirty="0"/>
              <a:t>Dynamic availability of testing </a:t>
            </a:r>
            <a:r>
              <a:rPr lang="en-IN" b="1" dirty="0" smtClean="0"/>
              <a:t>environment</a:t>
            </a:r>
            <a:r>
              <a:rPr lang="en-IN" dirty="0" smtClean="0"/>
              <a:t> </a:t>
            </a:r>
          </a:p>
          <a:p>
            <a:r>
              <a:rPr lang="en-IN" dirty="0" smtClean="0"/>
              <a:t>Environment </a:t>
            </a:r>
            <a:r>
              <a:rPr lang="en-IN" dirty="0"/>
              <a:t>supplied to the testing teams very rarely match a customer environment on account of rapidly changing requirements, as a result of which it is very challenging for the companies to keep it </a:t>
            </a:r>
            <a:r>
              <a:rPr lang="en-IN" dirty="0" smtClean="0"/>
              <a:t>up.</a:t>
            </a:r>
          </a:p>
          <a:p>
            <a:r>
              <a:rPr lang="en-IN" dirty="0" smtClean="0"/>
              <a:t>Cloud </a:t>
            </a:r>
            <a:r>
              <a:rPr lang="en-IN" dirty="0"/>
              <a:t>is the only answer to this problem whereby, users can easily replicate a customer environment and find defects early in the cycle.</a:t>
            </a:r>
          </a:p>
          <a:p>
            <a:endParaRPr lang="en-IN" dirty="0"/>
          </a:p>
        </p:txBody>
      </p:sp>
    </p:spTree>
    <p:extLst>
      <p:ext uri="{BB962C8B-B14F-4D97-AF65-F5344CB8AC3E}">
        <p14:creationId xmlns="" xmlns:p14="http://schemas.microsoft.com/office/powerpoint/2010/main" val="1020056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Benefits of Cloud </a:t>
            </a:r>
            <a:r>
              <a:rPr lang="en-IN" b="1" dirty="0" smtClean="0"/>
              <a:t>Testing</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Low </a:t>
            </a:r>
            <a:r>
              <a:rPr lang="en-IN" b="1" dirty="0" smtClean="0"/>
              <a:t>cost</a:t>
            </a:r>
            <a:r>
              <a:rPr lang="en-IN" dirty="0" smtClean="0"/>
              <a:t>:</a:t>
            </a:r>
          </a:p>
          <a:p>
            <a:r>
              <a:rPr lang="en-IN" dirty="0" smtClean="0"/>
              <a:t>When </a:t>
            </a:r>
            <a:r>
              <a:rPr lang="en-IN" dirty="0"/>
              <a:t>companies invest in the infrastructure, the usual case of it is many of their servers are not utilized all the </a:t>
            </a:r>
            <a:r>
              <a:rPr lang="en-IN" dirty="0" smtClean="0"/>
              <a:t>time.</a:t>
            </a:r>
          </a:p>
          <a:p>
            <a:r>
              <a:rPr lang="en-IN" dirty="0" smtClean="0"/>
              <a:t>As </a:t>
            </a:r>
            <a:r>
              <a:rPr lang="en-IN" dirty="0"/>
              <a:t>a result, they may have to incur additional expenses on license </a:t>
            </a:r>
            <a:r>
              <a:rPr lang="en-IN" dirty="0" smtClean="0"/>
              <a:t>renewal.</a:t>
            </a:r>
          </a:p>
          <a:p>
            <a:r>
              <a:rPr lang="en-IN" dirty="0" smtClean="0"/>
              <a:t>Transitioning </a:t>
            </a:r>
            <a:r>
              <a:rPr lang="en-IN" dirty="0"/>
              <a:t>to cloud helps in this scenario as well, as users can commission appliances as and when they want, thereby saving huge costs for an organization.</a:t>
            </a:r>
          </a:p>
        </p:txBody>
      </p:sp>
    </p:spTree>
    <p:extLst>
      <p:ext uri="{BB962C8B-B14F-4D97-AF65-F5344CB8AC3E}">
        <p14:creationId xmlns="" xmlns:p14="http://schemas.microsoft.com/office/powerpoint/2010/main" val="3714459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1306</Words>
  <Application>Microsoft Office PowerPoint</Application>
  <PresentationFormat>On-screen Show (4:3)</PresentationFormat>
  <Paragraphs>101</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Cloud Testing</vt:lpstr>
      <vt:lpstr>Learning Outcomes</vt:lpstr>
      <vt:lpstr>Slide 3</vt:lpstr>
      <vt:lpstr>Slide 4</vt:lpstr>
      <vt:lpstr>Cloud testing strategy components</vt:lpstr>
      <vt:lpstr>Slide 6</vt:lpstr>
      <vt:lpstr>Cloud testing elements</vt:lpstr>
      <vt:lpstr>Benefits of Cloud Testing</vt:lpstr>
      <vt:lpstr>Benefits of Cloud Testing</vt:lpstr>
      <vt:lpstr>Benefits of Cloud Testing</vt:lpstr>
      <vt:lpstr>Benefits of Cloud Testing</vt:lpstr>
      <vt:lpstr>Cloud Testing Forms</vt:lpstr>
      <vt:lpstr>Cloud Testing Environments</vt:lpstr>
      <vt:lpstr>Types of Testing Performed in the Cloud</vt:lpstr>
      <vt:lpstr>Functional Testing</vt:lpstr>
      <vt:lpstr>Non-Functional Testing</vt:lpstr>
      <vt:lpstr>Slide 17</vt:lpstr>
      <vt:lpstr>Slide 18</vt:lpstr>
      <vt:lpstr>Slide 19</vt:lpstr>
      <vt:lpstr>Slide 20</vt:lpstr>
      <vt:lpstr>Slide 21</vt:lpstr>
      <vt:lpstr>Slide 22</vt:lpstr>
      <vt:lpstr>Cloud Testing Challenges</vt:lpstr>
      <vt:lpstr>Cloud Testing Challenges</vt:lpstr>
      <vt:lpstr>Cloud Testing Challenges</vt:lpstr>
      <vt:lpstr>Cloud Testing Challenges</vt:lpstr>
      <vt:lpstr>Expectations from Cloud Testing</vt:lpstr>
      <vt:lpstr>Slide 28</vt:lpstr>
      <vt:lpstr>Slide 29</vt:lpstr>
      <vt:lpstr>Cloud and conventional methods of Computing (Testing Landscape)</vt:lpstr>
      <vt:lpstr>Slide 31</vt:lpstr>
      <vt:lpstr>Slide 32</vt:lpstr>
      <vt:lpstr>Slide 33</vt:lpstr>
      <vt:lpstr>Cloud Testing Tools</vt:lpstr>
      <vt:lpstr>Slide 35</vt:lpstr>
      <vt:lpstr>Slide 36</vt:lpstr>
      <vt:lpstr>Bibiliography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Testing</dc:title>
  <dc:creator>Shrinivasan Patnaikuni</dc:creator>
  <cp:lastModifiedBy>Staff</cp:lastModifiedBy>
  <cp:revision>41</cp:revision>
  <dcterms:created xsi:type="dcterms:W3CDTF">2018-03-13T17:30:22Z</dcterms:created>
  <dcterms:modified xsi:type="dcterms:W3CDTF">2018-03-14T07:59:07Z</dcterms:modified>
</cp:coreProperties>
</file>