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1" r:id="rId19"/>
    <p:sldId id="273" r:id="rId20"/>
    <p:sldId id="30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2" r:id="rId37"/>
    <p:sldId id="293" r:id="rId38"/>
    <p:sldId id="294" r:id="rId39"/>
    <p:sldId id="300" r:id="rId40"/>
    <p:sldId id="295" r:id="rId41"/>
    <p:sldId id="296" r:id="rId42"/>
    <p:sldId id="297" r:id="rId43"/>
    <p:sldId id="298" r:id="rId44"/>
    <p:sldId id="299"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811" y="-77"/>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04800" y="1352550"/>
            <a:ext cx="8520600" cy="98742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Cloud Testing</a:t>
            </a:r>
            <a:endParaRPr/>
          </a:p>
        </p:txBody>
      </p:sp>
      <p:sp>
        <p:nvSpPr>
          <p:cNvPr id="55" name="Shape 55"/>
          <p:cNvSpPr txBox="1">
            <a:spLocks noGrp="1"/>
          </p:cNvSpPr>
          <p:nvPr>
            <p:ph type="subTitle" idx="1"/>
          </p:nvPr>
        </p:nvSpPr>
        <p:spPr>
          <a:xfrm>
            <a:off x="304800" y="2419350"/>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err="1" smtClean="0"/>
              <a:t>Shrinivasan</a:t>
            </a:r>
            <a:r>
              <a:rPr lang="en-IN" dirty="0" smtClean="0"/>
              <a:t> </a:t>
            </a:r>
            <a:r>
              <a:rPr lang="en-IN" dirty="0" err="1" smtClean="0"/>
              <a:t>Patnaikuni</a:t>
            </a:r>
            <a:r>
              <a:rPr lang="en-IN" dirty="0" smtClean="0"/>
              <a:t> (</a:t>
            </a:r>
            <a:r>
              <a:rPr lang="en-IN" dirty="0" err="1" smtClean="0"/>
              <a:t>P.S.R.Patnaik</a:t>
            </a:r>
            <a:r>
              <a:rPr lang="en-IN" dirty="0" smtClean="0"/>
              <a:t>)</a:t>
            </a:r>
          </a:p>
          <a:p>
            <a:pPr marL="0" lvl="0" indent="0">
              <a:spcBef>
                <a:spcPts val="0"/>
              </a:spcBef>
              <a:spcAft>
                <a:spcPts val="0"/>
              </a:spcAft>
              <a:buNone/>
            </a:pPr>
            <a:endParaRPr lang="en-IN" dirty="0" smtClean="0"/>
          </a:p>
          <a:p>
            <a:pPr marL="0" indent="0" algn="l">
              <a:buFont typeface="Arial" pitchFamily="34" charset="0"/>
              <a:buChar char="•"/>
            </a:pPr>
            <a:r>
              <a:rPr lang="en-IN" sz="1800" dirty="0" smtClean="0"/>
              <a:t>   AWS Certified Solutions Architect</a:t>
            </a:r>
          </a:p>
          <a:p>
            <a:pPr marL="0" indent="0" algn="l">
              <a:buFont typeface="Arial" pitchFamily="34" charset="0"/>
              <a:buChar char="•"/>
            </a:pPr>
            <a:r>
              <a:rPr lang="en-IN" sz="1800" dirty="0" smtClean="0"/>
              <a:t>   Microsoft Certified Specialist in Architecting Azure Solutions</a:t>
            </a:r>
          </a:p>
          <a:p>
            <a:pPr marL="0" indent="0" algn="l">
              <a:buFont typeface="Arial" pitchFamily="34" charset="0"/>
              <a:buChar char="•"/>
            </a:pPr>
            <a:r>
              <a:rPr lang="en-IN" sz="1800" dirty="0" smtClean="0"/>
              <a:t>   Been consulting, developing for 10+ years in Cloud, AI, DevOps, BigData, IoT</a:t>
            </a:r>
          </a:p>
          <a:p>
            <a:pPr marL="0" indent="0" algn="l">
              <a:buFont typeface="Arial" pitchFamily="34" charset="0"/>
              <a:buChar char="•"/>
            </a:pPr>
            <a:r>
              <a:rPr lang="en-IN" sz="1800" dirty="0" smtClean="0"/>
              <a:t> </a:t>
            </a:r>
            <a:r>
              <a:rPr lang="en-IN" sz="1800" dirty="0" smtClean="0"/>
              <a:t>  Masters of CS Engineering, Pursuing Ph.D. In AI (NLP) </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Provider</a:t>
            </a:r>
            <a:endParaRPr/>
          </a:p>
        </p:txBody>
      </p:sp>
      <p:sp>
        <p:nvSpPr>
          <p:cNvPr id="108" name="Shape 10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The cloud service provider hosts cloud services for cloud service</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consumers. The type of hosted service depends on the cloud service model. For example, IaaS</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providers make available hosted virtual infrastructure resources, whereas SaaS providers offer</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application or software components as services.</a:t>
            </a:r>
            <a:endParaRPr>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Developer</a:t>
            </a:r>
            <a:endParaRPr/>
          </a:p>
        </p:txBody>
      </p:sp>
      <p:sp>
        <p:nvSpPr>
          <p:cNvPr id="114" name="Shape 1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The cloud service developer develops the cloud services that will be</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consumed by the end customer. The type of service depends on the type of cloud service model</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offered; it could be virtual images, multi-tenant applications, etc. Cloud service developers may also</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integrate cloud services offered by other developers or providers. Cloud service developers may</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themselves be consumers of platform or infrastructure cloud services.</a:t>
            </a:r>
            <a:endParaRPr>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smtClean="0"/>
              <a:t>Characteristic: </a:t>
            </a:r>
            <a:r>
              <a:rPr lang="en-US" dirty="0" smtClean="0">
                <a:solidFill>
                  <a:schemeClr val="tx1"/>
                </a:solidFill>
              </a:rPr>
              <a:t>On-demand self-service:</a:t>
            </a:r>
            <a:br>
              <a:rPr lang="en-US" dirty="0" smtClean="0">
                <a:solidFill>
                  <a:schemeClr val="tx1"/>
                </a:solidFill>
              </a:rPr>
            </a:br>
            <a:endParaRPr/>
          </a:p>
        </p:txBody>
      </p:sp>
      <p:sp>
        <p:nvSpPr>
          <p:cNvPr id="120" name="Shape 1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Consumer</a:t>
            </a:r>
            <a:endParaRPr/>
          </a:p>
          <a:p>
            <a:pPr marL="0" lvl="0" indent="0">
              <a:spcBef>
                <a:spcPts val="1600"/>
              </a:spcBef>
              <a:spcAft>
                <a:spcPts val="0"/>
              </a:spcAft>
              <a:buNone/>
            </a:pPr>
            <a:r>
              <a:rPr lang="en" dirty="0"/>
              <a:t>Provider</a:t>
            </a:r>
            <a:endParaRPr/>
          </a:p>
          <a:p>
            <a:pPr marL="0" lvl="0" indent="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Characteristic </a:t>
            </a:r>
            <a:r>
              <a:rPr lang="en" dirty="0" smtClean="0">
                <a:solidFill>
                  <a:schemeClr val="tx1"/>
                </a:solidFill>
              </a:rPr>
              <a:t>Broad network access</a:t>
            </a:r>
            <a:endParaRPr/>
          </a:p>
        </p:txBody>
      </p:sp>
      <p:sp>
        <p:nvSpPr>
          <p:cNvPr id="126" name="Shape 1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Consumer</a:t>
            </a:r>
            <a:endParaRPr/>
          </a:p>
          <a:p>
            <a:pPr marL="0" lvl="0" indent="0" rtl="0">
              <a:spcBef>
                <a:spcPts val="1600"/>
              </a:spcBef>
              <a:spcAft>
                <a:spcPts val="0"/>
              </a:spcAft>
              <a:buNone/>
            </a:pPr>
            <a:r>
              <a:rPr lang="en" dirty="0"/>
              <a:t>Provider</a:t>
            </a:r>
            <a:endParaRPr/>
          </a:p>
          <a:p>
            <a:pPr marL="0" lvl="0" indent="0" rtl="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Characteristic </a:t>
            </a:r>
            <a:r>
              <a:rPr lang="en" dirty="0" smtClean="0">
                <a:solidFill>
                  <a:schemeClr val="tx1"/>
                </a:solidFill>
              </a:rPr>
              <a:t>Resource pooling</a:t>
            </a:r>
            <a:endParaRPr/>
          </a:p>
        </p:txBody>
      </p:sp>
      <p:sp>
        <p:nvSpPr>
          <p:cNvPr id="132" name="Shape 1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Consumer</a:t>
            </a:r>
            <a:endParaRPr/>
          </a:p>
          <a:p>
            <a:pPr marL="0" lvl="0" indent="0" rtl="0">
              <a:spcBef>
                <a:spcPts val="1600"/>
              </a:spcBef>
              <a:spcAft>
                <a:spcPts val="0"/>
              </a:spcAft>
              <a:buNone/>
            </a:pPr>
            <a:r>
              <a:rPr lang="en" dirty="0"/>
              <a:t>Provider</a:t>
            </a:r>
            <a:endParaRPr/>
          </a:p>
          <a:p>
            <a:pPr marL="0" lvl="0" indent="0" rtl="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Characteristic </a:t>
            </a:r>
            <a:r>
              <a:rPr lang="en" dirty="0" smtClean="0">
                <a:solidFill>
                  <a:schemeClr val="tx1"/>
                </a:solidFill>
              </a:rPr>
              <a:t>Rapid elasticity</a:t>
            </a:r>
            <a:endParaRPr/>
          </a:p>
        </p:txBody>
      </p:sp>
      <p:sp>
        <p:nvSpPr>
          <p:cNvPr id="138" name="Shape 1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Consumer</a:t>
            </a:r>
            <a:endParaRPr/>
          </a:p>
          <a:p>
            <a:pPr marL="0" lvl="0" indent="0" rtl="0">
              <a:spcBef>
                <a:spcPts val="1600"/>
              </a:spcBef>
              <a:spcAft>
                <a:spcPts val="0"/>
              </a:spcAft>
              <a:buNone/>
            </a:pPr>
            <a:r>
              <a:rPr lang="en" dirty="0"/>
              <a:t>Provider</a:t>
            </a:r>
            <a:endParaRPr/>
          </a:p>
          <a:p>
            <a:pPr marL="0" lvl="0" indent="0" rtl="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a:t>Characteristic </a:t>
            </a:r>
            <a:r>
              <a:rPr lang="en" dirty="0" smtClean="0">
                <a:solidFill>
                  <a:schemeClr val="tx1"/>
                </a:solidFill>
              </a:rPr>
              <a:t>Measured service</a:t>
            </a:r>
            <a:endParaRPr/>
          </a:p>
        </p:txBody>
      </p:sp>
      <p:sp>
        <p:nvSpPr>
          <p:cNvPr id="144" name="Shape 1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Consumer</a:t>
            </a:r>
            <a:endParaRPr/>
          </a:p>
          <a:p>
            <a:pPr marL="0" lvl="0" indent="0" rtl="0">
              <a:spcBef>
                <a:spcPts val="1600"/>
              </a:spcBef>
              <a:spcAft>
                <a:spcPts val="0"/>
              </a:spcAft>
              <a:buNone/>
            </a:pPr>
            <a:r>
              <a:rPr lang="en" dirty="0"/>
              <a:t>Provider</a:t>
            </a:r>
            <a:endParaRPr/>
          </a:p>
          <a:p>
            <a:pPr marL="0" lvl="0" indent="0" rtl="0">
              <a:spcBef>
                <a:spcPts val="1600"/>
              </a:spcBef>
              <a:spcAft>
                <a:spcPts val="1600"/>
              </a:spcAft>
              <a:buNone/>
            </a:pPr>
            <a:r>
              <a:rPr lang="en" dirty="0"/>
              <a:t>Developer</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Service Delivery Models</a:t>
            </a:r>
            <a:endParaRPr/>
          </a:p>
        </p:txBody>
      </p:sp>
      <p:sp>
        <p:nvSpPr>
          <p:cNvPr id="150" name="Shape 1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r>
              <a:rPr lang="en" dirty="0" smtClean="0"/>
              <a:t> IaaS</a:t>
            </a:r>
            <a:endParaRPr/>
          </a:p>
          <a:p>
            <a:pPr marL="0" indent="0">
              <a:spcBef>
                <a:spcPts val="1600"/>
              </a:spcBef>
            </a:pPr>
            <a:r>
              <a:rPr lang="en" dirty="0" smtClean="0"/>
              <a:t> PaaS</a:t>
            </a:r>
            <a:endParaRPr/>
          </a:p>
          <a:p>
            <a:pPr marL="0" indent="0">
              <a:spcBef>
                <a:spcPts val="1600"/>
              </a:spcBef>
              <a:spcAft>
                <a:spcPts val="1600"/>
              </a:spcAft>
            </a:pPr>
            <a:r>
              <a:rPr lang="en" dirty="0" smtClean="0"/>
              <a:t> SaaS</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p:cNvPicPr>
            <a:picLocks noChangeAspect="1" noChangeArrowheads="1"/>
          </p:cNvPicPr>
          <p:nvPr/>
        </p:nvPicPr>
        <p:blipFill>
          <a:blip r:embed="rId2"/>
          <a:srcRect/>
          <a:stretch>
            <a:fillRect/>
          </a:stretch>
        </p:blipFill>
        <p:spPr bwMode="auto">
          <a:xfrm>
            <a:off x="685800" y="133350"/>
            <a:ext cx="8077200" cy="484885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Deployment Models</a:t>
            </a:r>
            <a:endParaRPr/>
          </a:p>
        </p:txBody>
      </p:sp>
      <p:sp>
        <p:nvSpPr>
          <p:cNvPr id="156" name="Shape 1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r>
              <a:rPr lang="en" dirty="0" smtClean="0"/>
              <a:t> Private</a:t>
            </a:r>
            <a:endParaRPr/>
          </a:p>
          <a:p>
            <a:pPr marL="0" indent="0">
              <a:spcBef>
                <a:spcPts val="1600"/>
              </a:spcBef>
            </a:pPr>
            <a:r>
              <a:rPr lang="en" dirty="0" smtClean="0"/>
              <a:t> Public</a:t>
            </a:r>
            <a:endParaRPr/>
          </a:p>
          <a:p>
            <a:pPr marL="0" indent="0">
              <a:spcBef>
                <a:spcPts val="1600"/>
              </a:spcBef>
            </a:pPr>
            <a:r>
              <a:rPr lang="en" dirty="0" smtClean="0"/>
              <a:t> Hybrid</a:t>
            </a:r>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Learning outcomes</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smtClean="0">
                <a:solidFill>
                  <a:schemeClr val="dk1"/>
                </a:solidFill>
                <a:latin typeface="Times New Roman"/>
                <a:ea typeface="Times New Roman"/>
                <a:cs typeface="Times New Roman"/>
                <a:sym typeface="Times New Roman"/>
              </a:rPr>
              <a:t>Learn </a:t>
            </a:r>
            <a:r>
              <a:rPr lang="en" sz="2000" dirty="0">
                <a:solidFill>
                  <a:schemeClr val="dk1"/>
                </a:solidFill>
                <a:latin typeface="Times New Roman"/>
                <a:ea typeface="Times New Roman"/>
                <a:cs typeface="Times New Roman"/>
                <a:sym typeface="Times New Roman"/>
              </a:rPr>
              <a:t>about emerging technology cloud and how its going to change &amp; benefit the software industry &amp; its users.</a:t>
            </a:r>
            <a:endParaRPr sz="2000">
              <a:solidFill>
                <a:schemeClr val="dk1"/>
              </a:solidFill>
              <a:latin typeface="Times New Roman"/>
              <a:ea typeface="Times New Roman"/>
              <a:cs typeface="Times New Roman"/>
              <a:sym typeface="Times New Roman"/>
            </a:endParaRPr>
          </a:p>
          <a:p>
            <a:pPr marL="0" lvl="0" indent="0">
              <a:spcBef>
                <a:spcPts val="1600"/>
              </a:spcBef>
              <a:spcAft>
                <a:spcPts val="0"/>
              </a:spcAft>
              <a:buNone/>
            </a:pPr>
            <a:r>
              <a:rPr lang="en" sz="2000" dirty="0" smtClean="0">
                <a:solidFill>
                  <a:schemeClr val="dk1"/>
                </a:solidFill>
                <a:latin typeface="Times New Roman"/>
                <a:ea typeface="Times New Roman"/>
                <a:cs typeface="Times New Roman"/>
                <a:sym typeface="Times New Roman"/>
              </a:rPr>
              <a:t>Aware </a:t>
            </a:r>
            <a:r>
              <a:rPr lang="en" sz="2000" dirty="0">
                <a:solidFill>
                  <a:schemeClr val="dk1"/>
                </a:solidFill>
                <a:latin typeface="Times New Roman"/>
                <a:ea typeface="Times New Roman"/>
                <a:cs typeface="Times New Roman"/>
                <a:sym typeface="Times New Roman"/>
              </a:rPr>
              <a:t>about major changes that they need to understand in their field &amp; job due to emergence of cloud. </a:t>
            </a:r>
            <a:endParaRPr sz="2000">
              <a:solidFill>
                <a:schemeClr val="dk1"/>
              </a:solidFill>
              <a:latin typeface="Times New Roman"/>
              <a:ea typeface="Times New Roman"/>
              <a:cs typeface="Times New Roman"/>
              <a:sym typeface="Times New Roman"/>
            </a:endParaRPr>
          </a:p>
          <a:p>
            <a:pPr marL="0" lvl="0" indent="0">
              <a:spcBef>
                <a:spcPts val="1600"/>
              </a:spcBef>
              <a:spcAft>
                <a:spcPts val="1600"/>
              </a:spcAft>
              <a:buNone/>
            </a:pPr>
            <a:r>
              <a:rPr lang="en" sz="2000" dirty="0" smtClean="0">
                <a:solidFill>
                  <a:schemeClr val="dk1"/>
                </a:solidFill>
                <a:latin typeface="Times New Roman"/>
                <a:ea typeface="Times New Roman"/>
                <a:cs typeface="Times New Roman"/>
                <a:sym typeface="Times New Roman"/>
              </a:rPr>
              <a:t>To know about </a:t>
            </a:r>
            <a:r>
              <a:rPr lang="en" sz="2000" dirty="0">
                <a:solidFill>
                  <a:schemeClr val="dk1"/>
                </a:solidFill>
                <a:latin typeface="Times New Roman"/>
                <a:ea typeface="Times New Roman"/>
                <a:cs typeface="Times New Roman"/>
                <a:sym typeface="Times New Roman"/>
              </a:rPr>
              <a:t>different topologies which are available in over all Cloud  solutions in marker as general &amp; help decision makers &amp; learners to understand what type of topology to select for their business needs.</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descr="https://blog.visma.com/wp-content/uploads/2012/03/Deployment-models.png"/>
          <p:cNvPicPr>
            <a:picLocks noChangeAspect="1" noChangeArrowheads="1"/>
          </p:cNvPicPr>
          <p:nvPr/>
        </p:nvPicPr>
        <p:blipFill>
          <a:blip r:embed="rId2"/>
          <a:srcRect/>
          <a:stretch>
            <a:fillRect/>
          </a:stretch>
        </p:blipFill>
        <p:spPr bwMode="auto">
          <a:xfrm>
            <a:off x="1371600" y="133350"/>
            <a:ext cx="5924550" cy="48291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04800" y="21907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Traditional vs Cloud (Computing)</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Shape 167"/>
          <p:cNvPicPr preferRelativeResize="0"/>
          <p:nvPr/>
        </p:nvPicPr>
        <p:blipFill>
          <a:blip r:embed="rId3">
            <a:alphaModFix/>
          </a:blip>
          <a:stretch>
            <a:fillRect/>
          </a:stretch>
        </p:blipFill>
        <p:spPr>
          <a:xfrm>
            <a:off x="719950" y="152400"/>
            <a:ext cx="7840487" cy="4838701"/>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p:cNvPicPr preferRelativeResize="0"/>
          <p:nvPr/>
        </p:nvPicPr>
        <p:blipFill>
          <a:blip r:embed="rId3">
            <a:alphaModFix/>
          </a:blip>
          <a:stretch>
            <a:fillRect/>
          </a:stretch>
        </p:blipFill>
        <p:spPr>
          <a:xfrm>
            <a:off x="855050" y="152400"/>
            <a:ext cx="7433891" cy="4838699"/>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04800" y="24955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Benefits of Cloud Computing</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152400" y="152400"/>
            <a:ext cx="8839202" cy="2856398"/>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152400" y="834975"/>
            <a:ext cx="8839201" cy="3473552"/>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304800" y="1211850"/>
            <a:ext cx="8839197" cy="2516371"/>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152400" y="152400"/>
            <a:ext cx="8687352" cy="4838702"/>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152400" y="152400"/>
            <a:ext cx="8839201" cy="435963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Basics of Cloud Computing</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smtClean="0">
                <a:solidFill>
                  <a:schemeClr val="dk1"/>
                </a:solidFill>
                <a:latin typeface="Times New Roman"/>
                <a:ea typeface="Times New Roman"/>
                <a:cs typeface="Times New Roman"/>
                <a:sym typeface="Times New Roman"/>
              </a:rPr>
              <a:t>Emergence </a:t>
            </a:r>
            <a:r>
              <a:rPr lang="en" sz="2000" dirty="0">
                <a:solidFill>
                  <a:schemeClr val="dk1"/>
                </a:solidFill>
                <a:latin typeface="Times New Roman"/>
                <a:ea typeface="Times New Roman"/>
                <a:cs typeface="Times New Roman"/>
                <a:sym typeface="Times New Roman"/>
              </a:rPr>
              <a:t>of Cloud computing</a:t>
            </a:r>
            <a:endParaRPr sz="2000">
              <a:solidFill>
                <a:schemeClr val="dk1"/>
              </a:solidFill>
              <a:latin typeface="Times New Roman"/>
              <a:ea typeface="Times New Roman"/>
              <a:cs typeface="Times New Roman"/>
              <a:sym typeface="Times New Roman"/>
            </a:endParaRPr>
          </a:p>
          <a:p>
            <a:pPr marL="0" lvl="0" indent="0">
              <a:spcBef>
                <a:spcPts val="1600"/>
              </a:spcBef>
              <a:spcAft>
                <a:spcPts val="0"/>
              </a:spcAft>
              <a:buNone/>
            </a:pPr>
            <a:r>
              <a:rPr lang="en" sz="2000" dirty="0">
                <a:solidFill>
                  <a:schemeClr val="dk1"/>
                </a:solidFill>
                <a:latin typeface="Times New Roman"/>
                <a:ea typeface="Times New Roman"/>
                <a:cs typeface="Times New Roman"/>
                <a:sym typeface="Times New Roman"/>
              </a:rPr>
              <a:t>The effect of Cloud on the Software Industry &amp; Software users</a:t>
            </a:r>
            <a:endParaRPr sz="2000">
              <a:solidFill>
                <a:schemeClr val="dk1"/>
              </a:solidFill>
              <a:latin typeface="Times New Roman"/>
              <a:ea typeface="Times New Roman"/>
              <a:cs typeface="Times New Roman"/>
              <a:sym typeface="Times New Roman"/>
            </a:endParaRPr>
          </a:p>
          <a:p>
            <a:pPr marL="0" lvl="0" indent="0" rtl="0">
              <a:spcBef>
                <a:spcPts val="1600"/>
              </a:spcBef>
              <a:spcAft>
                <a:spcPts val="0"/>
              </a:spcAft>
              <a:buClr>
                <a:schemeClr val="dk1"/>
              </a:buClr>
              <a:buSzPts val="1100"/>
              <a:buFont typeface="Arial"/>
              <a:buNone/>
            </a:pPr>
            <a:r>
              <a:rPr lang="en" sz="2000" dirty="0">
                <a:solidFill>
                  <a:schemeClr val="dk1"/>
                </a:solidFill>
                <a:latin typeface="Times New Roman"/>
                <a:ea typeface="Times New Roman"/>
                <a:cs typeface="Times New Roman"/>
                <a:sym typeface="Times New Roman"/>
              </a:rPr>
              <a:t>The </a:t>
            </a:r>
            <a:r>
              <a:rPr lang="en" sz="2000" dirty="0" smtClean="0">
                <a:solidFill>
                  <a:schemeClr val="dk1"/>
                </a:solidFill>
                <a:latin typeface="Times New Roman"/>
                <a:ea typeface="Times New Roman"/>
                <a:cs typeface="Times New Roman"/>
                <a:sym typeface="Times New Roman"/>
              </a:rPr>
              <a:t> need of the </a:t>
            </a:r>
            <a:r>
              <a:rPr lang="en" sz="2000" dirty="0">
                <a:solidFill>
                  <a:schemeClr val="dk1"/>
                </a:solidFill>
                <a:latin typeface="Times New Roman"/>
                <a:ea typeface="Times New Roman"/>
                <a:cs typeface="Times New Roman"/>
                <a:sym typeface="Times New Roman"/>
              </a:rPr>
              <a:t>Software Testing </a:t>
            </a:r>
            <a:r>
              <a:rPr lang="en" sz="2000" dirty="0" smtClean="0">
                <a:solidFill>
                  <a:schemeClr val="dk1"/>
                </a:solidFill>
                <a:latin typeface="Times New Roman"/>
                <a:ea typeface="Times New Roman"/>
                <a:cs typeface="Times New Roman"/>
                <a:sym typeface="Times New Roman"/>
              </a:rPr>
              <a:t>field to move to the Cloud</a:t>
            </a:r>
            <a:endParaRPr sz="200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spcBef>
                <a:spcPts val="1600"/>
              </a:spcBef>
              <a:spcAft>
                <a:spcPts val="160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Shape 208"/>
          <p:cNvPicPr preferRelativeResize="0"/>
          <p:nvPr/>
        </p:nvPicPr>
        <p:blipFill>
          <a:blip r:embed="rId3">
            <a:alphaModFix/>
          </a:blip>
          <a:stretch>
            <a:fillRect/>
          </a:stretch>
        </p:blipFill>
        <p:spPr>
          <a:xfrm>
            <a:off x="202850" y="1678500"/>
            <a:ext cx="8839201" cy="1221391"/>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04800" y="2343150"/>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Issues</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152400" y="959600"/>
            <a:ext cx="8839201" cy="304725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Shape 224"/>
          <p:cNvPicPr preferRelativeResize="0"/>
          <p:nvPr/>
        </p:nvPicPr>
        <p:blipFill>
          <a:blip r:embed="rId3">
            <a:alphaModFix/>
          </a:blip>
          <a:stretch>
            <a:fillRect/>
          </a:stretch>
        </p:blipFill>
        <p:spPr>
          <a:xfrm>
            <a:off x="152400" y="152400"/>
            <a:ext cx="8839198" cy="441601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Shape 229"/>
          <p:cNvPicPr preferRelativeResize="0"/>
          <p:nvPr/>
        </p:nvPicPr>
        <p:blipFill>
          <a:blip r:embed="rId3">
            <a:alphaModFix/>
          </a:blip>
          <a:stretch>
            <a:fillRect/>
          </a:stretch>
        </p:blipFill>
        <p:spPr>
          <a:xfrm>
            <a:off x="202850" y="1073125"/>
            <a:ext cx="8839197" cy="2437908"/>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p:cNvPicPr preferRelativeResize="0"/>
          <p:nvPr/>
        </p:nvPicPr>
        <p:blipFill>
          <a:blip r:embed="rId3">
            <a:alphaModFix/>
          </a:blip>
          <a:stretch>
            <a:fillRect/>
          </a:stretch>
        </p:blipFill>
        <p:spPr>
          <a:xfrm>
            <a:off x="152400" y="1051838"/>
            <a:ext cx="8839201" cy="3039823"/>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Misconceptions Regarding Cloud Computing</a:t>
            </a:r>
            <a:endParaRPr/>
          </a:p>
        </p:txBody>
      </p:sp>
      <p:sp>
        <p:nvSpPr>
          <p:cNvPr id="252" name="Shape 2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solidFill>
                  <a:schemeClr val="tx1"/>
                </a:solidFill>
              </a:rPr>
              <a:t>Misconception 1: IaaS/PaaS/SaaS</a:t>
            </a:r>
            <a:endParaRPr sz="2000">
              <a:solidFill>
                <a:schemeClr val="tx1"/>
              </a:solidFill>
            </a:endParaRPr>
          </a:p>
          <a:p>
            <a:pPr marL="0" lvl="0" indent="0">
              <a:spcBef>
                <a:spcPts val="1600"/>
              </a:spcBef>
              <a:spcAft>
                <a:spcPts val="0"/>
              </a:spcAft>
              <a:buNone/>
            </a:pPr>
            <a:r>
              <a:rPr lang="en" sz="2000" dirty="0">
                <a:solidFill>
                  <a:schemeClr val="tx1"/>
                </a:solidFill>
              </a:rPr>
              <a:t>Misconception 2: Private Clouds Don’t Exist</a:t>
            </a:r>
            <a:endParaRPr sz="2000">
              <a:solidFill>
                <a:schemeClr val="tx1"/>
              </a:solidFill>
            </a:endParaRPr>
          </a:p>
          <a:p>
            <a:pPr marL="0" lvl="0" indent="0">
              <a:spcBef>
                <a:spcPts val="1600"/>
              </a:spcBef>
              <a:spcAft>
                <a:spcPts val="0"/>
              </a:spcAft>
              <a:buNone/>
            </a:pPr>
            <a:r>
              <a:rPr lang="en" sz="2000" dirty="0">
                <a:solidFill>
                  <a:schemeClr val="tx1"/>
                </a:solidFill>
              </a:rPr>
              <a:t>Misconception 3: Multi-Tenancy is a Given in Cloud Computing</a:t>
            </a:r>
            <a:endParaRPr sz="2000">
              <a:solidFill>
                <a:schemeClr val="tx1"/>
              </a:solidFill>
            </a:endParaRPr>
          </a:p>
          <a:p>
            <a:pPr marL="0" lvl="0" indent="0">
              <a:spcBef>
                <a:spcPts val="1600"/>
              </a:spcBef>
              <a:spcAft>
                <a:spcPts val="0"/>
              </a:spcAft>
              <a:buNone/>
            </a:pPr>
            <a:endParaRPr sz="2000">
              <a:solidFill>
                <a:schemeClr val="tx1"/>
              </a:solidFill>
            </a:endParaRPr>
          </a:p>
          <a:p>
            <a:pPr marL="0" lvl="0" indent="0">
              <a:spcBef>
                <a:spcPts val="1600"/>
              </a:spcBef>
              <a:spcAft>
                <a:spcPts val="1600"/>
              </a:spcAft>
              <a:buNone/>
            </a:pPr>
            <a:endParaRPr sz="200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Shape 257"/>
          <p:cNvPicPr preferRelativeResize="0"/>
          <p:nvPr/>
        </p:nvPicPr>
        <p:blipFill>
          <a:blip r:embed="rId3">
            <a:alphaModFix/>
          </a:blip>
          <a:stretch>
            <a:fillRect/>
          </a:stretch>
        </p:blipFill>
        <p:spPr>
          <a:xfrm>
            <a:off x="4264050" y="714050"/>
            <a:ext cx="4583076" cy="3715399"/>
          </a:xfrm>
          <a:prstGeom prst="rect">
            <a:avLst/>
          </a:prstGeom>
          <a:noFill/>
          <a:ln>
            <a:noFill/>
          </a:ln>
        </p:spPr>
      </p:pic>
      <p:pic>
        <p:nvPicPr>
          <p:cNvPr id="258" name="Shape 258"/>
          <p:cNvPicPr preferRelativeResize="0"/>
          <p:nvPr/>
        </p:nvPicPr>
        <p:blipFill>
          <a:blip r:embed="rId4">
            <a:alphaModFix/>
          </a:blip>
          <a:stretch>
            <a:fillRect/>
          </a:stretch>
        </p:blipFill>
        <p:spPr>
          <a:xfrm>
            <a:off x="304800" y="1337975"/>
            <a:ext cx="3959249" cy="2592832"/>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 dirty="0" smtClean="0"/>
              <a:t>Misconceptions Regarding Cloud Computing</a:t>
            </a:r>
            <a:endParaRPr/>
          </a:p>
        </p:txBody>
      </p:sp>
      <p:sp>
        <p:nvSpPr>
          <p:cNvPr id="264" name="Shape 2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000" dirty="0">
                <a:solidFill>
                  <a:schemeClr val="tx1"/>
                </a:solidFill>
              </a:rPr>
              <a:t>Misconception 4: Cloud Computing is Always Cheaper than an </a:t>
            </a:r>
            <a:r>
              <a:rPr lang="en" sz="2000" dirty="0" smtClean="0">
                <a:solidFill>
                  <a:schemeClr val="tx1"/>
                </a:solidFill>
              </a:rPr>
              <a:t>On-Premise Service</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Misconception 5: Cloud Computing is just Virtualization by Another Name</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Misconception 6: Cloud Computing is a new name for Utility Computing or</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Grid Computing</a:t>
            </a:r>
            <a:endParaRPr sz="1400">
              <a:solidFill>
                <a:schemeClr val="tx1"/>
              </a:solidFill>
            </a:endParaRPr>
          </a:p>
          <a:p>
            <a:pPr marL="0" lvl="0" indent="0">
              <a:spcBef>
                <a:spcPts val="1600"/>
              </a:spcBef>
              <a:spcAft>
                <a:spcPts val="1600"/>
              </a:spcAft>
              <a:buNone/>
            </a:pPr>
            <a:endParaRPr sz="140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Misconceptions Regarding Cloud Computing</a:t>
            </a:r>
            <a:endParaRPr lang="en-US" dirty="0"/>
          </a:p>
        </p:txBody>
      </p:sp>
      <p:sp>
        <p:nvSpPr>
          <p:cNvPr id="3" name="Text Placeholder 2"/>
          <p:cNvSpPr>
            <a:spLocks noGrp="1"/>
          </p:cNvSpPr>
          <p:nvPr>
            <p:ph type="body" idx="1"/>
          </p:nvPr>
        </p:nvSpPr>
        <p:spPr/>
        <p:txBody>
          <a:bodyPr/>
          <a:lstStyle/>
          <a:p>
            <a:pPr marL="0" lvl="0" indent="0">
              <a:spcBef>
                <a:spcPts val="1600"/>
              </a:spcBef>
              <a:buClr>
                <a:schemeClr val="dk1"/>
              </a:buClr>
              <a:buSzPts val="1100"/>
              <a:buNone/>
            </a:pPr>
            <a:r>
              <a:rPr lang="en-US" sz="2000" dirty="0" smtClean="0">
                <a:solidFill>
                  <a:schemeClr val="tx1"/>
                </a:solidFill>
              </a:rPr>
              <a:t>Misconception 7: Everything as a Service (XaaS)</a:t>
            </a:r>
          </a:p>
          <a:p>
            <a:pPr marL="0" lvl="0" indent="0">
              <a:spcBef>
                <a:spcPts val="1600"/>
              </a:spcBef>
              <a:buClr>
                <a:schemeClr val="dk1"/>
              </a:buClr>
              <a:buSzPts val="1100"/>
              <a:buNone/>
            </a:pPr>
            <a:r>
              <a:rPr lang="en-US" sz="2000" dirty="0" smtClean="0">
                <a:solidFill>
                  <a:schemeClr val="tx1"/>
                </a:solidFill>
              </a:rPr>
              <a:t>Misconception 8: Using Cloud Computing means No More Architecture and</a:t>
            </a:r>
          </a:p>
          <a:p>
            <a:pPr marL="0" lvl="0" indent="0">
              <a:spcBef>
                <a:spcPts val="1600"/>
              </a:spcBef>
              <a:buClr>
                <a:schemeClr val="dk1"/>
              </a:buClr>
              <a:buSzPts val="1100"/>
              <a:buNone/>
            </a:pPr>
            <a:r>
              <a:rPr lang="en-US" sz="2000" dirty="0" smtClean="0">
                <a:solidFill>
                  <a:schemeClr val="tx1"/>
                </a:solidFill>
              </a:rPr>
              <a:t>Infrastructure Design</a:t>
            </a:r>
          </a:p>
          <a:p>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Cloud Computing</a:t>
            </a:r>
            <a:endParaRPr/>
          </a:p>
        </p:txBody>
      </p:sp>
      <p:sp>
        <p:nvSpPr>
          <p:cNvPr id="73" name="Shape 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smtClean="0">
                <a:solidFill>
                  <a:schemeClr val="tx1"/>
                </a:solidFill>
              </a:rPr>
              <a:t>What is cloud computing?</a:t>
            </a:r>
          </a:p>
          <a:p>
            <a:pPr marL="0" lvl="0" indent="0">
              <a:spcBef>
                <a:spcPts val="0"/>
              </a:spcBef>
              <a:spcAft>
                <a:spcPts val="0"/>
              </a:spcAft>
              <a:buNone/>
            </a:pPr>
            <a:endParaRPr lang="en" dirty="0" smtClean="0">
              <a:solidFill>
                <a:schemeClr val="tx1"/>
              </a:solidFill>
            </a:endParaRPr>
          </a:p>
          <a:p>
            <a:pPr marL="0" lvl="0" indent="0">
              <a:spcBef>
                <a:spcPts val="0"/>
              </a:spcBef>
              <a:spcAft>
                <a:spcPts val="0"/>
              </a:spcAft>
              <a:buNone/>
            </a:pPr>
            <a:r>
              <a:rPr lang="en" dirty="0" smtClean="0">
                <a:solidFill>
                  <a:schemeClr val="tx1"/>
                </a:solidFill>
              </a:rPr>
              <a:t>Cloud </a:t>
            </a:r>
            <a:r>
              <a:rPr lang="en" dirty="0">
                <a:solidFill>
                  <a:schemeClr val="tx1"/>
                </a:solidFill>
              </a:rPr>
              <a:t>Computing represents the next evolution in computing where shared resources are made available and accessed as a service over Internet, intranet, and/or dedicated network.</a:t>
            </a:r>
            <a:endParaRPr>
              <a:solidFill>
                <a:schemeClr val="tx1"/>
              </a:solidFill>
            </a:endParaRPr>
          </a:p>
          <a:p>
            <a:pPr marL="0" lvl="0" indent="0">
              <a:spcBef>
                <a:spcPts val="1600"/>
              </a:spcBef>
              <a:spcAft>
                <a:spcPts val="0"/>
              </a:spcAft>
              <a:buClr>
                <a:schemeClr val="dk1"/>
              </a:buClr>
              <a:buSzPts val="1100"/>
              <a:buFont typeface="Arial"/>
              <a:buNone/>
            </a:pPr>
            <a:endParaRPr>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0" name="Shape 2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2000" dirty="0">
                <a:solidFill>
                  <a:schemeClr val="tx1"/>
                </a:solidFill>
              </a:rPr>
              <a:t>Misconception 9: Cloud Computing is about the Provision of IT Infrastructure</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Misconception 10: Cloud Computing is Just Outsourcing Re-Packaged</a:t>
            </a:r>
            <a:endParaRPr sz="2000">
              <a:solidFill>
                <a:schemeClr val="tx1"/>
              </a:solidFill>
            </a:endParaRPr>
          </a:p>
          <a:p>
            <a:pPr marL="0" lvl="0" indent="0">
              <a:spcBef>
                <a:spcPts val="1600"/>
              </a:spcBef>
              <a:spcAft>
                <a:spcPts val="0"/>
              </a:spcAft>
              <a:buClr>
                <a:schemeClr val="dk1"/>
              </a:buClr>
              <a:buSzPts val="1100"/>
              <a:buFont typeface="Arial"/>
              <a:buNone/>
            </a:pPr>
            <a:r>
              <a:rPr lang="en" sz="2000" dirty="0">
                <a:solidFill>
                  <a:schemeClr val="tx1"/>
                </a:solidFill>
              </a:rPr>
              <a:t>Misconception 11: Cloud Computing isn’t Green</a:t>
            </a:r>
            <a:endParaRPr sz="2000">
              <a:solidFill>
                <a:schemeClr val="tx1"/>
              </a:solidFill>
            </a:endParaRPr>
          </a:p>
          <a:p>
            <a:pPr marL="0" lvl="0" indent="0">
              <a:spcBef>
                <a:spcPts val="1600"/>
              </a:spcBef>
              <a:spcAft>
                <a:spcPts val="1600"/>
              </a:spcAft>
              <a:buNone/>
            </a:pPr>
            <a:endParaRPr sz="200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latin typeface="+mj-lt"/>
                <a:ea typeface="Times New Roman"/>
                <a:cs typeface="Times New Roman"/>
                <a:sym typeface="Times New Roman"/>
              </a:rPr>
              <a:t>Cloud and conventional methods of </a:t>
            </a:r>
            <a:r>
              <a:rPr lang="en" b="1" dirty="0" smtClean="0">
                <a:latin typeface="+mj-lt"/>
                <a:ea typeface="Times New Roman"/>
                <a:cs typeface="Times New Roman"/>
                <a:sym typeface="Times New Roman"/>
              </a:rPr>
              <a:t>Computing</a:t>
            </a:r>
            <a:br>
              <a:rPr lang="en" b="1" dirty="0" smtClean="0">
                <a:latin typeface="+mj-lt"/>
                <a:ea typeface="Times New Roman"/>
                <a:cs typeface="Times New Roman"/>
                <a:sym typeface="Times New Roman"/>
              </a:rPr>
            </a:br>
            <a:r>
              <a:rPr lang="en" sz="2000" dirty="0" smtClean="0">
                <a:latin typeface="+mj-lt"/>
                <a:ea typeface="Times New Roman"/>
                <a:cs typeface="Times New Roman"/>
                <a:sym typeface="Times New Roman"/>
              </a:rPr>
              <a:t>(Testing Landscape)</a:t>
            </a:r>
            <a:endParaRPr>
              <a:latin typeface="+mj-lt"/>
            </a:endParaRPr>
          </a:p>
        </p:txBody>
      </p:sp>
      <p:sp>
        <p:nvSpPr>
          <p:cNvPr id="276" name="Shape 2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Software </a:t>
            </a:r>
            <a:r>
              <a:rPr lang="en" sz="2400" dirty="0">
                <a:solidFill>
                  <a:schemeClr val="dk1"/>
                </a:solidFill>
                <a:latin typeface="+mn-lt"/>
                <a:ea typeface="Times New Roman"/>
                <a:cs typeface="Times New Roman"/>
                <a:sym typeface="Times New Roman"/>
              </a:rPr>
              <a:t>Build </a:t>
            </a:r>
            <a:r>
              <a:rPr lang="en" sz="2400" dirty="0" smtClean="0">
                <a:solidFill>
                  <a:schemeClr val="dk1"/>
                </a:solidFill>
                <a:latin typeface="+mn-lt"/>
                <a:ea typeface="Times New Roman"/>
                <a:cs typeface="Times New Roman"/>
                <a:sym typeface="Times New Roman"/>
              </a:rPr>
              <a:t>Generation</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Build Deployment</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Data </a:t>
            </a:r>
            <a:r>
              <a:rPr lang="en" sz="2400" dirty="0">
                <a:solidFill>
                  <a:schemeClr val="dk1"/>
                </a:solidFill>
                <a:latin typeface="+mn-lt"/>
                <a:ea typeface="Times New Roman"/>
                <a:cs typeface="Times New Roman"/>
                <a:sym typeface="Times New Roman"/>
              </a:rPr>
              <a:t>bed </a:t>
            </a:r>
            <a:r>
              <a:rPr lang="en" sz="2400" dirty="0" smtClean="0">
                <a:solidFill>
                  <a:schemeClr val="dk1"/>
                </a:solidFill>
                <a:latin typeface="+mn-lt"/>
                <a:ea typeface="Times New Roman"/>
                <a:cs typeface="Times New Roman"/>
                <a:sym typeface="Times New Roman"/>
              </a:rPr>
              <a:t>preparation</a:t>
            </a:r>
          </a:p>
          <a:p>
            <a:pPr marL="0" indent="0">
              <a:lnSpc>
                <a:spcPct val="150000"/>
              </a:lnSpc>
              <a:buClr>
                <a:schemeClr val="dk1"/>
              </a:buClr>
              <a:buSzPts val="1100"/>
              <a:buNone/>
            </a:pPr>
            <a:r>
              <a:rPr lang="en" sz="2400" dirty="0" smtClean="0">
                <a:solidFill>
                  <a:schemeClr val="dk1"/>
                </a:solidFill>
                <a:latin typeface="+mn-lt"/>
                <a:ea typeface="Times New Roman"/>
                <a:cs typeface="Times New Roman"/>
                <a:sym typeface="Times New Roman"/>
              </a:rPr>
              <a:t>Functional Testing</a:t>
            </a:r>
          </a:p>
          <a:p>
            <a:pPr marL="0" indent="0">
              <a:lnSpc>
                <a:spcPct val="150000"/>
              </a:lnSpc>
              <a:spcAft>
                <a:spcPts val="1600"/>
              </a:spcAft>
              <a:buNone/>
            </a:pPr>
            <a:r>
              <a:rPr lang="en" sz="2400" dirty="0" smtClean="0">
                <a:solidFill>
                  <a:schemeClr val="dk1"/>
                </a:solidFill>
                <a:latin typeface="+mn-lt"/>
                <a:ea typeface="Times New Roman"/>
                <a:cs typeface="Times New Roman"/>
                <a:sym typeface="Times New Roman"/>
              </a:rPr>
              <a:t>Non </a:t>
            </a:r>
            <a:r>
              <a:rPr lang="en" sz="2400" dirty="0">
                <a:solidFill>
                  <a:schemeClr val="dk1"/>
                </a:solidFill>
                <a:latin typeface="+mn-lt"/>
                <a:ea typeface="Times New Roman"/>
                <a:cs typeface="Times New Roman"/>
                <a:sym typeface="Times New Roman"/>
              </a:rPr>
              <a:t>functional Testing</a:t>
            </a:r>
            <a:endParaRPr sz="2400">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Shape 281"/>
          <p:cNvPicPr preferRelativeResize="0"/>
          <p:nvPr/>
        </p:nvPicPr>
        <p:blipFill>
          <a:blip r:embed="rId3">
            <a:alphaModFix/>
          </a:blip>
          <a:stretch>
            <a:fillRect/>
          </a:stretch>
        </p:blipFill>
        <p:spPr>
          <a:xfrm>
            <a:off x="152400" y="833475"/>
            <a:ext cx="8839200" cy="3266751"/>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Shape 286"/>
          <p:cNvPicPr preferRelativeResize="0"/>
          <p:nvPr/>
        </p:nvPicPr>
        <p:blipFill>
          <a:blip r:embed="rId3">
            <a:alphaModFix/>
          </a:blip>
          <a:stretch>
            <a:fillRect/>
          </a:stretch>
        </p:blipFill>
        <p:spPr>
          <a:xfrm>
            <a:off x="152400" y="524863"/>
            <a:ext cx="8839202" cy="4093776"/>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(QnA)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Definition</a:t>
            </a:r>
            <a:endParaRPr/>
          </a:p>
        </p:txBody>
      </p:sp>
      <p:sp>
        <p:nvSpPr>
          <p:cNvPr id="79" name="Shape 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NIST defines Cloud Computing as follows: “Cloud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 three service models, and four deployment models.”</a:t>
            </a:r>
            <a:endParaRPr>
              <a:solidFill>
                <a:schemeClr val="tx1"/>
              </a:solidFill>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Characteristics</a:t>
            </a:r>
            <a:endParaRPr/>
          </a:p>
        </p:txBody>
      </p:sp>
      <p:sp>
        <p:nvSpPr>
          <p:cNvPr id="85" name="Shape 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On-demand self-service:</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Broad network access:</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Resource pooling:</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Rapid elasticity:</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Measured service:</a:t>
            </a:r>
            <a:endParaRPr>
              <a:solidFill>
                <a:schemeClr val="tx1"/>
              </a:solidFill>
            </a:endParaRPr>
          </a:p>
          <a:p>
            <a:pPr marL="0" lvl="0" indent="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Shape 90"/>
          <p:cNvPicPr preferRelativeResize="0"/>
          <p:nvPr/>
        </p:nvPicPr>
        <p:blipFill>
          <a:blip r:embed="rId3">
            <a:alphaModFix/>
          </a:blip>
          <a:stretch>
            <a:fillRect/>
          </a:stretch>
        </p:blipFill>
        <p:spPr>
          <a:xfrm>
            <a:off x="2146927" y="517100"/>
            <a:ext cx="5128500" cy="424617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Characteristics</a:t>
            </a:r>
            <a:endParaRPr/>
          </a:p>
        </p:txBody>
      </p:sp>
      <p:sp>
        <p:nvSpPr>
          <p:cNvPr id="96" name="Shape 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solidFill>
                  <a:schemeClr val="tx1"/>
                </a:solidFill>
              </a:rPr>
              <a:t>What should we expect to see from someone providing Cloud Computing services to us?</a:t>
            </a:r>
            <a:endParaRPr>
              <a:solidFill>
                <a:schemeClr val="tx1"/>
              </a:solidFill>
            </a:endParaRPr>
          </a:p>
          <a:p>
            <a:pPr marL="0" lvl="0" indent="0">
              <a:spcBef>
                <a:spcPts val="1600"/>
              </a:spcBef>
              <a:spcAft>
                <a:spcPts val="0"/>
              </a:spcAft>
              <a:buNone/>
            </a:pPr>
            <a:r>
              <a:rPr lang="en" dirty="0">
                <a:solidFill>
                  <a:schemeClr val="tx1"/>
                </a:solidFill>
              </a:rPr>
              <a:t>The answers will be different depending upon your viewpoint; </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for example,whether you are a</a:t>
            </a:r>
            <a:endParaRPr>
              <a:solidFill>
                <a:schemeClr val="tx1"/>
              </a:solidFill>
            </a:endParaRPr>
          </a:p>
          <a:p>
            <a:pPr marL="457200" lvl="1" indent="0"/>
            <a:r>
              <a:rPr lang="en" dirty="0" smtClean="0">
                <a:solidFill>
                  <a:schemeClr val="tx1"/>
                </a:solidFill>
              </a:rPr>
              <a:t> </a:t>
            </a:r>
            <a:r>
              <a:rPr lang="en" b="1" dirty="0">
                <a:solidFill>
                  <a:schemeClr val="tx1"/>
                </a:solidFill>
              </a:rPr>
              <a:t>Consumer </a:t>
            </a:r>
            <a:endParaRPr b="1">
              <a:solidFill>
                <a:schemeClr val="tx1"/>
              </a:solidFill>
            </a:endParaRPr>
          </a:p>
          <a:p>
            <a:pPr marL="457200" lvl="1" indent="0"/>
            <a:r>
              <a:rPr lang="en" b="1" dirty="0" smtClean="0">
                <a:solidFill>
                  <a:schemeClr val="tx1"/>
                </a:solidFill>
              </a:rPr>
              <a:t> </a:t>
            </a:r>
            <a:r>
              <a:rPr lang="en" b="1" dirty="0">
                <a:solidFill>
                  <a:schemeClr val="tx1"/>
                </a:solidFill>
              </a:rPr>
              <a:t>Provider</a:t>
            </a:r>
            <a:endParaRPr b="1">
              <a:solidFill>
                <a:schemeClr val="tx1"/>
              </a:solidFill>
            </a:endParaRPr>
          </a:p>
          <a:p>
            <a:pPr marL="457200" lvl="1" indent="0">
              <a:buClr>
                <a:schemeClr val="dk1"/>
              </a:buClr>
              <a:buSzPts val="1100"/>
            </a:pPr>
            <a:r>
              <a:rPr lang="en" b="1" dirty="0" smtClean="0">
                <a:solidFill>
                  <a:schemeClr val="tx1"/>
                </a:solidFill>
              </a:rPr>
              <a:t> </a:t>
            </a:r>
            <a:r>
              <a:rPr lang="en" b="1" dirty="0">
                <a:solidFill>
                  <a:schemeClr val="tx1"/>
                </a:solidFill>
              </a:rPr>
              <a:t>Developer</a:t>
            </a:r>
            <a:endParaRPr b="1">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Consumer</a:t>
            </a:r>
            <a:endParaRPr/>
          </a:p>
        </p:txBody>
      </p:sp>
      <p:sp>
        <p:nvSpPr>
          <p:cNvPr id="102" name="Shape 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dirty="0">
                <a:solidFill>
                  <a:schemeClr val="tx1"/>
                </a:solidFill>
              </a:rPr>
              <a:t>Cloud Service Consumer – The cloud service consumer takes many forms, depending on the type of</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offering. For example, the service consumer for an SaaS offering is consuming the application, while</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the service consumer for an IaaS offering is consuming hosted virtual images. There are many</a:t>
            </a:r>
            <a:endParaRPr>
              <a:solidFill>
                <a:schemeClr val="tx1"/>
              </a:solidFill>
            </a:endParaRPr>
          </a:p>
          <a:p>
            <a:pPr marL="0" lvl="0" indent="0">
              <a:spcBef>
                <a:spcPts val="1600"/>
              </a:spcBef>
              <a:spcAft>
                <a:spcPts val="0"/>
              </a:spcAft>
              <a:buClr>
                <a:schemeClr val="dk1"/>
              </a:buClr>
              <a:buSzPts val="1100"/>
              <a:buFont typeface="Arial"/>
              <a:buNone/>
            </a:pPr>
            <a:r>
              <a:rPr lang="en" dirty="0">
                <a:solidFill>
                  <a:schemeClr val="tx1"/>
                </a:solidFill>
              </a:rPr>
              <a:t>responsibilities for the cloud service consumer.</a:t>
            </a:r>
            <a:endParaRPr>
              <a:solidFill>
                <a:schemeClr val="tx1"/>
              </a:solidFill>
            </a:endParaRPr>
          </a:p>
          <a:p>
            <a:pPr marL="0" lvl="0" indent="0">
              <a:spcBef>
                <a:spcPts val="1600"/>
              </a:spcBef>
              <a:spcAft>
                <a:spcPts val="1600"/>
              </a:spcAft>
              <a:buNone/>
            </a:pPr>
            <a:endParaRPr>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716</Words>
  <PresentationFormat>On-screen Show (16:9)</PresentationFormat>
  <Paragraphs>104</Paragraphs>
  <Slides>44</Slides>
  <Notes>41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Simple Light</vt:lpstr>
      <vt:lpstr>Cloud Testing</vt:lpstr>
      <vt:lpstr>Learning outcomes</vt:lpstr>
      <vt:lpstr>Basics of Cloud Computing</vt:lpstr>
      <vt:lpstr>Cloud Computing</vt:lpstr>
      <vt:lpstr>Definition</vt:lpstr>
      <vt:lpstr>Characteristics</vt:lpstr>
      <vt:lpstr>Slide 7</vt:lpstr>
      <vt:lpstr>Characteristics</vt:lpstr>
      <vt:lpstr>Consumer</vt:lpstr>
      <vt:lpstr>Provider</vt:lpstr>
      <vt:lpstr>Developer</vt:lpstr>
      <vt:lpstr>Characteristic: On-demand self-service: </vt:lpstr>
      <vt:lpstr>Characteristic Broad network access</vt:lpstr>
      <vt:lpstr>Characteristic Resource pooling</vt:lpstr>
      <vt:lpstr>Characteristic Rapid elasticity</vt:lpstr>
      <vt:lpstr>Characteristic Measured service</vt:lpstr>
      <vt:lpstr>Service Delivery Models</vt:lpstr>
      <vt:lpstr>Slide 18</vt:lpstr>
      <vt:lpstr>Deployment Models</vt:lpstr>
      <vt:lpstr>Slide 20</vt:lpstr>
      <vt:lpstr>Traditional vs Cloud (Computing)</vt:lpstr>
      <vt:lpstr>Slide 22</vt:lpstr>
      <vt:lpstr>Slide 23</vt:lpstr>
      <vt:lpstr>Benefits of Cloud Computing</vt:lpstr>
      <vt:lpstr>Slide 25</vt:lpstr>
      <vt:lpstr>Slide 26</vt:lpstr>
      <vt:lpstr>Slide 27</vt:lpstr>
      <vt:lpstr>Slide 28</vt:lpstr>
      <vt:lpstr>Slide 29</vt:lpstr>
      <vt:lpstr>Slide 30</vt:lpstr>
      <vt:lpstr>Issues</vt:lpstr>
      <vt:lpstr>Slide 32</vt:lpstr>
      <vt:lpstr>Slide 33</vt:lpstr>
      <vt:lpstr>Slide 34</vt:lpstr>
      <vt:lpstr>Slide 35</vt:lpstr>
      <vt:lpstr>Misconceptions Regarding Cloud Computing</vt:lpstr>
      <vt:lpstr>Slide 37</vt:lpstr>
      <vt:lpstr>Misconceptions Regarding Cloud Computing</vt:lpstr>
      <vt:lpstr>Misconceptions Regarding Cloud Computing</vt:lpstr>
      <vt:lpstr>Slide 40</vt:lpstr>
      <vt:lpstr>Cloud and conventional methods of Computing (Testing Landscape)</vt:lpstr>
      <vt:lpstr>Slide 42</vt:lpstr>
      <vt:lpstr>Slide 43</vt:lpstr>
      <vt:lpstr>(QnA)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Testing</dc:title>
  <cp:lastModifiedBy>Staff</cp:lastModifiedBy>
  <cp:revision>29</cp:revision>
  <dcterms:modified xsi:type="dcterms:W3CDTF">2018-03-13T08:17:51Z</dcterms:modified>
</cp:coreProperties>
</file>