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61" r:id="rId28"/>
    <p:sldId id="282" r:id="rId29"/>
    <p:sldId id="284" r:id="rId30"/>
    <p:sldId id="287" r:id="rId31"/>
    <p:sldId id="285"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5" d="100"/>
          <a:sy n="55" d="100"/>
        </p:scale>
        <p:origin x="-1123" y="-77"/>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70AB77-546D-4F07-A1B7-FA822E6211C5}" type="datetimeFigureOut">
              <a:rPr lang="en-IN" smtClean="0"/>
              <a:pPr/>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352369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70AB77-546D-4F07-A1B7-FA822E6211C5}" type="datetimeFigureOut">
              <a:rPr lang="en-IN" smtClean="0"/>
              <a:pPr/>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2422123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70AB77-546D-4F07-A1B7-FA822E6211C5}" type="datetimeFigureOut">
              <a:rPr lang="en-IN" smtClean="0"/>
              <a:pPr/>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3355765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70AB77-546D-4F07-A1B7-FA822E6211C5}" type="datetimeFigureOut">
              <a:rPr lang="en-IN" smtClean="0"/>
              <a:pPr/>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23935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70AB77-546D-4F07-A1B7-FA822E6211C5}" type="datetimeFigureOut">
              <a:rPr lang="en-IN" smtClean="0"/>
              <a:pPr/>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382850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70AB77-546D-4F07-A1B7-FA822E6211C5}" type="datetimeFigureOut">
              <a:rPr lang="en-IN" smtClean="0"/>
              <a:pPr/>
              <a:t>15-03-2018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2874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70AB77-546D-4F07-A1B7-FA822E6211C5}" type="datetimeFigureOut">
              <a:rPr lang="en-IN" smtClean="0"/>
              <a:pPr/>
              <a:t>15-03-2018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321525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570AB77-546D-4F07-A1B7-FA822E6211C5}" type="datetimeFigureOut">
              <a:rPr lang="en-IN" smtClean="0"/>
              <a:pPr/>
              <a:t>15-03-2018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2878748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0AB77-546D-4F07-A1B7-FA822E6211C5}" type="datetimeFigureOut">
              <a:rPr lang="en-IN" smtClean="0"/>
              <a:pPr/>
              <a:t>15-03-2018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290883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70AB77-546D-4F07-A1B7-FA822E6211C5}" type="datetimeFigureOut">
              <a:rPr lang="en-IN" smtClean="0"/>
              <a:pPr/>
              <a:t>15-03-2018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5851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70AB77-546D-4F07-A1B7-FA822E6211C5}" type="datetimeFigureOut">
              <a:rPr lang="en-IN" smtClean="0"/>
              <a:pPr/>
              <a:t>15-03-2018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140708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0AB77-546D-4F07-A1B7-FA822E6211C5}" type="datetimeFigureOut">
              <a:rPr lang="en-IN" smtClean="0"/>
              <a:pPr/>
              <a:t>15-03-2018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1714683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s://aws.amazon.com/ec2/" TargetMode="External"/><Relationship Id="rId13" Type="http://schemas.openxmlformats.org/officeDocument/2006/relationships/hyperlink" Target="https://azure.microsoft.com/en-us/services/container-service/" TargetMode="External"/><Relationship Id="rId18" Type="http://schemas.openxmlformats.org/officeDocument/2006/relationships/hyperlink" Target="https://cloud.google.com/functions/" TargetMode="External"/><Relationship Id="rId3" Type="http://schemas.openxmlformats.org/officeDocument/2006/relationships/hyperlink" Target="https://azure.microsoft.com/en-us/regions/" TargetMode="External"/><Relationship Id="rId21" Type="http://schemas.openxmlformats.org/officeDocument/2006/relationships/hyperlink" Target="https://azure.microsoft.com/en-us/services/service-fabric/" TargetMode="External"/><Relationship Id="rId7" Type="http://schemas.openxmlformats.org/officeDocument/2006/relationships/hyperlink" Target="https://cloud.google.com/pricing/" TargetMode="External"/><Relationship Id="rId12" Type="http://schemas.openxmlformats.org/officeDocument/2006/relationships/hyperlink" Target="https://aws.amazon.com/eks" TargetMode="External"/><Relationship Id="rId17" Type="http://schemas.openxmlformats.org/officeDocument/2006/relationships/hyperlink" Target="https://azure.microsoft.com/en-us/services/functions/" TargetMode="External"/><Relationship Id="rId2" Type="http://schemas.openxmlformats.org/officeDocument/2006/relationships/hyperlink" Target="https://aws.amazon.com/about-aws/global-infrastructure/?nc2=h_l2_cc" TargetMode="External"/><Relationship Id="rId16" Type="http://schemas.openxmlformats.org/officeDocument/2006/relationships/hyperlink" Target="https://aws.amazon.com/lambda/" TargetMode="External"/><Relationship Id="rId20" Type="http://schemas.openxmlformats.org/officeDocument/2006/relationships/hyperlink" Target="https://azure.microsoft.com/en-us/services/app-service/" TargetMode="External"/><Relationship Id="rId1" Type="http://schemas.openxmlformats.org/officeDocument/2006/relationships/slideLayout" Target="../slideLayouts/slideLayout7.xml"/><Relationship Id="rId6" Type="http://schemas.openxmlformats.org/officeDocument/2006/relationships/hyperlink" Target="https://azure.microsoft.com/en-us/pricing/" TargetMode="External"/><Relationship Id="rId11" Type="http://schemas.openxmlformats.org/officeDocument/2006/relationships/hyperlink" Target="https://aws.amazon.com/ecs/" TargetMode="External"/><Relationship Id="rId5" Type="http://schemas.openxmlformats.org/officeDocument/2006/relationships/hyperlink" Target="https://aws.amazon.com/pricing/services/" TargetMode="External"/><Relationship Id="rId15" Type="http://schemas.openxmlformats.org/officeDocument/2006/relationships/hyperlink" Target="https://cloud.google.com/kubernetes-engine/" TargetMode="External"/><Relationship Id="rId23" Type="http://schemas.openxmlformats.org/officeDocument/2006/relationships/hyperlink" Target="https://cloud.google.com/appengine/" TargetMode="External"/><Relationship Id="rId10" Type="http://schemas.openxmlformats.org/officeDocument/2006/relationships/hyperlink" Target="https://cloud.google.com/compute/" TargetMode="External"/><Relationship Id="rId19" Type="http://schemas.openxmlformats.org/officeDocument/2006/relationships/hyperlink" Target="https://aws.amazon.com/elasticbeanstalk/" TargetMode="External"/><Relationship Id="rId4" Type="http://schemas.openxmlformats.org/officeDocument/2006/relationships/hyperlink" Target="https://cloud.google.com/compute/docs/regions-zones/" TargetMode="External"/><Relationship Id="rId9" Type="http://schemas.openxmlformats.org/officeDocument/2006/relationships/hyperlink" Target="https://azure.microsoft.com/en-us/services/virtual-machines/" TargetMode="External"/><Relationship Id="rId14" Type="http://schemas.openxmlformats.org/officeDocument/2006/relationships/hyperlink" Target="https://azure.microsoft.com/en-us/services/container-instances/" TargetMode="External"/><Relationship Id="rId22" Type="http://schemas.openxmlformats.org/officeDocument/2006/relationships/hyperlink" Target="https://azure.microsoft.com/en-us/services/cloud-services/"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cloud.google.com/persistent-disk/" TargetMode="External"/><Relationship Id="rId13" Type="http://schemas.openxmlformats.org/officeDocument/2006/relationships/hyperlink" Target="https://aws.amazon.com/snowball/" TargetMode="External"/><Relationship Id="rId18" Type="http://schemas.openxmlformats.org/officeDocument/2006/relationships/hyperlink" Target="https://aws.amazon.com/rds/aurora/" TargetMode="External"/><Relationship Id="rId3" Type="http://schemas.openxmlformats.org/officeDocument/2006/relationships/hyperlink" Target="https://azure.microsoft.com/en-us/services/batch/" TargetMode="External"/><Relationship Id="rId21" Type="http://schemas.openxmlformats.org/officeDocument/2006/relationships/hyperlink" Target="https://azure.microsoft.com/en-us/services/postgresql/" TargetMode="External"/><Relationship Id="rId7" Type="http://schemas.openxmlformats.org/officeDocument/2006/relationships/hyperlink" Target="https://aws.amazon.com/ebs/" TargetMode="External"/><Relationship Id="rId12" Type="http://schemas.openxmlformats.org/officeDocument/2006/relationships/hyperlink" Target="https://azure.microsoft.com/en-us/services/storsimple/" TargetMode="External"/><Relationship Id="rId17" Type="http://schemas.openxmlformats.org/officeDocument/2006/relationships/hyperlink" Target="https://aws.amazon.com/rds/" TargetMode="External"/><Relationship Id="rId2" Type="http://schemas.openxmlformats.org/officeDocument/2006/relationships/hyperlink" Target="https://aws.amazon.com/batch/" TargetMode="External"/><Relationship Id="rId16" Type="http://schemas.openxmlformats.org/officeDocument/2006/relationships/hyperlink" Target="https://cloud.google.com/transfer-appliance/" TargetMode="External"/><Relationship Id="rId20" Type="http://schemas.openxmlformats.org/officeDocument/2006/relationships/hyperlink" Target="https://azure.microsoft.com/en-us/services/mysql/" TargetMode="External"/><Relationship Id="rId1" Type="http://schemas.openxmlformats.org/officeDocument/2006/relationships/slideLayout" Target="../slideLayouts/slideLayout7.xml"/><Relationship Id="rId6" Type="http://schemas.openxmlformats.org/officeDocument/2006/relationships/hyperlink" Target="https://cloud.google.com/storage/" TargetMode="External"/><Relationship Id="rId11" Type="http://schemas.openxmlformats.org/officeDocument/2006/relationships/hyperlink" Target="https://aws.amazon.com/storagegateway/" TargetMode="External"/><Relationship Id="rId5" Type="http://schemas.openxmlformats.org/officeDocument/2006/relationships/hyperlink" Target="https://azure.microsoft.com/en-us/services/storage/blobs/" TargetMode="External"/><Relationship Id="rId15" Type="http://schemas.openxmlformats.org/officeDocument/2006/relationships/hyperlink" Target="https://aws.amazon.com/snowmobile/" TargetMode="External"/><Relationship Id="rId23" Type="http://schemas.openxmlformats.org/officeDocument/2006/relationships/hyperlink" Target="https://cloud.google.com/spanner/" TargetMode="External"/><Relationship Id="rId10" Type="http://schemas.openxmlformats.org/officeDocument/2006/relationships/hyperlink" Target="https://azure.microsoft.com/en-us/services/storage/files/" TargetMode="External"/><Relationship Id="rId19" Type="http://schemas.openxmlformats.org/officeDocument/2006/relationships/hyperlink" Target="https://azure.microsoft.com/en-us/services/sql-database/" TargetMode="External"/><Relationship Id="rId4" Type="http://schemas.openxmlformats.org/officeDocument/2006/relationships/hyperlink" Target="https://aws.amazon.com/s3/" TargetMode="External"/><Relationship Id="rId9" Type="http://schemas.openxmlformats.org/officeDocument/2006/relationships/hyperlink" Target="https://aws.amazon.com/efs/" TargetMode="External"/><Relationship Id="rId14" Type="http://schemas.openxmlformats.org/officeDocument/2006/relationships/hyperlink" Target="https://aws.amazon.com/snowball-edge/" TargetMode="External"/><Relationship Id="rId22" Type="http://schemas.openxmlformats.org/officeDocument/2006/relationships/hyperlink" Target="https://cloud.google.com/sql/"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azure.microsoft.com/en-us/services/cache/" TargetMode="External"/><Relationship Id="rId13" Type="http://schemas.openxmlformats.org/officeDocument/2006/relationships/hyperlink" Target="https://aws.amazon.com/aml/" TargetMode="External"/><Relationship Id="rId3" Type="http://schemas.openxmlformats.org/officeDocument/2006/relationships/hyperlink" Target="https://azure.microsoft.com/en-us/services/cosmos-db/" TargetMode="External"/><Relationship Id="rId7" Type="http://schemas.openxmlformats.org/officeDocument/2006/relationships/hyperlink" Target="https://aws.amazon.com/elasticache/" TargetMode="External"/><Relationship Id="rId12" Type="http://schemas.openxmlformats.org/officeDocument/2006/relationships/hyperlink" Target="https://aws.amazon.com/sagemaker/" TargetMode="External"/><Relationship Id="rId17" Type="http://schemas.openxmlformats.org/officeDocument/2006/relationships/hyperlink" Target="https://cloud.google.com/ml-engine/" TargetMode="External"/><Relationship Id="rId2" Type="http://schemas.openxmlformats.org/officeDocument/2006/relationships/hyperlink" Target="https://aws.amazon.com/dynamodb" TargetMode="External"/><Relationship Id="rId16" Type="http://schemas.openxmlformats.org/officeDocument/2006/relationships/hyperlink" Target="https://azure.microsoft.com/en-us/overview/machine-learning/" TargetMode="External"/><Relationship Id="rId1" Type="http://schemas.openxmlformats.org/officeDocument/2006/relationships/slideLayout" Target="../slideLayouts/slideLayout7.xml"/><Relationship Id="rId6" Type="http://schemas.openxmlformats.org/officeDocument/2006/relationships/hyperlink" Target="https://cloud.google.com/datastore/" TargetMode="External"/><Relationship Id="rId11" Type="http://schemas.openxmlformats.org/officeDocument/2006/relationships/hyperlink" Target="https://azure.microsoft.com/en-us/services/site-recovery/" TargetMode="External"/><Relationship Id="rId5" Type="http://schemas.openxmlformats.org/officeDocument/2006/relationships/hyperlink" Target="https://cloud.google.com/bigtable/" TargetMode="External"/><Relationship Id="rId15" Type="http://schemas.openxmlformats.org/officeDocument/2006/relationships/hyperlink" Target="https://aws.amazon.com/tensorflow/" TargetMode="External"/><Relationship Id="rId10" Type="http://schemas.openxmlformats.org/officeDocument/2006/relationships/hyperlink" Target="https://azure.microsoft.com/en-us/services/backup/" TargetMode="External"/><Relationship Id="rId4" Type="http://schemas.openxmlformats.org/officeDocument/2006/relationships/hyperlink" Target="https://azure.microsoft.com/en-us/services/storage/tables/" TargetMode="External"/><Relationship Id="rId9" Type="http://schemas.openxmlformats.org/officeDocument/2006/relationships/hyperlink" Target="https://aws.amazon.com/glacier/" TargetMode="External"/><Relationship Id="rId14" Type="http://schemas.openxmlformats.org/officeDocument/2006/relationships/hyperlink" Target="https://aws.amazon.com/mxnet/"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azure.microsoft.com/en-us/services/cognitive-services/" TargetMode="External"/><Relationship Id="rId13" Type="http://schemas.openxmlformats.org/officeDocument/2006/relationships/hyperlink" Target="https://aws.amazon.com/iot-core/" TargetMode="External"/><Relationship Id="rId18" Type="http://schemas.openxmlformats.org/officeDocument/2006/relationships/hyperlink" Target="https://azure.microsoft.com/en-us/services/virtual-network/" TargetMode="External"/><Relationship Id="rId3" Type="http://schemas.openxmlformats.org/officeDocument/2006/relationships/hyperlink" Target="https://aws.amazon.com/lex/" TargetMode="External"/><Relationship Id="rId21" Type="http://schemas.openxmlformats.org/officeDocument/2006/relationships/hyperlink" Target="https://aws.amazon.com/cloudfront" TargetMode="External"/><Relationship Id="rId7" Type="http://schemas.openxmlformats.org/officeDocument/2006/relationships/hyperlink" Target="https://aws.amazon.com/transcribe/" TargetMode="External"/><Relationship Id="rId12" Type="http://schemas.openxmlformats.org/officeDocument/2006/relationships/hyperlink" Target="https://cloud.google.com/video-intelligence/" TargetMode="External"/><Relationship Id="rId17" Type="http://schemas.openxmlformats.org/officeDocument/2006/relationships/hyperlink" Target="https://aws.amazon.com/directconnect/" TargetMode="External"/><Relationship Id="rId2" Type="http://schemas.openxmlformats.org/officeDocument/2006/relationships/hyperlink" Target="https://aws.amazon.com/comprehend/" TargetMode="External"/><Relationship Id="rId16" Type="http://schemas.openxmlformats.org/officeDocument/2006/relationships/hyperlink" Target="https://cloud.google.com/iot-core/" TargetMode="External"/><Relationship Id="rId20" Type="http://schemas.openxmlformats.org/officeDocument/2006/relationships/hyperlink" Target="https://cloud.google.com/network-tiers/" TargetMode="External"/><Relationship Id="rId1" Type="http://schemas.openxmlformats.org/officeDocument/2006/relationships/slideLayout" Target="../slideLayouts/slideLayout7.xml"/><Relationship Id="rId6" Type="http://schemas.openxmlformats.org/officeDocument/2006/relationships/hyperlink" Target="https://aws.amazon.com/translate/" TargetMode="External"/><Relationship Id="rId11" Type="http://schemas.openxmlformats.org/officeDocument/2006/relationships/hyperlink" Target="https://cloud.google.com/translate/" TargetMode="External"/><Relationship Id="rId5" Type="http://schemas.openxmlformats.org/officeDocument/2006/relationships/hyperlink" Target="https://aws.amazon.com/rekognition/" TargetMode="External"/><Relationship Id="rId15" Type="http://schemas.openxmlformats.org/officeDocument/2006/relationships/hyperlink" Target="https://azure.microsoft.com/en-us/services/iot-edge/" TargetMode="External"/><Relationship Id="rId23" Type="http://schemas.openxmlformats.org/officeDocument/2006/relationships/hyperlink" Target="https://cloud.google.com/cdn/" TargetMode="External"/><Relationship Id="rId10" Type="http://schemas.openxmlformats.org/officeDocument/2006/relationships/hyperlink" Target="https://cloud.google.com/speech/" TargetMode="External"/><Relationship Id="rId19" Type="http://schemas.openxmlformats.org/officeDocument/2006/relationships/hyperlink" Target="https://cloud.google.com/interconnect/" TargetMode="External"/><Relationship Id="rId4" Type="http://schemas.openxmlformats.org/officeDocument/2006/relationships/hyperlink" Target="https://aws.amazon.com/polly/" TargetMode="External"/><Relationship Id="rId9" Type="http://schemas.openxmlformats.org/officeDocument/2006/relationships/hyperlink" Target="https://cloud.google.com/natural-language/" TargetMode="External"/><Relationship Id="rId14" Type="http://schemas.openxmlformats.org/officeDocument/2006/relationships/hyperlink" Target="https://azure.microsoft.com/en-us/services/iot-hub/" TargetMode="External"/><Relationship Id="rId22" Type="http://schemas.openxmlformats.org/officeDocument/2006/relationships/hyperlink" Target="https://azure.microsoft.com/en-us/services/cdn/"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azure.microsoft.com/en-us/services/analysis-services/" TargetMode="External"/><Relationship Id="rId13" Type="http://schemas.openxmlformats.org/officeDocument/2006/relationships/hyperlink" Target="https://aws.amazon.com/organizations/" TargetMode="External"/><Relationship Id="rId18" Type="http://schemas.openxmlformats.org/officeDocument/2006/relationships/hyperlink" Target="https://cloud.google.com/iap/" TargetMode="External"/><Relationship Id="rId3" Type="http://schemas.openxmlformats.org/officeDocument/2006/relationships/hyperlink" Target="https://aws.amazon.com/emr/" TargetMode="External"/><Relationship Id="rId21" Type="http://schemas.openxmlformats.org/officeDocument/2006/relationships/hyperlink" Target="https://aws.amazon.com/shield/" TargetMode="External"/><Relationship Id="rId7" Type="http://schemas.openxmlformats.org/officeDocument/2006/relationships/hyperlink" Target="https://azure.microsoft.com/en-us/services/data-lake-analytics/" TargetMode="External"/><Relationship Id="rId12" Type="http://schemas.openxmlformats.org/officeDocument/2006/relationships/hyperlink" Target="https://aws.amazon.com/directoryservice/" TargetMode="External"/><Relationship Id="rId17" Type="http://schemas.openxmlformats.org/officeDocument/2006/relationships/hyperlink" Target="https://cloud.google.com/iam/" TargetMode="External"/><Relationship Id="rId25" Type="http://schemas.openxmlformats.org/officeDocument/2006/relationships/hyperlink" Target="https://cloud.google.com/security-scanner/" TargetMode="External"/><Relationship Id="rId2" Type="http://schemas.openxmlformats.org/officeDocument/2006/relationships/hyperlink" Target="https://aws.amazon.com/athena/" TargetMode="External"/><Relationship Id="rId16" Type="http://schemas.openxmlformats.org/officeDocument/2006/relationships/hyperlink" Target="https://azure.microsoft.com/en-us/services/multi-factor-authentication/" TargetMode="External"/><Relationship Id="rId20" Type="http://schemas.openxmlformats.org/officeDocument/2006/relationships/hyperlink" Target="https://aws.amazon.com/macie/" TargetMode="External"/><Relationship Id="rId1" Type="http://schemas.openxmlformats.org/officeDocument/2006/relationships/slideLayout" Target="../slideLayouts/slideLayout7.xml"/><Relationship Id="rId6" Type="http://schemas.openxmlformats.org/officeDocument/2006/relationships/hyperlink" Target="https://azure.microsoft.com/en-us/services/stream-analytics/" TargetMode="External"/><Relationship Id="rId11" Type="http://schemas.openxmlformats.org/officeDocument/2006/relationships/hyperlink" Target="https://aws.amazon.com/iam/" TargetMode="External"/><Relationship Id="rId24" Type="http://schemas.openxmlformats.org/officeDocument/2006/relationships/hyperlink" Target="https://cloud.google.com/dlp/" TargetMode="External"/><Relationship Id="rId5" Type="http://schemas.openxmlformats.org/officeDocument/2006/relationships/hyperlink" Target="https://azure.microsoft.com/en-us/services/hdinsight/" TargetMode="External"/><Relationship Id="rId15" Type="http://schemas.openxmlformats.org/officeDocument/2006/relationships/hyperlink" Target="https://azure.microsoft.com/en-us/services/active-directory/" TargetMode="External"/><Relationship Id="rId23" Type="http://schemas.openxmlformats.org/officeDocument/2006/relationships/hyperlink" Target="https://azure.microsoft.com/en-us/services/security-center/" TargetMode="External"/><Relationship Id="rId10" Type="http://schemas.openxmlformats.org/officeDocument/2006/relationships/hyperlink" Target="https://cloud.google.com/dataproc/" TargetMode="External"/><Relationship Id="rId19" Type="http://schemas.openxmlformats.org/officeDocument/2006/relationships/hyperlink" Target="https://aws.amazon.com/guardduty/" TargetMode="External"/><Relationship Id="rId4" Type="http://schemas.openxmlformats.org/officeDocument/2006/relationships/hyperlink" Target="https://aws.amazon.com/kinesis/" TargetMode="External"/><Relationship Id="rId9" Type="http://schemas.openxmlformats.org/officeDocument/2006/relationships/hyperlink" Target="https://cloud.google.com/cdn/" TargetMode="External"/><Relationship Id="rId14" Type="http://schemas.openxmlformats.org/officeDocument/2006/relationships/hyperlink" Target="https://aws.amazon.com/single-sign-on/" TargetMode="External"/><Relationship Id="rId22" Type="http://schemas.openxmlformats.org/officeDocument/2006/relationships/hyperlink" Target="https://aws.amazon.com/waf/"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azure.microsoft.com/en-us/services/monitor/" TargetMode="External"/><Relationship Id="rId13" Type="http://schemas.openxmlformats.org/officeDocument/2006/relationships/hyperlink" Target="https://azure.microsoft.com/en-us/features/azure-portal/" TargetMode="External"/><Relationship Id="rId18" Type="http://schemas.openxmlformats.org/officeDocument/2006/relationships/hyperlink" Target="https://cloud.google.com/vpc/" TargetMode="External"/><Relationship Id="rId26" Type="http://schemas.openxmlformats.org/officeDocument/2006/relationships/hyperlink" Target="https://azuremarketplace.microsoft.com/en-us/marketplace/" TargetMode="External"/><Relationship Id="rId3" Type="http://schemas.openxmlformats.org/officeDocument/2006/relationships/hyperlink" Target="https://aws.amazon.com/codepipeline/" TargetMode="External"/><Relationship Id="rId21" Type="http://schemas.openxmlformats.org/officeDocument/2006/relationships/hyperlink" Target="https://cloud.google.com/training/courses" TargetMode="External"/><Relationship Id="rId7" Type="http://schemas.openxmlformats.org/officeDocument/2006/relationships/hyperlink" Target="https://aws.amazon.com/cloudtrail/" TargetMode="External"/><Relationship Id="rId12" Type="http://schemas.openxmlformats.org/officeDocument/2006/relationships/hyperlink" Target="https://aws.amazon.com/console/" TargetMode="External"/><Relationship Id="rId17" Type="http://schemas.openxmlformats.org/officeDocument/2006/relationships/hyperlink" Target="https://aws.amazon.com/vpc/" TargetMode="External"/><Relationship Id="rId25" Type="http://schemas.openxmlformats.org/officeDocument/2006/relationships/hyperlink" Target="https://aws.amazon.com/marketplace/" TargetMode="External"/><Relationship Id="rId2" Type="http://schemas.openxmlformats.org/officeDocument/2006/relationships/hyperlink" Target="https://aws.amazon.com/codestar/" TargetMode="External"/><Relationship Id="rId16" Type="http://schemas.openxmlformats.org/officeDocument/2006/relationships/hyperlink" Target="https://aws.amazon.com/sumerian/" TargetMode="External"/><Relationship Id="rId20" Type="http://schemas.openxmlformats.org/officeDocument/2006/relationships/hyperlink" Target="https://azure.microsoft.com/en-us/training/" TargetMode="External"/><Relationship Id="rId1" Type="http://schemas.openxmlformats.org/officeDocument/2006/relationships/slideLayout" Target="../slideLayouts/slideLayout7.xml"/><Relationship Id="rId6" Type="http://schemas.openxmlformats.org/officeDocument/2006/relationships/hyperlink" Target="https://aws.amazon.com/cloudwatch/" TargetMode="External"/><Relationship Id="rId11" Type="http://schemas.openxmlformats.org/officeDocument/2006/relationships/hyperlink" Target="https://aws.amazon.com/systems-manager/" TargetMode="External"/><Relationship Id="rId24" Type="http://schemas.openxmlformats.org/officeDocument/2006/relationships/hyperlink" Target="https://cloud.google.com/support/" TargetMode="External"/><Relationship Id="rId5" Type="http://schemas.openxmlformats.org/officeDocument/2006/relationships/hyperlink" Target="https://azure.microsoft.com/en-us/services/app-center/" TargetMode="External"/><Relationship Id="rId15" Type="http://schemas.openxmlformats.org/officeDocument/2006/relationships/hyperlink" Target="https://azure.microsoft.com/en-us/services/cost-management/" TargetMode="External"/><Relationship Id="rId23" Type="http://schemas.openxmlformats.org/officeDocument/2006/relationships/hyperlink" Target="https://azure.microsoft.com/en-us/support/options/" TargetMode="External"/><Relationship Id="rId28" Type="http://schemas.openxmlformats.org/officeDocument/2006/relationships/hyperlink" Target="https://cloud.google.com/partners/directory/" TargetMode="External"/><Relationship Id="rId10" Type="http://schemas.openxmlformats.org/officeDocument/2006/relationships/hyperlink" Target="https://cloud.google.com/stackdriver/" TargetMode="External"/><Relationship Id="rId19" Type="http://schemas.openxmlformats.org/officeDocument/2006/relationships/hyperlink" Target="https://aws.amazon.com/training/" TargetMode="External"/><Relationship Id="rId4" Type="http://schemas.openxmlformats.org/officeDocument/2006/relationships/hyperlink" Target="https://azure.microsoft.com/en-us/services/visual-studio-team-services/" TargetMode="External"/><Relationship Id="rId9" Type="http://schemas.openxmlformats.org/officeDocument/2006/relationships/hyperlink" Target="https://azure.microsoft.com/en-us/services/log-analytics/" TargetMode="External"/><Relationship Id="rId14" Type="http://schemas.openxmlformats.org/officeDocument/2006/relationships/hyperlink" Target="https://azure.microsoft.com/en-us/services/azure-policy/" TargetMode="External"/><Relationship Id="rId22" Type="http://schemas.openxmlformats.org/officeDocument/2006/relationships/hyperlink" Target="https://aws.amazon.com/premiumsupport/" TargetMode="External"/><Relationship Id="rId27" Type="http://schemas.openxmlformats.org/officeDocument/2006/relationships/hyperlink" Target="https://cloud.google.com/launcher/"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www.blazemeter.com/blog/automated-delivery-acceptance-test-nirvan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datamation.com/cloud-computing/aws-vs.-azure-vs.-google-cloud-comparison.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Cloud Testing</a:t>
            </a:r>
            <a:endParaRPr lang="en-IN" dirty="0"/>
          </a:p>
        </p:txBody>
      </p:sp>
      <p:sp>
        <p:nvSpPr>
          <p:cNvPr id="3" name="Subtitle 2"/>
          <p:cNvSpPr>
            <a:spLocks noGrp="1"/>
          </p:cNvSpPr>
          <p:nvPr>
            <p:ph type="subTitle" idx="1"/>
          </p:nvPr>
        </p:nvSpPr>
        <p:spPr/>
        <p:txBody>
          <a:bodyPr/>
          <a:lstStyle/>
          <a:p>
            <a:r>
              <a:rPr lang="en-IN" dirty="0" smtClean="0"/>
              <a:t>Day 3</a:t>
            </a:r>
            <a:endParaRPr lang="en-IN" dirty="0"/>
          </a:p>
        </p:txBody>
      </p:sp>
    </p:spTree>
    <p:extLst>
      <p:ext uri="{BB962C8B-B14F-4D97-AF65-F5344CB8AC3E}">
        <p14:creationId xmlns="" xmlns:p14="http://schemas.microsoft.com/office/powerpoint/2010/main" val="2769491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Many experts recommend that enterprises evaluate their public cloud needs on a case-by-case basis and match specific applications and workloads with the vendor that offers the best fit for their needs. Each of the leading vendors has particular strengths and weaknesses that make them a good choice for certain projects.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AWS pros and cons</a:t>
            </a:r>
            <a:endParaRPr lang="en-US" dirty="0"/>
          </a:p>
        </p:txBody>
      </p:sp>
      <p:sp>
        <p:nvSpPr>
          <p:cNvPr id="3" name="Content Placeholder 2"/>
          <p:cNvSpPr>
            <a:spLocks noGrp="1"/>
          </p:cNvSpPr>
          <p:nvPr>
            <p:ph idx="1"/>
          </p:nvPr>
        </p:nvSpPr>
        <p:spPr>
          <a:xfrm>
            <a:off x="381000" y="1371600"/>
            <a:ext cx="8229600" cy="4525963"/>
          </a:xfrm>
        </p:spPr>
        <p:txBody>
          <a:bodyPr>
            <a:noAutofit/>
          </a:bodyPr>
          <a:lstStyle/>
          <a:p>
            <a:r>
              <a:rPr lang="en-US" sz="2400" dirty="0" smtClean="0"/>
              <a:t>Amazon's biggest strength is its dominance of the public cloud market. In its June 2017 Magic Quadrant for Cloud Infrastructure as a Service, Worldwide Gartner noted, "AWS has been the market share leader in cloud IaaS for over 10 years.“</a:t>
            </a:r>
          </a:p>
          <a:p>
            <a:r>
              <a:rPr lang="en-US" sz="2400" dirty="0" smtClean="0"/>
              <a:t>Reason for its popularity is undoubtedly the massive scope of its operations.</a:t>
            </a:r>
          </a:p>
          <a:p>
            <a:r>
              <a:rPr lang="en-US" sz="2400" dirty="0" smtClean="0"/>
              <a:t>AWS has a huge and growing array of available services, as well as the most comprehensive network of worldwide data centers. </a:t>
            </a:r>
          </a:p>
          <a:p>
            <a:r>
              <a:rPr lang="en-US" sz="2400" dirty="0" smtClean="0"/>
              <a:t>The Gartner report summed it up, saying, "AWS is the most mature, enterprise-ready provider, with the deepest capabilities for governing a large number of users and resources.”</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AWS pros and cons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Amazon's big weakness relates to cost. While AWS regularly lowers its prices, many enterprises find it difficult to understand the company's cost structure and to manage those costs effectively when running a high volume of workloads on the service.</a:t>
            </a:r>
          </a:p>
          <a:p>
            <a:r>
              <a:rPr lang="en-US" dirty="0" smtClean="0"/>
              <a:t>In general, however, these cons are more than outweighed by Amazon's strengths, and organizations of all sizes continue to use AWS for a wide variety of workloads.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Microsoft Azure pros and cons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Microsoft came late to the cloud market but gave itself a jump start by essentially taking its on-premises software – Windows Server, Office, SQL Server, </a:t>
            </a:r>
            <a:r>
              <a:rPr lang="en-US" dirty="0" err="1" smtClean="0"/>
              <a:t>Sharepoint</a:t>
            </a:r>
            <a:r>
              <a:rPr lang="en-US" dirty="0" smtClean="0"/>
              <a:t>, Dynamics Active Directory, </a:t>
            </a:r>
            <a:r>
              <a:rPr lang="en-US" dirty="0" err="1" smtClean="0"/>
              <a:t>.Net</a:t>
            </a:r>
            <a:r>
              <a:rPr lang="en-US" dirty="0" smtClean="0"/>
              <a:t>, and others – and repurposing it for the cloud.</a:t>
            </a:r>
          </a:p>
          <a:p>
            <a:r>
              <a:rPr lang="en-US" dirty="0" smtClean="0"/>
              <a:t>Reason for Azure’s success has to do with the fact that so many enterprises deploy Windows and other Microsoft software.</a:t>
            </a:r>
          </a:p>
          <a:p>
            <a:r>
              <a:rPr lang="en-US" dirty="0" smtClean="0"/>
              <a:t>Because Azure is tightly integrated with these other applications, enterprises that use a lot of Microsoft software often find that it also makes sense for them to use Azure building loyalty for existing Microsoft customers. </a:t>
            </a:r>
          </a:p>
          <a:p>
            <a:r>
              <a:rPr lang="en-US" dirty="0" smtClean="0"/>
              <a:t>Discounts off service contracts for existing customers.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Microsoft Azure pros and cons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Gartner finds fault with some of the platform's imperfections. "While Microsoft Azure is an enterprise-ready platform, Gartner clients report that the service experience feels less enterprise-ready than they expected, given Microsoft's long history as an enterprise vendor," it said. "Customers cite issues with technical support, documentation, training and breadth of the ISV partner ecosystem."</a:t>
            </a:r>
          </a:p>
          <a:p>
            <a:r>
              <a:rPr lang="en-US" dirty="0" smtClean="0"/>
              <a:t>In addition, Gartner said that Azure doesn't offers as much support for DevOps approaches as some of the other cloud platforms.</a:t>
            </a:r>
          </a:p>
          <a:p>
            <a:r>
              <a:rPr lang="en-US" dirty="0" smtClean="0"/>
              <a:t>For example, it doesn't have as much integrated automation, requiring staff to perform many management tasks by hand.</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Google Cloud Platform pros and cons</a:t>
            </a:r>
            <a:endParaRPr lang="en-US" dirty="0"/>
          </a:p>
        </p:txBody>
      </p:sp>
      <p:sp>
        <p:nvSpPr>
          <p:cNvPr id="3" name="Content Placeholder 2"/>
          <p:cNvSpPr>
            <a:spLocks noGrp="1"/>
          </p:cNvSpPr>
          <p:nvPr>
            <p:ph idx="1"/>
          </p:nvPr>
        </p:nvSpPr>
        <p:spPr/>
        <p:txBody>
          <a:bodyPr/>
          <a:lstStyle/>
          <a:p>
            <a:r>
              <a:rPr lang="en-US" dirty="0" smtClean="0"/>
              <a:t>Google has a strong offering in containers, since Google developed the </a:t>
            </a:r>
            <a:r>
              <a:rPr lang="en-US" dirty="0" err="1" smtClean="0"/>
              <a:t>Kubernetes</a:t>
            </a:r>
            <a:r>
              <a:rPr lang="en-US" dirty="0" smtClean="0"/>
              <a:t> standard that AWS and Azure now offer. GCP specializes in high compute offerings like Big Data, analytics and machine learning. It also offers considerable scale and load balancing – Google knows data centers and fast response time.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Google Cloud Platform pros and cons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On the downside, Google is a distant third in market share, perhaps because it doesn't offer as many different services and features as AWS and Azure. It also doesn't have as many global data centers as AWS or Azure, although it is quickly expanding.</a:t>
            </a:r>
          </a:p>
          <a:p>
            <a:r>
              <a:rPr lang="en-US" dirty="0" smtClean="0"/>
              <a:t>Gartner said that its "clients typically choose GCP as a secondary provider rather than a strategic provider, though GCP is increasingly chosen as a strategic alternative to AWS by customers whose businesses compete with Amazon, and that are more open-source-centric or DevOps-centric, and thus are less well-aligned to Microsoft Azure.”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ws vs. azure vs. google, cloud compare"/>
          <p:cNvPicPr>
            <a:picLocks noChangeAspect="1" noChangeArrowheads="1"/>
          </p:cNvPicPr>
          <p:nvPr/>
        </p:nvPicPr>
        <p:blipFill>
          <a:blip r:embed="rId2"/>
          <a:srcRect/>
          <a:stretch>
            <a:fillRect/>
          </a:stretch>
        </p:blipFill>
        <p:spPr bwMode="auto">
          <a:xfrm>
            <a:off x="838200" y="990600"/>
            <a:ext cx="7239000" cy="498043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aws vs. azure vs. google, cloud compare,compute services"/>
          <p:cNvPicPr>
            <a:picLocks noChangeAspect="1" noChangeArrowheads="1"/>
          </p:cNvPicPr>
          <p:nvPr/>
        </p:nvPicPr>
        <p:blipFill>
          <a:blip r:embed="rId2"/>
          <a:srcRect/>
          <a:stretch>
            <a:fillRect/>
          </a:stretch>
        </p:blipFill>
        <p:spPr bwMode="auto">
          <a:xfrm>
            <a:off x="1295400" y="152400"/>
            <a:ext cx="5943600" cy="624646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aws vs. azure vs. google, cloud compare, storage"/>
          <p:cNvPicPr>
            <a:picLocks noChangeAspect="1" noChangeArrowheads="1"/>
          </p:cNvPicPr>
          <p:nvPr/>
        </p:nvPicPr>
        <p:blipFill>
          <a:blip r:embed="rId2"/>
          <a:srcRect/>
          <a:stretch>
            <a:fillRect/>
          </a:stretch>
        </p:blipFill>
        <p:spPr bwMode="auto">
          <a:xfrm>
            <a:off x="1219200" y="304800"/>
            <a:ext cx="6492375" cy="5791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3" name="Content Placeholder 2"/>
          <p:cNvSpPr>
            <a:spLocks noGrp="1"/>
          </p:cNvSpPr>
          <p:nvPr>
            <p:ph idx="1"/>
          </p:nvPr>
        </p:nvSpPr>
        <p:spPr/>
        <p:txBody>
          <a:bodyPr/>
          <a:lstStyle/>
          <a:p>
            <a:r>
              <a:rPr lang="en-US" dirty="0" smtClean="0"/>
              <a:t>To know the various services offered by AWS, Azure, GCP</a:t>
            </a:r>
          </a:p>
          <a:p>
            <a:r>
              <a:rPr lang="en-US" dirty="0" smtClean="0"/>
              <a:t>To compare the services offered by AWS, Azure, GCP</a:t>
            </a:r>
          </a:p>
          <a:p>
            <a:r>
              <a:rPr lang="en-US" dirty="0" smtClean="0"/>
              <a:t>To understand how to test some of the most used services of AWS, Azure, GCP as a part of Cloud testing strategy.</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aws vs. azure vs. google, cloud compare, advanced cloud tools"/>
          <p:cNvPicPr>
            <a:picLocks noChangeAspect="1" noChangeArrowheads="1"/>
          </p:cNvPicPr>
          <p:nvPr/>
        </p:nvPicPr>
        <p:blipFill>
          <a:blip r:embed="rId2"/>
          <a:srcRect/>
          <a:stretch>
            <a:fillRect/>
          </a:stretch>
        </p:blipFill>
        <p:spPr bwMode="auto">
          <a:xfrm>
            <a:off x="1828800" y="0"/>
            <a:ext cx="5181600" cy="6858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304797"/>
          <a:ext cx="8000999" cy="6096002"/>
        </p:xfrm>
        <a:graphic>
          <a:graphicData uri="http://schemas.openxmlformats.org/drawingml/2006/table">
            <a:tbl>
              <a:tblPr>
                <a:tableStyleId>{3C2FFA5D-87B4-456A-9821-1D502468CF0F}</a:tableStyleId>
              </a:tblPr>
              <a:tblGrid>
                <a:gridCol w="1690050"/>
                <a:gridCol w="2309593"/>
                <a:gridCol w="2157275"/>
                <a:gridCol w="1844081"/>
              </a:tblGrid>
              <a:tr h="609600">
                <a:tc>
                  <a:txBody>
                    <a:bodyPr/>
                    <a:lstStyle/>
                    <a:p>
                      <a:pPr algn="ctr">
                        <a:spcAft>
                          <a:spcPts val="0"/>
                        </a:spcAft>
                      </a:pPr>
                      <a:endParaRPr lang="en-US" sz="2000" dirty="0"/>
                    </a:p>
                  </a:txBody>
                  <a:tcPr marL="65314" marR="65314" marT="0" marB="0"/>
                </a:tc>
                <a:tc>
                  <a:txBody>
                    <a:bodyPr/>
                    <a:lstStyle/>
                    <a:p>
                      <a:pPr algn="ctr">
                        <a:spcAft>
                          <a:spcPts val="0"/>
                        </a:spcAft>
                      </a:pPr>
                      <a:r>
                        <a:rPr lang="en-US" sz="1600"/>
                        <a:t>Amazon Web Services</a:t>
                      </a:r>
                      <a:endParaRPr lang="en-US" sz="2000"/>
                    </a:p>
                  </a:txBody>
                  <a:tcPr marL="65314" marR="65314" marT="0" marB="0"/>
                </a:tc>
                <a:tc>
                  <a:txBody>
                    <a:bodyPr/>
                    <a:lstStyle/>
                    <a:p>
                      <a:pPr algn="ctr">
                        <a:spcAft>
                          <a:spcPts val="0"/>
                        </a:spcAft>
                      </a:pPr>
                      <a:r>
                        <a:rPr lang="en-US" sz="1600"/>
                        <a:t>Microsoft Azure</a:t>
                      </a:r>
                      <a:endParaRPr lang="en-US" sz="2000"/>
                    </a:p>
                  </a:txBody>
                  <a:tcPr marL="65314" marR="65314" marT="0" marB="0"/>
                </a:tc>
                <a:tc>
                  <a:txBody>
                    <a:bodyPr/>
                    <a:lstStyle/>
                    <a:p>
                      <a:pPr algn="ctr">
                        <a:spcAft>
                          <a:spcPts val="0"/>
                        </a:spcAft>
                      </a:pPr>
                      <a:r>
                        <a:rPr lang="en-US" sz="1600"/>
                        <a:t>Google Cloud Platform</a:t>
                      </a:r>
                      <a:endParaRPr lang="en-US" sz="2000"/>
                    </a:p>
                  </a:txBody>
                  <a:tcPr marL="65314" marR="65314" marT="0" marB="0"/>
                </a:tc>
              </a:tr>
              <a:tr h="783772">
                <a:tc>
                  <a:txBody>
                    <a:bodyPr/>
                    <a:lstStyle/>
                    <a:p>
                      <a:pPr>
                        <a:spcAft>
                          <a:spcPts val="0"/>
                        </a:spcAft>
                      </a:pPr>
                      <a:r>
                        <a:rPr lang="en-US" sz="2000" dirty="0"/>
                        <a:t>Regions</a:t>
                      </a:r>
                    </a:p>
                  </a:txBody>
                  <a:tcPr marL="65314" marR="65314" marT="0" marB="0"/>
                </a:tc>
                <a:tc>
                  <a:txBody>
                    <a:bodyPr/>
                    <a:lstStyle/>
                    <a:p>
                      <a:pPr>
                        <a:spcAft>
                          <a:spcPts val="0"/>
                        </a:spcAft>
                      </a:pPr>
                      <a:r>
                        <a:rPr lang="en-US" sz="2000" u="none" strike="noStrike">
                          <a:hlinkClick r:id="rId2"/>
                        </a:rPr>
                        <a:t>Global Infrastructure</a:t>
                      </a:r>
                      <a:endParaRPr lang="en-US" sz="2000"/>
                    </a:p>
                  </a:txBody>
                  <a:tcPr marL="65314" marR="65314" marT="0" marB="0"/>
                </a:tc>
                <a:tc>
                  <a:txBody>
                    <a:bodyPr/>
                    <a:lstStyle/>
                    <a:p>
                      <a:pPr>
                        <a:spcAft>
                          <a:spcPts val="0"/>
                        </a:spcAft>
                      </a:pPr>
                      <a:r>
                        <a:rPr lang="en-US" sz="2000" u="none" strike="noStrike">
                          <a:hlinkClick r:id="rId3"/>
                        </a:rPr>
                        <a:t>Regions</a:t>
                      </a:r>
                      <a:endParaRPr lang="en-US" sz="2000"/>
                    </a:p>
                  </a:txBody>
                  <a:tcPr marL="65314" marR="65314" marT="0" marB="0"/>
                </a:tc>
                <a:tc>
                  <a:txBody>
                    <a:bodyPr/>
                    <a:lstStyle/>
                    <a:p>
                      <a:pPr>
                        <a:spcAft>
                          <a:spcPts val="0"/>
                        </a:spcAft>
                      </a:pPr>
                      <a:r>
                        <a:rPr lang="en-US" sz="2000" u="none" strike="noStrike">
                          <a:hlinkClick r:id="rId4"/>
                        </a:rPr>
                        <a:t>Regions and Zones</a:t>
                      </a:r>
                      <a:endParaRPr lang="en-US" sz="2000"/>
                    </a:p>
                  </a:txBody>
                  <a:tcPr marL="65314" marR="65314" marT="0" marB="0"/>
                </a:tc>
              </a:tr>
              <a:tr h="783772">
                <a:tc>
                  <a:txBody>
                    <a:bodyPr/>
                    <a:lstStyle/>
                    <a:p>
                      <a:pPr>
                        <a:spcAft>
                          <a:spcPts val="0"/>
                        </a:spcAft>
                      </a:pPr>
                      <a:r>
                        <a:rPr lang="en-US" sz="2000"/>
                        <a:t>Pricing</a:t>
                      </a:r>
                    </a:p>
                  </a:txBody>
                  <a:tcPr marL="65314" marR="65314" marT="0" marB="0"/>
                </a:tc>
                <a:tc>
                  <a:txBody>
                    <a:bodyPr/>
                    <a:lstStyle/>
                    <a:p>
                      <a:pPr>
                        <a:spcAft>
                          <a:spcPts val="0"/>
                        </a:spcAft>
                      </a:pPr>
                      <a:r>
                        <a:rPr lang="en-US" sz="2000" u="none" strike="noStrike">
                          <a:hlinkClick r:id="rId5"/>
                        </a:rPr>
                        <a:t>Cloud Services Pricing</a:t>
                      </a:r>
                      <a:endParaRPr lang="en-US" sz="2000"/>
                    </a:p>
                  </a:txBody>
                  <a:tcPr marL="65314" marR="65314" marT="0" marB="0"/>
                </a:tc>
                <a:tc>
                  <a:txBody>
                    <a:bodyPr/>
                    <a:lstStyle/>
                    <a:p>
                      <a:pPr>
                        <a:spcAft>
                          <a:spcPts val="0"/>
                        </a:spcAft>
                      </a:pPr>
                      <a:r>
                        <a:rPr lang="en-US" sz="2000" u="none" strike="noStrike">
                          <a:hlinkClick r:id="rId6"/>
                        </a:rPr>
                        <a:t>Pricing</a:t>
                      </a:r>
                      <a:endParaRPr lang="en-US" sz="2000"/>
                    </a:p>
                  </a:txBody>
                  <a:tcPr marL="65314" marR="65314" marT="0" marB="0"/>
                </a:tc>
                <a:tc>
                  <a:txBody>
                    <a:bodyPr/>
                    <a:lstStyle/>
                    <a:p>
                      <a:pPr>
                        <a:spcAft>
                          <a:spcPts val="0"/>
                        </a:spcAft>
                      </a:pPr>
                      <a:r>
                        <a:rPr lang="en-US" sz="2000" u="none" strike="noStrike">
                          <a:hlinkClick r:id="rId7"/>
                        </a:rPr>
                        <a:t>Pricing</a:t>
                      </a:r>
                      <a:endParaRPr lang="en-US" sz="2000"/>
                    </a:p>
                  </a:txBody>
                  <a:tcPr marL="65314" marR="65314" marT="0" marB="0"/>
                </a:tc>
              </a:tr>
              <a:tr h="783772">
                <a:tc>
                  <a:txBody>
                    <a:bodyPr/>
                    <a:lstStyle/>
                    <a:p>
                      <a:pPr>
                        <a:spcAft>
                          <a:spcPts val="0"/>
                        </a:spcAft>
                      </a:pPr>
                      <a:r>
                        <a:rPr lang="en-US" sz="2000"/>
                        <a:t>Basic Compute</a:t>
                      </a:r>
                    </a:p>
                  </a:txBody>
                  <a:tcPr marL="65314" marR="65314" marT="0" marB="0"/>
                </a:tc>
                <a:tc>
                  <a:txBody>
                    <a:bodyPr/>
                    <a:lstStyle/>
                    <a:p>
                      <a:pPr>
                        <a:spcAft>
                          <a:spcPts val="0"/>
                        </a:spcAft>
                      </a:pPr>
                      <a:r>
                        <a:rPr lang="en-US" sz="2000" u="none" strike="noStrike" dirty="0">
                          <a:hlinkClick r:id="rId8"/>
                        </a:rPr>
                        <a:t>EC2</a:t>
                      </a:r>
                      <a:endParaRPr lang="en-US" sz="2000" dirty="0"/>
                    </a:p>
                  </a:txBody>
                  <a:tcPr marL="65314" marR="65314" marT="0" marB="0"/>
                </a:tc>
                <a:tc>
                  <a:txBody>
                    <a:bodyPr/>
                    <a:lstStyle/>
                    <a:p>
                      <a:pPr>
                        <a:spcAft>
                          <a:spcPts val="0"/>
                        </a:spcAft>
                      </a:pPr>
                      <a:r>
                        <a:rPr lang="en-US" sz="2000" u="none" strike="noStrike">
                          <a:hlinkClick r:id="rId9"/>
                        </a:rPr>
                        <a:t>Virtual Machines</a:t>
                      </a:r>
                      <a:endParaRPr lang="en-US" sz="2000"/>
                    </a:p>
                  </a:txBody>
                  <a:tcPr marL="65314" marR="65314" marT="0" marB="0"/>
                </a:tc>
                <a:tc>
                  <a:txBody>
                    <a:bodyPr/>
                    <a:lstStyle/>
                    <a:p>
                      <a:pPr>
                        <a:spcAft>
                          <a:spcPts val="0"/>
                        </a:spcAft>
                      </a:pPr>
                      <a:r>
                        <a:rPr lang="en-US" sz="2000" u="none" strike="noStrike">
                          <a:hlinkClick r:id="rId10"/>
                        </a:rPr>
                        <a:t>Compute Engine</a:t>
                      </a:r>
                      <a:endParaRPr lang="en-US" sz="2000"/>
                    </a:p>
                  </a:txBody>
                  <a:tcPr marL="65314" marR="65314" marT="0" marB="0"/>
                </a:tc>
              </a:tr>
              <a:tr h="1175657">
                <a:tc>
                  <a:txBody>
                    <a:bodyPr/>
                    <a:lstStyle/>
                    <a:p>
                      <a:pPr>
                        <a:spcAft>
                          <a:spcPts val="0"/>
                        </a:spcAft>
                      </a:pPr>
                      <a:r>
                        <a:rPr lang="en-US" sz="2000"/>
                        <a:t>Containers</a:t>
                      </a:r>
                    </a:p>
                  </a:txBody>
                  <a:tcPr marL="65314" marR="65314" marT="0" marB="0"/>
                </a:tc>
                <a:tc>
                  <a:txBody>
                    <a:bodyPr/>
                    <a:lstStyle/>
                    <a:p>
                      <a:pPr>
                        <a:spcAft>
                          <a:spcPts val="0"/>
                        </a:spcAft>
                      </a:pPr>
                      <a:r>
                        <a:rPr lang="en-US" sz="2000" u="none" strike="noStrike">
                          <a:hlinkClick r:id="rId11"/>
                        </a:rPr>
                        <a:t>ECS</a:t>
                      </a:r>
                      <a:endParaRPr lang="en-US" sz="2000"/>
                    </a:p>
                    <a:p>
                      <a:pPr>
                        <a:spcAft>
                          <a:spcPts val="0"/>
                        </a:spcAft>
                      </a:pPr>
                      <a:r>
                        <a:rPr lang="en-US" sz="2000" u="none" strike="noStrike">
                          <a:hlinkClick r:id="rId12"/>
                        </a:rPr>
                        <a:t>EKS</a:t>
                      </a:r>
                      <a:endParaRPr lang="en-US" sz="2000"/>
                    </a:p>
                  </a:txBody>
                  <a:tcPr marL="65314" marR="65314" marT="0" marB="0"/>
                </a:tc>
                <a:tc>
                  <a:txBody>
                    <a:bodyPr/>
                    <a:lstStyle/>
                    <a:p>
                      <a:pPr>
                        <a:spcAft>
                          <a:spcPts val="0"/>
                        </a:spcAft>
                      </a:pPr>
                      <a:r>
                        <a:rPr lang="en-US" sz="2000" u="none" strike="noStrike">
                          <a:hlinkClick r:id="rId13"/>
                        </a:rPr>
                        <a:t>AKS</a:t>
                      </a:r>
                      <a:endParaRPr lang="en-US" sz="2000"/>
                    </a:p>
                    <a:p>
                      <a:pPr>
                        <a:spcAft>
                          <a:spcPts val="0"/>
                        </a:spcAft>
                      </a:pPr>
                      <a:r>
                        <a:rPr lang="en-US" sz="2000" u="none" strike="noStrike">
                          <a:hlinkClick r:id="rId14"/>
                        </a:rPr>
                        <a:t>Container Instances</a:t>
                      </a:r>
                      <a:endParaRPr lang="en-US" sz="2000"/>
                    </a:p>
                  </a:txBody>
                  <a:tcPr marL="65314" marR="65314" marT="0" marB="0"/>
                </a:tc>
                <a:tc>
                  <a:txBody>
                    <a:bodyPr/>
                    <a:lstStyle/>
                    <a:p>
                      <a:pPr>
                        <a:spcAft>
                          <a:spcPts val="0"/>
                        </a:spcAft>
                      </a:pPr>
                      <a:r>
                        <a:rPr lang="en-US" sz="2000" u="none" strike="noStrike">
                          <a:hlinkClick r:id="rId15"/>
                        </a:rPr>
                        <a:t>Kubernetes Engine</a:t>
                      </a:r>
                      <a:endParaRPr lang="en-US" sz="2000"/>
                    </a:p>
                  </a:txBody>
                  <a:tcPr marL="65314" marR="65314" marT="0" marB="0"/>
                </a:tc>
              </a:tr>
              <a:tr h="783772">
                <a:tc>
                  <a:txBody>
                    <a:bodyPr/>
                    <a:lstStyle/>
                    <a:p>
                      <a:pPr>
                        <a:spcAft>
                          <a:spcPts val="0"/>
                        </a:spcAft>
                      </a:pPr>
                      <a:r>
                        <a:rPr lang="en-US" sz="2000"/>
                        <a:t>Serverless</a:t>
                      </a:r>
                    </a:p>
                  </a:txBody>
                  <a:tcPr marL="65314" marR="65314" marT="0" marB="0"/>
                </a:tc>
                <a:tc>
                  <a:txBody>
                    <a:bodyPr/>
                    <a:lstStyle/>
                    <a:p>
                      <a:pPr>
                        <a:spcAft>
                          <a:spcPts val="0"/>
                        </a:spcAft>
                      </a:pPr>
                      <a:r>
                        <a:rPr lang="en-US" sz="2000" u="none" strike="noStrike">
                          <a:hlinkClick r:id="rId16"/>
                        </a:rPr>
                        <a:t>Lambda</a:t>
                      </a:r>
                      <a:endParaRPr lang="en-US" sz="2000"/>
                    </a:p>
                  </a:txBody>
                  <a:tcPr marL="65314" marR="65314" marT="0" marB="0"/>
                </a:tc>
                <a:tc>
                  <a:txBody>
                    <a:bodyPr/>
                    <a:lstStyle/>
                    <a:p>
                      <a:pPr>
                        <a:spcAft>
                          <a:spcPts val="0"/>
                        </a:spcAft>
                      </a:pPr>
                      <a:r>
                        <a:rPr lang="en-US" sz="2000" u="none" strike="noStrike">
                          <a:hlinkClick r:id="rId17"/>
                        </a:rPr>
                        <a:t>Functions</a:t>
                      </a:r>
                      <a:endParaRPr lang="en-US" sz="2000"/>
                    </a:p>
                  </a:txBody>
                  <a:tcPr marL="65314" marR="65314" marT="0" marB="0"/>
                </a:tc>
                <a:tc>
                  <a:txBody>
                    <a:bodyPr/>
                    <a:lstStyle/>
                    <a:p>
                      <a:pPr>
                        <a:spcAft>
                          <a:spcPts val="0"/>
                        </a:spcAft>
                      </a:pPr>
                      <a:r>
                        <a:rPr lang="en-US" sz="2000" u="none" strike="noStrike">
                          <a:hlinkClick r:id="rId18"/>
                        </a:rPr>
                        <a:t>Cloud Functions</a:t>
                      </a:r>
                      <a:endParaRPr lang="en-US" sz="2000"/>
                    </a:p>
                  </a:txBody>
                  <a:tcPr marL="65314" marR="65314" marT="0" marB="0"/>
                </a:tc>
              </a:tr>
              <a:tr h="1175657">
                <a:tc>
                  <a:txBody>
                    <a:bodyPr/>
                    <a:lstStyle/>
                    <a:p>
                      <a:pPr>
                        <a:spcAft>
                          <a:spcPts val="0"/>
                        </a:spcAft>
                      </a:pPr>
                      <a:r>
                        <a:rPr lang="en-US" sz="2000"/>
                        <a:t>App Hosting</a:t>
                      </a:r>
                    </a:p>
                  </a:txBody>
                  <a:tcPr marL="65314" marR="65314" marT="0" marB="0"/>
                </a:tc>
                <a:tc>
                  <a:txBody>
                    <a:bodyPr/>
                    <a:lstStyle/>
                    <a:p>
                      <a:pPr>
                        <a:spcAft>
                          <a:spcPts val="0"/>
                        </a:spcAft>
                      </a:pPr>
                      <a:r>
                        <a:rPr lang="en-US" sz="2000" u="none" strike="noStrike">
                          <a:hlinkClick r:id="rId19"/>
                        </a:rPr>
                        <a:t>Elastic Beanstalk</a:t>
                      </a:r>
                      <a:endParaRPr lang="en-US" sz="2000"/>
                    </a:p>
                  </a:txBody>
                  <a:tcPr marL="65314" marR="65314" marT="0" marB="0"/>
                </a:tc>
                <a:tc>
                  <a:txBody>
                    <a:bodyPr/>
                    <a:lstStyle/>
                    <a:p>
                      <a:pPr>
                        <a:spcAft>
                          <a:spcPts val="0"/>
                        </a:spcAft>
                      </a:pPr>
                      <a:r>
                        <a:rPr lang="en-US" sz="2000" u="none" strike="noStrike">
                          <a:hlinkClick r:id="rId20"/>
                        </a:rPr>
                        <a:t>App Service</a:t>
                      </a:r>
                      <a:endParaRPr lang="en-US" sz="2000"/>
                    </a:p>
                    <a:p>
                      <a:pPr>
                        <a:spcAft>
                          <a:spcPts val="0"/>
                        </a:spcAft>
                      </a:pPr>
                      <a:r>
                        <a:rPr lang="en-US" sz="2000" u="none" strike="noStrike">
                          <a:hlinkClick r:id="rId21"/>
                        </a:rPr>
                        <a:t>Service Fabric</a:t>
                      </a:r>
                      <a:endParaRPr lang="en-US" sz="2000"/>
                    </a:p>
                    <a:p>
                      <a:pPr>
                        <a:spcAft>
                          <a:spcPts val="0"/>
                        </a:spcAft>
                      </a:pPr>
                      <a:r>
                        <a:rPr lang="en-US" sz="2000" u="none" strike="noStrike">
                          <a:hlinkClick r:id="rId22"/>
                        </a:rPr>
                        <a:t>Cloud Services</a:t>
                      </a:r>
                      <a:endParaRPr lang="en-US" sz="2000"/>
                    </a:p>
                  </a:txBody>
                  <a:tcPr marL="65314" marR="65314" marT="0" marB="0"/>
                </a:tc>
                <a:tc>
                  <a:txBody>
                    <a:bodyPr/>
                    <a:lstStyle/>
                    <a:p>
                      <a:pPr>
                        <a:spcAft>
                          <a:spcPts val="0"/>
                        </a:spcAft>
                      </a:pPr>
                      <a:r>
                        <a:rPr lang="en-US" sz="2000" u="none" strike="noStrike" dirty="0">
                          <a:hlinkClick r:id="rId23"/>
                        </a:rPr>
                        <a:t>App Engine</a:t>
                      </a:r>
                      <a:endParaRPr lang="en-US" sz="2000" dirty="0"/>
                    </a:p>
                  </a:txBody>
                  <a:tcPr marL="65314" marR="65314"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66800" y="457200"/>
          <a:ext cx="7467599" cy="5943600"/>
        </p:xfrm>
        <a:graphic>
          <a:graphicData uri="http://schemas.openxmlformats.org/drawingml/2006/table">
            <a:tbl>
              <a:tblPr>
                <a:tableStyleId>{3C2FFA5D-87B4-456A-9821-1D502468CF0F}</a:tableStyleId>
              </a:tblPr>
              <a:tblGrid>
                <a:gridCol w="1577380"/>
                <a:gridCol w="2155620"/>
                <a:gridCol w="2013457"/>
                <a:gridCol w="1721142"/>
              </a:tblGrid>
              <a:tr h="660400">
                <a:tc>
                  <a:txBody>
                    <a:bodyPr/>
                    <a:lstStyle/>
                    <a:p>
                      <a:pPr>
                        <a:spcAft>
                          <a:spcPts val="0"/>
                        </a:spcAft>
                      </a:pPr>
                      <a:r>
                        <a:rPr lang="en-US" sz="2000" dirty="0"/>
                        <a:t>Batch Processing</a:t>
                      </a:r>
                    </a:p>
                  </a:txBody>
                  <a:tcPr marL="56444" marR="56444" marT="0" marB="0"/>
                </a:tc>
                <a:tc>
                  <a:txBody>
                    <a:bodyPr/>
                    <a:lstStyle/>
                    <a:p>
                      <a:pPr>
                        <a:spcAft>
                          <a:spcPts val="0"/>
                        </a:spcAft>
                      </a:pPr>
                      <a:r>
                        <a:rPr lang="en-US" sz="2000" u="none" strike="noStrike">
                          <a:hlinkClick r:id="rId2"/>
                        </a:rPr>
                        <a:t>Batch</a:t>
                      </a:r>
                      <a:endParaRPr lang="en-US" sz="2000"/>
                    </a:p>
                  </a:txBody>
                  <a:tcPr marL="56444" marR="56444" marT="0" marB="0"/>
                </a:tc>
                <a:tc>
                  <a:txBody>
                    <a:bodyPr/>
                    <a:lstStyle/>
                    <a:p>
                      <a:pPr>
                        <a:spcAft>
                          <a:spcPts val="0"/>
                        </a:spcAft>
                      </a:pPr>
                      <a:r>
                        <a:rPr lang="en-US" sz="2000" u="none" strike="noStrike">
                          <a:hlinkClick r:id="rId3"/>
                        </a:rPr>
                        <a:t>Batch</a:t>
                      </a:r>
                      <a:endParaRPr lang="en-US" sz="2000"/>
                    </a:p>
                  </a:txBody>
                  <a:tcPr marL="56444" marR="56444" marT="0" marB="0"/>
                </a:tc>
                <a:tc>
                  <a:txBody>
                    <a:bodyPr/>
                    <a:lstStyle/>
                    <a:p>
                      <a:pPr>
                        <a:spcAft>
                          <a:spcPts val="0"/>
                        </a:spcAft>
                      </a:pPr>
                      <a:r>
                        <a:rPr lang="en-US" sz="2000"/>
                        <a:t>N/A</a:t>
                      </a:r>
                    </a:p>
                  </a:txBody>
                  <a:tcPr marL="56444" marR="56444" marT="0" marB="0"/>
                </a:tc>
              </a:tr>
              <a:tr h="660400">
                <a:tc>
                  <a:txBody>
                    <a:bodyPr/>
                    <a:lstStyle/>
                    <a:p>
                      <a:pPr>
                        <a:spcAft>
                          <a:spcPts val="0"/>
                        </a:spcAft>
                      </a:pPr>
                      <a:r>
                        <a:rPr lang="en-US" sz="2000"/>
                        <a:t>Object Storage</a:t>
                      </a:r>
                    </a:p>
                  </a:txBody>
                  <a:tcPr marL="56444" marR="56444" marT="0" marB="0"/>
                </a:tc>
                <a:tc>
                  <a:txBody>
                    <a:bodyPr/>
                    <a:lstStyle/>
                    <a:p>
                      <a:pPr>
                        <a:spcAft>
                          <a:spcPts val="0"/>
                        </a:spcAft>
                      </a:pPr>
                      <a:r>
                        <a:rPr lang="en-US" sz="2000" u="none" strike="noStrike">
                          <a:hlinkClick r:id="rId4"/>
                        </a:rPr>
                        <a:t>S3</a:t>
                      </a:r>
                      <a:endParaRPr lang="en-US" sz="2000"/>
                    </a:p>
                  </a:txBody>
                  <a:tcPr marL="56444" marR="56444" marT="0" marB="0"/>
                </a:tc>
                <a:tc>
                  <a:txBody>
                    <a:bodyPr/>
                    <a:lstStyle/>
                    <a:p>
                      <a:pPr>
                        <a:spcAft>
                          <a:spcPts val="0"/>
                        </a:spcAft>
                      </a:pPr>
                      <a:r>
                        <a:rPr lang="en-US" sz="2000" u="none" strike="noStrike">
                          <a:hlinkClick r:id="rId5"/>
                        </a:rPr>
                        <a:t>Blob Storage</a:t>
                      </a:r>
                      <a:endParaRPr lang="en-US" sz="2000"/>
                    </a:p>
                  </a:txBody>
                  <a:tcPr marL="56444" marR="56444" marT="0" marB="0"/>
                </a:tc>
                <a:tc>
                  <a:txBody>
                    <a:bodyPr/>
                    <a:lstStyle/>
                    <a:p>
                      <a:pPr>
                        <a:spcAft>
                          <a:spcPts val="0"/>
                        </a:spcAft>
                      </a:pPr>
                      <a:r>
                        <a:rPr lang="en-US" sz="2000" u="none" strike="noStrike">
                          <a:hlinkClick r:id="rId6"/>
                        </a:rPr>
                        <a:t>Cloud Storage</a:t>
                      </a:r>
                      <a:endParaRPr lang="en-US" sz="2000"/>
                    </a:p>
                  </a:txBody>
                  <a:tcPr marL="56444" marR="56444" marT="0" marB="0"/>
                </a:tc>
              </a:tr>
              <a:tr h="660400">
                <a:tc>
                  <a:txBody>
                    <a:bodyPr/>
                    <a:lstStyle/>
                    <a:p>
                      <a:pPr>
                        <a:spcAft>
                          <a:spcPts val="0"/>
                        </a:spcAft>
                      </a:pPr>
                      <a:r>
                        <a:rPr lang="en-US" sz="2000"/>
                        <a:t>Block Storage</a:t>
                      </a:r>
                    </a:p>
                  </a:txBody>
                  <a:tcPr marL="56444" marR="56444" marT="0" marB="0"/>
                </a:tc>
                <a:tc>
                  <a:txBody>
                    <a:bodyPr/>
                    <a:lstStyle/>
                    <a:p>
                      <a:pPr>
                        <a:spcAft>
                          <a:spcPts val="0"/>
                        </a:spcAft>
                      </a:pPr>
                      <a:r>
                        <a:rPr lang="en-US" sz="2000" u="none" strike="noStrike">
                          <a:hlinkClick r:id="rId7"/>
                        </a:rPr>
                        <a:t>EBS</a:t>
                      </a:r>
                      <a:endParaRPr lang="en-US" sz="2000"/>
                    </a:p>
                  </a:txBody>
                  <a:tcPr marL="56444" marR="56444" marT="0" marB="0"/>
                </a:tc>
                <a:tc>
                  <a:txBody>
                    <a:bodyPr/>
                    <a:lstStyle/>
                    <a:p>
                      <a:pPr>
                        <a:spcAft>
                          <a:spcPts val="0"/>
                        </a:spcAft>
                      </a:pPr>
                      <a:r>
                        <a:rPr lang="en-US" sz="2000"/>
                        <a:t>N/A</a:t>
                      </a:r>
                    </a:p>
                  </a:txBody>
                  <a:tcPr marL="56444" marR="56444" marT="0" marB="0"/>
                </a:tc>
                <a:tc>
                  <a:txBody>
                    <a:bodyPr/>
                    <a:lstStyle/>
                    <a:p>
                      <a:pPr>
                        <a:spcAft>
                          <a:spcPts val="0"/>
                        </a:spcAft>
                      </a:pPr>
                      <a:r>
                        <a:rPr lang="en-US" sz="2000" u="none" strike="noStrike">
                          <a:hlinkClick r:id="rId8"/>
                        </a:rPr>
                        <a:t>Persistent Disk</a:t>
                      </a:r>
                      <a:endParaRPr lang="en-US" sz="2000"/>
                    </a:p>
                  </a:txBody>
                  <a:tcPr marL="56444" marR="56444" marT="0" marB="0"/>
                </a:tc>
              </a:tr>
              <a:tr h="660400">
                <a:tc>
                  <a:txBody>
                    <a:bodyPr/>
                    <a:lstStyle/>
                    <a:p>
                      <a:pPr>
                        <a:spcAft>
                          <a:spcPts val="0"/>
                        </a:spcAft>
                      </a:pPr>
                      <a:r>
                        <a:rPr lang="en-US" sz="2000"/>
                        <a:t>File Storage</a:t>
                      </a:r>
                    </a:p>
                  </a:txBody>
                  <a:tcPr marL="56444" marR="56444" marT="0" marB="0"/>
                </a:tc>
                <a:tc>
                  <a:txBody>
                    <a:bodyPr/>
                    <a:lstStyle/>
                    <a:p>
                      <a:pPr>
                        <a:spcAft>
                          <a:spcPts val="0"/>
                        </a:spcAft>
                      </a:pPr>
                      <a:r>
                        <a:rPr lang="en-US" sz="2000" u="none" strike="noStrike" dirty="0">
                          <a:hlinkClick r:id="rId9"/>
                        </a:rPr>
                        <a:t>EFS</a:t>
                      </a:r>
                      <a:endParaRPr lang="en-US" sz="2000" dirty="0"/>
                    </a:p>
                  </a:txBody>
                  <a:tcPr marL="56444" marR="56444" marT="0" marB="0"/>
                </a:tc>
                <a:tc>
                  <a:txBody>
                    <a:bodyPr/>
                    <a:lstStyle/>
                    <a:p>
                      <a:pPr>
                        <a:spcAft>
                          <a:spcPts val="0"/>
                        </a:spcAft>
                      </a:pPr>
                      <a:r>
                        <a:rPr lang="en-US" sz="2000" u="none" strike="noStrike" dirty="0">
                          <a:hlinkClick r:id="rId10"/>
                        </a:rPr>
                        <a:t>File Storage</a:t>
                      </a:r>
                      <a:endParaRPr lang="en-US" sz="2000" dirty="0"/>
                    </a:p>
                  </a:txBody>
                  <a:tcPr marL="56444" marR="56444" marT="0" marB="0"/>
                </a:tc>
                <a:tc>
                  <a:txBody>
                    <a:bodyPr/>
                    <a:lstStyle/>
                    <a:p>
                      <a:pPr>
                        <a:spcAft>
                          <a:spcPts val="0"/>
                        </a:spcAft>
                      </a:pPr>
                      <a:r>
                        <a:rPr lang="en-US" sz="2000"/>
                        <a:t>N/A</a:t>
                      </a:r>
                    </a:p>
                  </a:txBody>
                  <a:tcPr marL="56444" marR="56444" marT="0" marB="0"/>
                </a:tc>
              </a:tr>
              <a:tr h="660400">
                <a:tc>
                  <a:txBody>
                    <a:bodyPr/>
                    <a:lstStyle/>
                    <a:p>
                      <a:pPr>
                        <a:spcAft>
                          <a:spcPts val="0"/>
                        </a:spcAft>
                      </a:pPr>
                      <a:r>
                        <a:rPr lang="en-US" sz="2000"/>
                        <a:t>Hybrid Storage</a:t>
                      </a:r>
                    </a:p>
                  </a:txBody>
                  <a:tcPr marL="56444" marR="56444" marT="0" marB="0"/>
                </a:tc>
                <a:tc>
                  <a:txBody>
                    <a:bodyPr/>
                    <a:lstStyle/>
                    <a:p>
                      <a:pPr>
                        <a:spcAft>
                          <a:spcPts val="0"/>
                        </a:spcAft>
                      </a:pPr>
                      <a:r>
                        <a:rPr lang="en-US" sz="2000" u="none" strike="noStrike">
                          <a:hlinkClick r:id="rId11"/>
                        </a:rPr>
                        <a:t>Storage Gateway</a:t>
                      </a:r>
                      <a:endParaRPr lang="en-US" sz="2000"/>
                    </a:p>
                  </a:txBody>
                  <a:tcPr marL="56444" marR="56444" marT="0" marB="0"/>
                </a:tc>
                <a:tc>
                  <a:txBody>
                    <a:bodyPr/>
                    <a:lstStyle/>
                    <a:p>
                      <a:pPr>
                        <a:spcAft>
                          <a:spcPts val="0"/>
                        </a:spcAft>
                      </a:pPr>
                      <a:r>
                        <a:rPr lang="en-US" sz="2000" u="none" strike="noStrike">
                          <a:hlinkClick r:id="rId12"/>
                        </a:rPr>
                        <a:t>StorSimple</a:t>
                      </a:r>
                      <a:endParaRPr lang="en-US" sz="2000"/>
                    </a:p>
                  </a:txBody>
                  <a:tcPr marL="56444" marR="56444" marT="0" marB="0"/>
                </a:tc>
                <a:tc>
                  <a:txBody>
                    <a:bodyPr/>
                    <a:lstStyle/>
                    <a:p>
                      <a:pPr>
                        <a:spcAft>
                          <a:spcPts val="0"/>
                        </a:spcAft>
                      </a:pPr>
                      <a:r>
                        <a:rPr lang="en-US" sz="2000"/>
                        <a:t>N/A</a:t>
                      </a:r>
                    </a:p>
                  </a:txBody>
                  <a:tcPr marL="56444" marR="56444" marT="0" marB="0"/>
                </a:tc>
              </a:tr>
              <a:tr h="990600">
                <a:tc>
                  <a:txBody>
                    <a:bodyPr/>
                    <a:lstStyle/>
                    <a:p>
                      <a:pPr>
                        <a:spcAft>
                          <a:spcPts val="0"/>
                        </a:spcAft>
                      </a:pPr>
                      <a:r>
                        <a:rPr lang="en-US" sz="2000"/>
                        <a:t>Offline Data Transfer</a:t>
                      </a:r>
                    </a:p>
                  </a:txBody>
                  <a:tcPr marL="56444" marR="56444" marT="0" marB="0"/>
                </a:tc>
                <a:tc>
                  <a:txBody>
                    <a:bodyPr/>
                    <a:lstStyle/>
                    <a:p>
                      <a:pPr>
                        <a:spcAft>
                          <a:spcPts val="0"/>
                        </a:spcAft>
                      </a:pPr>
                      <a:r>
                        <a:rPr lang="en-US" sz="2000" u="none" strike="noStrike" dirty="0">
                          <a:hlinkClick r:id="rId13"/>
                        </a:rPr>
                        <a:t>Snowball</a:t>
                      </a:r>
                      <a:endParaRPr lang="en-US" sz="2000" dirty="0"/>
                    </a:p>
                    <a:p>
                      <a:pPr>
                        <a:spcAft>
                          <a:spcPts val="0"/>
                        </a:spcAft>
                      </a:pPr>
                      <a:r>
                        <a:rPr lang="en-US" sz="2000" u="none" strike="noStrike" dirty="0">
                          <a:hlinkClick r:id="rId14"/>
                        </a:rPr>
                        <a:t>Snowball Edge</a:t>
                      </a:r>
                      <a:endParaRPr lang="en-US" sz="2000" dirty="0"/>
                    </a:p>
                    <a:p>
                      <a:pPr>
                        <a:spcAft>
                          <a:spcPts val="0"/>
                        </a:spcAft>
                      </a:pPr>
                      <a:r>
                        <a:rPr lang="en-US" sz="2000" u="none" strike="noStrike" dirty="0">
                          <a:hlinkClick r:id="rId15"/>
                        </a:rPr>
                        <a:t>Snowmobile</a:t>
                      </a:r>
                      <a:endParaRPr lang="en-US" sz="2000" dirty="0"/>
                    </a:p>
                  </a:txBody>
                  <a:tcPr marL="56444" marR="56444" marT="0" marB="0"/>
                </a:tc>
                <a:tc>
                  <a:txBody>
                    <a:bodyPr/>
                    <a:lstStyle/>
                    <a:p>
                      <a:pPr>
                        <a:spcAft>
                          <a:spcPts val="0"/>
                        </a:spcAft>
                      </a:pPr>
                      <a:r>
                        <a:rPr lang="en-US" sz="2000"/>
                        <a:t>N/A</a:t>
                      </a:r>
                    </a:p>
                  </a:txBody>
                  <a:tcPr marL="56444" marR="56444" marT="0" marB="0"/>
                </a:tc>
                <a:tc>
                  <a:txBody>
                    <a:bodyPr/>
                    <a:lstStyle/>
                    <a:p>
                      <a:pPr>
                        <a:spcAft>
                          <a:spcPts val="0"/>
                        </a:spcAft>
                      </a:pPr>
                      <a:r>
                        <a:rPr lang="en-US" sz="2000" u="none" strike="noStrike">
                          <a:hlinkClick r:id="rId16"/>
                        </a:rPr>
                        <a:t>Transfer Appliance</a:t>
                      </a:r>
                      <a:endParaRPr lang="en-US" sz="2000"/>
                    </a:p>
                  </a:txBody>
                  <a:tcPr marL="56444" marR="56444" marT="0" marB="0"/>
                </a:tc>
              </a:tr>
              <a:tr h="1651000">
                <a:tc>
                  <a:txBody>
                    <a:bodyPr/>
                    <a:lstStyle/>
                    <a:p>
                      <a:pPr>
                        <a:spcAft>
                          <a:spcPts val="0"/>
                        </a:spcAft>
                      </a:pPr>
                      <a:r>
                        <a:rPr lang="en-US" sz="2000"/>
                        <a:t>Relational/SQL Database</a:t>
                      </a:r>
                    </a:p>
                  </a:txBody>
                  <a:tcPr marL="56444" marR="56444" marT="0" marB="0"/>
                </a:tc>
                <a:tc>
                  <a:txBody>
                    <a:bodyPr/>
                    <a:lstStyle/>
                    <a:p>
                      <a:pPr>
                        <a:spcAft>
                          <a:spcPts val="0"/>
                        </a:spcAft>
                      </a:pPr>
                      <a:r>
                        <a:rPr lang="en-US" sz="2000" u="none" strike="noStrike">
                          <a:hlinkClick r:id="rId17"/>
                        </a:rPr>
                        <a:t>RDS</a:t>
                      </a:r>
                      <a:endParaRPr lang="en-US" sz="2000"/>
                    </a:p>
                    <a:p>
                      <a:pPr>
                        <a:spcAft>
                          <a:spcPts val="0"/>
                        </a:spcAft>
                      </a:pPr>
                      <a:r>
                        <a:rPr lang="en-US" sz="2000" u="none" strike="noStrike">
                          <a:hlinkClick r:id="rId18"/>
                        </a:rPr>
                        <a:t>Aurora</a:t>
                      </a:r>
                      <a:endParaRPr lang="en-US" sz="2000"/>
                    </a:p>
                  </a:txBody>
                  <a:tcPr marL="56444" marR="56444" marT="0" marB="0"/>
                </a:tc>
                <a:tc>
                  <a:txBody>
                    <a:bodyPr/>
                    <a:lstStyle/>
                    <a:p>
                      <a:pPr>
                        <a:spcAft>
                          <a:spcPts val="0"/>
                        </a:spcAft>
                      </a:pPr>
                      <a:r>
                        <a:rPr lang="en-US" sz="2000" u="none" strike="noStrike">
                          <a:hlinkClick r:id="rId19"/>
                        </a:rPr>
                        <a:t>SQL Database</a:t>
                      </a:r>
                      <a:endParaRPr lang="en-US" sz="2000"/>
                    </a:p>
                    <a:p>
                      <a:pPr>
                        <a:spcAft>
                          <a:spcPts val="0"/>
                        </a:spcAft>
                      </a:pPr>
                      <a:r>
                        <a:rPr lang="en-US" sz="2000" u="none" strike="noStrike">
                          <a:hlinkClick r:id="rId20"/>
                        </a:rPr>
                        <a:t>Database for MySQL</a:t>
                      </a:r>
                      <a:endParaRPr lang="en-US" sz="2000"/>
                    </a:p>
                    <a:p>
                      <a:pPr>
                        <a:spcAft>
                          <a:spcPts val="0"/>
                        </a:spcAft>
                      </a:pPr>
                      <a:r>
                        <a:rPr lang="en-US" sz="2000" u="none" strike="noStrike">
                          <a:hlinkClick r:id="rId21"/>
                        </a:rPr>
                        <a:t>Database for PostgreSQL</a:t>
                      </a:r>
                      <a:endParaRPr lang="en-US" sz="2000"/>
                    </a:p>
                  </a:txBody>
                  <a:tcPr marL="56444" marR="56444" marT="0" marB="0"/>
                </a:tc>
                <a:tc>
                  <a:txBody>
                    <a:bodyPr/>
                    <a:lstStyle/>
                    <a:p>
                      <a:pPr>
                        <a:spcAft>
                          <a:spcPts val="0"/>
                        </a:spcAft>
                      </a:pPr>
                      <a:r>
                        <a:rPr lang="en-US" sz="2000" u="none" strike="noStrike" dirty="0">
                          <a:hlinkClick r:id="rId22"/>
                        </a:rPr>
                        <a:t>Cloud SQL</a:t>
                      </a:r>
                      <a:endParaRPr lang="en-US" sz="2000" dirty="0"/>
                    </a:p>
                    <a:p>
                      <a:pPr>
                        <a:spcAft>
                          <a:spcPts val="0"/>
                        </a:spcAft>
                      </a:pPr>
                      <a:r>
                        <a:rPr lang="en-US" sz="2000" u="none" strike="noStrike" dirty="0">
                          <a:hlinkClick r:id="rId23"/>
                        </a:rPr>
                        <a:t>Cloud Spanner</a:t>
                      </a:r>
                      <a:endParaRPr lang="en-US" sz="2000" dirty="0"/>
                    </a:p>
                  </a:txBody>
                  <a:tcPr marL="56444" marR="56444" marT="0" marB="0"/>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38200" y="685800"/>
          <a:ext cx="7162800" cy="5486400"/>
        </p:xfrm>
        <a:graphic>
          <a:graphicData uri="http://schemas.openxmlformats.org/drawingml/2006/table">
            <a:tbl>
              <a:tblPr>
                <a:tableStyleId>{3C2FFA5D-87B4-456A-9821-1D502468CF0F}</a:tableStyleId>
              </a:tblPr>
              <a:tblGrid>
                <a:gridCol w="1512997"/>
                <a:gridCol w="2067636"/>
                <a:gridCol w="1931276"/>
                <a:gridCol w="1650891"/>
              </a:tblGrid>
              <a:tr h="1290917">
                <a:tc>
                  <a:txBody>
                    <a:bodyPr/>
                    <a:lstStyle/>
                    <a:p>
                      <a:pPr>
                        <a:spcAft>
                          <a:spcPts val="0"/>
                        </a:spcAft>
                      </a:pPr>
                      <a:r>
                        <a:rPr lang="en-US" sz="2000" dirty="0" err="1"/>
                        <a:t>NoSQL</a:t>
                      </a:r>
                      <a:r>
                        <a:rPr lang="en-US" sz="2000" dirty="0"/>
                        <a:t> Database</a:t>
                      </a:r>
                    </a:p>
                  </a:txBody>
                  <a:tcPr marL="63500" marR="63500" marT="0" marB="0"/>
                </a:tc>
                <a:tc>
                  <a:txBody>
                    <a:bodyPr/>
                    <a:lstStyle/>
                    <a:p>
                      <a:pPr>
                        <a:spcAft>
                          <a:spcPts val="0"/>
                        </a:spcAft>
                      </a:pPr>
                      <a:r>
                        <a:rPr lang="en-US" sz="2000" u="none" strike="noStrike">
                          <a:hlinkClick r:id="rId2"/>
                        </a:rPr>
                        <a:t>DynamoDB</a:t>
                      </a:r>
                      <a:endParaRPr lang="en-US" sz="2000"/>
                    </a:p>
                  </a:txBody>
                  <a:tcPr marL="63500" marR="63500" marT="0" marB="0"/>
                </a:tc>
                <a:tc>
                  <a:txBody>
                    <a:bodyPr/>
                    <a:lstStyle/>
                    <a:p>
                      <a:pPr>
                        <a:spcAft>
                          <a:spcPts val="0"/>
                        </a:spcAft>
                      </a:pPr>
                      <a:r>
                        <a:rPr lang="en-US" sz="2000" u="none" strike="noStrike">
                          <a:hlinkClick r:id="rId3"/>
                        </a:rPr>
                        <a:t>Cosmos DB</a:t>
                      </a:r>
                      <a:endParaRPr lang="en-US" sz="2000"/>
                    </a:p>
                    <a:p>
                      <a:pPr>
                        <a:spcAft>
                          <a:spcPts val="0"/>
                        </a:spcAft>
                      </a:pPr>
                      <a:r>
                        <a:rPr lang="en-US" sz="2000" u="none" strike="noStrike">
                          <a:hlinkClick r:id="rId4"/>
                        </a:rPr>
                        <a:t>Table Storage</a:t>
                      </a:r>
                      <a:endParaRPr lang="en-US" sz="2000"/>
                    </a:p>
                  </a:txBody>
                  <a:tcPr marL="63500" marR="63500" marT="0" marB="0"/>
                </a:tc>
                <a:tc>
                  <a:txBody>
                    <a:bodyPr/>
                    <a:lstStyle/>
                    <a:p>
                      <a:pPr>
                        <a:spcAft>
                          <a:spcPts val="0"/>
                        </a:spcAft>
                      </a:pPr>
                      <a:r>
                        <a:rPr lang="en-US" sz="2000" u="none" strike="noStrike">
                          <a:hlinkClick r:id="rId5"/>
                        </a:rPr>
                        <a:t>Cloud Bigtable</a:t>
                      </a:r>
                      <a:endParaRPr lang="en-US" sz="2000"/>
                    </a:p>
                    <a:p>
                      <a:pPr>
                        <a:spcAft>
                          <a:spcPts val="0"/>
                        </a:spcAft>
                      </a:pPr>
                      <a:r>
                        <a:rPr lang="en-US" sz="2000" u="none" strike="noStrike">
                          <a:hlinkClick r:id="rId6"/>
                        </a:rPr>
                        <a:t>Cloud Datastore</a:t>
                      </a:r>
                      <a:endParaRPr lang="en-US" sz="2000"/>
                    </a:p>
                  </a:txBody>
                  <a:tcPr marL="63500" marR="63500" marT="0" marB="0"/>
                </a:tc>
              </a:tr>
              <a:tr h="968188">
                <a:tc>
                  <a:txBody>
                    <a:bodyPr/>
                    <a:lstStyle/>
                    <a:p>
                      <a:pPr>
                        <a:spcAft>
                          <a:spcPts val="0"/>
                        </a:spcAft>
                      </a:pPr>
                      <a:r>
                        <a:rPr lang="en-US" sz="2000"/>
                        <a:t>In-Memory Database</a:t>
                      </a:r>
                    </a:p>
                  </a:txBody>
                  <a:tcPr marL="63500" marR="63500" marT="0" marB="0"/>
                </a:tc>
                <a:tc>
                  <a:txBody>
                    <a:bodyPr/>
                    <a:lstStyle/>
                    <a:p>
                      <a:pPr>
                        <a:spcAft>
                          <a:spcPts val="0"/>
                        </a:spcAft>
                      </a:pPr>
                      <a:r>
                        <a:rPr lang="en-US" sz="2000" u="none" strike="noStrike" dirty="0" err="1">
                          <a:hlinkClick r:id="rId7"/>
                        </a:rPr>
                        <a:t>Elasticache</a:t>
                      </a:r>
                      <a:endParaRPr lang="en-US" sz="2000" dirty="0"/>
                    </a:p>
                  </a:txBody>
                  <a:tcPr marL="63500" marR="63500" marT="0" marB="0"/>
                </a:tc>
                <a:tc>
                  <a:txBody>
                    <a:bodyPr/>
                    <a:lstStyle/>
                    <a:p>
                      <a:pPr>
                        <a:spcAft>
                          <a:spcPts val="0"/>
                        </a:spcAft>
                      </a:pPr>
                      <a:r>
                        <a:rPr lang="en-US" sz="2000" u="none" strike="noStrike">
                          <a:hlinkClick r:id="rId8"/>
                        </a:rPr>
                        <a:t>Redis Cache</a:t>
                      </a:r>
                      <a:endParaRPr lang="en-US" sz="2000"/>
                    </a:p>
                  </a:txBody>
                  <a:tcPr marL="63500" marR="63500" marT="0" marB="0"/>
                </a:tc>
                <a:tc>
                  <a:txBody>
                    <a:bodyPr/>
                    <a:lstStyle/>
                    <a:p>
                      <a:pPr>
                        <a:spcAft>
                          <a:spcPts val="0"/>
                        </a:spcAft>
                      </a:pPr>
                      <a:r>
                        <a:rPr lang="en-US" sz="2000"/>
                        <a:t>N/A</a:t>
                      </a:r>
                    </a:p>
                  </a:txBody>
                  <a:tcPr marL="63500" marR="63500" marT="0" marB="0"/>
                </a:tc>
              </a:tr>
              <a:tr h="645459">
                <a:tc>
                  <a:txBody>
                    <a:bodyPr/>
                    <a:lstStyle/>
                    <a:p>
                      <a:pPr>
                        <a:spcAft>
                          <a:spcPts val="0"/>
                        </a:spcAft>
                      </a:pPr>
                      <a:r>
                        <a:rPr lang="en-US" sz="2000"/>
                        <a:t>Archive/Backup</a:t>
                      </a:r>
                    </a:p>
                  </a:txBody>
                  <a:tcPr marL="63500" marR="63500" marT="0" marB="0"/>
                </a:tc>
                <a:tc>
                  <a:txBody>
                    <a:bodyPr/>
                    <a:lstStyle/>
                    <a:p>
                      <a:pPr>
                        <a:spcAft>
                          <a:spcPts val="0"/>
                        </a:spcAft>
                      </a:pPr>
                      <a:r>
                        <a:rPr lang="en-US" sz="2000" u="none" strike="noStrike">
                          <a:hlinkClick r:id="rId9"/>
                        </a:rPr>
                        <a:t>Glacier</a:t>
                      </a:r>
                      <a:endParaRPr lang="en-US" sz="2000"/>
                    </a:p>
                  </a:txBody>
                  <a:tcPr marL="63500" marR="63500" marT="0" marB="0"/>
                </a:tc>
                <a:tc>
                  <a:txBody>
                    <a:bodyPr/>
                    <a:lstStyle/>
                    <a:p>
                      <a:pPr>
                        <a:spcAft>
                          <a:spcPts val="0"/>
                        </a:spcAft>
                      </a:pPr>
                      <a:r>
                        <a:rPr lang="en-US" sz="2000" u="none" strike="noStrike">
                          <a:hlinkClick r:id="rId10"/>
                        </a:rPr>
                        <a:t>Backup</a:t>
                      </a:r>
                      <a:endParaRPr lang="en-US" sz="2000"/>
                    </a:p>
                  </a:txBody>
                  <a:tcPr marL="63500" marR="63500" marT="0" marB="0"/>
                </a:tc>
                <a:tc>
                  <a:txBody>
                    <a:bodyPr/>
                    <a:lstStyle/>
                    <a:p>
                      <a:pPr>
                        <a:spcAft>
                          <a:spcPts val="0"/>
                        </a:spcAft>
                      </a:pPr>
                      <a:r>
                        <a:rPr lang="en-US" sz="2000"/>
                        <a:t>N/A</a:t>
                      </a:r>
                    </a:p>
                  </a:txBody>
                  <a:tcPr marL="63500" marR="63500" marT="0" marB="0"/>
                </a:tc>
              </a:tr>
              <a:tr h="645459">
                <a:tc>
                  <a:txBody>
                    <a:bodyPr/>
                    <a:lstStyle/>
                    <a:p>
                      <a:pPr>
                        <a:spcAft>
                          <a:spcPts val="0"/>
                        </a:spcAft>
                      </a:pPr>
                      <a:r>
                        <a:rPr lang="en-US" sz="2000"/>
                        <a:t>Disaster Recovery</a:t>
                      </a:r>
                    </a:p>
                  </a:txBody>
                  <a:tcPr marL="63500" marR="63500" marT="0" marB="0"/>
                </a:tc>
                <a:tc>
                  <a:txBody>
                    <a:bodyPr/>
                    <a:lstStyle/>
                    <a:p>
                      <a:pPr>
                        <a:spcAft>
                          <a:spcPts val="0"/>
                        </a:spcAft>
                      </a:pPr>
                      <a:r>
                        <a:rPr lang="en-US" sz="2000"/>
                        <a:t>N/A</a:t>
                      </a:r>
                    </a:p>
                  </a:txBody>
                  <a:tcPr marL="63500" marR="63500" marT="0" marB="0"/>
                </a:tc>
                <a:tc>
                  <a:txBody>
                    <a:bodyPr/>
                    <a:lstStyle/>
                    <a:p>
                      <a:pPr>
                        <a:spcAft>
                          <a:spcPts val="0"/>
                        </a:spcAft>
                      </a:pPr>
                      <a:r>
                        <a:rPr lang="en-US" sz="2000" u="none" strike="noStrike">
                          <a:hlinkClick r:id="rId11"/>
                        </a:rPr>
                        <a:t>Site Recovery</a:t>
                      </a:r>
                      <a:endParaRPr lang="en-US" sz="2000"/>
                    </a:p>
                  </a:txBody>
                  <a:tcPr marL="63500" marR="63500" marT="0" marB="0"/>
                </a:tc>
                <a:tc>
                  <a:txBody>
                    <a:bodyPr/>
                    <a:lstStyle/>
                    <a:p>
                      <a:pPr>
                        <a:spcAft>
                          <a:spcPts val="0"/>
                        </a:spcAft>
                      </a:pPr>
                      <a:r>
                        <a:rPr lang="en-US" sz="2000"/>
                        <a:t>N/A</a:t>
                      </a:r>
                    </a:p>
                  </a:txBody>
                  <a:tcPr marL="63500" marR="63500" marT="0" marB="0"/>
                </a:tc>
              </a:tr>
              <a:tr h="1936377">
                <a:tc>
                  <a:txBody>
                    <a:bodyPr/>
                    <a:lstStyle/>
                    <a:p>
                      <a:pPr>
                        <a:spcAft>
                          <a:spcPts val="0"/>
                        </a:spcAft>
                      </a:pPr>
                      <a:r>
                        <a:rPr lang="en-US" sz="2000"/>
                        <a:t>Machine Learning</a:t>
                      </a:r>
                    </a:p>
                  </a:txBody>
                  <a:tcPr marL="63500" marR="63500" marT="0" marB="0"/>
                </a:tc>
                <a:tc>
                  <a:txBody>
                    <a:bodyPr/>
                    <a:lstStyle/>
                    <a:p>
                      <a:pPr>
                        <a:spcAft>
                          <a:spcPts val="0"/>
                        </a:spcAft>
                      </a:pPr>
                      <a:r>
                        <a:rPr lang="en-US" sz="2000" u="none" strike="noStrike">
                          <a:hlinkClick r:id="rId12"/>
                        </a:rPr>
                        <a:t>SageMaker</a:t>
                      </a:r>
                      <a:endParaRPr lang="en-US" sz="2000"/>
                    </a:p>
                    <a:p>
                      <a:pPr>
                        <a:spcAft>
                          <a:spcPts val="0"/>
                        </a:spcAft>
                      </a:pPr>
                      <a:r>
                        <a:rPr lang="en-US" sz="2000" u="none" strike="noStrike">
                          <a:hlinkClick r:id="rId13"/>
                        </a:rPr>
                        <a:t>AML</a:t>
                      </a:r>
                      <a:endParaRPr lang="en-US" sz="2000"/>
                    </a:p>
                    <a:p>
                      <a:pPr>
                        <a:spcAft>
                          <a:spcPts val="0"/>
                        </a:spcAft>
                      </a:pPr>
                      <a:r>
                        <a:rPr lang="en-US" sz="2000" u="none" strike="noStrike">
                          <a:hlinkClick r:id="rId14"/>
                        </a:rPr>
                        <a:t>Apache MXNet on AWS</a:t>
                      </a:r>
                      <a:endParaRPr lang="en-US" sz="2000"/>
                    </a:p>
                    <a:p>
                      <a:pPr>
                        <a:spcAft>
                          <a:spcPts val="0"/>
                        </a:spcAft>
                      </a:pPr>
                      <a:r>
                        <a:rPr lang="en-US" sz="2000" u="none" strike="noStrike">
                          <a:hlinkClick r:id="rId15"/>
                        </a:rPr>
                        <a:t>TensorFlow on AWS</a:t>
                      </a:r>
                      <a:endParaRPr lang="en-US" sz="2000"/>
                    </a:p>
                  </a:txBody>
                  <a:tcPr marL="63500" marR="63500" marT="0" marB="0"/>
                </a:tc>
                <a:tc>
                  <a:txBody>
                    <a:bodyPr/>
                    <a:lstStyle/>
                    <a:p>
                      <a:pPr>
                        <a:spcAft>
                          <a:spcPts val="0"/>
                        </a:spcAft>
                      </a:pPr>
                      <a:r>
                        <a:rPr lang="en-US" sz="2000" u="none" strike="noStrike">
                          <a:hlinkClick r:id="rId16"/>
                        </a:rPr>
                        <a:t>Machine Learning</a:t>
                      </a:r>
                      <a:endParaRPr lang="en-US" sz="2000"/>
                    </a:p>
                  </a:txBody>
                  <a:tcPr marL="63500" marR="63500" marT="0" marB="0"/>
                </a:tc>
                <a:tc>
                  <a:txBody>
                    <a:bodyPr/>
                    <a:lstStyle/>
                    <a:p>
                      <a:pPr>
                        <a:spcAft>
                          <a:spcPts val="0"/>
                        </a:spcAft>
                      </a:pPr>
                      <a:r>
                        <a:rPr lang="en-US" sz="2000" u="none" strike="noStrike" dirty="0">
                          <a:hlinkClick r:id="rId17"/>
                        </a:rPr>
                        <a:t>Cloud Machine Learning Engine</a:t>
                      </a:r>
                      <a:endParaRPr lang="en-US" sz="2000" dirty="0"/>
                    </a:p>
                  </a:txBody>
                  <a:tcPr marL="63500" marR="63500" marT="0" marB="0"/>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2000" y="762000"/>
          <a:ext cx="7239000" cy="5309938"/>
        </p:xfrm>
        <a:graphic>
          <a:graphicData uri="http://schemas.openxmlformats.org/drawingml/2006/table">
            <a:tbl>
              <a:tblPr>
                <a:tableStyleId>{3C2FFA5D-87B4-456A-9821-1D502468CF0F}</a:tableStyleId>
              </a:tblPr>
              <a:tblGrid>
                <a:gridCol w="1529093"/>
                <a:gridCol w="2089632"/>
                <a:gridCol w="1951822"/>
                <a:gridCol w="1668453"/>
              </a:tblGrid>
              <a:tr h="2727159">
                <a:tc>
                  <a:txBody>
                    <a:bodyPr/>
                    <a:lstStyle/>
                    <a:p>
                      <a:pPr>
                        <a:spcAft>
                          <a:spcPts val="0"/>
                        </a:spcAft>
                      </a:pPr>
                      <a:r>
                        <a:rPr lang="en-US" sz="2000" dirty="0"/>
                        <a:t>Cognitive Services</a:t>
                      </a:r>
                    </a:p>
                  </a:txBody>
                  <a:tcPr marL="53474" marR="53474" marT="0" marB="0"/>
                </a:tc>
                <a:tc>
                  <a:txBody>
                    <a:bodyPr/>
                    <a:lstStyle/>
                    <a:p>
                      <a:pPr>
                        <a:spcAft>
                          <a:spcPts val="0"/>
                        </a:spcAft>
                      </a:pPr>
                      <a:r>
                        <a:rPr lang="en-US" sz="2000" u="none" strike="noStrike" dirty="0">
                          <a:hlinkClick r:id="rId2"/>
                        </a:rPr>
                        <a:t>Comprehend</a:t>
                      </a:r>
                      <a:endParaRPr lang="en-US" sz="2000" dirty="0"/>
                    </a:p>
                    <a:p>
                      <a:pPr>
                        <a:spcAft>
                          <a:spcPts val="0"/>
                        </a:spcAft>
                      </a:pPr>
                      <a:r>
                        <a:rPr lang="en-US" sz="2000" u="none" strike="noStrike" dirty="0" err="1">
                          <a:hlinkClick r:id="rId3"/>
                        </a:rPr>
                        <a:t>Lex</a:t>
                      </a:r>
                      <a:endParaRPr lang="en-US" sz="2000" dirty="0"/>
                    </a:p>
                    <a:p>
                      <a:pPr>
                        <a:spcAft>
                          <a:spcPts val="0"/>
                        </a:spcAft>
                      </a:pPr>
                      <a:r>
                        <a:rPr lang="en-US" sz="2000" u="none" strike="noStrike" dirty="0">
                          <a:hlinkClick r:id="rId4"/>
                        </a:rPr>
                        <a:t>Polly</a:t>
                      </a:r>
                      <a:endParaRPr lang="en-US" sz="2000" dirty="0"/>
                    </a:p>
                    <a:p>
                      <a:pPr>
                        <a:spcAft>
                          <a:spcPts val="0"/>
                        </a:spcAft>
                      </a:pPr>
                      <a:r>
                        <a:rPr lang="en-US" sz="2000" u="none" strike="noStrike" dirty="0" err="1">
                          <a:hlinkClick r:id="rId5"/>
                        </a:rPr>
                        <a:t>Rekognition</a:t>
                      </a:r>
                      <a:endParaRPr lang="en-US" sz="2000" dirty="0"/>
                    </a:p>
                    <a:p>
                      <a:pPr>
                        <a:spcAft>
                          <a:spcPts val="0"/>
                        </a:spcAft>
                      </a:pPr>
                      <a:r>
                        <a:rPr lang="en-US" sz="2000" u="none" strike="noStrike" dirty="0">
                          <a:hlinkClick r:id="rId6"/>
                        </a:rPr>
                        <a:t>Translate</a:t>
                      </a:r>
                      <a:endParaRPr lang="en-US" sz="2000" dirty="0"/>
                    </a:p>
                    <a:p>
                      <a:pPr>
                        <a:spcAft>
                          <a:spcPts val="0"/>
                        </a:spcAft>
                      </a:pPr>
                      <a:r>
                        <a:rPr lang="en-US" sz="2000" u="none" strike="noStrike" dirty="0">
                          <a:hlinkClick r:id="rId7"/>
                        </a:rPr>
                        <a:t>Transcribe</a:t>
                      </a:r>
                      <a:endParaRPr lang="en-US" sz="2000" dirty="0"/>
                    </a:p>
                  </a:txBody>
                  <a:tcPr marL="53474" marR="53474" marT="0" marB="0"/>
                </a:tc>
                <a:tc>
                  <a:txBody>
                    <a:bodyPr/>
                    <a:lstStyle/>
                    <a:p>
                      <a:pPr>
                        <a:spcAft>
                          <a:spcPts val="0"/>
                        </a:spcAft>
                      </a:pPr>
                      <a:r>
                        <a:rPr lang="en-US" sz="2000" u="none" strike="noStrike">
                          <a:hlinkClick r:id="rId8"/>
                        </a:rPr>
                        <a:t>Cognitive Services</a:t>
                      </a:r>
                      <a:endParaRPr lang="en-US" sz="2000"/>
                    </a:p>
                  </a:txBody>
                  <a:tcPr marL="53474" marR="53474" marT="0" marB="0"/>
                </a:tc>
                <a:tc>
                  <a:txBody>
                    <a:bodyPr/>
                    <a:lstStyle/>
                    <a:p>
                      <a:pPr>
                        <a:spcAft>
                          <a:spcPts val="0"/>
                        </a:spcAft>
                      </a:pPr>
                      <a:r>
                        <a:rPr lang="en-US" sz="2000" u="none" strike="noStrike">
                          <a:hlinkClick r:id="rId9"/>
                        </a:rPr>
                        <a:t>Cloud Natural Language</a:t>
                      </a:r>
                      <a:endParaRPr lang="en-US" sz="2000"/>
                    </a:p>
                    <a:p>
                      <a:pPr>
                        <a:spcAft>
                          <a:spcPts val="0"/>
                        </a:spcAft>
                      </a:pPr>
                      <a:r>
                        <a:rPr lang="en-US" sz="2000" u="none" strike="noStrike">
                          <a:hlinkClick r:id="rId10"/>
                        </a:rPr>
                        <a:t>Cloud Speech API</a:t>
                      </a:r>
                      <a:endParaRPr lang="en-US" sz="2000"/>
                    </a:p>
                    <a:p>
                      <a:pPr>
                        <a:spcAft>
                          <a:spcPts val="0"/>
                        </a:spcAft>
                      </a:pPr>
                      <a:r>
                        <a:rPr lang="en-US" sz="2000" u="none" strike="noStrike">
                          <a:hlinkClick r:id="rId11"/>
                        </a:rPr>
                        <a:t>Cloud Translation API</a:t>
                      </a:r>
                      <a:endParaRPr lang="en-US" sz="2000"/>
                    </a:p>
                    <a:p>
                      <a:pPr>
                        <a:spcAft>
                          <a:spcPts val="0"/>
                        </a:spcAft>
                      </a:pPr>
                      <a:r>
                        <a:rPr lang="en-US" sz="2000" u="none" strike="noStrike">
                          <a:hlinkClick r:id="rId12"/>
                        </a:rPr>
                        <a:t>Cloud Video Intelligence</a:t>
                      </a:r>
                      <a:endParaRPr lang="en-US" sz="2000"/>
                    </a:p>
                  </a:txBody>
                  <a:tcPr marL="53474" marR="53474" marT="0" marB="0"/>
                </a:tc>
              </a:tr>
              <a:tr h="545431">
                <a:tc>
                  <a:txBody>
                    <a:bodyPr/>
                    <a:lstStyle/>
                    <a:p>
                      <a:pPr>
                        <a:spcAft>
                          <a:spcPts val="0"/>
                        </a:spcAft>
                      </a:pPr>
                      <a:r>
                        <a:rPr lang="en-US" sz="2000"/>
                        <a:t>IoT</a:t>
                      </a:r>
                    </a:p>
                  </a:txBody>
                  <a:tcPr marL="53474" marR="53474" marT="0" marB="0"/>
                </a:tc>
                <a:tc>
                  <a:txBody>
                    <a:bodyPr/>
                    <a:lstStyle/>
                    <a:p>
                      <a:pPr>
                        <a:spcAft>
                          <a:spcPts val="0"/>
                        </a:spcAft>
                      </a:pPr>
                      <a:r>
                        <a:rPr lang="en-US" sz="2000" u="none" strike="noStrike">
                          <a:hlinkClick r:id="rId13"/>
                        </a:rPr>
                        <a:t>IoT Core</a:t>
                      </a:r>
                      <a:endParaRPr lang="en-US" sz="2000"/>
                    </a:p>
                  </a:txBody>
                  <a:tcPr marL="53474" marR="53474" marT="0" marB="0"/>
                </a:tc>
                <a:tc>
                  <a:txBody>
                    <a:bodyPr/>
                    <a:lstStyle/>
                    <a:p>
                      <a:pPr>
                        <a:spcAft>
                          <a:spcPts val="0"/>
                        </a:spcAft>
                      </a:pPr>
                      <a:r>
                        <a:rPr lang="en-US" sz="2000" u="none" strike="noStrike">
                          <a:hlinkClick r:id="rId14"/>
                        </a:rPr>
                        <a:t>IoT Hub</a:t>
                      </a:r>
                      <a:endParaRPr lang="en-US" sz="2000"/>
                    </a:p>
                    <a:p>
                      <a:pPr>
                        <a:spcAft>
                          <a:spcPts val="0"/>
                        </a:spcAft>
                      </a:pPr>
                      <a:r>
                        <a:rPr lang="en-US" sz="2000" u="none" strike="noStrike">
                          <a:hlinkClick r:id="rId15"/>
                        </a:rPr>
                        <a:t>IoT Edge</a:t>
                      </a:r>
                      <a:endParaRPr lang="en-US" sz="2000"/>
                    </a:p>
                  </a:txBody>
                  <a:tcPr marL="53474" marR="53474" marT="0" marB="0"/>
                </a:tc>
                <a:tc>
                  <a:txBody>
                    <a:bodyPr/>
                    <a:lstStyle/>
                    <a:p>
                      <a:pPr>
                        <a:spcAft>
                          <a:spcPts val="0"/>
                        </a:spcAft>
                      </a:pPr>
                      <a:r>
                        <a:rPr lang="en-US" sz="2000" u="none" strike="noStrike">
                          <a:hlinkClick r:id="rId16"/>
                        </a:rPr>
                        <a:t>Cloud IoT Core</a:t>
                      </a:r>
                      <a:endParaRPr lang="en-US" sz="2000"/>
                    </a:p>
                  </a:txBody>
                  <a:tcPr marL="53474" marR="53474" marT="0" marB="0"/>
                </a:tc>
              </a:tr>
              <a:tr h="1363579">
                <a:tc>
                  <a:txBody>
                    <a:bodyPr/>
                    <a:lstStyle/>
                    <a:p>
                      <a:pPr>
                        <a:spcAft>
                          <a:spcPts val="0"/>
                        </a:spcAft>
                      </a:pPr>
                      <a:r>
                        <a:rPr lang="en-US" sz="2000"/>
                        <a:t>Networking</a:t>
                      </a:r>
                    </a:p>
                  </a:txBody>
                  <a:tcPr marL="53474" marR="53474" marT="0" marB="0"/>
                </a:tc>
                <a:tc>
                  <a:txBody>
                    <a:bodyPr/>
                    <a:lstStyle/>
                    <a:p>
                      <a:pPr>
                        <a:spcAft>
                          <a:spcPts val="0"/>
                        </a:spcAft>
                      </a:pPr>
                      <a:r>
                        <a:rPr lang="en-US" sz="2000" u="none" strike="noStrike">
                          <a:hlinkClick r:id="rId17"/>
                        </a:rPr>
                        <a:t>Direct Connect</a:t>
                      </a:r>
                      <a:endParaRPr lang="en-US" sz="2000"/>
                    </a:p>
                  </a:txBody>
                  <a:tcPr marL="53474" marR="53474" marT="0" marB="0"/>
                </a:tc>
                <a:tc>
                  <a:txBody>
                    <a:bodyPr/>
                    <a:lstStyle/>
                    <a:p>
                      <a:pPr>
                        <a:spcAft>
                          <a:spcPts val="0"/>
                        </a:spcAft>
                      </a:pPr>
                      <a:r>
                        <a:rPr lang="en-US" sz="2000" u="none" strike="noStrike">
                          <a:hlinkClick r:id="rId18"/>
                        </a:rPr>
                        <a:t>Virtual Network</a:t>
                      </a:r>
                      <a:endParaRPr lang="en-US" sz="2000"/>
                    </a:p>
                  </a:txBody>
                  <a:tcPr marL="53474" marR="53474" marT="0" marB="0"/>
                </a:tc>
                <a:tc>
                  <a:txBody>
                    <a:bodyPr/>
                    <a:lstStyle/>
                    <a:p>
                      <a:pPr>
                        <a:spcAft>
                          <a:spcPts val="0"/>
                        </a:spcAft>
                      </a:pPr>
                      <a:r>
                        <a:rPr lang="en-US" sz="2000" u="none" strike="noStrike">
                          <a:hlinkClick r:id="rId19"/>
                        </a:rPr>
                        <a:t>Cloud Interconnect</a:t>
                      </a:r>
                      <a:endParaRPr lang="en-US" sz="2000"/>
                    </a:p>
                    <a:p>
                      <a:pPr>
                        <a:spcAft>
                          <a:spcPts val="0"/>
                        </a:spcAft>
                      </a:pPr>
                      <a:r>
                        <a:rPr lang="en-US" sz="2000" u="none" strike="noStrike">
                          <a:hlinkClick r:id="rId20"/>
                        </a:rPr>
                        <a:t>Network Service Tiers</a:t>
                      </a:r>
                      <a:endParaRPr lang="en-US" sz="2000"/>
                    </a:p>
                  </a:txBody>
                  <a:tcPr marL="53474" marR="53474" marT="0" marB="0"/>
                </a:tc>
              </a:tr>
              <a:tr h="545431">
                <a:tc>
                  <a:txBody>
                    <a:bodyPr/>
                    <a:lstStyle/>
                    <a:p>
                      <a:pPr>
                        <a:spcAft>
                          <a:spcPts val="0"/>
                        </a:spcAft>
                      </a:pPr>
                      <a:r>
                        <a:rPr lang="en-US" sz="2000"/>
                        <a:t>Content Delivery</a:t>
                      </a:r>
                    </a:p>
                  </a:txBody>
                  <a:tcPr marL="53474" marR="53474" marT="0" marB="0"/>
                </a:tc>
                <a:tc>
                  <a:txBody>
                    <a:bodyPr/>
                    <a:lstStyle/>
                    <a:p>
                      <a:pPr>
                        <a:spcAft>
                          <a:spcPts val="0"/>
                        </a:spcAft>
                      </a:pPr>
                      <a:r>
                        <a:rPr lang="en-US" sz="2000" u="none" strike="noStrike">
                          <a:hlinkClick r:id="rId21"/>
                        </a:rPr>
                        <a:t>CloudFront</a:t>
                      </a:r>
                      <a:endParaRPr lang="en-US" sz="2000"/>
                    </a:p>
                  </a:txBody>
                  <a:tcPr marL="53474" marR="53474" marT="0" marB="0"/>
                </a:tc>
                <a:tc>
                  <a:txBody>
                    <a:bodyPr/>
                    <a:lstStyle/>
                    <a:p>
                      <a:pPr>
                        <a:spcAft>
                          <a:spcPts val="0"/>
                        </a:spcAft>
                      </a:pPr>
                      <a:r>
                        <a:rPr lang="en-US" sz="2000" u="none" strike="noStrike">
                          <a:hlinkClick r:id="rId22"/>
                        </a:rPr>
                        <a:t>CDN</a:t>
                      </a:r>
                      <a:endParaRPr lang="en-US" sz="2000"/>
                    </a:p>
                  </a:txBody>
                  <a:tcPr marL="53474" marR="53474" marT="0" marB="0"/>
                </a:tc>
                <a:tc>
                  <a:txBody>
                    <a:bodyPr/>
                    <a:lstStyle/>
                    <a:p>
                      <a:pPr>
                        <a:spcAft>
                          <a:spcPts val="0"/>
                        </a:spcAft>
                      </a:pPr>
                      <a:r>
                        <a:rPr lang="en-US" sz="2000" u="none" strike="noStrike" dirty="0">
                          <a:hlinkClick r:id="rId23"/>
                        </a:rPr>
                        <a:t>Cloud CDN</a:t>
                      </a:r>
                      <a:endParaRPr lang="en-US" sz="2000" dirty="0"/>
                    </a:p>
                  </a:txBody>
                  <a:tcPr marL="53474" marR="53474" marT="0" marB="0"/>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838200"/>
          <a:ext cx="7315200" cy="5105401"/>
        </p:xfrm>
        <a:graphic>
          <a:graphicData uri="http://schemas.openxmlformats.org/drawingml/2006/table">
            <a:tbl>
              <a:tblPr>
                <a:tableStyleId>{3C2FFA5D-87B4-456A-9821-1D502468CF0F}</a:tableStyleId>
              </a:tblPr>
              <a:tblGrid>
                <a:gridCol w="1545189"/>
                <a:gridCol w="2111628"/>
                <a:gridCol w="1972367"/>
                <a:gridCol w="1686016"/>
              </a:tblGrid>
              <a:tr h="2233613">
                <a:tc>
                  <a:txBody>
                    <a:bodyPr/>
                    <a:lstStyle/>
                    <a:p>
                      <a:pPr>
                        <a:spcAft>
                          <a:spcPts val="0"/>
                        </a:spcAft>
                      </a:pPr>
                      <a:r>
                        <a:rPr lang="en-US" sz="2000" dirty="0"/>
                        <a:t>Big Data Analytics</a:t>
                      </a:r>
                    </a:p>
                  </a:txBody>
                  <a:tcPr marL="63500" marR="63500" marT="0" marB="0"/>
                </a:tc>
                <a:tc>
                  <a:txBody>
                    <a:bodyPr/>
                    <a:lstStyle/>
                    <a:p>
                      <a:pPr>
                        <a:spcAft>
                          <a:spcPts val="0"/>
                        </a:spcAft>
                      </a:pPr>
                      <a:r>
                        <a:rPr lang="en-US" sz="2000" u="none" strike="noStrike" dirty="0">
                          <a:hlinkClick r:id="rId2"/>
                        </a:rPr>
                        <a:t>Athena</a:t>
                      </a:r>
                      <a:endParaRPr lang="en-US" sz="2000" dirty="0"/>
                    </a:p>
                    <a:p>
                      <a:pPr>
                        <a:spcAft>
                          <a:spcPts val="0"/>
                        </a:spcAft>
                      </a:pPr>
                      <a:r>
                        <a:rPr lang="en-US" sz="2000" u="none" strike="noStrike" dirty="0">
                          <a:hlinkClick r:id="rId3"/>
                        </a:rPr>
                        <a:t>EMR</a:t>
                      </a:r>
                      <a:endParaRPr lang="en-US" sz="2000" dirty="0"/>
                    </a:p>
                    <a:p>
                      <a:pPr>
                        <a:spcAft>
                          <a:spcPts val="0"/>
                        </a:spcAft>
                      </a:pPr>
                      <a:r>
                        <a:rPr lang="en-US" sz="2000" u="none" strike="noStrike" dirty="0">
                          <a:hlinkClick r:id="rId4"/>
                        </a:rPr>
                        <a:t>Kinesis</a:t>
                      </a:r>
                      <a:endParaRPr lang="en-US" sz="2000" dirty="0"/>
                    </a:p>
                  </a:txBody>
                  <a:tcPr marL="63500" marR="63500" marT="0" marB="0"/>
                </a:tc>
                <a:tc>
                  <a:txBody>
                    <a:bodyPr/>
                    <a:lstStyle/>
                    <a:p>
                      <a:pPr>
                        <a:spcAft>
                          <a:spcPts val="0"/>
                        </a:spcAft>
                      </a:pPr>
                      <a:r>
                        <a:rPr lang="en-US" sz="2000" u="none" strike="noStrike">
                          <a:hlinkClick r:id="rId5"/>
                        </a:rPr>
                        <a:t>HDInsight</a:t>
                      </a:r>
                      <a:endParaRPr lang="en-US" sz="2000"/>
                    </a:p>
                    <a:p>
                      <a:pPr>
                        <a:spcAft>
                          <a:spcPts val="0"/>
                        </a:spcAft>
                      </a:pPr>
                      <a:r>
                        <a:rPr lang="en-US" sz="2000" u="none" strike="noStrike">
                          <a:hlinkClick r:id="rId6"/>
                        </a:rPr>
                        <a:t>Stream Analytics</a:t>
                      </a:r>
                      <a:endParaRPr lang="en-US" sz="2000"/>
                    </a:p>
                    <a:p>
                      <a:pPr>
                        <a:spcAft>
                          <a:spcPts val="0"/>
                        </a:spcAft>
                      </a:pPr>
                      <a:r>
                        <a:rPr lang="en-US" sz="2000" u="none" strike="noStrike">
                          <a:hlinkClick r:id="rId7"/>
                        </a:rPr>
                        <a:t>Data Lake Analytics</a:t>
                      </a:r>
                      <a:endParaRPr lang="en-US" sz="2000"/>
                    </a:p>
                    <a:p>
                      <a:pPr>
                        <a:spcAft>
                          <a:spcPts val="0"/>
                        </a:spcAft>
                      </a:pPr>
                      <a:r>
                        <a:rPr lang="en-US" sz="2000" u="none" strike="noStrike">
                          <a:hlinkClick r:id="rId8"/>
                        </a:rPr>
                        <a:t>Analysis Services</a:t>
                      </a:r>
                      <a:endParaRPr lang="en-US" sz="2000"/>
                    </a:p>
                  </a:txBody>
                  <a:tcPr marL="63500" marR="63500" marT="0" marB="0"/>
                </a:tc>
                <a:tc>
                  <a:txBody>
                    <a:bodyPr/>
                    <a:lstStyle/>
                    <a:p>
                      <a:pPr>
                        <a:spcAft>
                          <a:spcPts val="0"/>
                        </a:spcAft>
                      </a:pPr>
                      <a:r>
                        <a:rPr lang="en-US" sz="2000" u="none" strike="noStrike">
                          <a:hlinkClick r:id="rId9"/>
                        </a:rPr>
                        <a:t>Cloud Dataflow</a:t>
                      </a:r>
                      <a:endParaRPr lang="en-US" sz="2000"/>
                    </a:p>
                    <a:p>
                      <a:pPr>
                        <a:spcAft>
                          <a:spcPts val="0"/>
                        </a:spcAft>
                      </a:pPr>
                      <a:r>
                        <a:rPr lang="en-US" sz="2000" u="none" strike="noStrike">
                          <a:hlinkClick r:id="rId10"/>
                        </a:rPr>
                        <a:t>Cloud Dataproc</a:t>
                      </a:r>
                      <a:endParaRPr lang="en-US" sz="2000"/>
                    </a:p>
                  </a:txBody>
                  <a:tcPr marL="63500" marR="63500" marT="0" marB="0"/>
                </a:tc>
              </a:tr>
              <a:tr h="1595438">
                <a:tc>
                  <a:txBody>
                    <a:bodyPr/>
                    <a:lstStyle/>
                    <a:p>
                      <a:pPr>
                        <a:spcAft>
                          <a:spcPts val="0"/>
                        </a:spcAft>
                      </a:pPr>
                      <a:r>
                        <a:rPr lang="en-US" sz="2000"/>
                        <a:t>Authentication and Access Management</a:t>
                      </a:r>
                    </a:p>
                  </a:txBody>
                  <a:tcPr marL="63500" marR="63500" marT="0" marB="0"/>
                </a:tc>
                <a:tc>
                  <a:txBody>
                    <a:bodyPr/>
                    <a:lstStyle/>
                    <a:p>
                      <a:pPr>
                        <a:spcAft>
                          <a:spcPts val="0"/>
                        </a:spcAft>
                      </a:pPr>
                      <a:r>
                        <a:rPr lang="en-US" sz="2000" u="none" strike="noStrike">
                          <a:hlinkClick r:id="rId11"/>
                        </a:rPr>
                        <a:t>IAM</a:t>
                      </a:r>
                      <a:endParaRPr lang="en-US" sz="2000"/>
                    </a:p>
                    <a:p>
                      <a:pPr>
                        <a:spcAft>
                          <a:spcPts val="0"/>
                        </a:spcAft>
                      </a:pPr>
                      <a:r>
                        <a:rPr lang="en-US" sz="2000" u="none" strike="noStrike">
                          <a:hlinkClick r:id="rId12"/>
                        </a:rPr>
                        <a:t>Directory Service</a:t>
                      </a:r>
                      <a:endParaRPr lang="en-US" sz="2000"/>
                    </a:p>
                    <a:p>
                      <a:pPr>
                        <a:spcAft>
                          <a:spcPts val="0"/>
                        </a:spcAft>
                      </a:pPr>
                      <a:r>
                        <a:rPr lang="en-US" sz="2000" u="none" strike="noStrike">
                          <a:hlinkClick r:id="rId13"/>
                        </a:rPr>
                        <a:t>Organizations</a:t>
                      </a:r>
                      <a:endParaRPr lang="en-US" sz="2000"/>
                    </a:p>
                    <a:p>
                      <a:pPr>
                        <a:spcAft>
                          <a:spcPts val="0"/>
                        </a:spcAft>
                      </a:pPr>
                      <a:r>
                        <a:rPr lang="en-US" sz="2000" u="none" strike="noStrike">
                          <a:hlinkClick r:id="rId14"/>
                        </a:rPr>
                        <a:t>Single Sign-On</a:t>
                      </a:r>
                      <a:endParaRPr lang="en-US" sz="2000"/>
                    </a:p>
                  </a:txBody>
                  <a:tcPr marL="63500" marR="63500" marT="0" marB="0"/>
                </a:tc>
                <a:tc>
                  <a:txBody>
                    <a:bodyPr/>
                    <a:lstStyle/>
                    <a:p>
                      <a:pPr>
                        <a:spcAft>
                          <a:spcPts val="0"/>
                        </a:spcAft>
                      </a:pPr>
                      <a:r>
                        <a:rPr lang="en-US" sz="2000" u="none" strike="noStrike">
                          <a:hlinkClick r:id="rId15"/>
                        </a:rPr>
                        <a:t>Active Directory</a:t>
                      </a:r>
                      <a:endParaRPr lang="en-US" sz="2000"/>
                    </a:p>
                    <a:p>
                      <a:pPr>
                        <a:spcAft>
                          <a:spcPts val="0"/>
                        </a:spcAft>
                      </a:pPr>
                      <a:r>
                        <a:rPr lang="en-US" sz="2000" u="none" strike="noStrike">
                          <a:hlinkClick r:id="rId16"/>
                        </a:rPr>
                        <a:t>Multi-Factor Authentication</a:t>
                      </a:r>
                      <a:endParaRPr lang="en-US" sz="2000"/>
                    </a:p>
                  </a:txBody>
                  <a:tcPr marL="63500" marR="63500" marT="0" marB="0"/>
                </a:tc>
                <a:tc>
                  <a:txBody>
                    <a:bodyPr/>
                    <a:lstStyle/>
                    <a:p>
                      <a:pPr>
                        <a:spcAft>
                          <a:spcPts val="0"/>
                        </a:spcAft>
                      </a:pPr>
                      <a:r>
                        <a:rPr lang="en-US" sz="2000" u="none" strike="noStrike">
                          <a:hlinkClick r:id="rId17"/>
                        </a:rPr>
                        <a:t>Cloud IAM</a:t>
                      </a:r>
                      <a:endParaRPr lang="en-US" sz="2000"/>
                    </a:p>
                    <a:p>
                      <a:pPr>
                        <a:spcAft>
                          <a:spcPts val="0"/>
                        </a:spcAft>
                      </a:pPr>
                      <a:r>
                        <a:rPr lang="en-US" sz="2000" u="none" strike="noStrike">
                          <a:hlinkClick r:id="rId18"/>
                        </a:rPr>
                        <a:t>Cloud IAP</a:t>
                      </a:r>
                      <a:endParaRPr lang="en-US" sz="2000"/>
                    </a:p>
                  </a:txBody>
                  <a:tcPr marL="63500" marR="63500" marT="0" marB="0"/>
                </a:tc>
              </a:tr>
              <a:tr h="1276350">
                <a:tc>
                  <a:txBody>
                    <a:bodyPr/>
                    <a:lstStyle/>
                    <a:p>
                      <a:pPr>
                        <a:spcAft>
                          <a:spcPts val="0"/>
                        </a:spcAft>
                      </a:pPr>
                      <a:r>
                        <a:rPr lang="en-US" sz="2000"/>
                        <a:t>Security</a:t>
                      </a:r>
                    </a:p>
                  </a:txBody>
                  <a:tcPr marL="63500" marR="63500" marT="0" marB="0"/>
                </a:tc>
                <a:tc>
                  <a:txBody>
                    <a:bodyPr/>
                    <a:lstStyle/>
                    <a:p>
                      <a:pPr>
                        <a:spcAft>
                          <a:spcPts val="0"/>
                        </a:spcAft>
                      </a:pPr>
                      <a:r>
                        <a:rPr lang="en-US" sz="2000" u="none" strike="noStrike">
                          <a:hlinkClick r:id="rId19"/>
                        </a:rPr>
                        <a:t>GuardDuty</a:t>
                      </a:r>
                      <a:endParaRPr lang="en-US" sz="2000"/>
                    </a:p>
                    <a:p>
                      <a:pPr>
                        <a:spcAft>
                          <a:spcPts val="0"/>
                        </a:spcAft>
                      </a:pPr>
                      <a:r>
                        <a:rPr lang="en-US" sz="2000" u="none" strike="noStrike">
                          <a:hlinkClick r:id="rId20"/>
                        </a:rPr>
                        <a:t>Macie</a:t>
                      </a:r>
                      <a:endParaRPr lang="en-US" sz="2000"/>
                    </a:p>
                    <a:p>
                      <a:pPr>
                        <a:spcAft>
                          <a:spcPts val="0"/>
                        </a:spcAft>
                      </a:pPr>
                      <a:r>
                        <a:rPr lang="en-US" sz="2000" u="none" strike="noStrike">
                          <a:hlinkClick r:id="rId21"/>
                        </a:rPr>
                        <a:t>Shield</a:t>
                      </a:r>
                      <a:endParaRPr lang="en-US" sz="2000"/>
                    </a:p>
                    <a:p>
                      <a:pPr>
                        <a:spcAft>
                          <a:spcPts val="0"/>
                        </a:spcAft>
                      </a:pPr>
                      <a:r>
                        <a:rPr lang="en-US" sz="2000" u="none" strike="noStrike">
                          <a:hlinkClick r:id="rId22"/>
                        </a:rPr>
                        <a:t>WAF</a:t>
                      </a:r>
                      <a:endParaRPr lang="en-US" sz="2000"/>
                    </a:p>
                  </a:txBody>
                  <a:tcPr marL="63500" marR="63500" marT="0" marB="0"/>
                </a:tc>
                <a:tc>
                  <a:txBody>
                    <a:bodyPr/>
                    <a:lstStyle/>
                    <a:p>
                      <a:pPr>
                        <a:spcAft>
                          <a:spcPts val="0"/>
                        </a:spcAft>
                      </a:pPr>
                      <a:r>
                        <a:rPr lang="en-US" sz="2000" u="none" strike="noStrike">
                          <a:hlinkClick r:id="rId23"/>
                        </a:rPr>
                        <a:t>Security Center</a:t>
                      </a:r>
                      <a:endParaRPr lang="en-US" sz="2000"/>
                    </a:p>
                  </a:txBody>
                  <a:tcPr marL="63500" marR="63500" marT="0" marB="0"/>
                </a:tc>
                <a:tc>
                  <a:txBody>
                    <a:bodyPr/>
                    <a:lstStyle/>
                    <a:p>
                      <a:pPr>
                        <a:spcAft>
                          <a:spcPts val="0"/>
                        </a:spcAft>
                      </a:pPr>
                      <a:r>
                        <a:rPr lang="en-US" sz="2000" u="none" strike="noStrike" dirty="0">
                          <a:hlinkClick r:id="rId24"/>
                        </a:rPr>
                        <a:t>Cloud DLP</a:t>
                      </a:r>
                      <a:endParaRPr lang="en-US" sz="2000" dirty="0"/>
                    </a:p>
                    <a:p>
                      <a:pPr>
                        <a:spcAft>
                          <a:spcPts val="0"/>
                        </a:spcAft>
                      </a:pPr>
                      <a:r>
                        <a:rPr lang="en-US" sz="2000" u="none" strike="noStrike" dirty="0">
                          <a:hlinkClick r:id="rId25"/>
                        </a:rPr>
                        <a:t>Cloud Security Scanner</a:t>
                      </a:r>
                      <a:endParaRPr lang="en-US" sz="2000" dirty="0"/>
                    </a:p>
                  </a:txBody>
                  <a:tcPr marL="63500" marR="63500" marT="0" marB="0"/>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93964"/>
          <a:ext cx="8610599" cy="6511636"/>
        </p:xfrm>
        <a:graphic>
          <a:graphicData uri="http://schemas.openxmlformats.org/drawingml/2006/table">
            <a:tbl>
              <a:tblPr>
                <a:tableStyleId>{3C2FFA5D-87B4-456A-9821-1D502468CF0F}</a:tableStyleId>
              </a:tblPr>
              <a:tblGrid>
                <a:gridCol w="1818817"/>
                <a:gridCol w="2485561"/>
                <a:gridCol w="2321640"/>
                <a:gridCol w="1984581"/>
              </a:tblGrid>
              <a:tr h="1163782">
                <a:tc>
                  <a:txBody>
                    <a:bodyPr/>
                    <a:lstStyle/>
                    <a:p>
                      <a:pPr>
                        <a:spcAft>
                          <a:spcPts val="0"/>
                        </a:spcAft>
                      </a:pPr>
                      <a:r>
                        <a:rPr lang="en-US" sz="2000" dirty="0"/>
                        <a:t>Application Lifecycle Management</a:t>
                      </a:r>
                    </a:p>
                  </a:txBody>
                  <a:tcPr marL="48381" marR="48381" marT="0" marB="0"/>
                </a:tc>
                <a:tc>
                  <a:txBody>
                    <a:bodyPr/>
                    <a:lstStyle/>
                    <a:p>
                      <a:pPr>
                        <a:spcAft>
                          <a:spcPts val="0"/>
                        </a:spcAft>
                      </a:pPr>
                      <a:r>
                        <a:rPr lang="en-US" sz="2000" u="none" strike="noStrike">
                          <a:hlinkClick r:id="rId2"/>
                        </a:rPr>
                        <a:t>CodeStar</a:t>
                      </a:r>
                      <a:endParaRPr lang="en-US" sz="2000"/>
                    </a:p>
                    <a:p>
                      <a:pPr>
                        <a:spcAft>
                          <a:spcPts val="0"/>
                        </a:spcAft>
                      </a:pPr>
                      <a:r>
                        <a:rPr lang="en-US" sz="2000" u="none" strike="noStrike">
                          <a:hlinkClick r:id="rId3"/>
                        </a:rPr>
                        <a:t>CodePipeline</a:t>
                      </a:r>
                      <a:endParaRPr lang="en-US" sz="2000"/>
                    </a:p>
                  </a:txBody>
                  <a:tcPr marL="48381" marR="48381" marT="0" marB="0"/>
                </a:tc>
                <a:tc>
                  <a:txBody>
                    <a:bodyPr/>
                    <a:lstStyle/>
                    <a:p>
                      <a:pPr>
                        <a:spcAft>
                          <a:spcPts val="0"/>
                        </a:spcAft>
                      </a:pPr>
                      <a:r>
                        <a:rPr lang="en-US" sz="2000" u="none" strike="noStrike">
                          <a:hlinkClick r:id="rId4"/>
                        </a:rPr>
                        <a:t>Visual Studio Team Services</a:t>
                      </a:r>
                      <a:endParaRPr lang="en-US" sz="2000"/>
                    </a:p>
                    <a:p>
                      <a:pPr>
                        <a:spcAft>
                          <a:spcPts val="0"/>
                        </a:spcAft>
                      </a:pPr>
                      <a:r>
                        <a:rPr lang="en-US" sz="2000" u="none" strike="noStrike">
                          <a:hlinkClick r:id="rId5"/>
                        </a:rPr>
                        <a:t>Visual Studio App Center</a:t>
                      </a:r>
                      <a:endParaRPr lang="en-US" sz="2000"/>
                    </a:p>
                  </a:txBody>
                  <a:tcPr marL="48381" marR="48381" marT="0" marB="0"/>
                </a:tc>
                <a:tc>
                  <a:txBody>
                    <a:bodyPr/>
                    <a:lstStyle/>
                    <a:p>
                      <a:pPr>
                        <a:spcAft>
                          <a:spcPts val="0"/>
                        </a:spcAft>
                      </a:pPr>
                      <a:r>
                        <a:rPr lang="en-US" sz="2000"/>
                        <a:t>N/A</a:t>
                      </a:r>
                    </a:p>
                  </a:txBody>
                  <a:tcPr marL="48381" marR="48381" marT="0" marB="0"/>
                </a:tc>
              </a:tr>
              <a:tr h="872836">
                <a:tc>
                  <a:txBody>
                    <a:bodyPr/>
                    <a:lstStyle/>
                    <a:p>
                      <a:pPr>
                        <a:spcAft>
                          <a:spcPts val="0"/>
                        </a:spcAft>
                      </a:pPr>
                      <a:r>
                        <a:rPr lang="en-US" sz="2000"/>
                        <a:t>Cloud Monitoring</a:t>
                      </a:r>
                    </a:p>
                  </a:txBody>
                  <a:tcPr marL="48381" marR="48381" marT="0" marB="0"/>
                </a:tc>
                <a:tc>
                  <a:txBody>
                    <a:bodyPr/>
                    <a:lstStyle/>
                    <a:p>
                      <a:pPr>
                        <a:spcAft>
                          <a:spcPts val="0"/>
                        </a:spcAft>
                      </a:pPr>
                      <a:r>
                        <a:rPr lang="en-US" sz="2000" u="none" strike="noStrike" dirty="0">
                          <a:hlinkClick r:id="rId6"/>
                        </a:rPr>
                        <a:t>CloudWatch</a:t>
                      </a:r>
                      <a:endParaRPr lang="en-US" sz="2000" dirty="0"/>
                    </a:p>
                    <a:p>
                      <a:pPr>
                        <a:spcAft>
                          <a:spcPts val="0"/>
                        </a:spcAft>
                      </a:pPr>
                      <a:r>
                        <a:rPr lang="en-US" sz="2000" u="none" strike="noStrike" dirty="0" err="1">
                          <a:hlinkClick r:id="rId7"/>
                        </a:rPr>
                        <a:t>CloudTrail</a:t>
                      </a:r>
                      <a:endParaRPr lang="en-US" sz="2000" dirty="0"/>
                    </a:p>
                  </a:txBody>
                  <a:tcPr marL="48381" marR="48381" marT="0" marB="0">
                    <a:lnB w="12700" cap="flat" cmpd="sng" algn="ctr">
                      <a:solidFill>
                        <a:schemeClr val="tx1"/>
                      </a:solidFill>
                      <a:prstDash val="solid"/>
                      <a:round/>
                      <a:headEnd type="none" w="med" len="med"/>
                      <a:tailEnd type="none" w="med" len="med"/>
                    </a:lnB>
                  </a:tcPr>
                </a:tc>
                <a:tc>
                  <a:txBody>
                    <a:bodyPr/>
                    <a:lstStyle/>
                    <a:p>
                      <a:pPr>
                        <a:spcAft>
                          <a:spcPts val="0"/>
                        </a:spcAft>
                      </a:pPr>
                      <a:r>
                        <a:rPr lang="en-US" sz="2000" u="none" strike="noStrike">
                          <a:hlinkClick r:id="rId8"/>
                        </a:rPr>
                        <a:t>Monitor</a:t>
                      </a:r>
                      <a:endParaRPr lang="en-US" sz="2000"/>
                    </a:p>
                    <a:p>
                      <a:pPr>
                        <a:spcAft>
                          <a:spcPts val="0"/>
                        </a:spcAft>
                      </a:pPr>
                      <a:r>
                        <a:rPr lang="en-US" sz="2000" u="none" strike="noStrike">
                          <a:hlinkClick r:id="rId9"/>
                        </a:rPr>
                        <a:t>Log Analytics</a:t>
                      </a:r>
                      <a:endParaRPr lang="en-US" sz="2000"/>
                    </a:p>
                  </a:txBody>
                  <a:tcPr marL="48381" marR="48381" marT="0" marB="0"/>
                </a:tc>
                <a:tc>
                  <a:txBody>
                    <a:bodyPr/>
                    <a:lstStyle/>
                    <a:p>
                      <a:pPr>
                        <a:spcAft>
                          <a:spcPts val="0"/>
                        </a:spcAft>
                      </a:pPr>
                      <a:r>
                        <a:rPr lang="en-US" sz="2000" u="none" strike="noStrike">
                          <a:hlinkClick r:id="rId10"/>
                        </a:rPr>
                        <a:t>Stackdriver</a:t>
                      </a:r>
                      <a:endParaRPr lang="en-US" sz="2000"/>
                    </a:p>
                  </a:txBody>
                  <a:tcPr marL="48381" marR="48381" marT="0" marB="0"/>
                </a:tc>
              </a:tr>
              <a:tr h="1163782">
                <a:tc>
                  <a:txBody>
                    <a:bodyPr/>
                    <a:lstStyle/>
                    <a:p>
                      <a:pPr>
                        <a:spcAft>
                          <a:spcPts val="0"/>
                        </a:spcAft>
                      </a:pPr>
                      <a:r>
                        <a:rPr lang="en-US" sz="2000" dirty="0"/>
                        <a:t>Cloud Management</a:t>
                      </a:r>
                    </a:p>
                  </a:txBody>
                  <a:tcPr marL="48381" marR="48381" marT="0" marB="0">
                    <a:lnR w="12700" cap="flat" cmpd="sng" algn="ctr">
                      <a:solidFill>
                        <a:schemeClr val="tx1"/>
                      </a:solidFill>
                      <a:prstDash val="solid"/>
                      <a:round/>
                      <a:headEnd type="none" w="med" len="med"/>
                      <a:tailEnd type="none" w="med" len="med"/>
                    </a:lnR>
                  </a:tcPr>
                </a:tc>
                <a:tc>
                  <a:txBody>
                    <a:bodyPr/>
                    <a:lstStyle/>
                    <a:p>
                      <a:pPr>
                        <a:spcAft>
                          <a:spcPts val="0"/>
                        </a:spcAft>
                      </a:pPr>
                      <a:r>
                        <a:rPr lang="en-US" sz="2000" u="none" strike="noStrike" dirty="0">
                          <a:hlinkClick r:id="rId11"/>
                        </a:rPr>
                        <a:t>Systems Manager</a:t>
                      </a:r>
                      <a:endParaRPr lang="en-US" sz="2000" dirty="0"/>
                    </a:p>
                    <a:p>
                      <a:pPr>
                        <a:spcAft>
                          <a:spcPts val="0"/>
                        </a:spcAft>
                      </a:pPr>
                      <a:r>
                        <a:rPr lang="en-US" sz="2000" u="none" strike="noStrike" dirty="0">
                          <a:hlinkClick r:id="rId12"/>
                        </a:rPr>
                        <a:t>Management Console</a:t>
                      </a:r>
                      <a:endParaRPr lang="en-US" sz="2000" dirty="0"/>
                    </a:p>
                  </a:txBody>
                  <a:tcPr marL="48381" marR="48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2000" u="none" strike="noStrike">
                          <a:hlinkClick r:id="rId13"/>
                        </a:rPr>
                        <a:t>Portal</a:t>
                      </a:r>
                      <a:endParaRPr lang="en-US" sz="2000"/>
                    </a:p>
                    <a:p>
                      <a:pPr>
                        <a:spcAft>
                          <a:spcPts val="0"/>
                        </a:spcAft>
                      </a:pPr>
                      <a:r>
                        <a:rPr lang="en-US" sz="2000" u="none" strike="noStrike">
                          <a:hlinkClick r:id="rId14"/>
                        </a:rPr>
                        <a:t>Policy</a:t>
                      </a:r>
                      <a:endParaRPr lang="en-US" sz="2000"/>
                    </a:p>
                    <a:p>
                      <a:pPr>
                        <a:spcAft>
                          <a:spcPts val="0"/>
                        </a:spcAft>
                      </a:pPr>
                      <a:r>
                        <a:rPr lang="en-US" sz="2000" u="none" strike="noStrike">
                          <a:hlinkClick r:id="rId15"/>
                        </a:rPr>
                        <a:t>Cost Management</a:t>
                      </a:r>
                      <a:endParaRPr lang="en-US" sz="2000"/>
                    </a:p>
                  </a:txBody>
                  <a:tcPr marL="48381" marR="48381" marT="0" marB="0">
                    <a:lnL w="12700" cap="flat" cmpd="sng" algn="ctr">
                      <a:solidFill>
                        <a:schemeClr val="tx1"/>
                      </a:solidFill>
                      <a:prstDash val="solid"/>
                      <a:round/>
                      <a:headEnd type="none" w="med" len="med"/>
                      <a:tailEnd type="none" w="med" len="med"/>
                    </a:lnL>
                  </a:tcPr>
                </a:tc>
                <a:tc>
                  <a:txBody>
                    <a:bodyPr/>
                    <a:lstStyle/>
                    <a:p>
                      <a:pPr>
                        <a:spcAft>
                          <a:spcPts val="0"/>
                        </a:spcAft>
                      </a:pPr>
                      <a:r>
                        <a:rPr lang="en-US" sz="2000" u="none" strike="noStrike">
                          <a:hlinkClick r:id="rId10"/>
                        </a:rPr>
                        <a:t>Stackdriver</a:t>
                      </a:r>
                      <a:endParaRPr lang="en-US" sz="2000"/>
                    </a:p>
                  </a:txBody>
                  <a:tcPr marL="48381" marR="48381" marT="0" marB="0"/>
                </a:tc>
              </a:tr>
              <a:tr h="290946">
                <a:tc>
                  <a:txBody>
                    <a:bodyPr/>
                    <a:lstStyle/>
                    <a:p>
                      <a:pPr>
                        <a:spcAft>
                          <a:spcPts val="0"/>
                        </a:spcAft>
                      </a:pPr>
                      <a:r>
                        <a:rPr lang="en-US" sz="2000"/>
                        <a:t>AR &amp; VR</a:t>
                      </a:r>
                    </a:p>
                  </a:txBody>
                  <a:tcPr marL="48381" marR="48381" marT="0" marB="0"/>
                </a:tc>
                <a:tc>
                  <a:txBody>
                    <a:bodyPr/>
                    <a:lstStyle/>
                    <a:p>
                      <a:pPr>
                        <a:spcAft>
                          <a:spcPts val="0"/>
                        </a:spcAft>
                      </a:pPr>
                      <a:r>
                        <a:rPr lang="en-US" sz="2000" u="none" strike="noStrike">
                          <a:hlinkClick r:id="rId16"/>
                        </a:rPr>
                        <a:t>Sumerian</a:t>
                      </a:r>
                      <a:endParaRPr lang="en-US" sz="2000"/>
                    </a:p>
                  </a:txBody>
                  <a:tcPr marL="48381" marR="48381" marT="0" marB="0">
                    <a:lnT w="12700" cap="flat" cmpd="sng" algn="ctr">
                      <a:solidFill>
                        <a:schemeClr val="tx1"/>
                      </a:solidFill>
                      <a:prstDash val="solid"/>
                      <a:round/>
                      <a:headEnd type="none" w="med" len="med"/>
                      <a:tailEnd type="none" w="med" len="med"/>
                    </a:lnT>
                  </a:tcPr>
                </a:tc>
                <a:tc>
                  <a:txBody>
                    <a:bodyPr/>
                    <a:lstStyle/>
                    <a:p>
                      <a:pPr>
                        <a:spcAft>
                          <a:spcPts val="0"/>
                        </a:spcAft>
                      </a:pPr>
                      <a:r>
                        <a:rPr lang="en-US" sz="2000"/>
                        <a:t>N/A</a:t>
                      </a:r>
                    </a:p>
                  </a:txBody>
                  <a:tcPr marL="48381" marR="48381" marT="0" marB="0"/>
                </a:tc>
                <a:tc>
                  <a:txBody>
                    <a:bodyPr/>
                    <a:lstStyle/>
                    <a:p>
                      <a:pPr>
                        <a:spcAft>
                          <a:spcPts val="0"/>
                        </a:spcAft>
                      </a:pPr>
                      <a:r>
                        <a:rPr lang="en-US" sz="2000"/>
                        <a:t>N/A</a:t>
                      </a:r>
                    </a:p>
                  </a:txBody>
                  <a:tcPr marL="48381" marR="48381" marT="0" marB="0"/>
                </a:tc>
              </a:tr>
              <a:tr h="872836">
                <a:tc>
                  <a:txBody>
                    <a:bodyPr/>
                    <a:lstStyle/>
                    <a:p>
                      <a:pPr>
                        <a:spcAft>
                          <a:spcPts val="0"/>
                        </a:spcAft>
                      </a:pPr>
                      <a:r>
                        <a:rPr lang="en-US" sz="2000"/>
                        <a:t>Virtual Private Cloud</a:t>
                      </a:r>
                    </a:p>
                  </a:txBody>
                  <a:tcPr marL="48381" marR="48381" marT="0" marB="0"/>
                </a:tc>
                <a:tc>
                  <a:txBody>
                    <a:bodyPr/>
                    <a:lstStyle/>
                    <a:p>
                      <a:pPr>
                        <a:spcAft>
                          <a:spcPts val="0"/>
                        </a:spcAft>
                      </a:pPr>
                      <a:r>
                        <a:rPr lang="en-US" sz="2000" u="none" strike="noStrike">
                          <a:hlinkClick r:id="rId17"/>
                        </a:rPr>
                        <a:t>VPC</a:t>
                      </a:r>
                      <a:endParaRPr lang="en-US" sz="2000"/>
                    </a:p>
                  </a:txBody>
                  <a:tcPr marL="48381" marR="48381" marT="0" marB="0"/>
                </a:tc>
                <a:tc>
                  <a:txBody>
                    <a:bodyPr/>
                    <a:lstStyle/>
                    <a:p>
                      <a:pPr>
                        <a:spcAft>
                          <a:spcPts val="0"/>
                        </a:spcAft>
                      </a:pPr>
                      <a:r>
                        <a:rPr lang="en-US" sz="2000"/>
                        <a:t>N/A</a:t>
                      </a:r>
                    </a:p>
                  </a:txBody>
                  <a:tcPr marL="48381" marR="48381" marT="0" marB="0"/>
                </a:tc>
                <a:tc>
                  <a:txBody>
                    <a:bodyPr/>
                    <a:lstStyle/>
                    <a:p>
                      <a:pPr>
                        <a:spcAft>
                          <a:spcPts val="0"/>
                        </a:spcAft>
                      </a:pPr>
                      <a:r>
                        <a:rPr lang="en-US" sz="2000" u="none" strike="noStrike">
                          <a:hlinkClick r:id="rId18"/>
                        </a:rPr>
                        <a:t>Virtual Private Cloud</a:t>
                      </a:r>
                      <a:endParaRPr lang="en-US" sz="2000"/>
                    </a:p>
                  </a:txBody>
                  <a:tcPr marL="48381" marR="48381" marT="0" marB="0"/>
                </a:tc>
              </a:tr>
              <a:tr h="581890">
                <a:tc>
                  <a:txBody>
                    <a:bodyPr/>
                    <a:lstStyle/>
                    <a:p>
                      <a:pPr>
                        <a:spcAft>
                          <a:spcPts val="0"/>
                        </a:spcAft>
                      </a:pPr>
                      <a:r>
                        <a:rPr lang="en-US" sz="2000"/>
                        <a:t>Training</a:t>
                      </a:r>
                    </a:p>
                  </a:txBody>
                  <a:tcPr marL="48381" marR="48381" marT="0" marB="0"/>
                </a:tc>
                <a:tc>
                  <a:txBody>
                    <a:bodyPr/>
                    <a:lstStyle/>
                    <a:p>
                      <a:pPr>
                        <a:spcAft>
                          <a:spcPts val="0"/>
                        </a:spcAft>
                      </a:pPr>
                      <a:r>
                        <a:rPr lang="en-US" sz="2000" u="none" strike="noStrike">
                          <a:hlinkClick r:id="rId19"/>
                        </a:rPr>
                        <a:t>Training and Certification</a:t>
                      </a:r>
                      <a:endParaRPr lang="en-US" sz="2000"/>
                    </a:p>
                  </a:txBody>
                  <a:tcPr marL="48381" marR="48381" marT="0" marB="0"/>
                </a:tc>
                <a:tc>
                  <a:txBody>
                    <a:bodyPr/>
                    <a:lstStyle/>
                    <a:p>
                      <a:pPr>
                        <a:spcAft>
                          <a:spcPts val="0"/>
                        </a:spcAft>
                      </a:pPr>
                      <a:r>
                        <a:rPr lang="en-US" sz="2000" u="none" strike="noStrike">
                          <a:hlinkClick r:id="rId20"/>
                        </a:rPr>
                        <a:t>Training</a:t>
                      </a:r>
                      <a:endParaRPr lang="en-US" sz="2000"/>
                    </a:p>
                  </a:txBody>
                  <a:tcPr marL="48381" marR="48381" marT="0" marB="0"/>
                </a:tc>
                <a:tc>
                  <a:txBody>
                    <a:bodyPr/>
                    <a:lstStyle/>
                    <a:p>
                      <a:pPr>
                        <a:spcAft>
                          <a:spcPts val="0"/>
                        </a:spcAft>
                      </a:pPr>
                      <a:r>
                        <a:rPr lang="en-US" sz="2000" u="none" strike="noStrike">
                          <a:hlinkClick r:id="rId21"/>
                        </a:rPr>
                        <a:t>Training Programs</a:t>
                      </a:r>
                      <a:endParaRPr lang="en-US" sz="2000"/>
                    </a:p>
                  </a:txBody>
                  <a:tcPr marL="48381" marR="48381" marT="0" marB="0"/>
                </a:tc>
              </a:tr>
              <a:tr h="290946">
                <a:tc>
                  <a:txBody>
                    <a:bodyPr/>
                    <a:lstStyle/>
                    <a:p>
                      <a:pPr>
                        <a:spcAft>
                          <a:spcPts val="0"/>
                        </a:spcAft>
                      </a:pPr>
                      <a:r>
                        <a:rPr lang="en-US" sz="2000"/>
                        <a:t>Support</a:t>
                      </a:r>
                    </a:p>
                  </a:txBody>
                  <a:tcPr marL="48381" marR="48381" marT="0" marB="0"/>
                </a:tc>
                <a:tc>
                  <a:txBody>
                    <a:bodyPr/>
                    <a:lstStyle/>
                    <a:p>
                      <a:pPr>
                        <a:spcAft>
                          <a:spcPts val="0"/>
                        </a:spcAft>
                      </a:pPr>
                      <a:r>
                        <a:rPr lang="en-US" sz="2000" u="none" strike="noStrike">
                          <a:hlinkClick r:id="rId22"/>
                        </a:rPr>
                        <a:t>Support</a:t>
                      </a:r>
                      <a:endParaRPr lang="en-US" sz="2000"/>
                    </a:p>
                  </a:txBody>
                  <a:tcPr marL="48381" marR="48381" marT="0" marB="0"/>
                </a:tc>
                <a:tc>
                  <a:txBody>
                    <a:bodyPr/>
                    <a:lstStyle/>
                    <a:p>
                      <a:pPr>
                        <a:spcAft>
                          <a:spcPts val="0"/>
                        </a:spcAft>
                      </a:pPr>
                      <a:r>
                        <a:rPr lang="en-US" sz="2000" u="none" strike="noStrike">
                          <a:hlinkClick r:id="rId23"/>
                        </a:rPr>
                        <a:t>Support</a:t>
                      </a:r>
                      <a:endParaRPr lang="en-US" sz="2000"/>
                    </a:p>
                  </a:txBody>
                  <a:tcPr marL="48381" marR="48381" marT="0" marB="0"/>
                </a:tc>
                <a:tc>
                  <a:txBody>
                    <a:bodyPr/>
                    <a:lstStyle/>
                    <a:p>
                      <a:pPr>
                        <a:spcAft>
                          <a:spcPts val="0"/>
                        </a:spcAft>
                      </a:pPr>
                      <a:r>
                        <a:rPr lang="en-US" sz="2000" u="none" strike="noStrike">
                          <a:hlinkClick r:id="rId24"/>
                        </a:rPr>
                        <a:t>Support</a:t>
                      </a:r>
                      <a:endParaRPr lang="en-US" sz="2000"/>
                    </a:p>
                  </a:txBody>
                  <a:tcPr marL="48381" marR="48381" marT="0" marB="0"/>
                </a:tc>
              </a:tr>
              <a:tr h="1163782">
                <a:tc>
                  <a:txBody>
                    <a:bodyPr/>
                    <a:lstStyle/>
                    <a:p>
                      <a:pPr>
                        <a:spcAft>
                          <a:spcPts val="0"/>
                        </a:spcAft>
                      </a:pPr>
                      <a:r>
                        <a:rPr lang="en-US" sz="2000"/>
                        <a:t>3rd Party Software and Services</a:t>
                      </a:r>
                    </a:p>
                  </a:txBody>
                  <a:tcPr marL="48381" marR="48381" marT="0" marB="0"/>
                </a:tc>
                <a:tc>
                  <a:txBody>
                    <a:bodyPr/>
                    <a:lstStyle/>
                    <a:p>
                      <a:pPr>
                        <a:spcAft>
                          <a:spcPts val="0"/>
                        </a:spcAft>
                      </a:pPr>
                      <a:r>
                        <a:rPr lang="en-US" sz="2000" u="none" strike="noStrike">
                          <a:hlinkClick r:id="rId25"/>
                        </a:rPr>
                        <a:t>Marketplace</a:t>
                      </a:r>
                      <a:endParaRPr lang="en-US" sz="2000"/>
                    </a:p>
                  </a:txBody>
                  <a:tcPr marL="48381" marR="48381" marT="0" marB="0"/>
                </a:tc>
                <a:tc>
                  <a:txBody>
                    <a:bodyPr/>
                    <a:lstStyle/>
                    <a:p>
                      <a:pPr>
                        <a:spcAft>
                          <a:spcPts val="0"/>
                        </a:spcAft>
                      </a:pPr>
                      <a:r>
                        <a:rPr lang="en-US" sz="2000" u="none" strike="noStrike">
                          <a:hlinkClick r:id="rId26"/>
                        </a:rPr>
                        <a:t>Marketplace</a:t>
                      </a:r>
                      <a:endParaRPr lang="en-US" sz="2000"/>
                    </a:p>
                  </a:txBody>
                  <a:tcPr marL="48381" marR="48381" marT="0" marB="0"/>
                </a:tc>
                <a:tc>
                  <a:txBody>
                    <a:bodyPr/>
                    <a:lstStyle/>
                    <a:p>
                      <a:pPr>
                        <a:spcAft>
                          <a:spcPts val="0"/>
                        </a:spcAft>
                      </a:pPr>
                      <a:r>
                        <a:rPr lang="en-US" sz="2000" u="none" strike="noStrike" dirty="0">
                          <a:hlinkClick r:id="rId27"/>
                        </a:rPr>
                        <a:t>Cloud Launcher</a:t>
                      </a:r>
                      <a:endParaRPr lang="en-US" sz="2000" dirty="0"/>
                    </a:p>
                    <a:p>
                      <a:pPr>
                        <a:spcAft>
                          <a:spcPts val="0"/>
                        </a:spcAft>
                      </a:pPr>
                      <a:r>
                        <a:rPr lang="en-US" sz="2000" u="none" strike="noStrike" dirty="0">
                          <a:hlinkClick r:id="rId28"/>
                        </a:rPr>
                        <a:t>Partner Directory</a:t>
                      </a:r>
                      <a:endParaRPr lang="en-US" sz="2000" dirty="0"/>
                    </a:p>
                  </a:txBody>
                  <a:tcPr marL="48381" marR="48381" marT="0" marB="0"/>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Testing Tool (BlazeMeter)</a:t>
            </a:r>
            <a:endParaRPr lang="en-IN"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www.blazemeter.com/blog/automated-delivery-acceptance-test-nirvana</a:t>
            </a:r>
            <a:endParaRPr lang="en-IN" dirty="0" smtClean="0"/>
          </a:p>
          <a:p>
            <a:pPr>
              <a:buNone/>
            </a:pPr>
            <a:endParaRPr lang="en-IN" dirty="0"/>
          </a:p>
        </p:txBody>
      </p:sp>
    </p:spTree>
    <p:extLst>
      <p:ext uri="{BB962C8B-B14F-4D97-AF65-F5344CB8AC3E}">
        <p14:creationId xmlns="" xmlns:p14="http://schemas.microsoft.com/office/powerpoint/2010/main" val="4269956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have a Whatsapp clone developed.</a:t>
            </a:r>
          </a:p>
          <a:p>
            <a:r>
              <a:rPr lang="en-US" dirty="0" smtClean="0"/>
              <a:t>We anticipate that the developed app will be as popular as original Whatsapp.</a:t>
            </a:r>
          </a:p>
          <a:p>
            <a:r>
              <a:rPr lang="en-US" dirty="0" smtClean="0"/>
              <a:t>This developed application will be hosted on Public Cloud (AWS/Azure/Google Cloud Platform)</a:t>
            </a:r>
          </a:p>
          <a:p>
            <a:r>
              <a:rPr lang="en-US" dirty="0" smtClean="0"/>
              <a:t>Let us create a test strategy and test plan and sample test cases in context of “Cloud Testing”</a:t>
            </a:r>
          </a:p>
          <a:p>
            <a:r>
              <a:rPr lang="en-US" dirty="0" smtClean="0"/>
              <a:t>Time duration: 45 mins.</a:t>
            </a:r>
          </a:p>
          <a:p>
            <a:r>
              <a:rPr lang="en-US" dirty="0" smtClean="0"/>
              <a:t>Refer Day-2 presentation.</a:t>
            </a:r>
          </a:p>
          <a:p>
            <a:r>
              <a:rPr lang="en-US" dirty="0" smtClean="0"/>
              <a:t>At the end of day’s session we will have a discussion and QnA session</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40000" lnSpcReduction="20000"/>
          </a:bodyPr>
          <a:lstStyle/>
          <a:p>
            <a:pPr>
              <a:buNone/>
            </a:pPr>
            <a:r>
              <a:rPr lang="en-US" sz="5000" dirty="0" smtClean="0"/>
              <a:t>Consider following points</a:t>
            </a:r>
          </a:p>
          <a:p>
            <a:r>
              <a:rPr lang="en-US" sz="5000" dirty="0" smtClean="0"/>
              <a:t>Critical preparations required on Cloud</a:t>
            </a:r>
          </a:p>
          <a:p>
            <a:r>
              <a:rPr lang="en-US" sz="5000" dirty="0" smtClean="0"/>
              <a:t>Software &amp; Hardware environment</a:t>
            </a:r>
          </a:p>
          <a:p>
            <a:r>
              <a:rPr lang="en-US" sz="5000" dirty="0" smtClean="0"/>
              <a:t>Scalability of hardware &amp; Software capabilities</a:t>
            </a:r>
          </a:p>
          <a:p>
            <a:r>
              <a:rPr lang="en-US" sz="5000" dirty="0" smtClean="0"/>
              <a:t>Internet Access, network speed</a:t>
            </a:r>
          </a:p>
          <a:p>
            <a:r>
              <a:rPr lang="en-US" sz="5000" dirty="0" smtClean="0"/>
              <a:t>Smooth process of Build deployment</a:t>
            </a:r>
          </a:p>
          <a:p>
            <a:r>
              <a:rPr lang="en-US" sz="5000" dirty="0" smtClean="0"/>
              <a:t>Functional Testing</a:t>
            </a:r>
          </a:p>
          <a:p>
            <a:r>
              <a:rPr lang="en-US" sz="5000" dirty="0" smtClean="0"/>
              <a:t>Non-Functional Testing</a:t>
            </a:r>
          </a:p>
          <a:p>
            <a:r>
              <a:rPr lang="en-US" sz="5000" dirty="0" smtClean="0"/>
              <a:t>Integration Testing</a:t>
            </a:r>
          </a:p>
          <a:p>
            <a:r>
              <a:rPr lang="en-US" sz="5000" dirty="0" smtClean="0"/>
              <a:t>Regression Testing</a:t>
            </a:r>
          </a:p>
          <a:p>
            <a:r>
              <a:rPr lang="en-US" sz="5000" dirty="0" smtClean="0"/>
              <a:t>Defect verifications</a:t>
            </a:r>
          </a:p>
          <a:p>
            <a:r>
              <a:rPr lang="en-US" sz="5000" dirty="0" smtClean="0"/>
              <a:t>System Testing</a:t>
            </a:r>
          </a:p>
          <a:p>
            <a:r>
              <a:rPr lang="en-US" sz="5000" dirty="0" smtClean="0"/>
              <a:t>Alpha, Beta &amp; User acceptance Testing</a:t>
            </a:r>
          </a:p>
          <a:p>
            <a:r>
              <a:rPr lang="en-US" sz="5000" dirty="0" smtClean="0"/>
              <a:t>Stress &amp; Load Testing</a:t>
            </a:r>
          </a:p>
          <a:p>
            <a:r>
              <a:rPr lang="en-US" sz="5000" dirty="0" smtClean="0"/>
              <a:t>Important parameters of Performance</a:t>
            </a:r>
          </a:p>
          <a:p>
            <a:r>
              <a:rPr lang="en-US" sz="5000" dirty="0" smtClean="0"/>
              <a:t>Continuous verification of Performance</a:t>
            </a:r>
          </a:p>
          <a:p>
            <a:r>
              <a:rPr lang="en-US" sz="5000" dirty="0" smtClean="0"/>
              <a:t>Scalability Testing: (A critical aspect of continuous performance verification)</a:t>
            </a:r>
          </a:p>
          <a:p>
            <a:r>
              <a:rPr lang="en-US" sz="5000" dirty="0" smtClean="0"/>
              <a:t>Defect reporting, defect fixes &amp; defect verification</a:t>
            </a:r>
          </a:p>
          <a:p>
            <a:r>
              <a:rPr lang="en-US" sz="5000" dirty="0" smtClean="0"/>
              <a:t>Decisions on Tools, data &amp; environment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Cloud </a:t>
            </a:r>
            <a:r>
              <a:rPr lang="en-IN" dirty="0"/>
              <a:t>testing is a subset of software testing in which simulated, real-world Web traffic is used to test cloud-based Web applications. Cloud testing also verifies and validates specific cloud functions, including redundancy and performance scalability. </a:t>
            </a:r>
            <a:r>
              <a:rPr lang="en-IN" dirty="0" smtClean="0"/>
              <a:t/>
            </a:r>
            <a:br>
              <a:rPr lang="en-IN" dirty="0" smtClean="0"/>
            </a:br>
            <a:endParaRPr lang="en-IN" dirty="0"/>
          </a:p>
        </p:txBody>
      </p:sp>
    </p:spTree>
    <p:extLst>
      <p:ext uri="{BB962C8B-B14F-4D97-AF65-F5344CB8AC3E}">
        <p14:creationId xmlns="" xmlns:p14="http://schemas.microsoft.com/office/powerpoint/2010/main" val="29667368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Post Test</a:t>
            </a:r>
            <a:endParaRPr lang="en-IN" dirty="0"/>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0"/>
            <a:ext cx="8229600" cy="1143000"/>
          </a:xfrm>
        </p:spPr>
        <p:txBody>
          <a:bodyPr/>
          <a:lstStyle/>
          <a:p>
            <a:r>
              <a:rPr lang="en-US" dirty="0" smtClean="0"/>
              <a:t>QnA</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0"/>
            <a:ext cx="8229600" cy="1143000"/>
          </a:xfrm>
        </p:spPr>
        <p:txBody>
          <a:bodyPr/>
          <a:lstStyle/>
          <a:p>
            <a:r>
              <a:rPr lang="en-US" dirty="0" smtClean="0"/>
              <a:t>Thank you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IaaS</a:t>
            </a:r>
            <a:endParaRPr lang="en-IN" dirty="0"/>
          </a:p>
        </p:txBody>
      </p:sp>
      <p:sp>
        <p:nvSpPr>
          <p:cNvPr id="3" name="Content Placeholder 2"/>
          <p:cNvSpPr>
            <a:spLocks noGrp="1"/>
          </p:cNvSpPr>
          <p:nvPr>
            <p:ph idx="1"/>
          </p:nvPr>
        </p:nvSpPr>
        <p:spPr/>
        <p:txBody>
          <a:bodyPr/>
          <a:lstStyle/>
          <a:p>
            <a:pPr>
              <a:buNone/>
            </a:pPr>
            <a:r>
              <a:rPr lang="en-IN" dirty="0"/>
              <a:t>Infrastructure as a Service (IaaS</a:t>
            </a:r>
            <a:r>
              <a:rPr lang="en-IN" dirty="0" smtClean="0"/>
              <a:t>)</a:t>
            </a:r>
          </a:p>
          <a:p>
            <a:r>
              <a:rPr lang="en-IN" dirty="0"/>
              <a:t>Hardware: servers, data storage systems and network equipment.</a:t>
            </a:r>
          </a:p>
          <a:p>
            <a:r>
              <a:rPr lang="en-IN" dirty="0"/>
              <a:t>Operating systems and system software.</a:t>
            </a:r>
          </a:p>
          <a:p>
            <a:r>
              <a:rPr lang="en-IN" dirty="0"/>
              <a:t>Software to control the provided services.</a:t>
            </a:r>
          </a:p>
        </p:txBody>
      </p:sp>
    </p:spTree>
    <p:extLst>
      <p:ext uri="{BB962C8B-B14F-4D97-AF65-F5344CB8AC3E}">
        <p14:creationId xmlns="" xmlns:p14="http://schemas.microsoft.com/office/powerpoint/2010/main" val="3652870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PaaS</a:t>
            </a:r>
            <a:endParaRPr lang="en-IN" dirty="0"/>
          </a:p>
        </p:txBody>
      </p:sp>
      <p:sp>
        <p:nvSpPr>
          <p:cNvPr id="3" name="Content Placeholder 2"/>
          <p:cNvSpPr>
            <a:spLocks noGrp="1"/>
          </p:cNvSpPr>
          <p:nvPr>
            <p:ph idx="1"/>
          </p:nvPr>
        </p:nvSpPr>
        <p:spPr/>
        <p:txBody>
          <a:bodyPr/>
          <a:lstStyle/>
          <a:p>
            <a:pPr fontAlgn="base">
              <a:buNone/>
            </a:pPr>
            <a:r>
              <a:rPr lang="en-IN" dirty="0"/>
              <a:t>Platform as a Service (PaaS)</a:t>
            </a:r>
            <a:endParaRPr lang="en-IN" dirty="0" smtClean="0"/>
          </a:p>
          <a:p>
            <a:pPr fontAlgn="base"/>
            <a:r>
              <a:rPr lang="en-IN" dirty="0" smtClean="0"/>
              <a:t>Execution </a:t>
            </a:r>
            <a:r>
              <a:rPr lang="en-IN" dirty="0"/>
              <a:t>environment.</a:t>
            </a:r>
          </a:p>
          <a:p>
            <a:pPr fontAlgn="base"/>
            <a:r>
              <a:rPr lang="en-IN" dirty="0"/>
              <a:t>Development environment.</a:t>
            </a:r>
          </a:p>
          <a:p>
            <a:pPr fontAlgn="base"/>
            <a:r>
              <a:rPr lang="en-IN" dirty="0"/>
              <a:t>Team development services: version control, task management and issue-tracking systems.</a:t>
            </a:r>
          </a:p>
          <a:p>
            <a:pPr fontAlgn="base"/>
            <a:r>
              <a:rPr lang="en-IN" dirty="0"/>
              <a:t>Testing environment.</a:t>
            </a:r>
          </a:p>
          <a:p>
            <a:endParaRPr lang="en-IN" dirty="0"/>
          </a:p>
        </p:txBody>
      </p:sp>
    </p:spTree>
    <p:extLst>
      <p:ext uri="{BB962C8B-B14F-4D97-AF65-F5344CB8AC3E}">
        <p14:creationId xmlns="" xmlns:p14="http://schemas.microsoft.com/office/powerpoint/2010/main" val="3085242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SaaS</a:t>
            </a:r>
            <a:endParaRPr lang="en-IN" dirty="0"/>
          </a:p>
        </p:txBody>
      </p:sp>
      <p:sp>
        <p:nvSpPr>
          <p:cNvPr id="3" name="Content Placeholder 2"/>
          <p:cNvSpPr>
            <a:spLocks noGrp="1"/>
          </p:cNvSpPr>
          <p:nvPr>
            <p:ph idx="1"/>
          </p:nvPr>
        </p:nvSpPr>
        <p:spPr/>
        <p:txBody>
          <a:bodyPr/>
          <a:lstStyle/>
          <a:p>
            <a:pPr fontAlgn="base">
              <a:buNone/>
            </a:pPr>
            <a:r>
              <a:rPr lang="en-IN" dirty="0"/>
              <a:t>Software as a Service (SaaS</a:t>
            </a:r>
            <a:r>
              <a:rPr lang="en-IN" dirty="0" smtClean="0"/>
              <a:t>)</a:t>
            </a:r>
          </a:p>
          <a:p>
            <a:pPr fontAlgn="base"/>
            <a:r>
              <a:rPr lang="en-IN" dirty="0" smtClean="0"/>
              <a:t>Access </a:t>
            </a:r>
            <a:r>
              <a:rPr lang="en-IN" dirty="0"/>
              <a:t>to services (for example, Microsoft Office Live, Google Docs, Gmail) implemented as one or several applications.</a:t>
            </a:r>
          </a:p>
          <a:p>
            <a:pPr fontAlgn="base"/>
            <a:r>
              <a:rPr lang="en-IN" dirty="0"/>
              <a:t>Updates of applications that provide the services (transparent for service customers).</a:t>
            </a:r>
          </a:p>
          <a:p>
            <a:pPr fontAlgn="base"/>
            <a:r>
              <a:rPr lang="en-IN" dirty="0"/>
              <a:t>Technical support.</a:t>
            </a:r>
          </a:p>
          <a:p>
            <a:endParaRPr lang="en-IN" dirty="0"/>
          </a:p>
        </p:txBody>
      </p:sp>
    </p:spTree>
    <p:extLst>
      <p:ext uri="{BB962C8B-B14F-4D97-AF65-F5344CB8AC3E}">
        <p14:creationId xmlns="" xmlns:p14="http://schemas.microsoft.com/office/powerpoint/2010/main" val="52749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vs Azure vs Google</a:t>
            </a:r>
            <a:endParaRPr lang="en-IN" dirty="0"/>
          </a:p>
        </p:txBody>
      </p:sp>
      <p:sp>
        <p:nvSpPr>
          <p:cNvPr id="3" name="Content Placeholder 2"/>
          <p:cNvSpPr>
            <a:spLocks noGrp="1"/>
          </p:cNvSpPr>
          <p:nvPr>
            <p:ph idx="1"/>
          </p:nvPr>
        </p:nvSpPr>
        <p:spPr/>
        <p:txBody>
          <a:bodyPr/>
          <a:lstStyle/>
          <a:p>
            <a:r>
              <a:rPr lang="en-IN" dirty="0">
                <a:hlinkClick r:id="rId2"/>
              </a:rPr>
              <a:t>https://www.datamation.com/cloud-computing/aws-vs.-azure-vs.-</a:t>
            </a:r>
            <a:r>
              <a:rPr lang="en-IN" dirty="0" smtClean="0">
                <a:hlinkClick r:id="rId2"/>
              </a:rPr>
              <a:t>google-cloud-comparison.html</a:t>
            </a:r>
            <a:endParaRPr lang="en-IN" dirty="0" smtClean="0"/>
          </a:p>
          <a:p>
            <a:endParaRPr lang="en-IN" dirty="0"/>
          </a:p>
        </p:txBody>
      </p:sp>
    </p:spTree>
    <p:extLst>
      <p:ext uri="{BB962C8B-B14F-4D97-AF65-F5344CB8AC3E}">
        <p14:creationId xmlns="" xmlns:p14="http://schemas.microsoft.com/office/powerpoint/2010/main" val="2204825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vs Azure vs Google</a:t>
            </a:r>
            <a:endParaRPr lang="en-IN" dirty="0"/>
          </a:p>
        </p:txBody>
      </p:sp>
      <p:sp>
        <p:nvSpPr>
          <p:cNvPr id="3" name="Content Placeholder 2"/>
          <p:cNvSpPr>
            <a:spLocks noGrp="1"/>
          </p:cNvSpPr>
          <p:nvPr>
            <p:ph idx="1"/>
          </p:nvPr>
        </p:nvSpPr>
        <p:spPr/>
        <p:txBody>
          <a:bodyPr/>
          <a:lstStyle/>
          <a:p>
            <a:r>
              <a:rPr lang="en-US" dirty="0" smtClean="0"/>
              <a:t>In the public cloud computing market, three vendors dominate: Amazon Web Services (AWS), Microsoft Azure and Google Cloud Platform (GCP). When it comes to infrastructure as a service (IaaS) and platform as a service (PaaS), these three have a huge lead on the rest of the field.</a:t>
            </a:r>
            <a:endParaRPr lang="en-IN" dirty="0"/>
          </a:p>
        </p:txBody>
      </p:sp>
    </p:spTree>
    <p:extLst>
      <p:ext uri="{BB962C8B-B14F-4D97-AF65-F5344CB8AC3E}">
        <p14:creationId xmlns="" xmlns:p14="http://schemas.microsoft.com/office/powerpoint/2010/main" val="2204825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Amazon is particularly dominant. In a Q3 2017 report, Synergy Research Group noted that "Microsoft, Google and Alibaba are all growing their revenues much more rapidly than Amazon and they continue to gain market share, but the reality is that in this market Amazon remains bigger than its next five largest competitors combined."</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1277</Words>
  <Application>Microsoft Office PowerPoint</Application>
  <PresentationFormat>On-screen Show (4:3)</PresentationFormat>
  <Paragraphs>266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Cloud Testing</vt:lpstr>
      <vt:lpstr>Learning outcomes</vt:lpstr>
      <vt:lpstr>Slide 3</vt:lpstr>
      <vt:lpstr>IaaS</vt:lpstr>
      <vt:lpstr>PaaS</vt:lpstr>
      <vt:lpstr>SaaS</vt:lpstr>
      <vt:lpstr>AWS vs Azure vs Google</vt:lpstr>
      <vt:lpstr>AWS vs Azure vs Google</vt:lpstr>
      <vt:lpstr>Slide 9</vt:lpstr>
      <vt:lpstr>Slide 10</vt:lpstr>
      <vt:lpstr>AWS pros and cons</vt:lpstr>
      <vt:lpstr>AWS pros and cons</vt:lpstr>
      <vt:lpstr>Microsoft Azure pros and cons</vt:lpstr>
      <vt:lpstr>Microsoft Azure pros and cons</vt:lpstr>
      <vt:lpstr>Google Cloud Platform pros and cons</vt:lpstr>
      <vt:lpstr>Google Cloud Platform pros and cons</vt:lpstr>
      <vt:lpstr>Slide 17</vt:lpstr>
      <vt:lpstr>Slide 18</vt:lpstr>
      <vt:lpstr>Slide 19</vt:lpstr>
      <vt:lpstr>Slide 20</vt:lpstr>
      <vt:lpstr>Slide 21</vt:lpstr>
      <vt:lpstr>Slide 22</vt:lpstr>
      <vt:lpstr>Slide 23</vt:lpstr>
      <vt:lpstr>Slide 24</vt:lpstr>
      <vt:lpstr>Slide 25</vt:lpstr>
      <vt:lpstr>Slide 26</vt:lpstr>
      <vt:lpstr>Cloud Testing Tool (BlazeMeter)</vt:lpstr>
      <vt:lpstr>Exercise</vt:lpstr>
      <vt:lpstr>Slide 29</vt:lpstr>
      <vt:lpstr>Post Test</vt:lpstr>
      <vt:lpstr>QnA</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Testing</dc:title>
  <dc:creator>Shrinivasan Patnaikuni</dc:creator>
  <cp:lastModifiedBy>Staff</cp:lastModifiedBy>
  <cp:revision>66</cp:revision>
  <dcterms:created xsi:type="dcterms:W3CDTF">2018-03-13T17:30:22Z</dcterms:created>
  <dcterms:modified xsi:type="dcterms:W3CDTF">2018-03-15T08:21:22Z</dcterms:modified>
</cp:coreProperties>
</file>