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c07d160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07d160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d6b2201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d6b2201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d6b2201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d6b2201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d6b22017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d6b2201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d6b22017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d6b22017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d6b22017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d6b2201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of Algorithms and Life Cycle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Algorithms</a:t>
            </a:r>
            <a:endParaRPr/>
          </a:p>
        </p:txBody>
      </p:sp>
      <p:sp>
        <p:nvSpPr>
          <p:cNvPr id="61" name="Google Shape;61;p14"/>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Bayesian: especially useful when you don’t have massive amounts of data to confidently train a model.  </a:t>
            </a:r>
            <a:endParaRPr>
              <a:solidFill>
                <a:srgbClr val="000000"/>
              </a:solidFill>
            </a:endParaRPr>
          </a:p>
          <a:p>
            <a:pPr indent="0" lvl="0" marL="0" rtl="0" algn="l">
              <a:spcBef>
                <a:spcPts val="1600"/>
              </a:spcBef>
              <a:spcAft>
                <a:spcPts val="0"/>
              </a:spcAft>
              <a:buNone/>
            </a:pPr>
            <a:r>
              <a:rPr lang="en">
                <a:solidFill>
                  <a:srgbClr val="000000"/>
                </a:solidFill>
              </a:rPr>
              <a:t>Clustering: a type of unsupervised learning, interprets the parameters that make up each item and then groups them accordingly.  </a:t>
            </a:r>
            <a:endParaRPr>
              <a:solidFill>
                <a:srgbClr val="000000"/>
              </a:solidFill>
            </a:endParaRPr>
          </a:p>
          <a:p>
            <a:pPr indent="0" lvl="0" marL="0" rtl="0" algn="l">
              <a:spcBef>
                <a:spcPts val="1600"/>
              </a:spcBef>
              <a:spcAft>
                <a:spcPts val="0"/>
              </a:spcAft>
              <a:buNone/>
            </a:pPr>
            <a:r>
              <a:rPr lang="en">
                <a:solidFill>
                  <a:srgbClr val="000000"/>
                </a:solidFill>
              </a:rPr>
              <a:t>Decision trees: use a branching structure, used to map the possible outcomes of a decision.</a:t>
            </a:r>
            <a:endParaRPr>
              <a:solidFill>
                <a:srgbClr val="000000"/>
              </a:solidFill>
            </a:endParaRPr>
          </a:p>
          <a:p>
            <a:pPr indent="0" lvl="0" marL="0" rtl="0" algn="l">
              <a:spcBef>
                <a:spcPts val="1600"/>
              </a:spcBef>
              <a:spcAft>
                <a:spcPts val="1600"/>
              </a:spcAft>
              <a:buNone/>
            </a:pPr>
            <a:r>
              <a:rPr lang="en">
                <a:solidFill>
                  <a:srgbClr val="000000"/>
                </a:solidFill>
              </a:rPr>
              <a:t>Dimensionality reduction: group of algorithms is used to remove redundant data, outliers, and other non-useful data.</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Algorithms</a:t>
            </a:r>
            <a:endParaRPr/>
          </a:p>
        </p:txBody>
      </p:sp>
      <p:sp>
        <p:nvSpPr>
          <p:cNvPr id="67" name="Google Shape;67;p15"/>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a:t>
            </a:r>
            <a:r>
              <a:rPr lang="en">
                <a:solidFill>
                  <a:srgbClr val="000000"/>
                </a:solidFill>
              </a:rPr>
              <a:t>nstance based: </a:t>
            </a:r>
            <a:r>
              <a:rPr lang="en">
                <a:solidFill>
                  <a:srgbClr val="000000"/>
                </a:solidFill>
              </a:rPr>
              <a:t>are used when you want to categorize new data points based on similarities to training data. Sometimes referred to as lazy learners because there is no training phase. </a:t>
            </a:r>
            <a:endParaRPr>
              <a:solidFill>
                <a:srgbClr val="000000"/>
              </a:solidFill>
            </a:endParaRPr>
          </a:p>
          <a:p>
            <a:pPr indent="0" lvl="0" marL="0" rtl="0" algn="l">
              <a:spcBef>
                <a:spcPts val="1600"/>
              </a:spcBef>
              <a:spcAft>
                <a:spcPts val="0"/>
              </a:spcAft>
              <a:buNone/>
            </a:pPr>
            <a:r>
              <a:rPr lang="en">
                <a:solidFill>
                  <a:srgbClr val="000000"/>
                </a:solidFill>
              </a:rPr>
              <a:t>Neural networks and deep learning: A neural network attempts to mimic the way a human brain approaches problems and uses layers of interconnected units to learn and infer relationships based on observed data.</a:t>
            </a:r>
            <a:endParaRPr>
              <a:solidFill>
                <a:srgbClr val="000000"/>
              </a:solidFill>
            </a:endParaRPr>
          </a:p>
          <a:p>
            <a:pPr indent="0" lvl="0" marL="0" rtl="0" algn="l">
              <a:spcBef>
                <a:spcPts val="1600"/>
              </a:spcBef>
              <a:spcAft>
                <a:spcPts val="0"/>
              </a:spcAft>
              <a:buNone/>
            </a:pPr>
            <a:r>
              <a:rPr lang="en">
                <a:solidFill>
                  <a:srgbClr val="000000"/>
                </a:solidFill>
              </a:rPr>
              <a:t>Linear regression: important to remember regression analysis assumes that correlation relates to causation. Without understanding the context around data, regression analysis may lead you to inaccurate predictions.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a:t>
            </a:r>
            <a:endParaRPr/>
          </a:p>
        </p:txBody>
      </p:sp>
      <p:sp>
        <p:nvSpPr>
          <p:cNvPr id="73" name="Google Shape;73;p16"/>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Regularization is a technique to modify models to avoid the problem of </a:t>
            </a:r>
            <a:r>
              <a:rPr lang="en">
                <a:solidFill>
                  <a:srgbClr val="000000"/>
                </a:solidFill>
              </a:rPr>
              <a:t>overfitting</a:t>
            </a:r>
            <a:r>
              <a:rPr lang="en">
                <a:solidFill>
                  <a:srgbClr val="000000"/>
                </a:solidFill>
              </a:rPr>
              <a:t>. You can apply regularization to any machine learning model.</a:t>
            </a:r>
            <a:endParaRPr>
              <a:solidFill>
                <a:srgbClr val="000000"/>
              </a:solidFill>
            </a:endParaRPr>
          </a:p>
          <a:p>
            <a:pPr indent="0" lvl="0" marL="0" rtl="0" algn="l">
              <a:spcBef>
                <a:spcPts val="1600"/>
              </a:spcBef>
              <a:spcAft>
                <a:spcPts val="0"/>
              </a:spcAft>
              <a:buNone/>
            </a:pPr>
            <a:r>
              <a:rPr lang="en">
                <a:solidFill>
                  <a:srgbClr val="000000"/>
                </a:solidFill>
              </a:rPr>
              <a:t>Regularization </a:t>
            </a:r>
            <a:r>
              <a:rPr lang="en">
                <a:solidFill>
                  <a:srgbClr val="000000"/>
                </a:solidFill>
              </a:rPr>
              <a:t>simplifies</a:t>
            </a:r>
            <a:r>
              <a:rPr lang="en">
                <a:solidFill>
                  <a:srgbClr val="000000"/>
                </a:solidFill>
              </a:rPr>
              <a:t> overly complex models that are prone to be overfit. If a model is overfit, it will give inaccurate predictions when it is exposed to new data sets.  </a:t>
            </a:r>
            <a:endParaRPr>
              <a:solidFill>
                <a:srgbClr val="000000"/>
              </a:solidFill>
            </a:endParaRPr>
          </a:p>
          <a:p>
            <a:pPr indent="0" lvl="0" marL="0" rtl="0" algn="l">
              <a:spcBef>
                <a:spcPts val="1600"/>
              </a:spcBef>
              <a:spcAft>
                <a:spcPts val="0"/>
              </a:spcAft>
              <a:buNone/>
            </a:pPr>
            <a:r>
              <a:rPr lang="en">
                <a:solidFill>
                  <a:schemeClr val="dk1"/>
                </a:solidFill>
              </a:rPr>
              <a:t>For example, you can regularize a decision tree model.</a:t>
            </a:r>
            <a:endParaRPr>
              <a:solidFill>
                <a:srgbClr val="000000"/>
              </a:solidFill>
            </a:endParaRPr>
          </a:p>
          <a:p>
            <a:pPr indent="0" lvl="0" marL="0" rtl="0" algn="l">
              <a:spcBef>
                <a:spcPts val="1600"/>
              </a:spcBef>
              <a:spcAft>
                <a:spcPts val="0"/>
              </a:spcAft>
              <a:buNone/>
            </a:pPr>
            <a:r>
              <a:rPr lang="en">
                <a:solidFill>
                  <a:srgbClr val="000000"/>
                </a:solidFill>
              </a:rPr>
              <a:t>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animEffect filter="fade" transition="in">
                                      <p:cBhvr>
                                        <p:cTn dur="1000"/>
                                        <p:tgtEl>
                                          <p:spTgt spid="7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 Based Machine Learning</a:t>
            </a:r>
            <a:endParaRPr/>
          </a:p>
        </p:txBody>
      </p:sp>
      <p:sp>
        <p:nvSpPr>
          <p:cNvPr id="79" name="Google Shape;79;p17"/>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Rule-based machine learning algorithms use relational rules to describe data. A rule-based system can be contrasted from machine learning systems that create a model that can be generally applied to all the incoming data.</a:t>
            </a:r>
            <a:endParaRPr>
              <a:solidFill>
                <a:srgbClr val="000000"/>
              </a:solidFill>
            </a:endParaRPr>
          </a:p>
          <a:p>
            <a:pPr indent="0" lvl="0" marL="0" rtl="0" algn="l">
              <a:spcBef>
                <a:spcPts val="1600"/>
              </a:spcBef>
              <a:spcAft>
                <a:spcPts val="0"/>
              </a:spcAft>
              <a:buNone/>
            </a:pPr>
            <a:r>
              <a:rPr lang="en">
                <a:solidFill>
                  <a:srgbClr val="000000"/>
                </a:solidFill>
              </a:rPr>
              <a:t>In the abstract, rule based systems are very easy to understand: If X data is inputted, do Y. However, as systems become operationalized, a rule-based approach to machine learning can become very complex.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achine Learning Life Cycle</a:t>
            </a:r>
            <a:endParaRPr/>
          </a:p>
        </p:txBody>
      </p:sp>
      <p:sp>
        <p:nvSpPr>
          <p:cNvPr id="85" name="Google Shape;85;p18"/>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0"/>
                </a:solidFill>
              </a:rPr>
              <a:t>» Identify the data: Identifying the relevant data sources is the frst step in the cycle. In addition, as you develop your machine learning algorithm, think about expanding the target data to improve the system.</a:t>
            </a:r>
            <a:endParaRPr>
              <a:solidFill>
                <a:srgbClr val="000000"/>
              </a:solidFill>
            </a:endParaRPr>
          </a:p>
          <a:p>
            <a:pPr indent="0" lvl="0" marL="0" marR="0" rtl="0" algn="l">
              <a:lnSpc>
                <a:spcPct val="115000"/>
              </a:lnSpc>
              <a:spcBef>
                <a:spcPts val="1600"/>
              </a:spcBef>
              <a:spcAft>
                <a:spcPts val="0"/>
              </a:spcAft>
              <a:buNone/>
            </a:pPr>
            <a:r>
              <a:rPr lang="en">
                <a:solidFill>
                  <a:srgbClr val="000000"/>
                </a:solidFill>
              </a:rPr>
              <a:t>» Prepare data: Make sure your data is clean, secured, and governed. If you create a machine learning application based on inaccurate data, the application will fail.</a:t>
            </a:r>
            <a:endParaRPr>
              <a:solidFill>
                <a:srgbClr val="000000"/>
              </a:solidFill>
            </a:endParaRPr>
          </a:p>
          <a:p>
            <a:pPr indent="0" lvl="0" marL="0" marR="0" rtl="0" algn="l">
              <a:lnSpc>
                <a:spcPct val="115000"/>
              </a:lnSpc>
              <a:spcBef>
                <a:spcPts val="1600"/>
              </a:spcBef>
              <a:spcAft>
                <a:spcPts val="1600"/>
              </a:spcAft>
              <a:buNone/>
            </a:pPr>
            <a:r>
              <a:rPr lang="en">
                <a:solidFill>
                  <a:srgbClr val="000000"/>
                </a:solidFill>
              </a:rPr>
              <a:t>» Select the machine learning algorithm: You may have several machine learning algorithms applicable to your data and business challenge.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Life Cycle</a:t>
            </a:r>
            <a:endParaRPr/>
          </a:p>
        </p:txBody>
      </p:sp>
      <p:sp>
        <p:nvSpPr>
          <p:cNvPr id="91" name="Google Shape;91;p19"/>
          <p:cNvSpPr txBox="1"/>
          <p:nvPr>
            <p:ph idx="1" type="body"/>
          </p:nvPr>
        </p:nvSpPr>
        <p:spPr>
          <a:xfrm>
            <a:off x="311700" y="1152475"/>
            <a:ext cx="8520600" cy="3824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Train: You need to train the algorithm to create the model.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Evaluate: Evaluate your models to find the best performing algorithm.</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Deploy: Machine learning algorithms create models that can be deployed to both cloud and on-premises applications.</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Predict: After deployment, start making predictions based on new, incoming data.</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 Assess predictions: Assess the validity of your predictions. The information you gather from analyzing the validity of predictions is then fed back into the machine learning cycle to help improve accuracy.  </a:t>
            </a:r>
            <a:endParaRPr>
              <a:solidFill>
                <a:schemeClr val="dk1"/>
              </a:solidFill>
            </a:endParaRPr>
          </a:p>
          <a:p>
            <a:pPr indent="0" lvl="0" marL="0" marR="0" rtl="0" algn="l">
              <a:lnSpc>
                <a:spcPct val="115000"/>
              </a:lnSpc>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