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7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2f03af4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292f03af4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2046e63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42046e63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2046e63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2046e63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2046e63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2046e63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2046e63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442046e63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c7236d2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3c7236d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fef6566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fef6566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2046e63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2046e6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42046e63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42046e63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3c7236d2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3c7236d2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2046e63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2046e63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92f03af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292f03af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2046e63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42046e63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42046e63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42046e63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2046e63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2046e63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3472d70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3472d70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92f03af4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292f03af4_2_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1462b0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1462b0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fef656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fef656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fef656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fef656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2046e63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2046e6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2046e63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2046e63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2046e6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2046e6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2046e6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2046e6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.me/joinchat/Cc5WFUf_t-KC-XVzMTmD-A" TargetMode="External"/><Relationship Id="rId4" Type="http://schemas.openxmlformats.org/officeDocument/2006/relationships/hyperlink" Target="https://github.com/psrustik/android-course" TargetMode="External"/><Relationship Id="rId5" Type="http://schemas.openxmlformats.org/officeDocument/2006/relationships/image" Target="../media/image5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354A93"/>
              </a:gs>
              <a:gs pos="100000">
                <a:srgbClr val="2230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2"/>
          <p:cNvPicPr preferRelativeResize="0"/>
          <p:nvPr/>
        </p:nvPicPr>
        <p:blipFill rotWithShape="1">
          <a:blip r:embed="rId3">
            <a:alphaModFix/>
          </a:blip>
          <a:srcRect b="25950" l="3434" r="3441" t="6203"/>
          <a:stretch/>
        </p:blipFill>
        <p:spPr>
          <a:xfrm>
            <a:off x="0" y="-9525"/>
            <a:ext cx="9144000" cy="515904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 txBox="1"/>
          <p:nvPr/>
        </p:nvSpPr>
        <p:spPr>
          <a:xfrm>
            <a:off x="175950" y="2203500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Курс “Разработка Android-приложений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Умного дома” 3 лекция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684225" y="3088900"/>
            <a:ext cx="6934500" cy="1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1" lang="r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Гумеров </a:t>
            </a:r>
            <a:r>
              <a:rPr b="1" lang="r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Рустам Вильевич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Ведущий курса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Руководитель группы мобильной разработки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Telegram</a:t>
            </a:r>
            <a:r>
              <a:rPr b="0" i="0" lang="ru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@</a:t>
            </a:r>
            <a:r>
              <a:rPr lang="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psrustik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ru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Почта: </a:t>
            </a:r>
            <a:r>
              <a:rPr lang="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rustik</a:t>
            </a:r>
            <a:r>
              <a:rPr b="0" i="0" lang="ru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@intersvyaz.net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9414" y="520279"/>
            <a:ext cx="1589713" cy="4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911975" y="2101175"/>
            <a:ext cx="30351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503400" y="1327825"/>
            <a:ext cx="63984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91" y="127225"/>
            <a:ext cx="7478418" cy="50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ViewGroup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911975" y="2101175"/>
            <a:ext cx="30351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2"/>
          <p:cNvSpPr txBox="1"/>
          <p:nvPr/>
        </p:nvSpPr>
        <p:spPr>
          <a:xfrm>
            <a:off x="474200" y="1356875"/>
            <a:ext cx="63984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2"/>
          <p:cNvSpPr txBox="1"/>
          <p:nvPr/>
        </p:nvSpPr>
        <p:spPr>
          <a:xfrm>
            <a:off x="722850" y="1414050"/>
            <a:ext cx="76983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Relative</a:t>
            </a: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Absolute</a:t>
            </a: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ConstraintLayout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ConstraintLayout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911975" y="2101175"/>
            <a:ext cx="30351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75" y="978048"/>
            <a:ext cx="2535800" cy="334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/>
        </p:nvSpPr>
        <p:spPr>
          <a:xfrm>
            <a:off x="3698950" y="1378900"/>
            <a:ext cx="3793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3"/>
          <p:cNvSpPr txBox="1"/>
          <p:nvPr/>
        </p:nvSpPr>
        <p:spPr>
          <a:xfrm>
            <a:off x="3742725" y="1517525"/>
            <a:ext cx="4968300" cy="25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Google I/O 2016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Привязки элементов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BaseLine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Визуальный редактор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550" y="0"/>
            <a:ext cx="9144001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419" y="4425351"/>
            <a:ext cx="1483864" cy="45935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 txBox="1"/>
          <p:nvPr/>
        </p:nvSpPr>
        <p:spPr>
          <a:xfrm>
            <a:off x="175950" y="2077500"/>
            <a:ext cx="87921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Material Design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Material Design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3072000" y="897375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https://material.io/design/</a:t>
            </a:r>
            <a:endParaRPr/>
          </a:p>
        </p:txBody>
      </p:sp>
      <p:sp>
        <p:nvSpPr>
          <p:cNvPr id="183" name="Google Shape;183;p35"/>
          <p:cNvSpPr txBox="1"/>
          <p:nvPr/>
        </p:nvSpPr>
        <p:spPr>
          <a:xfrm>
            <a:off x="875500" y="1969850"/>
            <a:ext cx="60480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656625" y="1743675"/>
            <a:ext cx="45816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5"/>
          <p:cNvSpPr txBox="1"/>
          <p:nvPr/>
        </p:nvSpPr>
        <p:spPr>
          <a:xfrm>
            <a:off x="398025" y="1673025"/>
            <a:ext cx="76983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and more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50" y="2413075"/>
            <a:ext cx="5911774" cy="17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Navigation Drawer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178" y="948063"/>
            <a:ext cx="6087645" cy="3860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Alert Dialog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451" y="1130438"/>
            <a:ext cx="7209098" cy="386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550" y="0"/>
            <a:ext cx="9144001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419" y="4425351"/>
            <a:ext cx="1483864" cy="45935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8"/>
          <p:cNvSpPr txBox="1"/>
          <p:nvPr/>
        </p:nvSpPr>
        <p:spPr>
          <a:xfrm>
            <a:off x="175950" y="2077500"/>
            <a:ext cx="87921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Gradle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Gradle Build Tool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71" y="903488"/>
            <a:ext cx="2477258" cy="386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/build.gradle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0"/>
          <p:cNvSpPr txBox="1"/>
          <p:nvPr/>
        </p:nvSpPr>
        <p:spPr>
          <a:xfrm>
            <a:off x="152400" y="914400"/>
            <a:ext cx="87921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buildscript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repositories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google()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jcenter()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dependencies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classpath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'com.android.tools.build:gradle:3.1.4'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NOTE: Do not place your application dependencies here; they belong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in the individual module build.gradle files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allprojects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repositories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google()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jcenter()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task clean(type: Delete)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delete rootProject.buildDir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550" y="0"/>
            <a:ext cx="9144001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419" y="4425351"/>
            <a:ext cx="1483864" cy="4593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 txBox="1"/>
          <p:nvPr/>
        </p:nvSpPr>
        <p:spPr>
          <a:xfrm>
            <a:off x="175950" y="2077500"/>
            <a:ext cx="87921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/app/build.gradle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1"/>
          <p:cNvSpPr txBox="1"/>
          <p:nvPr/>
        </p:nvSpPr>
        <p:spPr>
          <a:xfrm>
            <a:off x="152400" y="914400"/>
            <a:ext cx="87921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 plugin: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'com.android.application'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compileSdkVersion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27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defaultConfig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applicationId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"com.example.my_test_app"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minSdkVersion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targetSdkVersion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27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versionCode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versionName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testInstrumentationRunner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"android.support.test.runner.AndroidJUnitRunner"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buildTypes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release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minifyEnabled </a:t>
            </a:r>
            <a:r>
              <a:rPr b="1" lang="ru" sz="1200">
                <a:solidFill>
                  <a:srgbClr val="0000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200">
              <a:solidFill>
                <a:srgbClr val="0000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00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proguardFiles getDefaultProguardFile(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'proguard-android.txt'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'proguard-rules.pro'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implementation fileTree(dir: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'libs'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include: [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'*.jar'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implementation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'com.android.support:appcompat-v7:27.1.1'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'com.android.support.constraint:constraint-layout:1.1.3'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testImplementation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'junit:junit:4.12'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androidTestImplementation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'com.android.support.test:runner:1.0.2'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androidTestImplementation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'com.android.support.test.espresso:espresso-core:3.0.2'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Android Support Library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2"/>
          <p:cNvSpPr txBox="1"/>
          <p:nvPr/>
        </p:nvSpPr>
        <p:spPr>
          <a:xfrm>
            <a:off x="671550" y="1001100"/>
            <a:ext cx="78009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CardView 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DrawerLayout 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Сustomtabs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ActionBar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Toolbar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RecyclerView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Материалы и домашнее задание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3"/>
          <p:cNvSpPr txBox="1"/>
          <p:nvPr/>
        </p:nvSpPr>
        <p:spPr>
          <a:xfrm>
            <a:off x="1134825" y="1008025"/>
            <a:ext cx="5287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https://t.me/joinchat/Cc5WFUf_t-KC-XVzMTmD-A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https://github.com/psrustik/android-course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://qrcoder.ru/code/?https%3A%2F%2Ft.me%2Fjoinchat%2FCc5WFUf_t-KC-XVzMTmD-A&amp;10&amp;0" id="236" name="Google Shape;23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2538" y="1921600"/>
            <a:ext cx="3098925" cy="30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График встреч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1643850" y="1561950"/>
            <a:ext cx="58563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10 окт (среда)    18:20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16 окт (вторник) 18:20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24 окт (среда)    18:20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30 окт (вторник) 18:20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...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419" y="4425351"/>
            <a:ext cx="1483864" cy="45935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5"/>
          <p:cNvSpPr txBox="1"/>
          <p:nvPr/>
        </p:nvSpPr>
        <p:spPr>
          <a:xfrm>
            <a:off x="175950" y="673937"/>
            <a:ext cx="8792100" cy="18978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ru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b="1" i="0" sz="4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ru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Вопросы?</a:t>
            </a:r>
            <a:endParaRPr b="0" i="0" sz="4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5"/>
          <p:cNvSpPr txBox="1"/>
          <p:nvPr/>
        </p:nvSpPr>
        <p:spPr>
          <a:xfrm>
            <a:off x="1995952" y="3563125"/>
            <a:ext cx="66228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alibri"/>
              <a:buNone/>
            </a:pPr>
            <a:r>
              <a:rPr b="1" lang="ru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Г</a:t>
            </a:r>
            <a:r>
              <a:rPr b="1" lang="ru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умеров Рустам Вильевич</a:t>
            </a:r>
            <a:endParaRPr b="1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Руководитель группы мобильной разработки</a:t>
            </a:r>
            <a:endParaRPr b="0" i="0" sz="1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Telegram</a:t>
            </a:r>
            <a:r>
              <a:rPr b="0" i="0" lang="ru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 @</a:t>
            </a:r>
            <a:r>
              <a:rPr lang="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psrustik</a:t>
            </a:r>
            <a:endParaRPr b="0" i="0" sz="1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b="0" i="0" lang="ru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Почта: </a:t>
            </a:r>
            <a:r>
              <a:rPr lang="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rustik</a:t>
            </a:r>
            <a:r>
              <a:rPr b="0" i="0" lang="ru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@intersvyaz.net</a:t>
            </a:r>
            <a:endParaRPr b="0" i="0" sz="1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722850" y="1701900"/>
            <a:ext cx="7698300" cy="1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XML-файл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Runtime code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526150" y="1701900"/>
            <a:ext cx="7698300" cy="1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Разделение логики и представления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Визуализация в IDE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Layout XML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/>
        </p:nvSpPr>
        <p:spPr>
          <a:xfrm>
            <a:off x="526150" y="860900"/>
            <a:ext cx="76983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"1.0" 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encoding=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"vertical"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"@+id/text"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a TextView"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a Button"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res/layout/activity_main.xml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Layout XML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448" y="875888"/>
            <a:ext cx="2227854" cy="3860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379375" y="1612350"/>
            <a:ext cx="63765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MainActivity …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onCreate(Bundle savedInstanceState)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setContentView(R.layout.</a:t>
            </a:r>
            <a:r>
              <a:rPr b="1" i="1" lang="ru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Layout XML Design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402" y="1130438"/>
            <a:ext cx="5533196" cy="386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537900" y="817575"/>
            <a:ext cx="64077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lang="ru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findViewById()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findViewById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634725" y="1765575"/>
            <a:ext cx="7383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onCreate(Bundle savedInstanceState)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setContentView(R.layout.</a:t>
            </a:r>
            <a:r>
              <a:rPr b="1" i="1" lang="ru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Button myButton = (Button) findViewById(R.id.</a:t>
            </a:r>
            <a:r>
              <a:rPr b="1" i="1" lang="ru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View.OnClickListener btnListener =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View.OnClickListener()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onClick(View v)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some login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myButton.setOnClickListener(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btnListener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75950" y="241538"/>
            <a:ext cx="879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Font typeface="Calibri"/>
              <a:buNone/>
            </a:pPr>
            <a:r>
              <a:rPr b="1" lang="ru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Layout Runtime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911975" y="2101175"/>
            <a:ext cx="30351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938" y="831313"/>
            <a:ext cx="4892124" cy="364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