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9" r:id="rId3"/>
    <p:sldId id="260" r:id="rId4"/>
    <p:sldId id="289" r:id="rId5"/>
    <p:sldId id="261" r:id="rId6"/>
    <p:sldId id="294" r:id="rId7"/>
    <p:sldId id="295" r:id="rId8"/>
    <p:sldId id="296" r:id="rId9"/>
    <p:sldId id="302" r:id="rId10"/>
    <p:sldId id="264" r:id="rId11"/>
    <p:sldId id="299" r:id="rId12"/>
    <p:sldId id="300" r:id="rId13"/>
    <p:sldId id="269" r:id="rId14"/>
    <p:sldId id="270" r:id="rId15"/>
    <p:sldId id="271" r:id="rId16"/>
    <p:sldId id="272" r:id="rId17"/>
    <p:sldId id="273" r:id="rId18"/>
    <p:sldId id="275" r:id="rId19"/>
    <p:sldId id="276" r:id="rId20"/>
    <p:sldId id="305" r:id="rId21"/>
    <p:sldId id="279" r:id="rId22"/>
    <p:sldId id="306" r:id="rId23"/>
    <p:sldId id="281" r:id="rId24"/>
    <p:sldId id="282" r:id="rId25"/>
    <p:sldId id="283" r:id="rId26"/>
    <p:sldId id="288" r:id="rId27"/>
    <p:sldId id="304"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C34BB03-E33C-4DEA-9C65-16E9A40AD4A8}" type="datetimeFigureOut">
              <a:rPr lang="en-US" smtClean="0"/>
              <a:t>4/5/2021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395094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4BB03-E33C-4DEA-9C65-16E9A40AD4A8}"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375887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C34BB03-E33C-4DEA-9C65-16E9A40AD4A8}" type="datetimeFigureOut">
              <a:rPr lang="en-US" smtClean="0"/>
              <a:t>4/5/2021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780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C34BB03-E33C-4DEA-9C65-16E9A40AD4A8}" type="datetimeFigureOut">
              <a:rPr lang="en-US" smtClean="0"/>
              <a:t>4/5/2021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18EA44B-0AE5-4ED8-A67C-CCFDD1521E3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6972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C34BB03-E33C-4DEA-9C65-16E9A40AD4A8}" type="datetimeFigureOut">
              <a:rPr lang="en-US" smtClean="0"/>
              <a:t>4/5/2021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148137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34BB03-E33C-4DEA-9C65-16E9A40AD4A8}"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494285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34BB03-E33C-4DEA-9C65-16E9A40AD4A8}"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1228563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4BB03-E33C-4DEA-9C65-16E9A40AD4A8}"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259677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C34BB03-E33C-4DEA-9C65-16E9A40AD4A8}" type="datetimeFigureOut">
              <a:rPr lang="en-US" smtClean="0"/>
              <a:t>4/5/2021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91233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4BB03-E33C-4DEA-9C65-16E9A40AD4A8}"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366397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C34BB03-E33C-4DEA-9C65-16E9A40AD4A8}" type="datetimeFigureOut">
              <a:rPr lang="en-US" smtClean="0"/>
              <a:t>4/5/2021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301144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4BB03-E33C-4DEA-9C65-16E9A40AD4A8}"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177736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4BB03-E33C-4DEA-9C65-16E9A40AD4A8}"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426240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4BB03-E33C-4DEA-9C65-16E9A40AD4A8}"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216773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4BB03-E33C-4DEA-9C65-16E9A40AD4A8}"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347113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4BB03-E33C-4DEA-9C65-16E9A40AD4A8}"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214316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4BB03-E33C-4DEA-9C65-16E9A40AD4A8}"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EA44B-0AE5-4ED8-A67C-CCFDD1521E36}" type="slidenum">
              <a:rPr lang="en-US" smtClean="0"/>
              <a:t>‹#›</a:t>
            </a:fld>
            <a:endParaRPr lang="en-US"/>
          </a:p>
        </p:txBody>
      </p:sp>
    </p:spTree>
    <p:extLst>
      <p:ext uri="{BB962C8B-B14F-4D97-AF65-F5344CB8AC3E}">
        <p14:creationId xmlns:p14="http://schemas.microsoft.com/office/powerpoint/2010/main" val="341251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34BB03-E33C-4DEA-9C65-16E9A40AD4A8}" type="datetimeFigureOut">
              <a:rPr lang="en-US" smtClean="0"/>
              <a:t>4/5/2021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8EA44B-0AE5-4ED8-A67C-CCFDD1521E36}" type="slidenum">
              <a:rPr lang="en-US" smtClean="0"/>
              <a:t>‹#›</a:t>
            </a:fld>
            <a:endParaRPr lang="en-US"/>
          </a:p>
        </p:txBody>
      </p:sp>
    </p:spTree>
    <p:extLst>
      <p:ext uri="{BB962C8B-B14F-4D97-AF65-F5344CB8AC3E}">
        <p14:creationId xmlns:p14="http://schemas.microsoft.com/office/powerpoint/2010/main" val="1532593608"/>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149E-962C-4A60-B278-7D732A5655FF}"/>
              </a:ext>
            </a:extLst>
          </p:cNvPr>
          <p:cNvSpPr>
            <a:spLocks noGrp="1"/>
          </p:cNvSpPr>
          <p:nvPr>
            <p:ph type="ctrTitle"/>
          </p:nvPr>
        </p:nvSpPr>
        <p:spPr/>
        <p:txBody>
          <a:bodyPr>
            <a:normAutofit fontScale="90000"/>
          </a:bodyPr>
          <a:lstStyle/>
          <a:p>
            <a:r>
              <a:rPr lang="en-US" dirty="0"/>
              <a:t>Movie Recommendation System Using Collaborative Filtering </a:t>
            </a:r>
          </a:p>
        </p:txBody>
      </p:sp>
      <p:sp>
        <p:nvSpPr>
          <p:cNvPr id="3" name="Subtitle 2">
            <a:extLst>
              <a:ext uri="{FF2B5EF4-FFF2-40B4-BE49-F238E27FC236}">
                <a16:creationId xmlns:a16="http://schemas.microsoft.com/office/drawing/2014/main" id="{B51EDEC4-979B-4311-9996-BB329727D2E8}"/>
              </a:ext>
            </a:extLst>
          </p:cNvPr>
          <p:cNvSpPr>
            <a:spLocks noGrp="1"/>
          </p:cNvSpPr>
          <p:nvPr>
            <p:ph type="subTitle" idx="1"/>
          </p:nvPr>
        </p:nvSpPr>
        <p:spPr>
          <a:xfrm>
            <a:off x="2352923" y="3628501"/>
            <a:ext cx="4198951" cy="2024876"/>
          </a:xfrm>
        </p:spPr>
        <p:txBody>
          <a:bodyPr>
            <a:normAutofit fontScale="40000" lnSpcReduction="20000"/>
          </a:bodyPr>
          <a:lstStyle/>
          <a:p>
            <a:endParaRPr lang="en-US" dirty="0"/>
          </a:p>
          <a:p>
            <a:endParaRPr lang="en-US" dirty="0"/>
          </a:p>
          <a:p>
            <a:r>
              <a:rPr lang="en-US" sz="3700" dirty="0"/>
              <a:t>By Mike Wu, Deepti Garg and </a:t>
            </a:r>
            <a:r>
              <a:rPr lang="en-US" sz="3700" dirty="0" err="1"/>
              <a:t>Unnathi</a:t>
            </a:r>
            <a:r>
              <a:rPr lang="en-US" sz="3700" dirty="0"/>
              <a:t> </a:t>
            </a:r>
            <a:r>
              <a:rPr lang="en-US" sz="3700" dirty="0" err="1"/>
              <a:t>Bhandary</a:t>
            </a:r>
            <a:endParaRPr lang="en-US" sz="3700" dirty="0"/>
          </a:p>
          <a:p>
            <a:endParaRPr lang="en-US" sz="3700" dirty="0"/>
          </a:p>
          <a:p>
            <a:r>
              <a:rPr lang="en-US" sz="3700" dirty="0"/>
              <a:t>Name : Parth </a:t>
            </a:r>
            <a:r>
              <a:rPr lang="en-US" sz="3700" dirty="0" err="1"/>
              <a:t>Satyen</a:t>
            </a:r>
            <a:r>
              <a:rPr lang="en-US" sz="3700" dirty="0"/>
              <a:t> Shah</a:t>
            </a:r>
          </a:p>
          <a:p>
            <a:r>
              <a:rPr lang="en-US" sz="3700" dirty="0" err="1"/>
              <a:t>Rollno</a:t>
            </a:r>
            <a:r>
              <a:rPr lang="en-US" sz="3700" dirty="0"/>
              <a:t> : 1911099</a:t>
            </a:r>
          </a:p>
          <a:p>
            <a:r>
              <a:rPr lang="en-US" sz="3700" dirty="0"/>
              <a:t>Batch:B2</a:t>
            </a:r>
          </a:p>
          <a:p>
            <a:endParaRPr lang="en-US" dirty="0"/>
          </a:p>
        </p:txBody>
      </p:sp>
    </p:spTree>
    <p:extLst>
      <p:ext uri="{BB962C8B-B14F-4D97-AF65-F5344CB8AC3E}">
        <p14:creationId xmlns:p14="http://schemas.microsoft.com/office/powerpoint/2010/main" val="298799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C077-687D-4D42-BA5A-2E949F1A8562}"/>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73121944-9FDD-4624-BCE4-362E249AF99B}"/>
              </a:ext>
            </a:extLst>
          </p:cNvPr>
          <p:cNvSpPr>
            <a:spLocks noGrp="1"/>
          </p:cNvSpPr>
          <p:nvPr>
            <p:ph idx="1"/>
          </p:nvPr>
        </p:nvSpPr>
        <p:spPr/>
        <p:txBody>
          <a:bodyPr>
            <a:normAutofit/>
          </a:bodyPr>
          <a:lstStyle/>
          <a:p>
            <a:pPr marL="0" indent="0">
              <a:buNone/>
            </a:pPr>
            <a:endParaRPr lang="en-US" dirty="0"/>
          </a:p>
          <a:p>
            <a:r>
              <a:rPr lang="en-US" dirty="0"/>
              <a:t>The authors propose a collaborative movie recommendation system that focuses on the ratings given by the users to provide recommendations. </a:t>
            </a:r>
          </a:p>
          <a:p>
            <a:r>
              <a:rPr lang="en-US" dirty="0"/>
              <a:t>Their system is designed using apache mahout which is built on top of the Hadoop platform. </a:t>
            </a:r>
          </a:p>
          <a:p>
            <a:r>
              <a:rPr lang="en-US" dirty="0"/>
              <a:t>They have used the  similarity/correlation between movie items to build this system, employing both user-based and item-based collaborative filtering techniques. </a:t>
            </a:r>
          </a:p>
          <a:p>
            <a:r>
              <a:rPr lang="en-US" dirty="0"/>
              <a:t>In this section, we describe the intricacies of the two approaches of collaborative filtering.</a:t>
            </a:r>
          </a:p>
        </p:txBody>
      </p:sp>
    </p:spTree>
    <p:extLst>
      <p:ext uri="{BB962C8B-B14F-4D97-AF65-F5344CB8AC3E}">
        <p14:creationId xmlns:p14="http://schemas.microsoft.com/office/powerpoint/2010/main" val="345178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836B-566A-46A4-B5EF-79EBB3B280A2}"/>
              </a:ext>
            </a:extLst>
          </p:cNvPr>
          <p:cNvSpPr>
            <a:spLocks noGrp="1"/>
          </p:cNvSpPr>
          <p:nvPr>
            <p:ph type="title"/>
          </p:nvPr>
        </p:nvSpPr>
        <p:spPr>
          <a:xfrm>
            <a:off x="745459" y="1213954"/>
            <a:ext cx="3932237" cy="578456"/>
          </a:xfrm>
        </p:spPr>
        <p:txBody>
          <a:bodyPr>
            <a:normAutofit/>
          </a:bodyPr>
          <a:lstStyle/>
          <a:p>
            <a:r>
              <a:rPr lang="en-US" dirty="0"/>
              <a:t>Approach 1</a:t>
            </a:r>
          </a:p>
        </p:txBody>
      </p:sp>
      <p:sp>
        <p:nvSpPr>
          <p:cNvPr id="6" name="Content Placeholder 5">
            <a:extLst>
              <a:ext uri="{FF2B5EF4-FFF2-40B4-BE49-F238E27FC236}">
                <a16:creationId xmlns:a16="http://schemas.microsoft.com/office/drawing/2014/main" id="{6B75A657-0745-470A-BE42-ACDF6A6BBCB5}"/>
              </a:ext>
            </a:extLst>
          </p:cNvPr>
          <p:cNvSpPr>
            <a:spLocks noGrp="1"/>
          </p:cNvSpPr>
          <p:nvPr>
            <p:ph idx="1"/>
          </p:nvPr>
        </p:nvSpPr>
        <p:spPr/>
        <p:txBody>
          <a:bodyPr/>
          <a:lstStyle/>
          <a:p>
            <a:pPr marL="0" indent="0">
              <a:buNone/>
            </a:pPr>
            <a:endParaRPr lang="en-US" dirty="0"/>
          </a:p>
        </p:txBody>
      </p:sp>
      <p:sp>
        <p:nvSpPr>
          <p:cNvPr id="4" name="Text Placeholder 3">
            <a:extLst>
              <a:ext uri="{FF2B5EF4-FFF2-40B4-BE49-F238E27FC236}">
                <a16:creationId xmlns:a16="http://schemas.microsoft.com/office/drawing/2014/main" id="{08B2FF94-E1B3-4A7A-BFC2-C68C7F895003}"/>
              </a:ext>
            </a:extLst>
          </p:cNvPr>
          <p:cNvSpPr>
            <a:spLocks noGrp="1"/>
          </p:cNvSpPr>
          <p:nvPr>
            <p:ph type="body" sz="half" idx="2"/>
          </p:nvPr>
        </p:nvSpPr>
        <p:spPr>
          <a:xfrm>
            <a:off x="745458" y="1656388"/>
            <a:ext cx="3932237" cy="5073458"/>
          </a:xfrm>
        </p:spPr>
        <p:txBody>
          <a:bodyPr>
            <a:normAutofit/>
          </a:bodyPr>
          <a:lstStyle/>
          <a:p>
            <a:endParaRPr lang="en-US" b="1" dirty="0"/>
          </a:p>
          <a:p>
            <a:r>
              <a:rPr lang="en-US" b="1" dirty="0"/>
              <a:t>User Based Filtering </a:t>
            </a:r>
            <a:r>
              <a:rPr lang="en-US" dirty="0"/>
              <a:t>:</a:t>
            </a:r>
          </a:p>
          <a:p>
            <a:pPr marL="285750" indent="-285750">
              <a:buFont typeface="Arial" panose="020B0604020202020204" pitchFamily="34" charset="0"/>
              <a:buChar char="•"/>
            </a:pPr>
            <a:r>
              <a:rPr lang="en-US" dirty="0"/>
              <a:t>Use user-item rating matrix </a:t>
            </a:r>
          </a:p>
          <a:p>
            <a:pPr marL="285750" indent="-285750">
              <a:buFont typeface="Arial" panose="020B0604020202020204" pitchFamily="34" charset="0"/>
              <a:buChar char="•"/>
            </a:pPr>
            <a:r>
              <a:rPr lang="en-US" dirty="0"/>
              <a:t>Make user-to-user correlations </a:t>
            </a:r>
          </a:p>
          <a:p>
            <a:pPr marL="285750" indent="-285750">
              <a:buFont typeface="Arial" panose="020B0604020202020204" pitchFamily="34" charset="0"/>
              <a:buChar char="•"/>
            </a:pPr>
            <a:r>
              <a:rPr lang="en-US" dirty="0"/>
              <a:t>Find highly correlated users </a:t>
            </a:r>
          </a:p>
          <a:p>
            <a:pPr marL="285750" indent="-285750">
              <a:buFont typeface="Arial" panose="020B0604020202020204" pitchFamily="34" charset="0"/>
              <a:buChar char="•"/>
            </a:pPr>
            <a:r>
              <a:rPr lang="en-US" dirty="0"/>
              <a:t>Recommend items preferred by those users </a:t>
            </a:r>
          </a:p>
          <a:p>
            <a:endParaRPr lang="en-US" dirty="0"/>
          </a:p>
          <a:p>
            <a:r>
              <a:rPr lang="en-US" dirty="0"/>
              <a:t>Pearson’s Correlation: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2">
            <a:extLst>
              <a:ext uri="{FF2B5EF4-FFF2-40B4-BE49-F238E27FC236}">
                <a16:creationId xmlns:a16="http://schemas.microsoft.com/office/drawing/2014/main" id="{636713E1-8354-43C8-B78E-73DBF2328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296" y="4824896"/>
            <a:ext cx="3186996" cy="819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commender Engines">
            <a:extLst>
              <a:ext uri="{FF2B5EF4-FFF2-40B4-BE49-F238E27FC236}">
                <a16:creationId xmlns:a16="http://schemas.microsoft.com/office/drawing/2014/main" id="{B8E7E9DC-AD06-4543-BB2F-92F889E06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78" y="1553021"/>
            <a:ext cx="6077626" cy="455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7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FBEF-C0FC-44DB-B141-48F9F01A7E95}"/>
              </a:ext>
            </a:extLst>
          </p:cNvPr>
          <p:cNvSpPr>
            <a:spLocks noGrp="1"/>
          </p:cNvSpPr>
          <p:nvPr>
            <p:ph type="title"/>
          </p:nvPr>
        </p:nvSpPr>
        <p:spPr>
          <a:xfrm>
            <a:off x="705852" y="1186732"/>
            <a:ext cx="3932237" cy="657970"/>
          </a:xfrm>
        </p:spPr>
        <p:txBody>
          <a:bodyPr>
            <a:normAutofit/>
          </a:bodyPr>
          <a:lstStyle/>
          <a:p>
            <a:r>
              <a:rPr lang="en-US" dirty="0"/>
              <a:t>Approach 2</a:t>
            </a:r>
          </a:p>
        </p:txBody>
      </p:sp>
      <p:sp>
        <p:nvSpPr>
          <p:cNvPr id="3" name="Content Placeholder 2">
            <a:extLst>
              <a:ext uri="{FF2B5EF4-FFF2-40B4-BE49-F238E27FC236}">
                <a16:creationId xmlns:a16="http://schemas.microsoft.com/office/drawing/2014/main" id="{2AAE95BC-9C58-4C77-BB8A-73BE46A87D1C}"/>
              </a:ext>
            </a:extLst>
          </p:cNvPr>
          <p:cNvSpPr>
            <a:spLocks noGrp="1"/>
          </p:cNvSpPr>
          <p:nvPr>
            <p:ph idx="1"/>
          </p:nvPr>
        </p:nvSpPr>
        <p:spPr>
          <a:xfrm>
            <a:off x="5797445" y="392014"/>
            <a:ext cx="5939603" cy="5310646"/>
          </a:xfrm>
        </p:spPr>
        <p:txBody>
          <a:bodyPr/>
          <a:lstStyle/>
          <a:p>
            <a:endParaRPr lang="en-US" dirty="0"/>
          </a:p>
          <a:p>
            <a:pPr marL="0" indent="0">
              <a:buNone/>
            </a:pPr>
            <a:r>
              <a:rPr lang="en-US" dirty="0"/>
              <a:t>		Item-based </a:t>
            </a:r>
          </a:p>
          <a:p>
            <a:pPr marL="0" indent="0">
              <a:buNone/>
            </a:pPr>
            <a:r>
              <a:rPr lang="en-US" dirty="0"/>
              <a:t>	Collaborative Filtering </a:t>
            </a:r>
          </a:p>
          <a:p>
            <a:pPr marL="0" indent="0">
              <a:buNone/>
            </a:pPr>
            <a:endParaRPr lang="en-US" dirty="0"/>
          </a:p>
          <a:p>
            <a:pPr marL="0" indent="0">
              <a:buNone/>
            </a:pPr>
            <a:r>
              <a:rPr lang="en-US" dirty="0"/>
              <a:t>	</a:t>
            </a:r>
          </a:p>
        </p:txBody>
      </p:sp>
      <p:sp>
        <p:nvSpPr>
          <p:cNvPr id="4" name="Text Placeholder 3">
            <a:extLst>
              <a:ext uri="{FF2B5EF4-FFF2-40B4-BE49-F238E27FC236}">
                <a16:creationId xmlns:a16="http://schemas.microsoft.com/office/drawing/2014/main" id="{5853D091-A95D-4266-8BAB-07F005128562}"/>
              </a:ext>
            </a:extLst>
          </p:cNvPr>
          <p:cNvSpPr>
            <a:spLocks noGrp="1"/>
          </p:cNvSpPr>
          <p:nvPr>
            <p:ph type="body" sz="half" idx="2"/>
          </p:nvPr>
        </p:nvSpPr>
        <p:spPr>
          <a:xfrm>
            <a:off x="705853" y="2004577"/>
            <a:ext cx="3932237" cy="4685306"/>
          </a:xfrm>
        </p:spPr>
        <p:txBody>
          <a:bodyPr>
            <a:normAutofit/>
          </a:bodyPr>
          <a:lstStyle/>
          <a:p>
            <a:r>
              <a:rPr lang="en-US" b="1" dirty="0"/>
              <a:t>Item based filtering :</a:t>
            </a:r>
          </a:p>
          <a:p>
            <a:pPr marL="285750" indent="-285750">
              <a:buFont typeface="Arial" panose="020B0604020202020204" pitchFamily="34" charset="0"/>
              <a:buChar char="•"/>
            </a:pPr>
            <a:r>
              <a:rPr lang="en-US" dirty="0"/>
              <a:t>Use item-user ratings matrix</a:t>
            </a:r>
          </a:p>
          <a:p>
            <a:pPr marL="285750" indent="-285750">
              <a:buFont typeface="Arial" panose="020B0604020202020204" pitchFamily="34" charset="0"/>
              <a:buChar char="•"/>
            </a:pPr>
            <a:r>
              <a:rPr lang="en-US" dirty="0"/>
              <a:t>Make item-to-item correlations</a:t>
            </a:r>
          </a:p>
          <a:p>
            <a:pPr marL="285750" indent="-285750">
              <a:buFont typeface="Arial" panose="020B0604020202020204" pitchFamily="34" charset="0"/>
              <a:buChar char="•"/>
            </a:pPr>
            <a:r>
              <a:rPr lang="en-US" dirty="0"/>
              <a:t>Find items that are highly correlated</a:t>
            </a:r>
          </a:p>
          <a:p>
            <a:pPr marL="285750" indent="-285750">
              <a:buFont typeface="Arial" panose="020B0604020202020204" pitchFamily="34" charset="0"/>
              <a:buChar char="•"/>
            </a:pPr>
            <a:r>
              <a:rPr lang="en-US" dirty="0"/>
              <a:t>Recommend items with highest correlation </a:t>
            </a:r>
          </a:p>
          <a:p>
            <a:endParaRPr lang="en-US" dirty="0"/>
          </a:p>
          <a:p>
            <a:r>
              <a:rPr lang="en-US" dirty="0"/>
              <a:t>Cosine Similarity: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40" name="Picture 16" descr="Cosine similarity - Wikipedia">
            <a:extLst>
              <a:ext uri="{FF2B5EF4-FFF2-40B4-BE49-F238E27FC236}">
                <a16:creationId xmlns:a16="http://schemas.microsoft.com/office/drawing/2014/main" id="{30B632FC-F938-45F4-8FD1-0F34CB146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4842606"/>
            <a:ext cx="4139022" cy="112882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Technical drawing of item-based collaborative filtering algorithm [26] |  Download Scientific Diagram">
            <a:extLst>
              <a:ext uri="{FF2B5EF4-FFF2-40B4-BE49-F238E27FC236}">
                <a16:creationId xmlns:a16="http://schemas.microsoft.com/office/drawing/2014/main" id="{43398809-1C71-436F-89F3-8038E2A80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322" y="1679337"/>
            <a:ext cx="3548494" cy="19699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9426AF1-90FE-443A-8477-6BA369A946C9}"/>
              </a:ext>
            </a:extLst>
          </p:cNvPr>
          <p:cNvPicPr>
            <a:picLocks noChangeAspect="1"/>
          </p:cNvPicPr>
          <p:nvPr/>
        </p:nvPicPr>
        <p:blipFill>
          <a:blip r:embed="rId4"/>
          <a:stretch>
            <a:fillRect/>
          </a:stretch>
        </p:blipFill>
        <p:spPr>
          <a:xfrm>
            <a:off x="6444494" y="4198703"/>
            <a:ext cx="3486150" cy="1847850"/>
          </a:xfrm>
          <a:prstGeom prst="rect">
            <a:avLst/>
          </a:prstGeom>
        </p:spPr>
      </p:pic>
    </p:spTree>
    <p:extLst>
      <p:ext uri="{BB962C8B-B14F-4D97-AF65-F5344CB8AC3E}">
        <p14:creationId xmlns:p14="http://schemas.microsoft.com/office/powerpoint/2010/main" val="57729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3175-C957-479E-BC5B-B053978970FB}"/>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9AEFCCD1-E054-49A5-874F-8A806986D325}"/>
              </a:ext>
            </a:extLst>
          </p:cNvPr>
          <p:cNvSpPr>
            <a:spLocks noGrp="1"/>
          </p:cNvSpPr>
          <p:nvPr>
            <p:ph idx="1"/>
          </p:nvPr>
        </p:nvSpPr>
        <p:spPr/>
        <p:txBody>
          <a:bodyPr>
            <a:normAutofit/>
          </a:bodyPr>
          <a:lstStyle/>
          <a:p>
            <a:pPr marL="0" indent="0">
              <a:buNone/>
            </a:pPr>
            <a:r>
              <a:rPr lang="en-US" dirty="0"/>
              <a:t>Step1 : Collection of data</a:t>
            </a:r>
          </a:p>
          <a:p>
            <a:r>
              <a:rPr lang="en-US" dirty="0"/>
              <a:t>The movies dataset used in the paper was obtained from the Yahoo Research Web scope database. </a:t>
            </a:r>
          </a:p>
          <a:p>
            <a:r>
              <a:rPr lang="en-US" dirty="0"/>
              <a:t>The database provides two files namely </a:t>
            </a:r>
          </a:p>
          <a:p>
            <a:pPr marL="0" indent="0">
              <a:buNone/>
            </a:pPr>
            <a:r>
              <a:rPr lang="en-US" dirty="0"/>
              <a:t>  1.Movies User Ratings</a:t>
            </a:r>
          </a:p>
          <a:p>
            <a:pPr marL="0" indent="0">
              <a:buNone/>
            </a:pPr>
            <a:r>
              <a:rPr lang="en-US" dirty="0"/>
              <a:t>  2.Descriptive Content Information. </a:t>
            </a:r>
          </a:p>
          <a:p>
            <a:r>
              <a:rPr lang="en-US" dirty="0"/>
              <a:t>The  Movies Users Ratings file contains 211231 records and consists of User ID, Movie ID and Ratings. </a:t>
            </a:r>
          </a:p>
          <a:p>
            <a:r>
              <a:rPr lang="en-US" dirty="0"/>
              <a:t>The Movies Descriptive Content Information file contains 54058 records</a:t>
            </a:r>
          </a:p>
          <a:p>
            <a:r>
              <a:rPr lang="en-US" dirty="0"/>
              <a:t>and consists Movie ID, Title, Genre, Directors, Actors and so on.</a:t>
            </a:r>
          </a:p>
          <a:p>
            <a:endParaRPr lang="en-US" dirty="0"/>
          </a:p>
        </p:txBody>
      </p:sp>
    </p:spTree>
    <p:extLst>
      <p:ext uri="{BB962C8B-B14F-4D97-AF65-F5344CB8AC3E}">
        <p14:creationId xmlns:p14="http://schemas.microsoft.com/office/powerpoint/2010/main" val="67266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38B3-64F2-4A60-9B09-6CD0E50F7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E34DE1-9E3E-4872-8A77-F3910894B782}"/>
              </a:ext>
            </a:extLst>
          </p:cNvPr>
          <p:cNvSpPr>
            <a:spLocks noGrp="1"/>
          </p:cNvSpPr>
          <p:nvPr>
            <p:ph idx="1"/>
          </p:nvPr>
        </p:nvSpPr>
        <p:spPr/>
        <p:txBody>
          <a:bodyPr>
            <a:normAutofit/>
          </a:bodyPr>
          <a:lstStyle/>
          <a:p>
            <a:pPr marL="0" indent="0">
              <a:buNone/>
            </a:pPr>
            <a:r>
              <a:rPr lang="en-US" dirty="0"/>
              <a:t>Step 2: Data Cleaning</a:t>
            </a:r>
          </a:p>
          <a:p>
            <a:r>
              <a:rPr lang="en-US" dirty="0"/>
              <a:t>The Movies Descriptive Content Information file contains huge number of columns. Most of these columns were not required for our experiments and hence were removed. </a:t>
            </a:r>
          </a:p>
          <a:p>
            <a:r>
              <a:rPr lang="en-US" dirty="0"/>
              <a:t>The dataset also contained a lot of blank values and duplicate values which needed to be resolved. </a:t>
            </a:r>
          </a:p>
          <a:p>
            <a:r>
              <a:rPr lang="en-US" dirty="0"/>
              <a:t>In addition, there were some entries for movies in the Movies Users Ratings files that didn’t correspond to any movie in the Movies Descriptive Content Information file. These entries were removed for easier processing.</a:t>
            </a:r>
          </a:p>
        </p:txBody>
      </p:sp>
    </p:spTree>
    <p:extLst>
      <p:ext uri="{BB962C8B-B14F-4D97-AF65-F5344CB8AC3E}">
        <p14:creationId xmlns:p14="http://schemas.microsoft.com/office/powerpoint/2010/main" val="116981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213E-73FA-4444-915A-6A0DB2B0D1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972BB3-D761-4960-B4A2-C54B31667688}"/>
              </a:ext>
            </a:extLst>
          </p:cNvPr>
          <p:cNvSpPr>
            <a:spLocks noGrp="1"/>
          </p:cNvSpPr>
          <p:nvPr>
            <p:ph idx="1"/>
          </p:nvPr>
        </p:nvSpPr>
        <p:spPr/>
        <p:txBody>
          <a:bodyPr>
            <a:normAutofit/>
          </a:bodyPr>
          <a:lstStyle/>
          <a:p>
            <a:pPr marL="0" indent="0">
              <a:buNone/>
            </a:pPr>
            <a:r>
              <a:rPr lang="en-US" dirty="0"/>
              <a:t>Step 3. Data Analysis</a:t>
            </a:r>
          </a:p>
          <a:p>
            <a:pPr marL="0" indent="0">
              <a:buNone/>
            </a:pPr>
            <a:endParaRPr lang="en-US" dirty="0"/>
          </a:p>
          <a:p>
            <a:r>
              <a:rPr lang="en-US" dirty="0"/>
              <a:t>Data analysis was done to gain insight into the movie dataset that could help in developing our system using the Matplotlib libraries in Python. </a:t>
            </a:r>
          </a:p>
          <a:p>
            <a:r>
              <a:rPr lang="en-US" dirty="0"/>
              <a:t> Patterns such as most rated movies, most rated genres, the number of movies in each genre and the number of movies rated in each rating category as shown .</a:t>
            </a:r>
          </a:p>
          <a:p>
            <a:endParaRPr lang="en-US" dirty="0"/>
          </a:p>
        </p:txBody>
      </p:sp>
    </p:spTree>
    <p:extLst>
      <p:ext uri="{BB962C8B-B14F-4D97-AF65-F5344CB8AC3E}">
        <p14:creationId xmlns:p14="http://schemas.microsoft.com/office/powerpoint/2010/main" val="247515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B871-B4BB-43DD-AC93-4D494C9B97D7}"/>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FDBD2D3-FCD2-4058-BFAE-1798E503B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 y="764373"/>
            <a:ext cx="3843583" cy="3222841"/>
          </a:xfrm>
        </p:spPr>
      </p:pic>
      <p:pic>
        <p:nvPicPr>
          <p:cNvPr id="7" name="Picture 6">
            <a:extLst>
              <a:ext uri="{FF2B5EF4-FFF2-40B4-BE49-F238E27FC236}">
                <a16:creationId xmlns:a16="http://schemas.microsoft.com/office/drawing/2014/main" id="{FCB4672D-95C8-4B77-8BEB-B2EDCCFE3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392" y="684483"/>
            <a:ext cx="3975653" cy="3302731"/>
          </a:xfrm>
          <a:prstGeom prst="rect">
            <a:avLst/>
          </a:prstGeom>
        </p:spPr>
      </p:pic>
      <p:pic>
        <p:nvPicPr>
          <p:cNvPr id="9" name="Picture 8">
            <a:extLst>
              <a:ext uri="{FF2B5EF4-FFF2-40B4-BE49-F238E27FC236}">
                <a16:creationId xmlns:a16="http://schemas.microsoft.com/office/drawing/2014/main" id="{04412F87-9A33-4FB1-82DB-445D48727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1697" y="3392854"/>
            <a:ext cx="3652630" cy="3302731"/>
          </a:xfrm>
          <a:prstGeom prst="rect">
            <a:avLst/>
          </a:prstGeom>
        </p:spPr>
      </p:pic>
    </p:spTree>
    <p:extLst>
      <p:ext uri="{BB962C8B-B14F-4D97-AF65-F5344CB8AC3E}">
        <p14:creationId xmlns:p14="http://schemas.microsoft.com/office/powerpoint/2010/main" val="175504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F08D-B569-4DFF-A76C-30280C0239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60A423-8C92-4EAB-8962-8820ACB2AF50}"/>
              </a:ext>
            </a:extLst>
          </p:cNvPr>
          <p:cNvSpPr>
            <a:spLocks noGrp="1"/>
          </p:cNvSpPr>
          <p:nvPr>
            <p:ph idx="1"/>
          </p:nvPr>
        </p:nvSpPr>
        <p:spPr/>
        <p:txBody>
          <a:bodyPr>
            <a:normAutofit lnSpcReduction="10000"/>
          </a:bodyPr>
          <a:lstStyle/>
          <a:p>
            <a:pPr marL="0" indent="0">
              <a:buNone/>
            </a:pPr>
            <a:r>
              <a:rPr lang="en-US" dirty="0"/>
              <a:t>Step 4: Model Building</a:t>
            </a:r>
          </a:p>
          <a:p>
            <a:r>
              <a:rPr lang="en-US" dirty="0"/>
              <a:t>The authors have used Mahout library to build the recommender system.</a:t>
            </a:r>
          </a:p>
          <a:p>
            <a:r>
              <a:rPr lang="en-US" u="sng" dirty="0"/>
              <a:t>For User based filtering </a:t>
            </a:r>
            <a:r>
              <a:rPr lang="en-US" dirty="0"/>
              <a:t>,</a:t>
            </a:r>
          </a:p>
          <a:p>
            <a:r>
              <a:rPr lang="en-US" dirty="0"/>
              <a:t>The User Similarity class in addition to the Pearson Correlation Similarity which uses the Pearson Correlation Coefficient to determine the similarity between users' ratings; hence the preference. </a:t>
            </a:r>
          </a:p>
          <a:p>
            <a:r>
              <a:rPr lang="en-US" dirty="0"/>
              <a:t>The User Neighborhood is computed by using another machine learning algorithm of distance-based clustering called, </a:t>
            </a:r>
            <a:r>
              <a:rPr lang="en-US" dirty="0" err="1"/>
              <a:t>NearestNUserNeighborhood</a:t>
            </a:r>
            <a:r>
              <a:rPr lang="en-US" dirty="0"/>
              <a:t> where N is defined in the program code.</a:t>
            </a:r>
          </a:p>
          <a:p>
            <a:r>
              <a:rPr lang="en-US" dirty="0"/>
              <a:t> Nearest Neighbor algorithm searches the N nearest data-points around each data-point to get the most similar data-points and group them together.</a:t>
            </a:r>
          </a:p>
          <a:p>
            <a:endParaRPr lang="en-US" dirty="0"/>
          </a:p>
        </p:txBody>
      </p:sp>
    </p:spTree>
    <p:extLst>
      <p:ext uri="{BB962C8B-B14F-4D97-AF65-F5344CB8AC3E}">
        <p14:creationId xmlns:p14="http://schemas.microsoft.com/office/powerpoint/2010/main" val="216691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E0E6-68F8-4BA4-A341-9D07DAA9E39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44279A-0E50-4A30-9855-E2384E8C8C52}"/>
              </a:ext>
            </a:extLst>
          </p:cNvPr>
          <p:cNvSpPr>
            <a:spLocks noGrp="1"/>
          </p:cNvSpPr>
          <p:nvPr>
            <p:ph idx="1"/>
          </p:nvPr>
        </p:nvSpPr>
        <p:spPr/>
        <p:txBody>
          <a:bodyPr>
            <a:normAutofit/>
          </a:bodyPr>
          <a:lstStyle/>
          <a:p>
            <a:r>
              <a:rPr lang="en-US" u="sng" dirty="0"/>
              <a:t>For item-based filtering</a:t>
            </a:r>
            <a:r>
              <a:rPr lang="en-US" dirty="0"/>
              <a:t>,</a:t>
            </a:r>
          </a:p>
          <a:p>
            <a:r>
              <a:rPr lang="en-US" dirty="0"/>
              <a:t>We use Item Similarity class of Mahout. The machine learning algorithm used to compute the item similarity is </a:t>
            </a:r>
            <a:r>
              <a:rPr lang="en-US" dirty="0" err="1"/>
              <a:t>LogLikelihoodSimilarity</a:t>
            </a:r>
            <a:r>
              <a:rPr lang="en-US" dirty="0"/>
              <a:t>. Since the items are static, their similarities based on the user ratings are not going to change over time, we can precompute them and store them offline.</a:t>
            </a:r>
          </a:p>
          <a:p>
            <a:r>
              <a:rPr lang="en-US" dirty="0"/>
              <a:t>The results from the Item Based recommender is loaded to the Hadoop Distributed File System (HDFS) to have a scalable and fault-resistant storage. </a:t>
            </a:r>
          </a:p>
          <a:p>
            <a:r>
              <a:rPr lang="en-US" dirty="0"/>
              <a:t>The User Based recommender results have to be computed every time during a recommendation since unlike items, ratings provided by users.</a:t>
            </a:r>
          </a:p>
          <a:p>
            <a:endParaRPr lang="en-US" dirty="0"/>
          </a:p>
        </p:txBody>
      </p:sp>
    </p:spTree>
    <p:extLst>
      <p:ext uri="{BB962C8B-B14F-4D97-AF65-F5344CB8AC3E}">
        <p14:creationId xmlns:p14="http://schemas.microsoft.com/office/powerpoint/2010/main" val="3301937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BE91-1E9A-4CD3-AAD9-2D417AC049B0}"/>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1D1C691A-BD3B-4E4D-A09F-2A787976C30E}"/>
              </a:ext>
            </a:extLst>
          </p:cNvPr>
          <p:cNvSpPr>
            <a:spLocks noGrp="1"/>
          </p:cNvSpPr>
          <p:nvPr>
            <p:ph idx="1"/>
          </p:nvPr>
        </p:nvSpPr>
        <p:spPr/>
        <p:txBody>
          <a:bodyPr/>
          <a:lstStyle/>
          <a:p>
            <a:pPr marL="0" indent="0">
              <a:buNone/>
            </a:pPr>
            <a:r>
              <a:rPr lang="en-US" dirty="0"/>
              <a:t>Qualitative Evaluation</a:t>
            </a:r>
          </a:p>
          <a:p>
            <a:endParaRPr lang="en-US" dirty="0"/>
          </a:p>
          <a:p>
            <a:r>
              <a:rPr lang="en-US" dirty="0"/>
              <a:t>The movie recommender system built in this paper facilitates the understanding of how a recommender system works. To evaluate the accuracy and relevancy of the results produced by our system, we analyze both the approaches differently.</a:t>
            </a:r>
          </a:p>
          <a:p>
            <a:endParaRPr lang="en-US" dirty="0"/>
          </a:p>
          <a:p>
            <a:endParaRPr lang="en-US" dirty="0"/>
          </a:p>
        </p:txBody>
      </p:sp>
    </p:spTree>
    <p:extLst>
      <p:ext uri="{BB962C8B-B14F-4D97-AF65-F5344CB8AC3E}">
        <p14:creationId xmlns:p14="http://schemas.microsoft.com/office/powerpoint/2010/main" val="413578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D9ED-07FE-4F33-9D97-E9362C10E480}"/>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04835657-3206-4294-ACFF-14EB0139D146}"/>
              </a:ext>
            </a:extLst>
          </p:cNvPr>
          <p:cNvSpPr>
            <a:spLocks noGrp="1"/>
          </p:cNvSpPr>
          <p:nvPr>
            <p:ph idx="1"/>
          </p:nvPr>
        </p:nvSpPr>
        <p:spPr/>
        <p:txBody>
          <a:bodyPr>
            <a:normAutofit/>
          </a:bodyPr>
          <a:lstStyle/>
          <a:p>
            <a:pPr marL="0" indent="0">
              <a:buNone/>
            </a:pPr>
            <a:r>
              <a:rPr lang="en-US" dirty="0"/>
              <a:t>This paper aims to:</a:t>
            </a:r>
          </a:p>
          <a:p>
            <a:r>
              <a:rPr lang="en-US" dirty="0"/>
              <a:t>To provide a brief overview on recommendation system .</a:t>
            </a:r>
          </a:p>
          <a:p>
            <a:r>
              <a:rPr lang="en-US" dirty="0"/>
              <a:t>To present the understanding of the technique of collaborative filtering for building a recommendation system.</a:t>
            </a:r>
          </a:p>
          <a:p>
            <a:r>
              <a:rPr lang="en-US" dirty="0"/>
              <a:t>Understanding the data preparation and data analysis approach using Apache Mahout.</a:t>
            </a:r>
          </a:p>
          <a:p>
            <a:r>
              <a:rPr lang="en-US" dirty="0"/>
              <a:t>And providing a qualitative evaluation of the techniques used.</a:t>
            </a:r>
          </a:p>
        </p:txBody>
      </p:sp>
    </p:spTree>
    <p:extLst>
      <p:ext uri="{BB962C8B-B14F-4D97-AF65-F5344CB8AC3E}">
        <p14:creationId xmlns:p14="http://schemas.microsoft.com/office/powerpoint/2010/main" val="122108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B1EFE56-EC3D-49EC-8E36-862C3F17D66F}"/>
              </a:ext>
            </a:extLst>
          </p:cNvPr>
          <p:cNvSpPr>
            <a:spLocks noGrp="1"/>
          </p:cNvSpPr>
          <p:nvPr>
            <p:ph type="body" sz="half" idx="2"/>
          </p:nvPr>
        </p:nvSpPr>
        <p:spPr>
          <a:xfrm>
            <a:off x="207854" y="627490"/>
            <a:ext cx="4114800" cy="5471925"/>
          </a:xfrm>
        </p:spPr>
        <p:txBody>
          <a:bodyPr/>
          <a:lstStyle/>
          <a:p>
            <a:endParaRPr lang="en-US" dirty="0"/>
          </a:p>
          <a:p>
            <a:endParaRPr lang="en-US" dirty="0"/>
          </a:p>
          <a:p>
            <a:endParaRPr lang="en-US" dirty="0"/>
          </a:p>
          <a:p>
            <a:r>
              <a:rPr lang="en-US" u="sng" dirty="0"/>
              <a:t>For item-based filtering </a:t>
            </a:r>
            <a:r>
              <a:rPr lang="en-US" dirty="0"/>
              <a:t>:</a:t>
            </a:r>
          </a:p>
          <a:p>
            <a:r>
              <a:rPr lang="en-US" dirty="0"/>
              <a:t>We compare the Item based similarity coefficient results as given in Figure by mapping the </a:t>
            </a:r>
            <a:r>
              <a:rPr lang="en-US" dirty="0" err="1"/>
              <a:t>MovieID</a:t>
            </a:r>
            <a:r>
              <a:rPr lang="en-US" dirty="0"/>
              <a:t> of Movie 1 and Movie 2 to their titles.</a:t>
            </a:r>
          </a:p>
          <a:p>
            <a:pPr marL="0" indent="0">
              <a:buNone/>
            </a:pPr>
            <a:r>
              <a:rPr lang="en-US" dirty="0"/>
              <a:t> </a:t>
            </a:r>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795B68A1-4B82-4C1C-B428-42F5F3A9F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54" y="3104473"/>
            <a:ext cx="4429743" cy="3658111"/>
          </a:xfrm>
          <a:prstGeom prst="rect">
            <a:avLst/>
          </a:prstGeom>
        </p:spPr>
      </p:pic>
      <p:sp>
        <p:nvSpPr>
          <p:cNvPr id="6" name="TextBox 5">
            <a:extLst>
              <a:ext uri="{FF2B5EF4-FFF2-40B4-BE49-F238E27FC236}">
                <a16:creationId xmlns:a16="http://schemas.microsoft.com/office/drawing/2014/main" id="{1C454083-50A3-4A4D-99B3-335FA916B758}"/>
              </a:ext>
            </a:extLst>
          </p:cNvPr>
          <p:cNvSpPr txBox="1"/>
          <p:nvPr/>
        </p:nvSpPr>
        <p:spPr>
          <a:xfrm>
            <a:off x="5518206" y="2027255"/>
            <a:ext cx="4882100" cy="1077218"/>
          </a:xfrm>
          <a:prstGeom prst="rect">
            <a:avLst/>
          </a:prstGeom>
          <a:noFill/>
        </p:spPr>
        <p:txBody>
          <a:bodyPr wrap="square" rtlCol="0">
            <a:spAutoFit/>
          </a:bodyPr>
          <a:lstStyle/>
          <a:p>
            <a:r>
              <a:rPr lang="en-US" sz="1600" dirty="0"/>
              <a:t>Using Python pandas libraries, we get the result as shown in Figure. As evident from the table, movies which are similar are given a higher similarity metric.</a:t>
            </a:r>
          </a:p>
        </p:txBody>
      </p:sp>
      <p:pic>
        <p:nvPicPr>
          <p:cNvPr id="7" name="Picture 6">
            <a:extLst>
              <a:ext uri="{FF2B5EF4-FFF2-40B4-BE49-F238E27FC236}">
                <a16:creationId xmlns:a16="http://schemas.microsoft.com/office/drawing/2014/main" id="{62AA4590-B14F-42A7-A1B2-9DEE86FA8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206" y="3104473"/>
            <a:ext cx="5750274" cy="3658111"/>
          </a:xfrm>
          <a:prstGeom prst="rect">
            <a:avLst/>
          </a:prstGeom>
        </p:spPr>
      </p:pic>
    </p:spTree>
    <p:extLst>
      <p:ext uri="{BB962C8B-B14F-4D97-AF65-F5344CB8AC3E}">
        <p14:creationId xmlns:p14="http://schemas.microsoft.com/office/powerpoint/2010/main" val="400107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D93F-C4AF-479B-BB04-F7FEAF589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B285CA-59AF-4840-A146-5EB7171D2190}"/>
              </a:ext>
            </a:extLst>
          </p:cNvPr>
          <p:cNvSpPr>
            <a:spLocks noGrp="1"/>
          </p:cNvSpPr>
          <p:nvPr>
            <p:ph idx="1"/>
          </p:nvPr>
        </p:nvSpPr>
        <p:spPr>
          <a:xfrm>
            <a:off x="623514" y="1801770"/>
            <a:ext cx="10515600" cy="4956175"/>
          </a:xfrm>
        </p:spPr>
        <p:txBody>
          <a:bodyPr>
            <a:normAutofit/>
          </a:bodyPr>
          <a:lstStyle/>
          <a:p>
            <a:r>
              <a:rPr lang="en-US" u="sng" dirty="0"/>
              <a:t>For user based filtering :</a:t>
            </a:r>
          </a:p>
          <a:p>
            <a:endParaRPr lang="en-US" dirty="0"/>
          </a:p>
          <a:p>
            <a:r>
              <a:rPr lang="en-US" dirty="0"/>
              <a:t>For user-based recommender system, we evaluate the model using the </a:t>
            </a:r>
            <a:r>
              <a:rPr lang="en-US" dirty="0" err="1"/>
              <a:t>AverageAbsoluteDifferenceRecommenderEvaluator</a:t>
            </a:r>
            <a:r>
              <a:rPr lang="en-US" dirty="0"/>
              <a:t>. </a:t>
            </a:r>
          </a:p>
          <a:p>
            <a:endParaRPr lang="en-US" dirty="0"/>
          </a:p>
          <a:p>
            <a:r>
              <a:rPr lang="en-US" dirty="0"/>
              <a:t>We divide the training data into test and train samples. Next ,we evaluate the rating predictions on test data against the actual ratings as specified in the training data.</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0275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DCA6420-517F-409D-A0DD-587B7ADF4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1712" y="1416124"/>
            <a:ext cx="4260055" cy="2867930"/>
          </a:xfrm>
        </p:spPr>
      </p:pic>
      <p:sp>
        <p:nvSpPr>
          <p:cNvPr id="4" name="Text Placeholder 3">
            <a:extLst>
              <a:ext uri="{FF2B5EF4-FFF2-40B4-BE49-F238E27FC236}">
                <a16:creationId xmlns:a16="http://schemas.microsoft.com/office/drawing/2014/main" id="{E057C0E6-641D-49F8-BD70-CBC7DE5C12DE}"/>
              </a:ext>
            </a:extLst>
          </p:cNvPr>
          <p:cNvSpPr>
            <a:spLocks noGrp="1"/>
          </p:cNvSpPr>
          <p:nvPr>
            <p:ph type="body" sz="half" idx="2"/>
          </p:nvPr>
        </p:nvSpPr>
        <p:spPr>
          <a:xfrm>
            <a:off x="192819" y="1620129"/>
            <a:ext cx="4114800" cy="4598555"/>
          </a:xfrm>
        </p:spPr>
        <p:txBody>
          <a:bodyPr/>
          <a:lstStyle/>
          <a:p>
            <a:pPr marL="285750" indent="-285750">
              <a:buFont typeface="Arial" panose="020B0604020202020204" pitchFamily="34" charset="0"/>
              <a:buChar char="•"/>
            </a:pPr>
            <a:r>
              <a:rPr lang="en-US" dirty="0"/>
              <a:t>Figure shows the raw output from the user based filtering technique.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system recommends 10 movies to user (User 5) and returns the nearest neighbors which have most similar taste preference as him. For each movie recommended, it also predicts the ratings by that user (User 5). We get an average absolute difference of 0 which proves that the predictions made on the ratings of the recommended items are 100% accurate.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Figure shows the table of recommended movies with the movie title and predicted ratings.</a:t>
            </a:r>
          </a:p>
          <a:p>
            <a:endParaRPr lang="en-US" dirty="0"/>
          </a:p>
        </p:txBody>
      </p:sp>
      <p:pic>
        <p:nvPicPr>
          <p:cNvPr id="8" name="Picture 7">
            <a:extLst>
              <a:ext uri="{FF2B5EF4-FFF2-40B4-BE49-F238E27FC236}">
                <a16:creationId xmlns:a16="http://schemas.microsoft.com/office/drawing/2014/main" id="{45AC488E-4FA5-4D5A-B9BB-DD41901F2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712" y="4457663"/>
            <a:ext cx="4260055" cy="2070358"/>
          </a:xfrm>
          <a:prstGeom prst="rect">
            <a:avLst/>
          </a:prstGeom>
        </p:spPr>
      </p:pic>
    </p:spTree>
    <p:extLst>
      <p:ext uri="{BB962C8B-B14F-4D97-AF65-F5344CB8AC3E}">
        <p14:creationId xmlns:p14="http://schemas.microsoft.com/office/powerpoint/2010/main" val="281667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DCAE-0F7B-43EA-BFA5-404E347808E3}"/>
              </a:ext>
            </a:extLst>
          </p:cNvPr>
          <p:cNvSpPr>
            <a:spLocks noGrp="1"/>
          </p:cNvSpPr>
          <p:nvPr>
            <p:ph type="title"/>
          </p:nvPr>
        </p:nvSpPr>
        <p:spPr/>
        <p:txBody>
          <a:bodyPr/>
          <a:lstStyle/>
          <a:p>
            <a:r>
              <a:rPr lang="en-US" dirty="0"/>
              <a:t>Common Issue Evaluation</a:t>
            </a:r>
          </a:p>
        </p:txBody>
      </p:sp>
      <p:sp>
        <p:nvSpPr>
          <p:cNvPr id="3" name="Content Placeholder 2">
            <a:extLst>
              <a:ext uri="{FF2B5EF4-FFF2-40B4-BE49-F238E27FC236}">
                <a16:creationId xmlns:a16="http://schemas.microsoft.com/office/drawing/2014/main" id="{AC6C08F8-7D01-4CB1-9198-8D192D67002C}"/>
              </a:ext>
            </a:extLst>
          </p:cNvPr>
          <p:cNvSpPr>
            <a:spLocks noGrp="1"/>
          </p:cNvSpPr>
          <p:nvPr>
            <p:ph idx="1"/>
          </p:nvPr>
        </p:nvSpPr>
        <p:spPr/>
        <p:txBody>
          <a:bodyPr>
            <a:normAutofit/>
          </a:bodyPr>
          <a:lstStyle/>
          <a:p>
            <a:pPr marL="0" indent="0">
              <a:buNone/>
            </a:pPr>
            <a:r>
              <a:rPr lang="en-US" dirty="0"/>
              <a:t>2 problems</a:t>
            </a:r>
          </a:p>
          <a:p>
            <a:endParaRPr lang="en-US" dirty="0"/>
          </a:p>
          <a:p>
            <a:r>
              <a:rPr lang="en-US" dirty="0"/>
              <a:t>Firstly, the New User Problem is concerned with the scenario when a new user is added to the recommender system. There are no ratings provided by him/her for any movie in the system yet. This is also called a User Cold Start.</a:t>
            </a:r>
          </a:p>
          <a:p>
            <a:pPr marL="0" indent="0">
              <a:buNone/>
            </a:pPr>
            <a:endParaRPr lang="en-US" dirty="0"/>
          </a:p>
          <a:p>
            <a:r>
              <a:rPr lang="en-US" dirty="0"/>
              <a:t>One simple possible resolution can be to recommend top rated movies or most recently added movies to this new user.</a:t>
            </a:r>
          </a:p>
          <a:p>
            <a:endParaRPr lang="en-US" dirty="0"/>
          </a:p>
        </p:txBody>
      </p:sp>
    </p:spTree>
    <p:extLst>
      <p:ext uri="{BB962C8B-B14F-4D97-AF65-F5344CB8AC3E}">
        <p14:creationId xmlns:p14="http://schemas.microsoft.com/office/powerpoint/2010/main" val="3906607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455C-8D2B-4DF0-A3E6-60D82965C3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DF4884-7EB0-45F5-A86C-7E99A1825013}"/>
              </a:ext>
            </a:extLst>
          </p:cNvPr>
          <p:cNvSpPr>
            <a:spLocks noGrp="1"/>
          </p:cNvSpPr>
          <p:nvPr>
            <p:ph idx="1"/>
          </p:nvPr>
        </p:nvSpPr>
        <p:spPr/>
        <p:txBody>
          <a:bodyPr>
            <a:normAutofit/>
          </a:bodyPr>
          <a:lstStyle/>
          <a:p>
            <a:r>
              <a:rPr lang="en-US" dirty="0"/>
              <a:t>Secondly, there is a concern that no new item is recommended. It can be understood as an Item Cold Start problem. When a new movie is added to the system, it does not have any ratings associated with it. How can it be discovered and recommended? </a:t>
            </a:r>
          </a:p>
          <a:p>
            <a:pPr marL="0" indent="0">
              <a:buNone/>
            </a:pPr>
            <a:endParaRPr lang="en-US" dirty="0"/>
          </a:p>
          <a:p>
            <a:r>
              <a:rPr lang="en-US" dirty="0"/>
              <a:t>One resolution can be to recommend movies similar to the genre of top rated movies. If the new movie falls in that genre, it will get discovered . However, in this resolution, we will need to build a system based on the genre of the movies.</a:t>
            </a:r>
          </a:p>
          <a:p>
            <a:endParaRPr lang="en-US" dirty="0"/>
          </a:p>
        </p:txBody>
      </p:sp>
    </p:spTree>
    <p:extLst>
      <p:ext uri="{BB962C8B-B14F-4D97-AF65-F5344CB8AC3E}">
        <p14:creationId xmlns:p14="http://schemas.microsoft.com/office/powerpoint/2010/main" val="75000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5ADF-2136-4D67-91E1-1DE478B11515}"/>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698F41E4-1226-4088-AB4A-9C36C1B1E8FE}"/>
              </a:ext>
            </a:extLst>
          </p:cNvPr>
          <p:cNvSpPr>
            <a:spLocks noGrp="1"/>
          </p:cNvSpPr>
          <p:nvPr>
            <p:ph idx="1"/>
          </p:nvPr>
        </p:nvSpPr>
        <p:spPr/>
        <p:txBody>
          <a:bodyPr>
            <a:normAutofit/>
          </a:bodyPr>
          <a:lstStyle/>
          <a:p>
            <a:r>
              <a:rPr lang="en-US" dirty="0"/>
              <a:t>In this paper the authors have implemented a movie recommendation system using collaborative filtering. This system is developed using Apache Mahout and takes the ratings given to movies into consideration to provide movie suggestions.</a:t>
            </a:r>
          </a:p>
          <a:p>
            <a:endParaRPr lang="en-US" dirty="0"/>
          </a:p>
          <a:p>
            <a:r>
              <a:rPr lang="en-US" dirty="0"/>
              <a:t>Recent research indicates that hybrid systems are found to be more effective and provide more accurate recommendations. Hence, hybrid systems would be an improvement. Our system considers the user ratings to recommend movies. In the future, more features such as the genre of the movie, the directors, the actors and so on could be considered as well to provide suggestions.</a:t>
            </a:r>
          </a:p>
          <a:p>
            <a:endParaRPr lang="en-US" dirty="0"/>
          </a:p>
        </p:txBody>
      </p:sp>
    </p:spTree>
    <p:extLst>
      <p:ext uri="{BB962C8B-B14F-4D97-AF65-F5344CB8AC3E}">
        <p14:creationId xmlns:p14="http://schemas.microsoft.com/office/powerpoint/2010/main" val="16072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0693-C8E7-4F6A-84B5-885129F22B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268667-38D7-465C-B516-9FBB1C729537}"/>
              </a:ext>
            </a:extLst>
          </p:cNvPr>
          <p:cNvSpPr>
            <a:spLocks noGrp="1"/>
          </p:cNvSpPr>
          <p:nvPr>
            <p:ph idx="1"/>
          </p:nvPr>
        </p:nvSpPr>
        <p:spPr/>
        <p:txBody>
          <a:bodyPr/>
          <a:lstStyle/>
          <a:p>
            <a:r>
              <a:rPr lang="en-US" dirty="0"/>
              <a:t>In addition, a new framework called Apache Prediction 10 could be looked into to develop the system instead of Mahout. </a:t>
            </a:r>
          </a:p>
          <a:p>
            <a:endParaRPr lang="en-US" dirty="0"/>
          </a:p>
          <a:p>
            <a:r>
              <a:rPr lang="en-US" dirty="0"/>
              <a:t>The Apache Prediction 10 is a machine learning server that uses the technology stack of Apache Hadoop, Apache spark, Elastic Search and Apache </a:t>
            </a:r>
            <a:r>
              <a:rPr lang="en-US" dirty="0" err="1"/>
              <a:t>Hbase</a:t>
            </a:r>
            <a:r>
              <a:rPr lang="en-US" dirty="0"/>
              <a:t> to build Universal Recommender System.</a:t>
            </a:r>
          </a:p>
        </p:txBody>
      </p:sp>
    </p:spTree>
    <p:extLst>
      <p:ext uri="{BB962C8B-B14F-4D97-AF65-F5344CB8AC3E}">
        <p14:creationId xmlns:p14="http://schemas.microsoft.com/office/powerpoint/2010/main" val="1567767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470B-A4CC-4EFB-BFCA-758F890B8453}"/>
              </a:ext>
            </a:extLst>
          </p:cNvPr>
          <p:cNvSpPr>
            <a:spLocks noGrp="1"/>
          </p:cNvSpPr>
          <p:nvPr>
            <p:ph type="title"/>
          </p:nvPr>
        </p:nvSpPr>
        <p:spPr/>
        <p:txBody>
          <a:bodyPr/>
          <a:lstStyle/>
          <a:p>
            <a:r>
              <a:rPr lang="en-US" dirty="0"/>
              <a:t>Strategy for Implementation</a:t>
            </a:r>
          </a:p>
        </p:txBody>
      </p:sp>
      <p:sp>
        <p:nvSpPr>
          <p:cNvPr id="3" name="Content Placeholder 2">
            <a:extLst>
              <a:ext uri="{FF2B5EF4-FFF2-40B4-BE49-F238E27FC236}">
                <a16:creationId xmlns:a16="http://schemas.microsoft.com/office/drawing/2014/main" id="{371421D7-9ACF-4B28-ACAC-4448798E15A5}"/>
              </a:ext>
            </a:extLst>
          </p:cNvPr>
          <p:cNvSpPr>
            <a:spLocks noGrp="1"/>
          </p:cNvSpPr>
          <p:nvPr>
            <p:ph idx="1"/>
          </p:nvPr>
        </p:nvSpPr>
        <p:spPr/>
        <p:txBody>
          <a:bodyPr>
            <a:normAutofit/>
          </a:bodyPr>
          <a:lstStyle/>
          <a:p>
            <a:r>
              <a:rPr lang="en-US" dirty="0"/>
              <a:t>Anaconda  platform </a:t>
            </a:r>
          </a:p>
          <a:p>
            <a:r>
              <a:rPr lang="en-US" dirty="0" err="1"/>
              <a:t>Jupyter</a:t>
            </a:r>
            <a:r>
              <a:rPr lang="en-US" dirty="0"/>
              <a:t> notebook for open source python </a:t>
            </a:r>
          </a:p>
          <a:p>
            <a:r>
              <a:rPr lang="en-US" dirty="0"/>
              <a:t> Use movie dataset </a:t>
            </a:r>
          </a:p>
          <a:p>
            <a:pPr marL="0" indent="0">
              <a:buNone/>
            </a:pPr>
            <a:r>
              <a:rPr lang="en-US" dirty="0"/>
              <a:t>    Link : https://www.kaggle.com/rounakbanik/the-movies-dataset </a:t>
            </a:r>
          </a:p>
          <a:p>
            <a:r>
              <a:rPr lang="en-US" dirty="0"/>
              <a:t>Perform item-item collaborative filtering </a:t>
            </a:r>
          </a:p>
          <a:p>
            <a:endParaRPr lang="en-US" dirty="0"/>
          </a:p>
        </p:txBody>
      </p:sp>
    </p:spTree>
    <p:extLst>
      <p:ext uri="{BB962C8B-B14F-4D97-AF65-F5344CB8AC3E}">
        <p14:creationId xmlns:p14="http://schemas.microsoft.com/office/powerpoint/2010/main" val="3244102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8FC3-EC26-456F-98FC-9224B93427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1A655DA-0052-4C95-8427-F9D12139BBF3}"/>
              </a:ext>
            </a:extLst>
          </p:cNvPr>
          <p:cNvSpPr>
            <a:spLocks noGrp="1"/>
          </p:cNvSpPr>
          <p:nvPr>
            <p:ph idx="1"/>
          </p:nvPr>
        </p:nvSpPr>
        <p:spPr/>
        <p:txBody>
          <a:bodyPr>
            <a:normAutofit/>
          </a:bodyPr>
          <a:lstStyle/>
          <a:p>
            <a:r>
              <a:rPr lang="en-US" dirty="0"/>
              <a:t>[1] A. V. Dev and A. Mohan , "Recommendation system for big data applications based on set similarity of user preferences," 2016 International Conference on Next Generation Intelligent Systems (ICNGIS), Kottayam.</a:t>
            </a:r>
          </a:p>
          <a:p>
            <a:endParaRPr lang="en-US" dirty="0"/>
          </a:p>
          <a:p>
            <a:r>
              <a:rPr lang="en-US" dirty="0"/>
              <a:t>[2] Kumar, Manoj &amp; Yadav, D.K. &amp; Singh, Ankur &amp; Kr, Vijay, "A Movie Recommender System: M OVREC ", 2015 International Journal of Computer Applications.</a:t>
            </a:r>
          </a:p>
          <a:p>
            <a:endParaRPr lang="en-US" dirty="0"/>
          </a:p>
          <a:p>
            <a:r>
              <a:rPr lang="en-US" dirty="0"/>
              <a:t>[3] S. G </a:t>
            </a:r>
            <a:r>
              <a:rPr lang="en-US" dirty="0" err="1"/>
              <a:t>Walunj</a:t>
            </a:r>
            <a:r>
              <a:rPr lang="en-US" dirty="0"/>
              <a:t>, K </a:t>
            </a:r>
            <a:r>
              <a:rPr lang="en-US" dirty="0" err="1"/>
              <a:t>Sadafale</a:t>
            </a:r>
            <a:r>
              <a:rPr lang="en-US" dirty="0"/>
              <a:t> , "An online recommendation system for e-commerce based on Apache Mahout framework", 2017 ACM SIGMIS International Conference on Computers and People Research.</a:t>
            </a:r>
          </a:p>
        </p:txBody>
      </p:sp>
    </p:spTree>
    <p:extLst>
      <p:ext uri="{BB962C8B-B14F-4D97-AF65-F5344CB8AC3E}">
        <p14:creationId xmlns:p14="http://schemas.microsoft.com/office/powerpoint/2010/main" val="4186719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3AEA-C026-468B-B2B3-032D1ED228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F0740D-D7AC-4B1A-9602-E0F141F5D02A}"/>
              </a:ext>
            </a:extLst>
          </p:cNvPr>
          <p:cNvSpPr>
            <a:spLocks noGrp="1"/>
          </p:cNvSpPr>
          <p:nvPr>
            <p:ph idx="1"/>
          </p:nvPr>
        </p:nvSpPr>
        <p:spPr/>
        <p:txBody>
          <a:bodyPr>
            <a:normAutofit lnSpcReduction="10000"/>
          </a:bodyPr>
          <a:lstStyle/>
          <a:p>
            <a:r>
              <a:rPr lang="en-US" dirty="0"/>
              <a:t>[4] H. W. Chen, Y. L. Wu, M. K. </a:t>
            </a:r>
            <a:r>
              <a:rPr lang="en-US" dirty="0" err="1"/>
              <a:t>Hor</a:t>
            </a:r>
            <a:r>
              <a:rPr lang="en-US" dirty="0"/>
              <a:t> and C. Y. Tang, "Fully content-based movie recommender system with feature extraction using neural network," 2017 International Conference on Machine Learning and Cybernetics (ICMLC), Ningbo, China.</a:t>
            </a:r>
          </a:p>
          <a:p>
            <a:endParaRPr lang="en-US" dirty="0"/>
          </a:p>
          <a:p>
            <a:r>
              <a:rPr lang="en-US" dirty="0"/>
              <a:t>[5] Z. D Zhao, M. S Shang ,"User-Based collaborative filtering recommendation algorithms on Hadoop", Proc. of Third International Workshop on Knowledge Discovery and Data Mining, pp. 478-481, 2016.</a:t>
            </a:r>
          </a:p>
          <a:p>
            <a:endParaRPr lang="en-US" dirty="0"/>
          </a:p>
          <a:p>
            <a:r>
              <a:rPr lang="en-US" dirty="0"/>
              <a:t>[6] B. Sarwar, G. </a:t>
            </a:r>
            <a:r>
              <a:rPr lang="en-US" dirty="0" err="1"/>
              <a:t>Karypis</a:t>
            </a:r>
            <a:r>
              <a:rPr lang="en-US" dirty="0"/>
              <a:t> "Item-based collaborative filtering recommendation algorithms", Proceedings of the 10</a:t>
            </a:r>
            <a:r>
              <a:rPr lang="en-US" baseline="30000" dirty="0"/>
              <a:t>th</a:t>
            </a:r>
            <a:r>
              <a:rPr lang="en-US" dirty="0"/>
              <a:t> international conference on World Wide Web.</a:t>
            </a:r>
          </a:p>
          <a:p>
            <a:endParaRPr lang="en-US" dirty="0"/>
          </a:p>
        </p:txBody>
      </p:sp>
    </p:spTree>
    <p:extLst>
      <p:ext uri="{BB962C8B-B14F-4D97-AF65-F5344CB8AC3E}">
        <p14:creationId xmlns:p14="http://schemas.microsoft.com/office/powerpoint/2010/main" val="292134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B57C-484E-40BB-8E4F-89D8EE9A396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4B6A4C5-98EC-4690-AF8A-3A3355B81E40}"/>
              </a:ext>
            </a:extLst>
          </p:cNvPr>
          <p:cNvSpPr>
            <a:spLocks noGrp="1"/>
          </p:cNvSpPr>
          <p:nvPr>
            <p:ph idx="1"/>
          </p:nvPr>
        </p:nvSpPr>
        <p:spPr/>
        <p:txBody>
          <a:bodyPr>
            <a:normAutofit lnSpcReduction="10000"/>
          </a:bodyPr>
          <a:lstStyle/>
          <a:p>
            <a:pPr marL="0" indent="0">
              <a:buNone/>
            </a:pPr>
            <a:endParaRPr lang="en-US" dirty="0"/>
          </a:p>
          <a:p>
            <a:r>
              <a:rPr lang="en-US" dirty="0"/>
              <a:t>A recommendation system or recommendation engine is a model used for information filtering where it tries to predict the preferences of a user and provide suggestions based on these preferences. </a:t>
            </a:r>
          </a:p>
          <a:p>
            <a:endParaRPr lang="en-US" dirty="0"/>
          </a:p>
          <a:p>
            <a:r>
              <a:rPr lang="en-US" dirty="0"/>
              <a:t>These systems have become increasingly popular nowadays and are widely used today in areas such as movies, music, books, videos, clothing, restaurants, food, places and other utilities.</a:t>
            </a:r>
          </a:p>
          <a:p>
            <a:endParaRPr lang="en-US" dirty="0"/>
          </a:p>
          <a:p>
            <a:r>
              <a:rPr lang="en-US" dirty="0"/>
              <a:t> Businesses basically use these systems to collect information about  users preferences and behavior, and then use this information to improve their decisions in the future</a:t>
            </a:r>
          </a:p>
        </p:txBody>
      </p:sp>
    </p:spTree>
    <p:extLst>
      <p:ext uri="{BB962C8B-B14F-4D97-AF65-F5344CB8AC3E}">
        <p14:creationId xmlns:p14="http://schemas.microsoft.com/office/powerpoint/2010/main" val="3184172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49CE-F897-430E-AFF1-BDDA6E412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5A34E1-6FA0-422A-8C03-D25AF750530E}"/>
              </a:ext>
            </a:extLst>
          </p:cNvPr>
          <p:cNvSpPr>
            <a:spLocks noGrp="1"/>
          </p:cNvSpPr>
          <p:nvPr>
            <p:ph idx="1"/>
          </p:nvPr>
        </p:nvSpPr>
        <p:spPr/>
        <p:txBody>
          <a:bodyPr>
            <a:normAutofit fontScale="92500" lnSpcReduction="10000"/>
          </a:bodyPr>
          <a:lstStyle/>
          <a:p>
            <a:endParaRPr lang="en-US" dirty="0"/>
          </a:p>
          <a:p>
            <a:r>
              <a:rPr lang="en-US" dirty="0"/>
              <a:t>[7] Koen </a:t>
            </a:r>
            <a:r>
              <a:rPr lang="en-US" dirty="0" err="1"/>
              <a:t>Verstrepen</a:t>
            </a:r>
            <a:r>
              <a:rPr lang="en-US" dirty="0"/>
              <a:t>, Bart Goethals, "Unifying nearest neighbors</a:t>
            </a:r>
          </a:p>
          <a:p>
            <a:pPr marL="0" indent="0">
              <a:buNone/>
            </a:pPr>
            <a:r>
              <a:rPr lang="en-US" dirty="0"/>
              <a:t>collaborative filtering ", Proceedings of the 8th ACM Conference on</a:t>
            </a:r>
          </a:p>
          <a:p>
            <a:pPr marL="0" indent="0">
              <a:buNone/>
            </a:pPr>
            <a:r>
              <a:rPr lang="en-US" dirty="0"/>
              <a:t>Recommender systems, October 06-10,2014, Foster City, Silicon Valley,</a:t>
            </a:r>
          </a:p>
          <a:p>
            <a:pPr marL="0" indent="0">
              <a:buNone/>
            </a:pPr>
            <a:r>
              <a:rPr lang="en-US" dirty="0"/>
              <a:t>California, USA .</a:t>
            </a:r>
          </a:p>
          <a:p>
            <a:endParaRPr lang="en-US" dirty="0"/>
          </a:p>
          <a:p>
            <a:r>
              <a:rPr lang="en-US" dirty="0"/>
              <a:t>[8] Jain, A., &amp; Vishwakarma, S. K., "Collaborative Filtering for Movie           Recommendation using RapidMiner" International Journal of Computer Applications (0975 - 8887) Volume 169 - No.6, July 2017.</a:t>
            </a:r>
          </a:p>
          <a:p>
            <a:endParaRPr lang="en-US" dirty="0"/>
          </a:p>
          <a:p>
            <a:r>
              <a:rPr lang="en-US" dirty="0"/>
              <a:t>[9] M. Gardener, "Statistics for Ecologists Using R and Excel (Edition 2) “.</a:t>
            </a:r>
          </a:p>
          <a:p>
            <a:endParaRPr lang="en-US" dirty="0"/>
          </a:p>
        </p:txBody>
      </p:sp>
    </p:spTree>
    <p:extLst>
      <p:ext uri="{BB962C8B-B14F-4D97-AF65-F5344CB8AC3E}">
        <p14:creationId xmlns:p14="http://schemas.microsoft.com/office/powerpoint/2010/main" val="132906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3A1C-7D1C-4097-894D-2DC4FBD631E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A549282-397E-41C0-8732-76B4DCE84C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147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D620-3E28-43C1-81E5-B48515356369}"/>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8723A712-75E1-43E1-9C85-52F148A75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0773" y="2193925"/>
            <a:ext cx="5170454" cy="4024313"/>
          </a:xfrm>
        </p:spPr>
      </p:pic>
    </p:spTree>
    <p:extLst>
      <p:ext uri="{BB962C8B-B14F-4D97-AF65-F5344CB8AC3E}">
        <p14:creationId xmlns:p14="http://schemas.microsoft.com/office/powerpoint/2010/main" val="107437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E0C0-6F93-4930-966B-BB9D650B88EB}"/>
              </a:ext>
            </a:extLst>
          </p:cNvPr>
          <p:cNvSpPr>
            <a:spLocks noGrp="1"/>
          </p:cNvSpPr>
          <p:nvPr>
            <p:ph type="title"/>
          </p:nvPr>
        </p:nvSpPr>
        <p:spPr/>
        <p:txBody>
          <a:bodyPr/>
          <a:lstStyle/>
          <a:p>
            <a:r>
              <a:rPr lang="en-US" dirty="0"/>
              <a:t>Types of recommendation systems</a:t>
            </a:r>
          </a:p>
        </p:txBody>
      </p:sp>
      <p:sp>
        <p:nvSpPr>
          <p:cNvPr id="3" name="Content Placeholder 2">
            <a:extLst>
              <a:ext uri="{FF2B5EF4-FFF2-40B4-BE49-F238E27FC236}">
                <a16:creationId xmlns:a16="http://schemas.microsoft.com/office/drawing/2014/main" id="{41D8B6A8-29D8-45AC-B010-B1AACF86214E}"/>
              </a:ext>
            </a:extLst>
          </p:cNvPr>
          <p:cNvSpPr>
            <a:spLocks noGrp="1"/>
          </p:cNvSpPr>
          <p:nvPr>
            <p:ph idx="1"/>
          </p:nvPr>
        </p:nvSpPr>
        <p:spPr/>
        <p:txBody>
          <a:bodyPr>
            <a:normAutofit/>
          </a:bodyPr>
          <a:lstStyle/>
          <a:p>
            <a:pPr marL="0" indent="0">
              <a:buNone/>
            </a:pPr>
            <a:r>
              <a:rPr lang="en-US" dirty="0"/>
              <a:t>3 main types:-</a:t>
            </a:r>
          </a:p>
          <a:p>
            <a:endParaRPr lang="en-US" dirty="0"/>
          </a:p>
          <a:p>
            <a:pPr marL="514350" indent="-514350">
              <a:buAutoNum type="arabicPeriod"/>
            </a:pPr>
            <a:r>
              <a:rPr lang="en-US" dirty="0"/>
              <a:t>Collaborative filtering </a:t>
            </a:r>
            <a:endParaRPr lang="en-US" sz="1800" dirty="0">
              <a:latin typeface="Open Sans" panose="020B0606030504020204" pitchFamily="34" charset="0"/>
            </a:endParaRPr>
          </a:p>
          <a:p>
            <a:pPr marL="514350" indent="-514350">
              <a:buAutoNum type="arabicPeriod"/>
            </a:pPr>
            <a:r>
              <a:rPr lang="en-US" dirty="0"/>
              <a:t>Content based filtering </a:t>
            </a:r>
          </a:p>
          <a:p>
            <a:pPr marL="514350" indent="-514350">
              <a:buAutoNum type="arabicPeriod"/>
            </a:pPr>
            <a:r>
              <a:rPr lang="en-US" dirty="0"/>
              <a:t>Hybrid System</a:t>
            </a:r>
          </a:p>
        </p:txBody>
      </p:sp>
    </p:spTree>
    <p:extLst>
      <p:ext uri="{BB962C8B-B14F-4D97-AF65-F5344CB8AC3E}">
        <p14:creationId xmlns:p14="http://schemas.microsoft.com/office/powerpoint/2010/main" val="2104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9EE1-5EB5-4058-97FF-70ADB8521C41}"/>
              </a:ext>
            </a:extLst>
          </p:cNvPr>
          <p:cNvSpPr>
            <a:spLocks noGrp="1"/>
          </p:cNvSpPr>
          <p:nvPr>
            <p:ph type="title"/>
          </p:nvPr>
        </p:nvSpPr>
        <p:spPr>
          <a:xfrm>
            <a:off x="839788" y="807057"/>
            <a:ext cx="4105923" cy="1600200"/>
          </a:xfrm>
        </p:spPr>
        <p:txBody>
          <a:bodyPr/>
          <a:lstStyle/>
          <a:p>
            <a:r>
              <a:rPr lang="en-US" dirty="0"/>
              <a:t>1.Collaborative Filtering </a:t>
            </a:r>
          </a:p>
        </p:txBody>
      </p:sp>
      <p:pic>
        <p:nvPicPr>
          <p:cNvPr id="5" name="Content Placeholder 4">
            <a:extLst>
              <a:ext uri="{FF2B5EF4-FFF2-40B4-BE49-F238E27FC236}">
                <a16:creationId xmlns:a16="http://schemas.microsoft.com/office/drawing/2014/main" id="{2D416423-8169-4B1F-865D-5A75934DD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4028" y="2260097"/>
            <a:ext cx="3169787" cy="3811588"/>
          </a:xfrm>
          <a:prstGeom prst="rect">
            <a:avLst/>
          </a:prstGeom>
        </p:spPr>
      </p:pic>
      <p:sp>
        <p:nvSpPr>
          <p:cNvPr id="4" name="Text Placeholder 3">
            <a:extLst>
              <a:ext uri="{FF2B5EF4-FFF2-40B4-BE49-F238E27FC236}">
                <a16:creationId xmlns:a16="http://schemas.microsoft.com/office/drawing/2014/main" id="{810EE8EE-8924-43A3-80CA-DC0ED771EEB5}"/>
              </a:ext>
            </a:extLst>
          </p:cNvPr>
          <p:cNvSpPr>
            <a:spLocks noGrp="1"/>
          </p:cNvSpPr>
          <p:nvPr>
            <p:ph type="body" sz="half" idx="2"/>
          </p:nvPr>
        </p:nvSpPr>
        <p:spPr>
          <a:xfrm>
            <a:off x="839788" y="2057400"/>
            <a:ext cx="4423975" cy="3811588"/>
          </a:xfrm>
        </p:spPr>
        <p:txBody>
          <a:bodyPr>
            <a:normAutofit/>
          </a:bodyPr>
          <a:lstStyle/>
          <a:p>
            <a:endParaRPr lang="en-US" dirty="0"/>
          </a:p>
          <a:p>
            <a:endParaRPr lang="en-US" sz="1600" i="0" dirty="0">
              <a:effectLst/>
              <a:latin typeface="Open Sans" panose="020B0606030504020204" pitchFamily="34" charset="0"/>
            </a:endParaRPr>
          </a:p>
          <a:p>
            <a:pPr marL="285750" indent="-285750">
              <a:buFont typeface="Arial" panose="020B0604020202020204" pitchFamily="34" charset="0"/>
              <a:buChar char="•"/>
            </a:pPr>
            <a:r>
              <a:rPr lang="en-US" sz="1600" i="0" dirty="0">
                <a:effectLst/>
                <a:latin typeface="Arial" panose="020B0604020202020204" pitchFamily="34" charset="0"/>
                <a:cs typeface="Arial" panose="020B0604020202020204" pitchFamily="34" charset="0"/>
              </a:rPr>
              <a:t>Collaborative filtering methods are based on collecting and analyzing a large amount of information on users’ behaviors, activities or preferences and predicting what users will like based on their similarity to other users.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There are two kinds of collaborative filtering systems .</a:t>
            </a:r>
          </a:p>
          <a:p>
            <a:r>
              <a:rPr lang="en-US" dirty="0">
                <a:latin typeface="Arial" panose="020B0604020202020204" pitchFamily="34" charset="0"/>
                <a:cs typeface="Arial" panose="020B0604020202020204" pitchFamily="34" charset="0"/>
              </a:rPr>
              <a:t>     1.U</a:t>
            </a:r>
            <a:r>
              <a:rPr lang="en-US" sz="1600" dirty="0">
                <a:latin typeface="Arial" panose="020B0604020202020204" pitchFamily="34" charset="0"/>
                <a:cs typeface="Arial" panose="020B0604020202020204" pitchFamily="34" charset="0"/>
              </a:rPr>
              <a:t>ser-based recommender </a:t>
            </a:r>
          </a:p>
          <a:p>
            <a:r>
              <a:rPr lang="en-US" dirty="0">
                <a:latin typeface="Arial" panose="020B0604020202020204" pitchFamily="34" charset="0"/>
                <a:cs typeface="Arial" panose="020B0604020202020204" pitchFamily="34" charset="0"/>
              </a:rPr>
              <a:t>     2.</a:t>
            </a:r>
            <a:r>
              <a:rPr lang="en-US" sz="1600" dirty="0">
                <a:latin typeface="Arial" panose="020B0604020202020204" pitchFamily="34" charset="0"/>
                <a:cs typeface="Arial" panose="020B0604020202020204" pitchFamily="34" charset="0"/>
              </a:rPr>
              <a:t> Item-based recommender.</a:t>
            </a:r>
          </a:p>
          <a:p>
            <a:endParaRPr lang="en-US" sz="1600" dirty="0"/>
          </a:p>
        </p:txBody>
      </p:sp>
    </p:spTree>
    <p:extLst>
      <p:ext uri="{BB962C8B-B14F-4D97-AF65-F5344CB8AC3E}">
        <p14:creationId xmlns:p14="http://schemas.microsoft.com/office/powerpoint/2010/main" val="371096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75CF-D6F2-434D-AD48-EBDC6102C6D1}"/>
              </a:ext>
            </a:extLst>
          </p:cNvPr>
          <p:cNvSpPr>
            <a:spLocks noGrp="1"/>
          </p:cNvSpPr>
          <p:nvPr>
            <p:ph type="title"/>
          </p:nvPr>
        </p:nvSpPr>
        <p:spPr>
          <a:xfrm>
            <a:off x="685800" y="938763"/>
            <a:ext cx="4114800" cy="1600200"/>
          </a:xfrm>
        </p:spPr>
        <p:txBody>
          <a:bodyPr/>
          <a:lstStyle/>
          <a:p>
            <a:r>
              <a:rPr lang="en-US" dirty="0"/>
              <a:t>2.Content Based Filtering </a:t>
            </a:r>
          </a:p>
        </p:txBody>
      </p:sp>
      <p:pic>
        <p:nvPicPr>
          <p:cNvPr id="6" name="Content Placeholder 5">
            <a:extLst>
              <a:ext uri="{FF2B5EF4-FFF2-40B4-BE49-F238E27FC236}">
                <a16:creationId xmlns:a16="http://schemas.microsoft.com/office/drawing/2014/main" id="{27707CD5-5CBC-4903-B82A-124F08E6B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8856" y="2538963"/>
            <a:ext cx="3342911" cy="3327317"/>
          </a:xfrm>
        </p:spPr>
      </p:pic>
      <p:sp>
        <p:nvSpPr>
          <p:cNvPr id="4" name="Text Placeholder 3">
            <a:extLst>
              <a:ext uri="{FF2B5EF4-FFF2-40B4-BE49-F238E27FC236}">
                <a16:creationId xmlns:a16="http://schemas.microsoft.com/office/drawing/2014/main" id="{8F469658-EA96-43D4-9A66-E52A83F8669E}"/>
              </a:ext>
            </a:extLst>
          </p:cNvPr>
          <p:cNvSpPr>
            <a:spLocks noGrp="1"/>
          </p:cNvSpPr>
          <p:nvPr>
            <p:ph type="body" sz="half" idx="2"/>
          </p:nvPr>
        </p:nvSpPr>
        <p:spPr>
          <a:xfrm>
            <a:off x="685800" y="2771795"/>
            <a:ext cx="4114800" cy="3094485"/>
          </a:xfrm>
        </p:spPr>
        <p:txBody>
          <a:bodyPr>
            <a:normAutofit/>
          </a:bodyPr>
          <a:lstStyle/>
          <a:p>
            <a:endParaRPr lang="en-US"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Content-based systems considers the description and features of an item along with the user’s preferences to provide suggestions.</a:t>
            </a:r>
          </a:p>
          <a:p>
            <a:pPr marL="285750" indent="-285750">
              <a:buFont typeface="Arial" panose="020B0604020202020204" pitchFamily="34" charset="0"/>
              <a:buChar char="•"/>
            </a:pPr>
            <a:endParaRPr lang="en-US" sz="1400"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 other words, these algorithms try to recommend items that are similar to those that a user liked in the past (or is examining in the present).</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8280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1A6A-F5E8-443C-AB31-D1C7F7682692}"/>
              </a:ext>
            </a:extLst>
          </p:cNvPr>
          <p:cNvSpPr>
            <a:spLocks noGrp="1"/>
          </p:cNvSpPr>
          <p:nvPr>
            <p:ph type="title"/>
          </p:nvPr>
        </p:nvSpPr>
        <p:spPr>
          <a:xfrm>
            <a:off x="654049" y="481523"/>
            <a:ext cx="3932237" cy="1600200"/>
          </a:xfrm>
        </p:spPr>
        <p:txBody>
          <a:bodyPr/>
          <a:lstStyle/>
          <a:p>
            <a:r>
              <a:rPr lang="en-US" dirty="0"/>
              <a:t>3.Hybrid System</a:t>
            </a:r>
          </a:p>
        </p:txBody>
      </p:sp>
      <p:pic>
        <p:nvPicPr>
          <p:cNvPr id="6" name="Content Placeholder 5">
            <a:extLst>
              <a:ext uri="{FF2B5EF4-FFF2-40B4-BE49-F238E27FC236}">
                <a16:creationId xmlns:a16="http://schemas.microsoft.com/office/drawing/2014/main" id="{D5A23CCF-1298-4FB0-BF07-DBF5F3B33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5622" y="2560325"/>
            <a:ext cx="5754155" cy="2822707"/>
          </a:xfrm>
        </p:spPr>
      </p:pic>
      <p:sp>
        <p:nvSpPr>
          <p:cNvPr id="4" name="Text Placeholder 3">
            <a:extLst>
              <a:ext uri="{FF2B5EF4-FFF2-40B4-BE49-F238E27FC236}">
                <a16:creationId xmlns:a16="http://schemas.microsoft.com/office/drawing/2014/main" id="{730AC418-C0DE-4454-BA8E-85D775297FFB}"/>
              </a:ext>
            </a:extLst>
          </p:cNvPr>
          <p:cNvSpPr>
            <a:spLocks noGrp="1"/>
          </p:cNvSpPr>
          <p:nvPr>
            <p:ph type="body" sz="half" idx="2"/>
          </p:nvPr>
        </p:nvSpPr>
        <p:spPr>
          <a:xfrm>
            <a:off x="654049" y="2409252"/>
            <a:ext cx="4114800" cy="3094485"/>
          </a:xfrm>
        </p:spPr>
        <p:txBody>
          <a:bodyPr>
            <a:normAutofit/>
          </a:bodyPr>
          <a:lstStyle/>
          <a:p>
            <a:endParaRPr lang="en-US" sz="1400" dirty="0">
              <a:solidFill>
                <a:schemeClr val="tx1">
                  <a:lumMod val="95000"/>
                  <a:lumOff val="5000"/>
                </a:schemeClr>
              </a:solidFill>
            </a:endParaRPr>
          </a:p>
          <a:p>
            <a:pPr marL="285750" indent="-285750">
              <a:buFont typeface="Arial" panose="020B0604020202020204" pitchFamily="34" charset="0"/>
              <a:buChar char="•"/>
            </a:pPr>
            <a:r>
              <a:rPr lang="en-US" dirty="0">
                <a:solidFill>
                  <a:schemeClr val="tx1">
                    <a:lumMod val="95000"/>
                    <a:lumOff val="5000"/>
                  </a:schemeClr>
                </a:solidFill>
              </a:rPr>
              <a:t>Hybrid recommendation systems are a combination of both collaborative and content-based filtering methods.</a:t>
            </a:r>
          </a:p>
          <a:p>
            <a:pPr marL="285750" indent="-285750">
              <a:buFont typeface="Arial" panose="020B0604020202020204" pitchFamily="34" charset="0"/>
              <a:buChar char="•"/>
            </a:pPr>
            <a:endParaRPr lang="en-US" dirty="0">
              <a:solidFill>
                <a:schemeClr val="tx1">
                  <a:lumMod val="95000"/>
                  <a:lumOff val="5000"/>
                </a:schemeClr>
              </a:solidFill>
            </a:endParaRPr>
          </a:p>
          <a:p>
            <a:pPr marL="285750" indent="-285750">
              <a:buFont typeface="Arial" panose="020B0604020202020204" pitchFamily="34" charset="0"/>
              <a:buChar char="•"/>
            </a:pPr>
            <a:r>
              <a:rPr lang="en-US" dirty="0">
                <a:solidFill>
                  <a:schemeClr val="tx1">
                    <a:lumMod val="95000"/>
                    <a:lumOff val="5000"/>
                  </a:schemeClr>
                </a:solidFill>
              </a:rPr>
              <a:t>In these type of systems, collaborative and content-based predictions are performed separately and then the results of both techniques are combined to provide recommendations.</a:t>
            </a:r>
          </a:p>
          <a:p>
            <a:endParaRPr lang="en-US" sz="1400" dirty="0">
              <a:solidFill>
                <a:schemeClr val="tx1">
                  <a:lumMod val="95000"/>
                  <a:lumOff val="5000"/>
                </a:schemeClr>
              </a:solidFill>
            </a:endParaRPr>
          </a:p>
        </p:txBody>
      </p:sp>
    </p:spTree>
    <p:extLst>
      <p:ext uri="{BB962C8B-B14F-4D97-AF65-F5344CB8AC3E}">
        <p14:creationId xmlns:p14="http://schemas.microsoft.com/office/powerpoint/2010/main" val="372548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7498-3BBA-468A-BAD9-EDC589C66531}"/>
              </a:ext>
            </a:extLst>
          </p:cNvPr>
          <p:cNvSpPr>
            <a:spLocks noGrp="1"/>
          </p:cNvSpPr>
          <p:nvPr>
            <p:ph type="title"/>
          </p:nvPr>
        </p:nvSpPr>
        <p:spPr>
          <a:xfrm>
            <a:off x="677334" y="857249"/>
            <a:ext cx="3854528" cy="1278466"/>
          </a:xfrm>
        </p:spPr>
        <p:txBody>
          <a:bodyPr/>
          <a:lstStyle/>
          <a:p>
            <a:r>
              <a:rPr lang="en-US" dirty="0"/>
              <a:t>Apache Mahout</a:t>
            </a:r>
          </a:p>
        </p:txBody>
      </p:sp>
      <p:pic>
        <p:nvPicPr>
          <p:cNvPr id="2050" name="Picture 2" descr="What is Apache Mahout ? - Apache Mahout Interview Questions - By Microsoft  Award MVP - Learn in 30sec | wikitechy">
            <a:extLst>
              <a:ext uri="{FF2B5EF4-FFF2-40B4-BE49-F238E27FC236}">
                <a16:creationId xmlns:a16="http://schemas.microsoft.com/office/drawing/2014/main" id="{3D340074-5D81-4F43-BCC0-D21E4031CE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1889" y="2361538"/>
            <a:ext cx="4237065" cy="358603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6DD565E-D0CB-4685-85A7-3D555546C674}"/>
              </a:ext>
            </a:extLst>
          </p:cNvPr>
          <p:cNvSpPr>
            <a:spLocks noGrp="1"/>
          </p:cNvSpPr>
          <p:nvPr>
            <p:ph type="body" sz="half" idx="2"/>
          </p:nvPr>
        </p:nvSpPr>
        <p:spPr>
          <a:xfrm>
            <a:off x="677334" y="2361537"/>
            <a:ext cx="4114800" cy="4079020"/>
          </a:xfrm>
        </p:spPr>
        <p:txBody>
          <a:bodyPr>
            <a:normAutofit fontScale="77500" lnSpcReduction="20000"/>
          </a:bodyPr>
          <a:lstStyle/>
          <a:p>
            <a:endParaRPr lang="en-US" dirty="0"/>
          </a:p>
          <a:p>
            <a:pPr marL="285750" indent="-285750">
              <a:buFont typeface="Arial" panose="020B0604020202020204" pitchFamily="34" charset="0"/>
              <a:buChar char="•"/>
            </a:pPr>
            <a:r>
              <a:rPr lang="en-US" sz="2000" dirty="0"/>
              <a:t>Highly analytical library</a:t>
            </a:r>
          </a:p>
          <a:p>
            <a:pPr marL="285750" indent="-285750">
              <a:buFont typeface="Arial" panose="020B0604020202020204" pitchFamily="34" charset="0"/>
              <a:buChar char="•"/>
            </a:pPr>
            <a:r>
              <a:rPr lang="en-US" sz="2000" dirty="0"/>
              <a:t>Based on the Apache Software Foundation.</a:t>
            </a:r>
          </a:p>
          <a:p>
            <a:pPr marL="285750" indent="-285750">
              <a:buFont typeface="Arial" panose="020B0604020202020204" pitchFamily="34" charset="0"/>
              <a:buChar char="•"/>
            </a:pPr>
            <a:r>
              <a:rPr lang="en-US" sz="2000" dirty="0"/>
              <a:t>Produce free, distributed and scalable implementations of advanced machine learning algorithms used in the fields of clustering, classification, collaborative filtering, and frequent pattern matching.</a:t>
            </a:r>
          </a:p>
          <a:p>
            <a:pPr marL="285750" indent="-285750">
              <a:buFont typeface="Arial" panose="020B0604020202020204" pitchFamily="34" charset="0"/>
              <a:buChar char="•"/>
            </a:pPr>
            <a:r>
              <a:rPr lang="en-US" sz="2000" dirty="0"/>
              <a:t> Many of the implementations is used in the Apache Hadoop platform. </a:t>
            </a:r>
          </a:p>
          <a:p>
            <a:pPr marL="285750" indent="-285750">
              <a:buFont typeface="Arial" panose="020B0604020202020204" pitchFamily="34" charset="0"/>
              <a:buChar char="•"/>
            </a:pPr>
            <a:r>
              <a:rPr lang="en-US" sz="2000" dirty="0"/>
              <a:t>It includes implementations of powerful algorithm like Loglikelihood Similarity, Pearson Coefficient, Cosine Similarity- to name a few. </a:t>
            </a:r>
          </a:p>
          <a:p>
            <a:endParaRPr lang="en-US" dirty="0"/>
          </a:p>
        </p:txBody>
      </p:sp>
    </p:spTree>
    <p:extLst>
      <p:ext uri="{BB962C8B-B14F-4D97-AF65-F5344CB8AC3E}">
        <p14:creationId xmlns:p14="http://schemas.microsoft.com/office/powerpoint/2010/main" val="4589807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5115</TotalTime>
  <Words>1964</Words>
  <Application>Microsoft Office PowerPoint</Application>
  <PresentationFormat>Widescreen</PresentationFormat>
  <Paragraphs>183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Open Sans</vt:lpstr>
      <vt:lpstr>Vapor Trail</vt:lpstr>
      <vt:lpstr>Movie Recommendation System Using Collaborative Filtering </vt:lpstr>
      <vt:lpstr>Objectives </vt:lpstr>
      <vt:lpstr>Overview</vt:lpstr>
      <vt:lpstr>Examples</vt:lpstr>
      <vt:lpstr>Types of recommendation systems</vt:lpstr>
      <vt:lpstr>1.Collaborative Filtering </vt:lpstr>
      <vt:lpstr>2.Content Based Filtering </vt:lpstr>
      <vt:lpstr>3.Hybrid System</vt:lpstr>
      <vt:lpstr>Apache Mahout</vt:lpstr>
      <vt:lpstr>Implementation</vt:lpstr>
      <vt:lpstr>Approach 1</vt:lpstr>
      <vt:lpstr>Approach 2</vt:lpstr>
      <vt:lpstr>Process</vt:lpstr>
      <vt:lpstr>PowerPoint Presentation</vt:lpstr>
      <vt:lpstr>PowerPoint Presentation</vt:lpstr>
      <vt:lpstr>PowerPoint Presentation</vt:lpstr>
      <vt:lpstr>PowerPoint Presentation</vt:lpstr>
      <vt:lpstr>PowerPoint Presentation</vt:lpstr>
      <vt:lpstr>Model Evaluation</vt:lpstr>
      <vt:lpstr>PowerPoint Presentation</vt:lpstr>
      <vt:lpstr>PowerPoint Presentation</vt:lpstr>
      <vt:lpstr>PowerPoint Presentation</vt:lpstr>
      <vt:lpstr>Common Issue Evaluation</vt:lpstr>
      <vt:lpstr>PowerPoint Presentation</vt:lpstr>
      <vt:lpstr>Conclusion and future work</vt:lpstr>
      <vt:lpstr>PowerPoint Presentation</vt:lpstr>
      <vt:lpstr>Strategy for Implementation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Collaborative Filtering</dc:title>
  <dc:creator>parth shah</dc:creator>
  <cp:lastModifiedBy>parth shah</cp:lastModifiedBy>
  <cp:revision>92</cp:revision>
  <dcterms:created xsi:type="dcterms:W3CDTF">2021-03-20T07:07:32Z</dcterms:created>
  <dcterms:modified xsi:type="dcterms:W3CDTF">2021-04-05T05:37:44Z</dcterms:modified>
</cp:coreProperties>
</file>