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63" r:id="rId4"/>
    <p:sldId id="258" r:id="rId5"/>
    <p:sldId id="259" r:id="rId6"/>
    <p:sldId id="260" r:id="rId7"/>
    <p:sldId id="261"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9" r:id="rId42"/>
    <p:sldId id="296" r:id="rId43"/>
    <p:sldId id="3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F7F540-721D-4F71-ADD4-0C76D95DB51A}">
          <p14:sldIdLst>
            <p14:sldId id="256"/>
            <p14:sldId id="257"/>
            <p14:sldId id="263"/>
            <p14:sldId id="258"/>
            <p14:sldId id="259"/>
            <p14:sldId id="260"/>
            <p14:sldId id="261"/>
            <p14:sldId id="264"/>
            <p14:sldId id="262"/>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 name="Untitled Section" id="{D78ADA7D-2E8E-492D-A6BC-49BF458691C6}">
          <p14:sldIdLst>
            <p14:sldId id="286"/>
            <p14:sldId id="287"/>
            <p14:sldId id="288"/>
            <p14:sldId id="289"/>
            <p14:sldId id="290"/>
            <p14:sldId id="291"/>
            <p14:sldId id="292"/>
            <p14:sldId id="293"/>
            <p14:sldId id="294"/>
            <p14:sldId id="295"/>
            <p14:sldId id="299"/>
            <p14:sldId id="296"/>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0875D9-6EC2-4E8D-9159-AE7F6D89A8B6}" type="doc">
      <dgm:prSet loTypeId="urn:microsoft.com/office/officeart/2008/layout/RadialCluster" loCatId="relationship" qsTypeId="urn:microsoft.com/office/officeart/2005/8/quickstyle/simple1" qsCatId="simple" csTypeId="urn:microsoft.com/office/officeart/2005/8/colors/accent0_3" csCatId="mainScheme" phldr="1"/>
      <dgm:spPr/>
      <dgm:t>
        <a:bodyPr/>
        <a:lstStyle/>
        <a:p>
          <a:endParaRPr lang="es-AR"/>
        </a:p>
      </dgm:t>
    </dgm:pt>
    <dgm:pt modelId="{D7A77E4E-1495-41E3-937F-9D9FB99CA203}">
      <dgm:prSet phldrT="[Text]"/>
      <dgm:spPr/>
      <dgm:t>
        <a:bodyPr/>
        <a:lstStyle/>
        <a:p>
          <a:r>
            <a:rPr lang="es-AR" dirty="0" smtClean="0"/>
            <a:t>Quienes participan?</a:t>
          </a:r>
          <a:endParaRPr lang="es-AR" dirty="0"/>
        </a:p>
      </dgm:t>
    </dgm:pt>
    <dgm:pt modelId="{06904CC3-8EB6-40C8-9595-01B9FC2DDB41}" type="parTrans" cxnId="{A5021E44-79B5-45C5-AE1E-653C2886D799}">
      <dgm:prSet/>
      <dgm:spPr/>
      <dgm:t>
        <a:bodyPr/>
        <a:lstStyle/>
        <a:p>
          <a:endParaRPr lang="es-AR"/>
        </a:p>
      </dgm:t>
    </dgm:pt>
    <dgm:pt modelId="{EB8E1B53-BA3C-49D8-BF7F-C8C2ADBA3A08}" type="sibTrans" cxnId="{A5021E44-79B5-45C5-AE1E-653C2886D799}">
      <dgm:prSet/>
      <dgm:spPr/>
      <dgm:t>
        <a:bodyPr/>
        <a:lstStyle/>
        <a:p>
          <a:endParaRPr lang="es-AR"/>
        </a:p>
      </dgm:t>
    </dgm:pt>
    <dgm:pt modelId="{EB7BBBBC-C676-4862-8F81-D5E66A01CBF6}">
      <dgm:prSet phldrT="[Text]"/>
      <dgm:spPr/>
      <dgm:t>
        <a:bodyPr/>
        <a:lstStyle/>
        <a:p>
          <a:r>
            <a:rPr lang="es-AR" dirty="0" smtClean="0"/>
            <a:t>Cuales son las incógnitas?</a:t>
          </a:r>
          <a:endParaRPr lang="es-AR" dirty="0"/>
        </a:p>
      </dgm:t>
    </dgm:pt>
    <dgm:pt modelId="{AB49E0F8-8D47-4451-AC2C-B6D7CD4C4FFF}" type="parTrans" cxnId="{C8992C8C-0D4A-40FF-96CF-0B2A7D8BC36A}">
      <dgm:prSet/>
      <dgm:spPr/>
      <dgm:t>
        <a:bodyPr/>
        <a:lstStyle/>
        <a:p>
          <a:endParaRPr lang="es-AR"/>
        </a:p>
      </dgm:t>
    </dgm:pt>
    <dgm:pt modelId="{A38A0121-4C69-40FF-A675-BE9DE2C5A606}" type="sibTrans" cxnId="{C8992C8C-0D4A-40FF-96CF-0B2A7D8BC36A}">
      <dgm:prSet/>
      <dgm:spPr/>
      <dgm:t>
        <a:bodyPr/>
        <a:lstStyle/>
        <a:p>
          <a:endParaRPr lang="es-AR"/>
        </a:p>
      </dgm:t>
    </dgm:pt>
    <dgm:pt modelId="{77A618AB-74FD-44F7-B5B0-91E35F5D0DA8}">
      <dgm:prSet phldrT="[Text]"/>
      <dgm:spPr/>
      <dgm:t>
        <a:bodyPr/>
        <a:lstStyle/>
        <a:p>
          <a:r>
            <a:rPr lang="es-AR" dirty="0" smtClean="0"/>
            <a:t>Se puede fraccionar?</a:t>
          </a:r>
          <a:endParaRPr lang="es-AR" dirty="0"/>
        </a:p>
      </dgm:t>
    </dgm:pt>
    <dgm:pt modelId="{F57CFE6D-7FCB-42D6-8B17-2EB5DCB30A8D}" type="parTrans" cxnId="{AEC01351-5E59-427D-822E-EB312DB7DB38}">
      <dgm:prSet/>
      <dgm:spPr/>
      <dgm:t>
        <a:bodyPr/>
        <a:lstStyle/>
        <a:p>
          <a:endParaRPr lang="es-AR"/>
        </a:p>
      </dgm:t>
    </dgm:pt>
    <dgm:pt modelId="{294E5A37-FC07-4768-B97C-8D2BE3197694}" type="sibTrans" cxnId="{AEC01351-5E59-427D-822E-EB312DB7DB38}">
      <dgm:prSet/>
      <dgm:spPr/>
      <dgm:t>
        <a:bodyPr/>
        <a:lstStyle/>
        <a:p>
          <a:endParaRPr lang="es-AR"/>
        </a:p>
      </dgm:t>
    </dgm:pt>
    <dgm:pt modelId="{114ECDB3-0488-4053-B5DC-EC1AE8E5D2B2}">
      <dgm:prSet phldrT="[Text]"/>
      <dgm:spPr/>
      <dgm:t>
        <a:bodyPr/>
        <a:lstStyle/>
        <a:p>
          <a:r>
            <a:rPr lang="es-AR" dirty="0" smtClean="0"/>
            <a:t>Entender el problema</a:t>
          </a:r>
          <a:endParaRPr lang="es-AR" dirty="0"/>
        </a:p>
      </dgm:t>
    </dgm:pt>
    <dgm:pt modelId="{1F6AF895-531C-443D-90F1-F72AE54640E9}" type="parTrans" cxnId="{B9FC192D-D71B-4C68-BF51-E5648ED6211C}">
      <dgm:prSet/>
      <dgm:spPr/>
      <dgm:t>
        <a:bodyPr/>
        <a:lstStyle/>
        <a:p>
          <a:endParaRPr lang="es-AR"/>
        </a:p>
      </dgm:t>
    </dgm:pt>
    <dgm:pt modelId="{3EF62DE9-48E8-4DD9-AE7E-1CD8B2036C29}" type="sibTrans" cxnId="{B9FC192D-D71B-4C68-BF51-E5648ED6211C}">
      <dgm:prSet/>
      <dgm:spPr/>
      <dgm:t>
        <a:bodyPr/>
        <a:lstStyle/>
        <a:p>
          <a:endParaRPr lang="es-AR"/>
        </a:p>
      </dgm:t>
    </dgm:pt>
    <dgm:pt modelId="{8C0A1DDB-9C49-4395-9AD1-259F0845A97B}">
      <dgm:prSet phldrT="[Text]"/>
      <dgm:spPr/>
      <dgm:t>
        <a:bodyPr/>
        <a:lstStyle/>
        <a:p>
          <a:r>
            <a:rPr lang="es-AR" dirty="0" smtClean="0"/>
            <a:t>Es posible modelarlo gráficamente?</a:t>
          </a:r>
          <a:endParaRPr lang="es-AR" dirty="0"/>
        </a:p>
      </dgm:t>
    </dgm:pt>
    <dgm:pt modelId="{537C1F65-EFBB-41FB-9C25-593697911DAE}" type="parTrans" cxnId="{C9CB7E0D-3AD0-4665-82CD-1142D6AAF6CB}">
      <dgm:prSet/>
      <dgm:spPr/>
      <dgm:t>
        <a:bodyPr/>
        <a:lstStyle/>
        <a:p>
          <a:endParaRPr lang="es-AR"/>
        </a:p>
      </dgm:t>
    </dgm:pt>
    <dgm:pt modelId="{31B862F4-6125-4E95-8AC2-F2FE2D9C99FB}" type="sibTrans" cxnId="{C9CB7E0D-3AD0-4665-82CD-1142D6AAF6CB}">
      <dgm:prSet/>
      <dgm:spPr/>
      <dgm:t>
        <a:bodyPr/>
        <a:lstStyle/>
        <a:p>
          <a:endParaRPr lang="es-AR"/>
        </a:p>
      </dgm:t>
    </dgm:pt>
    <dgm:pt modelId="{66080187-2399-4B31-97EA-369B076BBC2B}" type="pres">
      <dgm:prSet presAssocID="{680875D9-6EC2-4E8D-9159-AE7F6D89A8B6}" presName="Name0" presStyleCnt="0">
        <dgm:presLayoutVars>
          <dgm:chMax val="1"/>
          <dgm:chPref val="1"/>
          <dgm:dir/>
          <dgm:animOne val="branch"/>
          <dgm:animLvl val="lvl"/>
        </dgm:presLayoutVars>
      </dgm:prSet>
      <dgm:spPr/>
      <dgm:t>
        <a:bodyPr/>
        <a:lstStyle/>
        <a:p>
          <a:endParaRPr lang="es-AR"/>
        </a:p>
      </dgm:t>
    </dgm:pt>
    <dgm:pt modelId="{5375B729-0ED0-45A1-8EAF-0C8073FA6BDB}" type="pres">
      <dgm:prSet presAssocID="{114ECDB3-0488-4053-B5DC-EC1AE8E5D2B2}" presName="singleCycle" presStyleCnt="0"/>
      <dgm:spPr/>
    </dgm:pt>
    <dgm:pt modelId="{235CD19F-8C11-419B-B4B2-74374E5CDADA}" type="pres">
      <dgm:prSet presAssocID="{114ECDB3-0488-4053-B5DC-EC1AE8E5D2B2}" presName="singleCenter" presStyleLbl="node1" presStyleIdx="0" presStyleCnt="5" custScaleX="161044" custScaleY="161044" custLinFactNeighborX="19734" custLinFactNeighborY="-27714">
        <dgm:presLayoutVars>
          <dgm:chMax val="7"/>
          <dgm:chPref val="7"/>
        </dgm:presLayoutVars>
      </dgm:prSet>
      <dgm:spPr/>
      <dgm:t>
        <a:bodyPr/>
        <a:lstStyle/>
        <a:p>
          <a:endParaRPr lang="es-AR"/>
        </a:p>
      </dgm:t>
    </dgm:pt>
    <dgm:pt modelId="{6F0C9D38-2F47-4E98-8BFF-363B5FA119B2}" type="pres">
      <dgm:prSet presAssocID="{06904CC3-8EB6-40C8-9595-01B9FC2DDB41}" presName="Name56" presStyleLbl="parChTrans1D2" presStyleIdx="0" presStyleCnt="4"/>
      <dgm:spPr/>
      <dgm:t>
        <a:bodyPr/>
        <a:lstStyle/>
        <a:p>
          <a:endParaRPr lang="es-AR"/>
        </a:p>
      </dgm:t>
    </dgm:pt>
    <dgm:pt modelId="{A4E1A715-6578-4784-B613-E8135B32FADF}" type="pres">
      <dgm:prSet presAssocID="{D7A77E4E-1495-41E3-937F-9D9FB99CA203}" presName="text0" presStyleLbl="node1" presStyleIdx="1" presStyleCnt="5" custScaleX="225942" custScaleY="124989" custRadScaleRad="214456" custRadScaleInc="149992">
        <dgm:presLayoutVars>
          <dgm:bulletEnabled val="1"/>
        </dgm:presLayoutVars>
      </dgm:prSet>
      <dgm:spPr/>
      <dgm:t>
        <a:bodyPr/>
        <a:lstStyle/>
        <a:p>
          <a:endParaRPr lang="es-AR"/>
        </a:p>
      </dgm:t>
    </dgm:pt>
    <dgm:pt modelId="{7C625900-D60C-4EF2-83DA-556AE5406A0F}" type="pres">
      <dgm:prSet presAssocID="{AB49E0F8-8D47-4451-AC2C-B6D7CD4C4FFF}" presName="Name56" presStyleLbl="parChTrans1D2" presStyleIdx="1" presStyleCnt="4"/>
      <dgm:spPr/>
      <dgm:t>
        <a:bodyPr/>
        <a:lstStyle/>
        <a:p>
          <a:endParaRPr lang="es-AR"/>
        </a:p>
      </dgm:t>
    </dgm:pt>
    <dgm:pt modelId="{FE968DDD-58D3-4D9C-AFAE-0C0AAEEE07C8}" type="pres">
      <dgm:prSet presAssocID="{EB7BBBBC-C676-4862-8F81-D5E66A01CBF6}" presName="text0" presStyleLbl="node1" presStyleIdx="2" presStyleCnt="5" custScaleX="225942" custScaleY="124989" custRadScaleRad="196175" custRadScaleInc="-3918">
        <dgm:presLayoutVars>
          <dgm:bulletEnabled val="1"/>
        </dgm:presLayoutVars>
      </dgm:prSet>
      <dgm:spPr/>
      <dgm:t>
        <a:bodyPr/>
        <a:lstStyle/>
        <a:p>
          <a:endParaRPr lang="es-AR"/>
        </a:p>
      </dgm:t>
    </dgm:pt>
    <dgm:pt modelId="{C62B1761-AD8B-49EE-9A72-7E207D159E91}" type="pres">
      <dgm:prSet presAssocID="{F57CFE6D-7FCB-42D6-8B17-2EB5DCB30A8D}" presName="Name56" presStyleLbl="parChTrans1D2" presStyleIdx="2" presStyleCnt="4"/>
      <dgm:spPr/>
      <dgm:t>
        <a:bodyPr/>
        <a:lstStyle/>
        <a:p>
          <a:endParaRPr lang="es-AR"/>
        </a:p>
      </dgm:t>
    </dgm:pt>
    <dgm:pt modelId="{DC7F5362-7986-44BB-932A-0C8A45839B05}" type="pres">
      <dgm:prSet presAssocID="{77A618AB-74FD-44F7-B5B0-91E35F5D0DA8}" presName="text0" presStyleLbl="node1" presStyleIdx="3" presStyleCnt="5" custScaleX="225942" custScaleY="124989" custRadScaleRad="210456" custRadScaleInc="-151226">
        <dgm:presLayoutVars>
          <dgm:bulletEnabled val="1"/>
        </dgm:presLayoutVars>
      </dgm:prSet>
      <dgm:spPr/>
      <dgm:t>
        <a:bodyPr/>
        <a:lstStyle/>
        <a:p>
          <a:endParaRPr lang="es-AR"/>
        </a:p>
      </dgm:t>
    </dgm:pt>
    <dgm:pt modelId="{0738D71C-87E0-4B6B-B946-57A849FB6D51}" type="pres">
      <dgm:prSet presAssocID="{537C1F65-EFBB-41FB-9C25-593697911DAE}" presName="Name56" presStyleLbl="parChTrans1D2" presStyleIdx="3" presStyleCnt="4"/>
      <dgm:spPr/>
      <dgm:t>
        <a:bodyPr/>
        <a:lstStyle/>
        <a:p>
          <a:endParaRPr lang="es-AR"/>
        </a:p>
      </dgm:t>
    </dgm:pt>
    <dgm:pt modelId="{1FFB4C4E-1302-496F-97AA-C618818136FF}" type="pres">
      <dgm:prSet presAssocID="{8C0A1DDB-9C49-4395-9AD1-259F0845A97B}" presName="text0" presStyleLbl="node1" presStyleIdx="4" presStyleCnt="5" custScaleX="225942" custScaleY="124989" custRadScaleRad="87581" custRadScaleInc="-257962">
        <dgm:presLayoutVars>
          <dgm:bulletEnabled val="1"/>
        </dgm:presLayoutVars>
      </dgm:prSet>
      <dgm:spPr/>
      <dgm:t>
        <a:bodyPr/>
        <a:lstStyle/>
        <a:p>
          <a:endParaRPr lang="es-AR"/>
        </a:p>
      </dgm:t>
    </dgm:pt>
  </dgm:ptLst>
  <dgm:cxnLst>
    <dgm:cxn modelId="{B219B02D-A7FA-487F-91E5-C49A276D6DB6}" type="presOf" srcId="{537C1F65-EFBB-41FB-9C25-593697911DAE}" destId="{0738D71C-87E0-4B6B-B946-57A849FB6D51}" srcOrd="0" destOrd="0" presId="urn:microsoft.com/office/officeart/2008/layout/RadialCluster"/>
    <dgm:cxn modelId="{DF6727A5-8DBE-48F5-BAE6-FEDE6703D4F7}" type="presOf" srcId="{D7A77E4E-1495-41E3-937F-9D9FB99CA203}" destId="{A4E1A715-6578-4784-B613-E8135B32FADF}" srcOrd="0" destOrd="0" presId="urn:microsoft.com/office/officeart/2008/layout/RadialCluster"/>
    <dgm:cxn modelId="{AEAA8CB5-3449-4EA9-9CAD-7E9A4C5785E5}" type="presOf" srcId="{F57CFE6D-7FCB-42D6-8B17-2EB5DCB30A8D}" destId="{C62B1761-AD8B-49EE-9A72-7E207D159E91}" srcOrd="0" destOrd="0" presId="urn:microsoft.com/office/officeart/2008/layout/RadialCluster"/>
    <dgm:cxn modelId="{6BB61CED-4432-442D-B327-028CFA5022C0}" type="presOf" srcId="{77A618AB-74FD-44F7-B5B0-91E35F5D0DA8}" destId="{DC7F5362-7986-44BB-932A-0C8A45839B05}" srcOrd="0" destOrd="0" presId="urn:microsoft.com/office/officeart/2008/layout/RadialCluster"/>
    <dgm:cxn modelId="{C8992C8C-0D4A-40FF-96CF-0B2A7D8BC36A}" srcId="{114ECDB3-0488-4053-B5DC-EC1AE8E5D2B2}" destId="{EB7BBBBC-C676-4862-8F81-D5E66A01CBF6}" srcOrd="1" destOrd="0" parTransId="{AB49E0F8-8D47-4451-AC2C-B6D7CD4C4FFF}" sibTransId="{A38A0121-4C69-40FF-A675-BE9DE2C5A606}"/>
    <dgm:cxn modelId="{B5BFA528-3959-40FB-BCEA-D91C7A1B91D9}" type="presOf" srcId="{114ECDB3-0488-4053-B5DC-EC1AE8E5D2B2}" destId="{235CD19F-8C11-419B-B4B2-74374E5CDADA}" srcOrd="0" destOrd="0" presId="urn:microsoft.com/office/officeart/2008/layout/RadialCluster"/>
    <dgm:cxn modelId="{AEC01351-5E59-427D-822E-EB312DB7DB38}" srcId="{114ECDB3-0488-4053-B5DC-EC1AE8E5D2B2}" destId="{77A618AB-74FD-44F7-B5B0-91E35F5D0DA8}" srcOrd="2" destOrd="0" parTransId="{F57CFE6D-7FCB-42D6-8B17-2EB5DCB30A8D}" sibTransId="{294E5A37-FC07-4768-B97C-8D2BE3197694}"/>
    <dgm:cxn modelId="{6B439D98-CB27-4464-B7E1-CCAF4F355CC7}" type="presOf" srcId="{EB7BBBBC-C676-4862-8F81-D5E66A01CBF6}" destId="{FE968DDD-58D3-4D9C-AFAE-0C0AAEEE07C8}" srcOrd="0" destOrd="0" presId="urn:microsoft.com/office/officeart/2008/layout/RadialCluster"/>
    <dgm:cxn modelId="{A5021E44-79B5-45C5-AE1E-653C2886D799}" srcId="{114ECDB3-0488-4053-B5DC-EC1AE8E5D2B2}" destId="{D7A77E4E-1495-41E3-937F-9D9FB99CA203}" srcOrd="0" destOrd="0" parTransId="{06904CC3-8EB6-40C8-9595-01B9FC2DDB41}" sibTransId="{EB8E1B53-BA3C-49D8-BF7F-C8C2ADBA3A08}"/>
    <dgm:cxn modelId="{455DC1FD-EA1C-4D9E-971A-FB8861AFF5FE}" type="presOf" srcId="{06904CC3-8EB6-40C8-9595-01B9FC2DDB41}" destId="{6F0C9D38-2F47-4E98-8BFF-363B5FA119B2}" srcOrd="0" destOrd="0" presId="urn:microsoft.com/office/officeart/2008/layout/RadialCluster"/>
    <dgm:cxn modelId="{CD10C8A3-D421-4E62-84E5-15106FFE73E8}" type="presOf" srcId="{AB49E0F8-8D47-4451-AC2C-B6D7CD4C4FFF}" destId="{7C625900-D60C-4EF2-83DA-556AE5406A0F}" srcOrd="0" destOrd="0" presId="urn:microsoft.com/office/officeart/2008/layout/RadialCluster"/>
    <dgm:cxn modelId="{B94DDE13-759D-4F1D-881A-A8128C524360}" type="presOf" srcId="{8C0A1DDB-9C49-4395-9AD1-259F0845A97B}" destId="{1FFB4C4E-1302-496F-97AA-C618818136FF}" srcOrd="0" destOrd="0" presId="urn:microsoft.com/office/officeart/2008/layout/RadialCluster"/>
    <dgm:cxn modelId="{C75E2C60-4366-4CE3-B419-499D6FAF4C69}" type="presOf" srcId="{680875D9-6EC2-4E8D-9159-AE7F6D89A8B6}" destId="{66080187-2399-4B31-97EA-369B076BBC2B}" srcOrd="0" destOrd="0" presId="urn:microsoft.com/office/officeart/2008/layout/RadialCluster"/>
    <dgm:cxn modelId="{B9FC192D-D71B-4C68-BF51-E5648ED6211C}" srcId="{680875D9-6EC2-4E8D-9159-AE7F6D89A8B6}" destId="{114ECDB3-0488-4053-B5DC-EC1AE8E5D2B2}" srcOrd="0" destOrd="0" parTransId="{1F6AF895-531C-443D-90F1-F72AE54640E9}" sibTransId="{3EF62DE9-48E8-4DD9-AE7E-1CD8B2036C29}"/>
    <dgm:cxn modelId="{C9CB7E0D-3AD0-4665-82CD-1142D6AAF6CB}" srcId="{114ECDB3-0488-4053-B5DC-EC1AE8E5D2B2}" destId="{8C0A1DDB-9C49-4395-9AD1-259F0845A97B}" srcOrd="3" destOrd="0" parTransId="{537C1F65-EFBB-41FB-9C25-593697911DAE}" sibTransId="{31B862F4-6125-4E95-8AC2-F2FE2D9C99FB}"/>
    <dgm:cxn modelId="{17613271-5C3F-4D38-96D4-6A4A9BFEA5CF}" type="presParOf" srcId="{66080187-2399-4B31-97EA-369B076BBC2B}" destId="{5375B729-0ED0-45A1-8EAF-0C8073FA6BDB}" srcOrd="0" destOrd="0" presId="urn:microsoft.com/office/officeart/2008/layout/RadialCluster"/>
    <dgm:cxn modelId="{37CB61EC-5FF0-47C8-8708-13E540CB543C}" type="presParOf" srcId="{5375B729-0ED0-45A1-8EAF-0C8073FA6BDB}" destId="{235CD19F-8C11-419B-B4B2-74374E5CDADA}" srcOrd="0" destOrd="0" presId="urn:microsoft.com/office/officeart/2008/layout/RadialCluster"/>
    <dgm:cxn modelId="{BC829693-1888-45A8-802B-1CC2CE92D4DE}" type="presParOf" srcId="{5375B729-0ED0-45A1-8EAF-0C8073FA6BDB}" destId="{6F0C9D38-2F47-4E98-8BFF-363B5FA119B2}" srcOrd="1" destOrd="0" presId="urn:microsoft.com/office/officeart/2008/layout/RadialCluster"/>
    <dgm:cxn modelId="{A9B1E9A6-5062-44FD-B21A-B8CEF90386E1}" type="presParOf" srcId="{5375B729-0ED0-45A1-8EAF-0C8073FA6BDB}" destId="{A4E1A715-6578-4784-B613-E8135B32FADF}" srcOrd="2" destOrd="0" presId="urn:microsoft.com/office/officeart/2008/layout/RadialCluster"/>
    <dgm:cxn modelId="{36F77A2D-C20F-4ED5-8E27-FBD78035D933}" type="presParOf" srcId="{5375B729-0ED0-45A1-8EAF-0C8073FA6BDB}" destId="{7C625900-D60C-4EF2-83DA-556AE5406A0F}" srcOrd="3" destOrd="0" presId="urn:microsoft.com/office/officeart/2008/layout/RadialCluster"/>
    <dgm:cxn modelId="{98372371-3A3E-4C20-87E9-2279EA878DA5}" type="presParOf" srcId="{5375B729-0ED0-45A1-8EAF-0C8073FA6BDB}" destId="{FE968DDD-58D3-4D9C-AFAE-0C0AAEEE07C8}" srcOrd="4" destOrd="0" presId="urn:microsoft.com/office/officeart/2008/layout/RadialCluster"/>
    <dgm:cxn modelId="{D054A8F1-D86E-4F31-8B4A-1F6E9506019E}" type="presParOf" srcId="{5375B729-0ED0-45A1-8EAF-0C8073FA6BDB}" destId="{C62B1761-AD8B-49EE-9A72-7E207D159E91}" srcOrd="5" destOrd="0" presId="urn:microsoft.com/office/officeart/2008/layout/RadialCluster"/>
    <dgm:cxn modelId="{F07D2653-DC6E-4EB8-B6EB-86E8428D7A77}" type="presParOf" srcId="{5375B729-0ED0-45A1-8EAF-0C8073FA6BDB}" destId="{DC7F5362-7986-44BB-932A-0C8A45839B05}" srcOrd="6" destOrd="0" presId="urn:microsoft.com/office/officeart/2008/layout/RadialCluster"/>
    <dgm:cxn modelId="{59B02867-6097-47C0-8B36-6A1DAB1178A3}" type="presParOf" srcId="{5375B729-0ED0-45A1-8EAF-0C8073FA6BDB}" destId="{0738D71C-87E0-4B6B-B946-57A849FB6D51}" srcOrd="7" destOrd="0" presId="urn:microsoft.com/office/officeart/2008/layout/RadialCluster"/>
    <dgm:cxn modelId="{224BEF5D-BA78-4A52-A6EA-F4EE1F1EF7EE}" type="presParOf" srcId="{5375B729-0ED0-45A1-8EAF-0C8073FA6BDB}" destId="{1FFB4C4E-1302-496F-97AA-C618818136FF}"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8F749D-C737-47DC-8DDA-36A9D72E21DF}"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es-AR"/>
        </a:p>
      </dgm:t>
    </dgm:pt>
    <dgm:pt modelId="{C7CB893C-4B0F-4D0E-8CD7-ACC874DD7837}">
      <dgm:prSet phldrT="[Text]"/>
      <dgm:spPr/>
      <dgm:t>
        <a:bodyPr/>
        <a:lstStyle/>
        <a:p>
          <a:r>
            <a:rPr lang="es-AR" dirty="0" smtClean="0"/>
            <a:t>¿Conoce un problema similar?</a:t>
          </a:r>
          <a:endParaRPr lang="es-AR" dirty="0"/>
        </a:p>
      </dgm:t>
    </dgm:pt>
    <dgm:pt modelId="{1A834A3D-9804-4F21-B557-ECA51F1E43FF}" type="parTrans" cxnId="{BD77C422-A6C6-4A95-A36B-CA6BBD6C7AAA}">
      <dgm:prSet/>
      <dgm:spPr/>
      <dgm:t>
        <a:bodyPr/>
        <a:lstStyle/>
        <a:p>
          <a:endParaRPr lang="es-AR"/>
        </a:p>
      </dgm:t>
    </dgm:pt>
    <dgm:pt modelId="{53DF50D2-F26D-4AAE-A47B-21A25027668E}" type="sibTrans" cxnId="{BD77C422-A6C6-4A95-A36B-CA6BBD6C7AAA}">
      <dgm:prSet/>
      <dgm:spPr/>
      <dgm:t>
        <a:bodyPr/>
        <a:lstStyle/>
        <a:p>
          <a:endParaRPr lang="es-AR"/>
        </a:p>
      </dgm:t>
    </dgm:pt>
    <dgm:pt modelId="{2A53B3F1-971F-4FF8-A545-20CA965940CF}">
      <dgm:prSet phldrT="[Text]"/>
      <dgm:spPr/>
      <dgm:t>
        <a:bodyPr/>
        <a:lstStyle/>
        <a:p>
          <a:r>
            <a:rPr lang="es-AR" dirty="0" smtClean="0"/>
            <a:t>¿Lo ha resuelto?</a:t>
          </a:r>
          <a:endParaRPr lang="es-AR" dirty="0"/>
        </a:p>
      </dgm:t>
    </dgm:pt>
    <dgm:pt modelId="{56DB4AF5-80BA-4B39-987C-1BD354D259CF}" type="parTrans" cxnId="{EC781FC9-DD7C-4621-ABF6-1BC3E779B40A}">
      <dgm:prSet/>
      <dgm:spPr/>
      <dgm:t>
        <a:bodyPr/>
        <a:lstStyle/>
        <a:p>
          <a:endParaRPr lang="es-AR"/>
        </a:p>
      </dgm:t>
    </dgm:pt>
    <dgm:pt modelId="{B3A05DB5-2B9D-435C-A062-789CFBEB35A2}" type="sibTrans" cxnId="{EC781FC9-DD7C-4621-ABF6-1BC3E779B40A}">
      <dgm:prSet/>
      <dgm:spPr/>
      <dgm:t>
        <a:bodyPr/>
        <a:lstStyle/>
        <a:p>
          <a:endParaRPr lang="es-AR"/>
        </a:p>
      </dgm:t>
    </dgm:pt>
    <dgm:pt modelId="{497BDB5D-6970-4D73-B266-9832253F5D16}">
      <dgm:prSet phldrT="[Text]"/>
      <dgm:spPr/>
      <dgm:t>
        <a:bodyPr/>
        <a:lstStyle/>
        <a:p>
          <a:r>
            <a:rPr lang="es-AR" dirty="0" smtClean="0"/>
            <a:t>¿Existen elementos reutilizables?</a:t>
          </a:r>
          <a:endParaRPr lang="es-AR" dirty="0"/>
        </a:p>
      </dgm:t>
    </dgm:pt>
    <dgm:pt modelId="{649C023C-481D-420D-ABD0-F98DA0B4ADC8}" type="parTrans" cxnId="{ECC7E1C6-6613-4510-890B-F1AD1662375A}">
      <dgm:prSet/>
      <dgm:spPr/>
      <dgm:t>
        <a:bodyPr/>
        <a:lstStyle/>
        <a:p>
          <a:endParaRPr lang="es-AR"/>
        </a:p>
      </dgm:t>
    </dgm:pt>
    <dgm:pt modelId="{E7297BF1-AB4C-4C3B-8FD4-89B32B9266BD}" type="sibTrans" cxnId="{ECC7E1C6-6613-4510-890B-F1AD1662375A}">
      <dgm:prSet/>
      <dgm:spPr/>
      <dgm:t>
        <a:bodyPr/>
        <a:lstStyle/>
        <a:p>
          <a:endParaRPr lang="es-AR"/>
        </a:p>
      </dgm:t>
    </dgm:pt>
    <dgm:pt modelId="{7CE76E64-2C21-44B7-B76B-D517E7353AB8}">
      <dgm:prSet phldrT="[Text]"/>
      <dgm:spPr/>
      <dgm:t>
        <a:bodyPr/>
        <a:lstStyle/>
        <a:p>
          <a:r>
            <a:rPr lang="es-AR" dirty="0" smtClean="0"/>
            <a:t>¿Se pueden identificar patrones?</a:t>
          </a:r>
          <a:endParaRPr lang="es-AR" dirty="0"/>
        </a:p>
      </dgm:t>
    </dgm:pt>
    <dgm:pt modelId="{2678D77C-4FB7-4B62-AAC6-5181878F39C1}" type="parTrans" cxnId="{FFBA35AC-9AB1-4228-96BB-D3AAB5D6F647}">
      <dgm:prSet/>
      <dgm:spPr/>
      <dgm:t>
        <a:bodyPr/>
        <a:lstStyle/>
        <a:p>
          <a:endParaRPr lang="es-AR"/>
        </a:p>
      </dgm:t>
    </dgm:pt>
    <dgm:pt modelId="{9B032854-F0A4-4C1C-A00C-F2F052FAEA46}" type="sibTrans" cxnId="{FFBA35AC-9AB1-4228-96BB-D3AAB5D6F647}">
      <dgm:prSet/>
      <dgm:spPr/>
      <dgm:t>
        <a:bodyPr/>
        <a:lstStyle/>
        <a:p>
          <a:endParaRPr lang="es-AR"/>
        </a:p>
      </dgm:t>
    </dgm:pt>
    <dgm:pt modelId="{CD94BD9D-2F5E-4807-82F9-C5F6E1116C34}">
      <dgm:prSet phldrT="[Text]"/>
      <dgm:spPr/>
      <dgm:t>
        <a:bodyPr/>
        <a:lstStyle/>
        <a:p>
          <a:r>
            <a:rPr lang="es-AR" dirty="0" smtClean="0"/>
            <a:t>¿Tienen soluciones evidentes?</a:t>
          </a:r>
          <a:endParaRPr lang="es-AR" dirty="0"/>
        </a:p>
      </dgm:t>
    </dgm:pt>
    <dgm:pt modelId="{3F2884C5-06DE-443B-ACB4-8D9A76A4C9FB}" type="parTrans" cxnId="{F8A2B78C-AC1A-495B-806E-3FE85E1F5756}">
      <dgm:prSet/>
      <dgm:spPr/>
      <dgm:t>
        <a:bodyPr/>
        <a:lstStyle/>
        <a:p>
          <a:endParaRPr lang="es-AR"/>
        </a:p>
      </dgm:t>
    </dgm:pt>
    <dgm:pt modelId="{D7D14786-F86C-41E1-9B37-9F66D0E6B70E}" type="sibTrans" cxnId="{F8A2B78C-AC1A-495B-806E-3FE85E1F5756}">
      <dgm:prSet/>
      <dgm:spPr/>
      <dgm:t>
        <a:bodyPr/>
        <a:lstStyle/>
        <a:p>
          <a:endParaRPr lang="es-AR"/>
        </a:p>
      </dgm:t>
    </dgm:pt>
    <dgm:pt modelId="{735668B2-0EDF-4C22-817F-2E89AB5983F8}">
      <dgm:prSet phldrT="[Text]"/>
      <dgm:spPr/>
      <dgm:t>
        <a:bodyPr/>
        <a:lstStyle/>
        <a:p>
          <a:r>
            <a:rPr lang="es-AR" dirty="0" smtClean="0"/>
            <a:t>¿Somos capaces de representar una solución?</a:t>
          </a:r>
          <a:endParaRPr lang="es-AR" dirty="0"/>
        </a:p>
      </dgm:t>
    </dgm:pt>
    <dgm:pt modelId="{250A780F-E421-4D2F-8B7F-6C3E0C56D142}" type="parTrans" cxnId="{5C2F279E-7DFE-433E-9E8A-95D7C46A2CD5}">
      <dgm:prSet/>
      <dgm:spPr/>
      <dgm:t>
        <a:bodyPr/>
        <a:lstStyle/>
        <a:p>
          <a:endParaRPr lang="es-AR"/>
        </a:p>
      </dgm:t>
    </dgm:pt>
    <dgm:pt modelId="{277976BC-F0D0-4892-B8C9-41478011CD47}" type="sibTrans" cxnId="{5C2F279E-7DFE-433E-9E8A-95D7C46A2CD5}">
      <dgm:prSet/>
      <dgm:spPr/>
      <dgm:t>
        <a:bodyPr/>
        <a:lstStyle/>
        <a:p>
          <a:endParaRPr lang="es-AR"/>
        </a:p>
      </dgm:t>
    </dgm:pt>
    <dgm:pt modelId="{27BC691A-FAAE-4E0D-9532-7141F28BD4AC}">
      <dgm:prSet phldrT="[Text]"/>
      <dgm:spPr/>
      <dgm:t>
        <a:bodyPr/>
        <a:lstStyle/>
        <a:p>
          <a:r>
            <a:rPr lang="es-AR" dirty="0" smtClean="0"/>
            <a:t>¿Se puede llevar una implementación de forma eficaz?</a:t>
          </a:r>
          <a:endParaRPr lang="es-AR" dirty="0"/>
        </a:p>
      </dgm:t>
    </dgm:pt>
    <dgm:pt modelId="{79E92DCC-85EC-4750-A563-C1522FE72426}" type="parTrans" cxnId="{27F29099-A101-40EB-BDD3-1E37A582C375}">
      <dgm:prSet/>
      <dgm:spPr/>
      <dgm:t>
        <a:bodyPr/>
        <a:lstStyle/>
        <a:p>
          <a:endParaRPr lang="es-AR"/>
        </a:p>
      </dgm:t>
    </dgm:pt>
    <dgm:pt modelId="{ED09DA2D-4C33-4FA4-98A3-E408D9443C8F}" type="sibTrans" cxnId="{27F29099-A101-40EB-BDD3-1E37A582C375}">
      <dgm:prSet/>
      <dgm:spPr/>
      <dgm:t>
        <a:bodyPr/>
        <a:lstStyle/>
        <a:p>
          <a:endParaRPr lang="es-AR"/>
        </a:p>
      </dgm:t>
    </dgm:pt>
    <dgm:pt modelId="{58AD41A8-77C9-4307-A97A-4F6339D10A5F}">
      <dgm:prSet phldrT="[Text]"/>
      <dgm:spPr/>
      <dgm:t>
        <a:bodyPr/>
        <a:lstStyle/>
        <a:p>
          <a:r>
            <a:rPr lang="es-AR" dirty="0" smtClean="0"/>
            <a:t>¿Es posible crear un modelo de diseño?</a:t>
          </a:r>
          <a:endParaRPr lang="es-AR" dirty="0"/>
        </a:p>
      </dgm:t>
    </dgm:pt>
    <dgm:pt modelId="{D81E7088-D4F8-4ACA-A957-9E816F099325}" type="parTrans" cxnId="{4F5BBCB8-1924-487B-AD17-BE22F2D338F2}">
      <dgm:prSet/>
      <dgm:spPr/>
      <dgm:t>
        <a:bodyPr/>
        <a:lstStyle/>
        <a:p>
          <a:endParaRPr lang="es-AR"/>
        </a:p>
      </dgm:t>
    </dgm:pt>
    <dgm:pt modelId="{75DA18D3-0697-488F-BD4F-2F07657B7DB5}" type="sibTrans" cxnId="{4F5BBCB8-1924-487B-AD17-BE22F2D338F2}">
      <dgm:prSet/>
      <dgm:spPr/>
      <dgm:t>
        <a:bodyPr/>
        <a:lstStyle/>
        <a:p>
          <a:endParaRPr lang="es-AR"/>
        </a:p>
      </dgm:t>
    </dgm:pt>
    <dgm:pt modelId="{45AF1DF6-0BAC-41A2-959D-FD454D2B043A}" type="pres">
      <dgm:prSet presAssocID="{158F749D-C737-47DC-8DDA-36A9D72E21DF}" presName="Name0" presStyleCnt="0">
        <dgm:presLayoutVars>
          <dgm:chPref val="3"/>
          <dgm:dir/>
          <dgm:animLvl val="lvl"/>
          <dgm:resizeHandles/>
        </dgm:presLayoutVars>
      </dgm:prSet>
      <dgm:spPr/>
      <dgm:t>
        <a:bodyPr/>
        <a:lstStyle/>
        <a:p>
          <a:endParaRPr lang="es-AR"/>
        </a:p>
      </dgm:t>
    </dgm:pt>
    <dgm:pt modelId="{B24463B4-B9EA-42ED-92DB-3F0B20E31389}" type="pres">
      <dgm:prSet presAssocID="{C7CB893C-4B0F-4D0E-8CD7-ACC874DD7837}" presName="horFlow" presStyleCnt="0"/>
      <dgm:spPr/>
    </dgm:pt>
    <dgm:pt modelId="{D158B59D-2542-4CA1-BF24-853BF6C71B82}" type="pres">
      <dgm:prSet presAssocID="{C7CB893C-4B0F-4D0E-8CD7-ACC874DD7837}" presName="bigChev" presStyleLbl="node1" presStyleIdx="0" presStyleCnt="3" custScaleX="121000" custScaleY="90909"/>
      <dgm:spPr/>
      <dgm:t>
        <a:bodyPr/>
        <a:lstStyle/>
        <a:p>
          <a:endParaRPr lang="es-AR"/>
        </a:p>
      </dgm:t>
    </dgm:pt>
    <dgm:pt modelId="{1AD379E1-5C02-42D4-B0BF-9A7843C63A9C}" type="pres">
      <dgm:prSet presAssocID="{56DB4AF5-80BA-4B39-987C-1BD354D259CF}" presName="parTrans" presStyleCnt="0"/>
      <dgm:spPr/>
    </dgm:pt>
    <dgm:pt modelId="{1B86F822-E4C4-4580-BF1B-4382DDB7CFE3}" type="pres">
      <dgm:prSet presAssocID="{2A53B3F1-971F-4FF8-A545-20CA965940CF}" presName="node" presStyleLbl="alignAccFollowNode1" presStyleIdx="0" presStyleCnt="5" custAng="0" custScaleX="133100">
        <dgm:presLayoutVars>
          <dgm:bulletEnabled val="1"/>
        </dgm:presLayoutVars>
      </dgm:prSet>
      <dgm:spPr/>
      <dgm:t>
        <a:bodyPr/>
        <a:lstStyle/>
        <a:p>
          <a:endParaRPr lang="es-AR"/>
        </a:p>
      </dgm:t>
    </dgm:pt>
    <dgm:pt modelId="{071EB122-A1D8-4AD0-A989-4BB21B26E9D1}" type="pres">
      <dgm:prSet presAssocID="{B3A05DB5-2B9D-435C-A062-789CFBEB35A2}" presName="sibTrans" presStyleCnt="0"/>
      <dgm:spPr/>
    </dgm:pt>
    <dgm:pt modelId="{D2EC25C7-B69F-4CEC-ADAC-B03F4FFB0FDB}" type="pres">
      <dgm:prSet presAssocID="{497BDB5D-6970-4D73-B266-9832253F5D16}" presName="node" presStyleLbl="alignAccFollowNode1" presStyleIdx="1" presStyleCnt="5" custScaleX="146410">
        <dgm:presLayoutVars>
          <dgm:bulletEnabled val="1"/>
        </dgm:presLayoutVars>
      </dgm:prSet>
      <dgm:spPr/>
      <dgm:t>
        <a:bodyPr/>
        <a:lstStyle/>
        <a:p>
          <a:endParaRPr lang="es-AR"/>
        </a:p>
      </dgm:t>
    </dgm:pt>
    <dgm:pt modelId="{836DE93E-A59B-4807-97C3-ACCACF4BA7DB}" type="pres">
      <dgm:prSet presAssocID="{C7CB893C-4B0F-4D0E-8CD7-ACC874DD7837}" presName="vSp" presStyleCnt="0"/>
      <dgm:spPr/>
    </dgm:pt>
    <dgm:pt modelId="{FEBA78ED-6821-4988-B95C-42B6C6369A3D}" type="pres">
      <dgm:prSet presAssocID="{7CE76E64-2C21-44B7-B76B-D517E7353AB8}" presName="horFlow" presStyleCnt="0"/>
      <dgm:spPr/>
    </dgm:pt>
    <dgm:pt modelId="{312258C9-A245-4950-930C-F79D9CB212AE}" type="pres">
      <dgm:prSet presAssocID="{7CE76E64-2C21-44B7-B76B-D517E7353AB8}" presName="bigChev" presStyleLbl="node1" presStyleIdx="1" presStyleCnt="3" custScaleX="121000"/>
      <dgm:spPr/>
      <dgm:t>
        <a:bodyPr/>
        <a:lstStyle/>
        <a:p>
          <a:endParaRPr lang="es-AR"/>
        </a:p>
      </dgm:t>
    </dgm:pt>
    <dgm:pt modelId="{211ECF41-7162-498B-9D82-31DCD3B8FC44}" type="pres">
      <dgm:prSet presAssocID="{3F2884C5-06DE-443B-ACB4-8D9A76A4C9FB}" presName="parTrans" presStyleCnt="0"/>
      <dgm:spPr/>
    </dgm:pt>
    <dgm:pt modelId="{291D2136-81F8-4828-9FB7-2EEA30C4BF84}" type="pres">
      <dgm:prSet presAssocID="{CD94BD9D-2F5E-4807-82F9-C5F6E1116C34}" presName="node" presStyleLbl="alignAccFollowNode1" presStyleIdx="2" presStyleCnt="5" custScaleX="133100">
        <dgm:presLayoutVars>
          <dgm:bulletEnabled val="1"/>
        </dgm:presLayoutVars>
      </dgm:prSet>
      <dgm:spPr/>
      <dgm:t>
        <a:bodyPr/>
        <a:lstStyle/>
        <a:p>
          <a:endParaRPr lang="es-AR"/>
        </a:p>
      </dgm:t>
    </dgm:pt>
    <dgm:pt modelId="{FB32C92A-6A24-486E-9DD0-07F8D077F48F}" type="pres">
      <dgm:prSet presAssocID="{7CE76E64-2C21-44B7-B76B-D517E7353AB8}" presName="vSp" presStyleCnt="0"/>
      <dgm:spPr/>
    </dgm:pt>
    <dgm:pt modelId="{99376BD9-F093-4370-AB53-4756EDA00BD9}" type="pres">
      <dgm:prSet presAssocID="{735668B2-0EDF-4C22-817F-2E89AB5983F8}" presName="horFlow" presStyleCnt="0"/>
      <dgm:spPr/>
    </dgm:pt>
    <dgm:pt modelId="{BF78CB55-9DA9-47DB-90A5-47A8F3734796}" type="pres">
      <dgm:prSet presAssocID="{735668B2-0EDF-4C22-817F-2E89AB5983F8}" presName="bigChev" presStyleLbl="node1" presStyleIdx="2" presStyleCnt="3" custScaleX="121000"/>
      <dgm:spPr/>
      <dgm:t>
        <a:bodyPr/>
        <a:lstStyle/>
        <a:p>
          <a:endParaRPr lang="es-AR"/>
        </a:p>
      </dgm:t>
    </dgm:pt>
    <dgm:pt modelId="{807FE413-935D-4EDB-994B-0D9BC448DE82}" type="pres">
      <dgm:prSet presAssocID="{79E92DCC-85EC-4750-A563-C1522FE72426}" presName="parTrans" presStyleCnt="0"/>
      <dgm:spPr/>
    </dgm:pt>
    <dgm:pt modelId="{678FD8B6-B9B4-466B-B0CB-65363BCCEDC4}" type="pres">
      <dgm:prSet presAssocID="{27BC691A-FAAE-4E0D-9532-7141F28BD4AC}" presName="node" presStyleLbl="alignAccFollowNode1" presStyleIdx="3" presStyleCnt="5" custScaleX="133100">
        <dgm:presLayoutVars>
          <dgm:bulletEnabled val="1"/>
        </dgm:presLayoutVars>
      </dgm:prSet>
      <dgm:spPr/>
      <dgm:t>
        <a:bodyPr/>
        <a:lstStyle/>
        <a:p>
          <a:endParaRPr lang="es-AR"/>
        </a:p>
      </dgm:t>
    </dgm:pt>
    <dgm:pt modelId="{13B026D6-146D-4644-A8C4-F368545E83B1}" type="pres">
      <dgm:prSet presAssocID="{ED09DA2D-4C33-4FA4-98A3-E408D9443C8F}" presName="sibTrans" presStyleCnt="0"/>
      <dgm:spPr/>
    </dgm:pt>
    <dgm:pt modelId="{32933E0B-348B-4A80-B5FD-E2895D03638B}" type="pres">
      <dgm:prSet presAssocID="{58AD41A8-77C9-4307-A97A-4F6339D10A5F}" presName="node" presStyleLbl="alignAccFollowNode1" presStyleIdx="4" presStyleCnt="5" custScaleX="146410">
        <dgm:presLayoutVars>
          <dgm:bulletEnabled val="1"/>
        </dgm:presLayoutVars>
      </dgm:prSet>
      <dgm:spPr/>
      <dgm:t>
        <a:bodyPr/>
        <a:lstStyle/>
        <a:p>
          <a:endParaRPr lang="es-AR"/>
        </a:p>
      </dgm:t>
    </dgm:pt>
  </dgm:ptLst>
  <dgm:cxnLst>
    <dgm:cxn modelId="{E2CFEAF4-488A-49B7-A3F9-7E1C83A0E127}" type="presOf" srcId="{7CE76E64-2C21-44B7-B76B-D517E7353AB8}" destId="{312258C9-A245-4950-930C-F79D9CB212AE}" srcOrd="0" destOrd="0" presId="urn:microsoft.com/office/officeart/2005/8/layout/lProcess3"/>
    <dgm:cxn modelId="{24563B17-560F-46EC-BA40-E002000E1DF3}" type="presOf" srcId="{735668B2-0EDF-4C22-817F-2E89AB5983F8}" destId="{BF78CB55-9DA9-47DB-90A5-47A8F3734796}" srcOrd="0" destOrd="0" presId="urn:microsoft.com/office/officeart/2005/8/layout/lProcess3"/>
    <dgm:cxn modelId="{5C2F279E-7DFE-433E-9E8A-95D7C46A2CD5}" srcId="{158F749D-C737-47DC-8DDA-36A9D72E21DF}" destId="{735668B2-0EDF-4C22-817F-2E89AB5983F8}" srcOrd="2" destOrd="0" parTransId="{250A780F-E421-4D2F-8B7F-6C3E0C56D142}" sibTransId="{277976BC-F0D0-4892-B8C9-41478011CD47}"/>
    <dgm:cxn modelId="{27F29099-A101-40EB-BDD3-1E37A582C375}" srcId="{735668B2-0EDF-4C22-817F-2E89AB5983F8}" destId="{27BC691A-FAAE-4E0D-9532-7141F28BD4AC}" srcOrd="0" destOrd="0" parTransId="{79E92DCC-85EC-4750-A563-C1522FE72426}" sibTransId="{ED09DA2D-4C33-4FA4-98A3-E408D9443C8F}"/>
    <dgm:cxn modelId="{F3873082-1248-4A96-BAA8-116E40F355F2}" type="presOf" srcId="{C7CB893C-4B0F-4D0E-8CD7-ACC874DD7837}" destId="{D158B59D-2542-4CA1-BF24-853BF6C71B82}" srcOrd="0" destOrd="0" presId="urn:microsoft.com/office/officeart/2005/8/layout/lProcess3"/>
    <dgm:cxn modelId="{2DCBC87F-8612-45D0-9E1C-1DCD993EB1AE}" type="presOf" srcId="{CD94BD9D-2F5E-4807-82F9-C5F6E1116C34}" destId="{291D2136-81F8-4828-9FB7-2EEA30C4BF84}" srcOrd="0" destOrd="0" presId="urn:microsoft.com/office/officeart/2005/8/layout/lProcess3"/>
    <dgm:cxn modelId="{D35BDA05-6DB5-457F-A243-E670FC0C67AA}" type="presOf" srcId="{158F749D-C737-47DC-8DDA-36A9D72E21DF}" destId="{45AF1DF6-0BAC-41A2-959D-FD454D2B043A}" srcOrd="0" destOrd="0" presId="urn:microsoft.com/office/officeart/2005/8/layout/lProcess3"/>
    <dgm:cxn modelId="{4F5BBCB8-1924-487B-AD17-BE22F2D338F2}" srcId="{735668B2-0EDF-4C22-817F-2E89AB5983F8}" destId="{58AD41A8-77C9-4307-A97A-4F6339D10A5F}" srcOrd="1" destOrd="0" parTransId="{D81E7088-D4F8-4ACA-A957-9E816F099325}" sibTransId="{75DA18D3-0697-488F-BD4F-2F07657B7DB5}"/>
    <dgm:cxn modelId="{A5F2D0B4-9292-4C8F-ACF7-C283D0C337C2}" type="presOf" srcId="{2A53B3F1-971F-4FF8-A545-20CA965940CF}" destId="{1B86F822-E4C4-4580-BF1B-4382DDB7CFE3}" srcOrd="0" destOrd="0" presId="urn:microsoft.com/office/officeart/2005/8/layout/lProcess3"/>
    <dgm:cxn modelId="{FFBA35AC-9AB1-4228-96BB-D3AAB5D6F647}" srcId="{158F749D-C737-47DC-8DDA-36A9D72E21DF}" destId="{7CE76E64-2C21-44B7-B76B-D517E7353AB8}" srcOrd="1" destOrd="0" parTransId="{2678D77C-4FB7-4B62-AAC6-5181878F39C1}" sibTransId="{9B032854-F0A4-4C1C-A00C-F2F052FAEA46}"/>
    <dgm:cxn modelId="{EC781FC9-DD7C-4621-ABF6-1BC3E779B40A}" srcId="{C7CB893C-4B0F-4D0E-8CD7-ACC874DD7837}" destId="{2A53B3F1-971F-4FF8-A545-20CA965940CF}" srcOrd="0" destOrd="0" parTransId="{56DB4AF5-80BA-4B39-987C-1BD354D259CF}" sibTransId="{B3A05DB5-2B9D-435C-A062-789CFBEB35A2}"/>
    <dgm:cxn modelId="{BD77C422-A6C6-4A95-A36B-CA6BBD6C7AAA}" srcId="{158F749D-C737-47DC-8DDA-36A9D72E21DF}" destId="{C7CB893C-4B0F-4D0E-8CD7-ACC874DD7837}" srcOrd="0" destOrd="0" parTransId="{1A834A3D-9804-4F21-B557-ECA51F1E43FF}" sibTransId="{53DF50D2-F26D-4AAE-A47B-21A25027668E}"/>
    <dgm:cxn modelId="{5510C0D3-D273-4FD7-92C1-F2A307AAF489}" type="presOf" srcId="{27BC691A-FAAE-4E0D-9532-7141F28BD4AC}" destId="{678FD8B6-B9B4-466B-B0CB-65363BCCEDC4}" srcOrd="0" destOrd="0" presId="urn:microsoft.com/office/officeart/2005/8/layout/lProcess3"/>
    <dgm:cxn modelId="{F8A2B78C-AC1A-495B-806E-3FE85E1F5756}" srcId="{7CE76E64-2C21-44B7-B76B-D517E7353AB8}" destId="{CD94BD9D-2F5E-4807-82F9-C5F6E1116C34}" srcOrd="0" destOrd="0" parTransId="{3F2884C5-06DE-443B-ACB4-8D9A76A4C9FB}" sibTransId="{D7D14786-F86C-41E1-9B37-9F66D0E6B70E}"/>
    <dgm:cxn modelId="{6325C983-BEC7-4DA8-89C8-1256FF0F9BC2}" type="presOf" srcId="{497BDB5D-6970-4D73-B266-9832253F5D16}" destId="{D2EC25C7-B69F-4CEC-ADAC-B03F4FFB0FDB}" srcOrd="0" destOrd="0" presId="urn:microsoft.com/office/officeart/2005/8/layout/lProcess3"/>
    <dgm:cxn modelId="{ECC7E1C6-6613-4510-890B-F1AD1662375A}" srcId="{C7CB893C-4B0F-4D0E-8CD7-ACC874DD7837}" destId="{497BDB5D-6970-4D73-B266-9832253F5D16}" srcOrd="1" destOrd="0" parTransId="{649C023C-481D-420D-ABD0-F98DA0B4ADC8}" sibTransId="{E7297BF1-AB4C-4C3B-8FD4-89B32B9266BD}"/>
    <dgm:cxn modelId="{5FDF4F6A-BE13-4F7A-BF51-96D2003830AB}" type="presOf" srcId="{58AD41A8-77C9-4307-A97A-4F6339D10A5F}" destId="{32933E0B-348B-4A80-B5FD-E2895D03638B}" srcOrd="0" destOrd="0" presId="urn:microsoft.com/office/officeart/2005/8/layout/lProcess3"/>
    <dgm:cxn modelId="{22D26D49-37ED-4DD2-A47D-C41700DF4ECF}" type="presParOf" srcId="{45AF1DF6-0BAC-41A2-959D-FD454D2B043A}" destId="{B24463B4-B9EA-42ED-92DB-3F0B20E31389}" srcOrd="0" destOrd="0" presId="urn:microsoft.com/office/officeart/2005/8/layout/lProcess3"/>
    <dgm:cxn modelId="{E6F6D583-6950-4F5D-9A5B-E3B798FA46F7}" type="presParOf" srcId="{B24463B4-B9EA-42ED-92DB-3F0B20E31389}" destId="{D158B59D-2542-4CA1-BF24-853BF6C71B82}" srcOrd="0" destOrd="0" presId="urn:microsoft.com/office/officeart/2005/8/layout/lProcess3"/>
    <dgm:cxn modelId="{7151B829-5FE4-4E76-B571-6544B7A7AAF8}" type="presParOf" srcId="{B24463B4-B9EA-42ED-92DB-3F0B20E31389}" destId="{1AD379E1-5C02-42D4-B0BF-9A7843C63A9C}" srcOrd="1" destOrd="0" presId="urn:microsoft.com/office/officeart/2005/8/layout/lProcess3"/>
    <dgm:cxn modelId="{5432034A-A32E-4AF2-AD42-A62A7A56BCAC}" type="presParOf" srcId="{B24463B4-B9EA-42ED-92DB-3F0B20E31389}" destId="{1B86F822-E4C4-4580-BF1B-4382DDB7CFE3}" srcOrd="2" destOrd="0" presId="urn:microsoft.com/office/officeart/2005/8/layout/lProcess3"/>
    <dgm:cxn modelId="{9B8AEE4A-59E3-46AC-8DB4-CF550221ED48}" type="presParOf" srcId="{B24463B4-B9EA-42ED-92DB-3F0B20E31389}" destId="{071EB122-A1D8-4AD0-A989-4BB21B26E9D1}" srcOrd="3" destOrd="0" presId="urn:microsoft.com/office/officeart/2005/8/layout/lProcess3"/>
    <dgm:cxn modelId="{442DD848-9F88-40AE-B62B-A73AAF751683}" type="presParOf" srcId="{B24463B4-B9EA-42ED-92DB-3F0B20E31389}" destId="{D2EC25C7-B69F-4CEC-ADAC-B03F4FFB0FDB}" srcOrd="4" destOrd="0" presId="urn:microsoft.com/office/officeart/2005/8/layout/lProcess3"/>
    <dgm:cxn modelId="{9A0412D1-A188-4706-AB8F-29148D34A32D}" type="presParOf" srcId="{45AF1DF6-0BAC-41A2-959D-FD454D2B043A}" destId="{836DE93E-A59B-4807-97C3-ACCACF4BA7DB}" srcOrd="1" destOrd="0" presId="urn:microsoft.com/office/officeart/2005/8/layout/lProcess3"/>
    <dgm:cxn modelId="{78311850-ABFF-49FF-8A1D-4D81F199D9F7}" type="presParOf" srcId="{45AF1DF6-0BAC-41A2-959D-FD454D2B043A}" destId="{FEBA78ED-6821-4988-B95C-42B6C6369A3D}" srcOrd="2" destOrd="0" presId="urn:microsoft.com/office/officeart/2005/8/layout/lProcess3"/>
    <dgm:cxn modelId="{B586A144-7410-4DBE-B154-EDCCF73008FE}" type="presParOf" srcId="{FEBA78ED-6821-4988-B95C-42B6C6369A3D}" destId="{312258C9-A245-4950-930C-F79D9CB212AE}" srcOrd="0" destOrd="0" presId="urn:microsoft.com/office/officeart/2005/8/layout/lProcess3"/>
    <dgm:cxn modelId="{58D7E6A9-E2CB-4D1D-AA76-95A6AB0BFBF3}" type="presParOf" srcId="{FEBA78ED-6821-4988-B95C-42B6C6369A3D}" destId="{211ECF41-7162-498B-9D82-31DCD3B8FC44}" srcOrd="1" destOrd="0" presId="urn:microsoft.com/office/officeart/2005/8/layout/lProcess3"/>
    <dgm:cxn modelId="{707D9D04-8AA9-4EAF-A267-4A0889986738}" type="presParOf" srcId="{FEBA78ED-6821-4988-B95C-42B6C6369A3D}" destId="{291D2136-81F8-4828-9FB7-2EEA30C4BF84}" srcOrd="2" destOrd="0" presId="urn:microsoft.com/office/officeart/2005/8/layout/lProcess3"/>
    <dgm:cxn modelId="{523D5236-BE35-43EB-B53E-CCE67D89C539}" type="presParOf" srcId="{45AF1DF6-0BAC-41A2-959D-FD454D2B043A}" destId="{FB32C92A-6A24-486E-9DD0-07F8D077F48F}" srcOrd="3" destOrd="0" presId="urn:microsoft.com/office/officeart/2005/8/layout/lProcess3"/>
    <dgm:cxn modelId="{FF6CEEEA-3576-41BE-A6FA-60DE5042FFCB}" type="presParOf" srcId="{45AF1DF6-0BAC-41A2-959D-FD454D2B043A}" destId="{99376BD9-F093-4370-AB53-4756EDA00BD9}" srcOrd="4" destOrd="0" presId="urn:microsoft.com/office/officeart/2005/8/layout/lProcess3"/>
    <dgm:cxn modelId="{AF3CD582-B105-4D55-9754-2427C27A2C2D}" type="presParOf" srcId="{99376BD9-F093-4370-AB53-4756EDA00BD9}" destId="{BF78CB55-9DA9-47DB-90A5-47A8F3734796}" srcOrd="0" destOrd="0" presId="urn:microsoft.com/office/officeart/2005/8/layout/lProcess3"/>
    <dgm:cxn modelId="{8A23FF0E-52EE-4011-AB97-ECD2FA838286}" type="presParOf" srcId="{99376BD9-F093-4370-AB53-4756EDA00BD9}" destId="{807FE413-935D-4EDB-994B-0D9BC448DE82}" srcOrd="1" destOrd="0" presId="urn:microsoft.com/office/officeart/2005/8/layout/lProcess3"/>
    <dgm:cxn modelId="{B3C301FC-8FC4-48D3-88D0-2579B72FAA7D}" type="presParOf" srcId="{99376BD9-F093-4370-AB53-4756EDA00BD9}" destId="{678FD8B6-B9B4-466B-B0CB-65363BCCEDC4}" srcOrd="2" destOrd="0" presId="urn:microsoft.com/office/officeart/2005/8/layout/lProcess3"/>
    <dgm:cxn modelId="{48BC7D64-B9C3-48D0-A997-D3E653662BEF}" type="presParOf" srcId="{99376BD9-F093-4370-AB53-4756EDA00BD9}" destId="{13B026D6-146D-4644-A8C4-F368545E83B1}" srcOrd="3" destOrd="0" presId="urn:microsoft.com/office/officeart/2005/8/layout/lProcess3"/>
    <dgm:cxn modelId="{DAE8258E-12AA-4307-AB37-FB3A2B357D53}" type="presParOf" srcId="{99376BD9-F093-4370-AB53-4756EDA00BD9}" destId="{32933E0B-348B-4A80-B5FD-E2895D03638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9767CE-5D97-451E-AD5E-CA270B1F9D18}" type="doc">
      <dgm:prSet loTypeId="urn:diagrams.loki3.com/BracketList" loCatId="list" qsTypeId="urn:microsoft.com/office/officeart/2005/8/quickstyle/simple1" qsCatId="simple" csTypeId="urn:microsoft.com/office/officeart/2005/8/colors/accent0_3" csCatId="mainScheme" phldr="1"/>
      <dgm:spPr/>
      <dgm:t>
        <a:bodyPr/>
        <a:lstStyle/>
        <a:p>
          <a:endParaRPr lang="es-AR"/>
        </a:p>
      </dgm:t>
    </dgm:pt>
    <dgm:pt modelId="{7C4A0C2C-FD2B-4835-981F-E5CA86F82E78}">
      <dgm:prSet phldrT="[Text]"/>
      <dgm:spPr/>
      <dgm:t>
        <a:bodyPr/>
        <a:lstStyle/>
        <a:p>
          <a:r>
            <a:rPr lang="es-AR" dirty="0" smtClean="0"/>
            <a:t>7 principios</a:t>
          </a:r>
          <a:endParaRPr lang="es-AR" dirty="0"/>
        </a:p>
      </dgm:t>
    </dgm:pt>
    <dgm:pt modelId="{A69BB0AA-F4CA-4402-8CEE-198AE49D0B10}" type="parTrans" cxnId="{ACDDED54-6B64-4258-8981-F36E6DD0F3CD}">
      <dgm:prSet/>
      <dgm:spPr/>
      <dgm:t>
        <a:bodyPr/>
        <a:lstStyle/>
        <a:p>
          <a:endParaRPr lang="es-AR"/>
        </a:p>
      </dgm:t>
    </dgm:pt>
    <dgm:pt modelId="{C6FFD378-F9A1-40F7-BF18-1448BEF5C0A2}" type="sibTrans" cxnId="{ACDDED54-6B64-4258-8981-F36E6DD0F3CD}">
      <dgm:prSet/>
      <dgm:spPr/>
      <dgm:t>
        <a:bodyPr/>
        <a:lstStyle/>
        <a:p>
          <a:endParaRPr lang="es-AR"/>
        </a:p>
      </dgm:t>
    </dgm:pt>
    <dgm:pt modelId="{13DC5E45-2A23-47CB-B8E4-2176C4DBB79C}">
      <dgm:prSet phldrT="[Text]"/>
      <dgm:spPr/>
      <dgm:t>
        <a:bodyPr/>
        <a:lstStyle/>
        <a:p>
          <a:r>
            <a:rPr lang="es-AR" dirty="0" smtClean="0"/>
            <a:t>La razón de que exista todo</a:t>
          </a:r>
          <a:endParaRPr lang="es-AR" dirty="0"/>
        </a:p>
      </dgm:t>
    </dgm:pt>
    <dgm:pt modelId="{6115B8E4-F43C-4CC5-AB48-0600C1D37CA9}" type="parTrans" cxnId="{DB2D7081-9DBB-4AD1-9B18-7CB61C5B6CE7}">
      <dgm:prSet/>
      <dgm:spPr/>
      <dgm:t>
        <a:bodyPr/>
        <a:lstStyle/>
        <a:p>
          <a:endParaRPr lang="es-AR"/>
        </a:p>
      </dgm:t>
    </dgm:pt>
    <dgm:pt modelId="{DC8B40EF-E63C-4528-8ECA-81E823FC10C6}" type="sibTrans" cxnId="{DB2D7081-9DBB-4AD1-9B18-7CB61C5B6CE7}">
      <dgm:prSet/>
      <dgm:spPr/>
      <dgm:t>
        <a:bodyPr/>
        <a:lstStyle/>
        <a:p>
          <a:endParaRPr lang="es-AR"/>
        </a:p>
      </dgm:t>
    </dgm:pt>
    <dgm:pt modelId="{1E16D478-8497-475E-BCC5-4334F9D66F5A}">
      <dgm:prSet/>
      <dgm:spPr/>
      <dgm:t>
        <a:bodyPr/>
        <a:lstStyle/>
        <a:p>
          <a:r>
            <a:rPr lang="es-AR" dirty="0" smtClean="0"/>
            <a:t>MSE (Mantenlo sencillo - </a:t>
          </a:r>
          <a:r>
            <a:rPr lang="es-AR" dirty="0" err="1" smtClean="0"/>
            <a:t>Make</a:t>
          </a:r>
          <a:r>
            <a:rPr lang="es-AR" dirty="0" smtClean="0"/>
            <a:t> </a:t>
          </a:r>
          <a:r>
            <a:rPr lang="es-AR" dirty="0" err="1" smtClean="0"/>
            <a:t>Stupidly</a:t>
          </a:r>
          <a:r>
            <a:rPr lang="es-AR" dirty="0" smtClean="0"/>
            <a:t>, </a:t>
          </a:r>
          <a:r>
            <a:rPr lang="es-AR" dirty="0" err="1" smtClean="0"/>
            <a:t>Easy</a:t>
          </a:r>
          <a:r>
            <a:rPr lang="es-AR" dirty="0" smtClean="0"/>
            <a:t>)</a:t>
          </a:r>
          <a:endParaRPr lang="es-AR" dirty="0"/>
        </a:p>
      </dgm:t>
    </dgm:pt>
    <dgm:pt modelId="{B4AF6BE9-393A-4E5B-A538-E6B22C7F431E}" type="parTrans" cxnId="{547FE49E-5CB2-4BF1-8C47-5CD75EEB9D79}">
      <dgm:prSet/>
      <dgm:spPr/>
      <dgm:t>
        <a:bodyPr/>
        <a:lstStyle/>
        <a:p>
          <a:endParaRPr lang="es-AR"/>
        </a:p>
      </dgm:t>
    </dgm:pt>
    <dgm:pt modelId="{A94CB02D-738A-4329-A272-88996CD9EABA}" type="sibTrans" cxnId="{547FE49E-5CB2-4BF1-8C47-5CD75EEB9D79}">
      <dgm:prSet/>
      <dgm:spPr/>
      <dgm:t>
        <a:bodyPr/>
        <a:lstStyle/>
        <a:p>
          <a:endParaRPr lang="es-AR"/>
        </a:p>
      </dgm:t>
    </dgm:pt>
    <dgm:pt modelId="{290970AC-8AEF-49D6-9AAA-C40C3207AB55}">
      <dgm:prSet/>
      <dgm:spPr/>
      <dgm:t>
        <a:bodyPr/>
        <a:lstStyle/>
        <a:p>
          <a:r>
            <a:rPr lang="es-AR" dirty="0" smtClean="0"/>
            <a:t>Mantener la visión</a:t>
          </a:r>
          <a:endParaRPr lang="es-AR" dirty="0"/>
        </a:p>
      </dgm:t>
    </dgm:pt>
    <dgm:pt modelId="{ECE1FFEC-89E0-48EC-9D1A-C17402755CFE}" type="parTrans" cxnId="{CDE2476E-1CE0-48C4-B0D4-259431407AA7}">
      <dgm:prSet/>
      <dgm:spPr/>
      <dgm:t>
        <a:bodyPr/>
        <a:lstStyle/>
        <a:p>
          <a:endParaRPr lang="es-AR"/>
        </a:p>
      </dgm:t>
    </dgm:pt>
    <dgm:pt modelId="{BA8D301B-9A29-4112-BE50-F60287E794DB}" type="sibTrans" cxnId="{CDE2476E-1CE0-48C4-B0D4-259431407AA7}">
      <dgm:prSet/>
      <dgm:spPr/>
      <dgm:t>
        <a:bodyPr/>
        <a:lstStyle/>
        <a:p>
          <a:endParaRPr lang="es-AR"/>
        </a:p>
      </dgm:t>
    </dgm:pt>
    <dgm:pt modelId="{A598B77B-C1CB-499C-92D5-D2A91825A58B}">
      <dgm:prSet/>
      <dgm:spPr/>
      <dgm:t>
        <a:bodyPr/>
        <a:lstStyle/>
        <a:p>
          <a:r>
            <a:rPr lang="es-AR" dirty="0" smtClean="0"/>
            <a:t>Otros consumirán lo que usted produce</a:t>
          </a:r>
          <a:endParaRPr lang="es-AR" dirty="0"/>
        </a:p>
      </dgm:t>
    </dgm:pt>
    <dgm:pt modelId="{ECBC67E4-35DA-4306-B4C1-A2037C1AE3B3}" type="parTrans" cxnId="{DC31E937-98DF-4E60-A819-64A2A65C6381}">
      <dgm:prSet/>
      <dgm:spPr/>
      <dgm:t>
        <a:bodyPr/>
        <a:lstStyle/>
        <a:p>
          <a:endParaRPr lang="es-AR"/>
        </a:p>
      </dgm:t>
    </dgm:pt>
    <dgm:pt modelId="{422A909E-435A-4C47-92D8-C62AFFC7D355}" type="sibTrans" cxnId="{DC31E937-98DF-4E60-A819-64A2A65C6381}">
      <dgm:prSet/>
      <dgm:spPr/>
      <dgm:t>
        <a:bodyPr/>
        <a:lstStyle/>
        <a:p>
          <a:endParaRPr lang="es-AR"/>
        </a:p>
      </dgm:t>
    </dgm:pt>
    <dgm:pt modelId="{076743A6-D78B-470D-BEEE-0B42BDEE4C62}">
      <dgm:prSet/>
      <dgm:spPr/>
      <dgm:t>
        <a:bodyPr/>
        <a:lstStyle/>
        <a:p>
          <a:r>
            <a:rPr lang="es-AR" smtClean="0"/>
            <a:t>Abrase al futuro</a:t>
          </a:r>
          <a:endParaRPr lang="es-AR"/>
        </a:p>
      </dgm:t>
    </dgm:pt>
    <dgm:pt modelId="{03EF5A76-F39C-411C-80AC-78B1A7B2DECD}" type="parTrans" cxnId="{07706731-9612-445A-95E8-9A781D4B33DD}">
      <dgm:prSet/>
      <dgm:spPr/>
      <dgm:t>
        <a:bodyPr/>
        <a:lstStyle/>
        <a:p>
          <a:endParaRPr lang="es-AR"/>
        </a:p>
      </dgm:t>
    </dgm:pt>
    <dgm:pt modelId="{090A8FA1-FA0C-4181-9691-9ADA1E7CC71B}" type="sibTrans" cxnId="{07706731-9612-445A-95E8-9A781D4B33DD}">
      <dgm:prSet/>
      <dgm:spPr/>
      <dgm:t>
        <a:bodyPr/>
        <a:lstStyle/>
        <a:p>
          <a:endParaRPr lang="es-AR"/>
        </a:p>
      </dgm:t>
    </dgm:pt>
    <dgm:pt modelId="{91517ABC-0DEF-491C-97EC-AAEE1B98AC85}">
      <dgm:prSet/>
      <dgm:spPr/>
      <dgm:t>
        <a:bodyPr/>
        <a:lstStyle/>
        <a:p>
          <a:r>
            <a:rPr lang="es-AR" smtClean="0"/>
            <a:t>Planee por anticipado la reutilización</a:t>
          </a:r>
          <a:endParaRPr lang="es-AR"/>
        </a:p>
      </dgm:t>
    </dgm:pt>
    <dgm:pt modelId="{9A27180E-3C3B-49BA-92B5-E64A9DE97552}" type="parTrans" cxnId="{EAC57353-6B02-4BA3-B83A-77BC3652B92B}">
      <dgm:prSet/>
      <dgm:spPr/>
      <dgm:t>
        <a:bodyPr/>
        <a:lstStyle/>
        <a:p>
          <a:endParaRPr lang="es-AR"/>
        </a:p>
      </dgm:t>
    </dgm:pt>
    <dgm:pt modelId="{F5B3D16D-6E88-46C7-955D-CBD7B2552C83}" type="sibTrans" cxnId="{EAC57353-6B02-4BA3-B83A-77BC3652B92B}">
      <dgm:prSet/>
      <dgm:spPr/>
      <dgm:t>
        <a:bodyPr/>
        <a:lstStyle/>
        <a:p>
          <a:endParaRPr lang="es-AR"/>
        </a:p>
      </dgm:t>
    </dgm:pt>
    <dgm:pt modelId="{3CD8113C-3B56-46E1-8525-772E1C7EB65E}">
      <dgm:prSet/>
      <dgm:spPr/>
      <dgm:t>
        <a:bodyPr/>
        <a:lstStyle/>
        <a:p>
          <a:r>
            <a:rPr lang="es-AR" dirty="0" smtClean="0"/>
            <a:t>Piense</a:t>
          </a:r>
          <a:endParaRPr lang="es-AR" dirty="0"/>
        </a:p>
      </dgm:t>
    </dgm:pt>
    <dgm:pt modelId="{FF8FE7AA-C3D3-4C75-A410-CD25E234DCAA}" type="parTrans" cxnId="{2BD74B95-8A6D-4AAA-A824-28652F43570D}">
      <dgm:prSet/>
      <dgm:spPr/>
      <dgm:t>
        <a:bodyPr/>
        <a:lstStyle/>
        <a:p>
          <a:endParaRPr lang="es-AR"/>
        </a:p>
      </dgm:t>
    </dgm:pt>
    <dgm:pt modelId="{843D9154-AD0C-4017-9559-BA040B36DE3B}" type="sibTrans" cxnId="{2BD74B95-8A6D-4AAA-A824-28652F43570D}">
      <dgm:prSet/>
      <dgm:spPr/>
      <dgm:t>
        <a:bodyPr/>
        <a:lstStyle/>
        <a:p>
          <a:endParaRPr lang="es-AR"/>
        </a:p>
      </dgm:t>
    </dgm:pt>
    <dgm:pt modelId="{1936FBA9-0B00-4E99-A3C9-D0E2DD062D2F}" type="pres">
      <dgm:prSet presAssocID="{689767CE-5D97-451E-AD5E-CA270B1F9D18}" presName="Name0" presStyleCnt="0">
        <dgm:presLayoutVars>
          <dgm:dir/>
          <dgm:animLvl val="lvl"/>
          <dgm:resizeHandles val="exact"/>
        </dgm:presLayoutVars>
      </dgm:prSet>
      <dgm:spPr/>
      <dgm:t>
        <a:bodyPr/>
        <a:lstStyle/>
        <a:p>
          <a:endParaRPr lang="es-AR"/>
        </a:p>
      </dgm:t>
    </dgm:pt>
    <dgm:pt modelId="{F62D3748-6F17-4E22-8BF5-B3067E6645B6}" type="pres">
      <dgm:prSet presAssocID="{7C4A0C2C-FD2B-4835-981F-E5CA86F82E78}" presName="linNode" presStyleCnt="0"/>
      <dgm:spPr/>
    </dgm:pt>
    <dgm:pt modelId="{BEDF4669-9EF9-46E1-8008-A8604316178C}" type="pres">
      <dgm:prSet presAssocID="{7C4A0C2C-FD2B-4835-981F-E5CA86F82E78}" presName="parTx" presStyleLbl="revTx" presStyleIdx="0" presStyleCnt="1" custScaleX="139454" custLinFactNeighborX="8415">
        <dgm:presLayoutVars>
          <dgm:chMax val="1"/>
          <dgm:bulletEnabled val="1"/>
        </dgm:presLayoutVars>
      </dgm:prSet>
      <dgm:spPr/>
      <dgm:t>
        <a:bodyPr/>
        <a:lstStyle/>
        <a:p>
          <a:endParaRPr lang="es-AR"/>
        </a:p>
      </dgm:t>
    </dgm:pt>
    <dgm:pt modelId="{AF0B1D8D-4497-4DB9-9AEC-20E1336CE3A9}" type="pres">
      <dgm:prSet presAssocID="{7C4A0C2C-FD2B-4835-981F-E5CA86F82E78}" presName="bracket" presStyleLbl="parChTrans1D1" presStyleIdx="0" presStyleCnt="1" custLinFactNeighborX="-16369"/>
      <dgm:spPr/>
    </dgm:pt>
    <dgm:pt modelId="{8D2A262B-2CCA-4B07-AD71-11FA46E8B7CE}" type="pres">
      <dgm:prSet presAssocID="{7C4A0C2C-FD2B-4835-981F-E5CA86F82E78}" presName="spH" presStyleCnt="0"/>
      <dgm:spPr/>
    </dgm:pt>
    <dgm:pt modelId="{53342496-E4A1-4E01-B93D-47DA6F9C0245}" type="pres">
      <dgm:prSet presAssocID="{7C4A0C2C-FD2B-4835-981F-E5CA86F82E78}" presName="desTx" presStyleLbl="node1" presStyleIdx="0" presStyleCnt="1" custScaleX="175906" custScaleY="99448" custLinFactNeighborX="-86465">
        <dgm:presLayoutVars>
          <dgm:bulletEnabled val="1"/>
        </dgm:presLayoutVars>
      </dgm:prSet>
      <dgm:spPr/>
      <dgm:t>
        <a:bodyPr/>
        <a:lstStyle/>
        <a:p>
          <a:endParaRPr lang="es-AR"/>
        </a:p>
      </dgm:t>
    </dgm:pt>
  </dgm:ptLst>
  <dgm:cxnLst>
    <dgm:cxn modelId="{DC31E937-98DF-4E60-A819-64A2A65C6381}" srcId="{7C4A0C2C-FD2B-4835-981F-E5CA86F82E78}" destId="{A598B77B-C1CB-499C-92D5-D2A91825A58B}" srcOrd="3" destOrd="0" parTransId="{ECBC67E4-35DA-4306-B4C1-A2037C1AE3B3}" sibTransId="{422A909E-435A-4C47-92D8-C62AFFC7D355}"/>
    <dgm:cxn modelId="{67EA9D21-03F7-413B-83DE-4C725ADC147D}" type="presOf" srcId="{3CD8113C-3B56-46E1-8525-772E1C7EB65E}" destId="{53342496-E4A1-4E01-B93D-47DA6F9C0245}" srcOrd="0" destOrd="6" presId="urn:diagrams.loki3.com/BracketList"/>
    <dgm:cxn modelId="{CDE2476E-1CE0-48C4-B0D4-259431407AA7}" srcId="{7C4A0C2C-FD2B-4835-981F-E5CA86F82E78}" destId="{290970AC-8AEF-49D6-9AAA-C40C3207AB55}" srcOrd="2" destOrd="0" parTransId="{ECE1FFEC-89E0-48EC-9D1A-C17402755CFE}" sibTransId="{BA8D301B-9A29-4112-BE50-F60287E794DB}"/>
    <dgm:cxn modelId="{A94AD1EC-6236-4B6E-8C0B-C0DA493230E6}" type="presOf" srcId="{7C4A0C2C-FD2B-4835-981F-E5CA86F82E78}" destId="{BEDF4669-9EF9-46E1-8008-A8604316178C}" srcOrd="0" destOrd="0" presId="urn:diagrams.loki3.com/BracketList"/>
    <dgm:cxn modelId="{9C7B42FC-694C-4C10-8B2F-4A68737B5F27}" type="presOf" srcId="{A598B77B-C1CB-499C-92D5-D2A91825A58B}" destId="{53342496-E4A1-4E01-B93D-47DA6F9C0245}" srcOrd="0" destOrd="3" presId="urn:diagrams.loki3.com/BracketList"/>
    <dgm:cxn modelId="{DB2D7081-9DBB-4AD1-9B18-7CB61C5B6CE7}" srcId="{7C4A0C2C-FD2B-4835-981F-E5CA86F82E78}" destId="{13DC5E45-2A23-47CB-B8E4-2176C4DBB79C}" srcOrd="0" destOrd="0" parTransId="{6115B8E4-F43C-4CC5-AB48-0600C1D37CA9}" sibTransId="{DC8B40EF-E63C-4528-8ECA-81E823FC10C6}"/>
    <dgm:cxn modelId="{547FE49E-5CB2-4BF1-8C47-5CD75EEB9D79}" srcId="{7C4A0C2C-FD2B-4835-981F-E5CA86F82E78}" destId="{1E16D478-8497-475E-BCC5-4334F9D66F5A}" srcOrd="1" destOrd="0" parTransId="{B4AF6BE9-393A-4E5B-A538-E6B22C7F431E}" sibTransId="{A94CB02D-738A-4329-A272-88996CD9EABA}"/>
    <dgm:cxn modelId="{6D8D1339-44CB-4046-9780-5594C53B5A11}" type="presOf" srcId="{91517ABC-0DEF-491C-97EC-AAEE1B98AC85}" destId="{53342496-E4A1-4E01-B93D-47DA6F9C0245}" srcOrd="0" destOrd="5" presId="urn:diagrams.loki3.com/BracketList"/>
    <dgm:cxn modelId="{EAC57353-6B02-4BA3-B83A-77BC3652B92B}" srcId="{7C4A0C2C-FD2B-4835-981F-E5CA86F82E78}" destId="{91517ABC-0DEF-491C-97EC-AAEE1B98AC85}" srcOrd="5" destOrd="0" parTransId="{9A27180E-3C3B-49BA-92B5-E64A9DE97552}" sibTransId="{F5B3D16D-6E88-46C7-955D-CBD7B2552C83}"/>
    <dgm:cxn modelId="{07706731-9612-445A-95E8-9A781D4B33DD}" srcId="{7C4A0C2C-FD2B-4835-981F-E5CA86F82E78}" destId="{076743A6-D78B-470D-BEEE-0B42BDEE4C62}" srcOrd="4" destOrd="0" parTransId="{03EF5A76-F39C-411C-80AC-78B1A7B2DECD}" sibTransId="{090A8FA1-FA0C-4181-9691-9ADA1E7CC71B}"/>
    <dgm:cxn modelId="{ACDDED54-6B64-4258-8981-F36E6DD0F3CD}" srcId="{689767CE-5D97-451E-AD5E-CA270B1F9D18}" destId="{7C4A0C2C-FD2B-4835-981F-E5CA86F82E78}" srcOrd="0" destOrd="0" parTransId="{A69BB0AA-F4CA-4402-8CEE-198AE49D0B10}" sibTransId="{C6FFD378-F9A1-40F7-BF18-1448BEF5C0A2}"/>
    <dgm:cxn modelId="{32ADC62D-A273-4AD0-980A-DF3200B1430A}" type="presOf" srcId="{13DC5E45-2A23-47CB-B8E4-2176C4DBB79C}" destId="{53342496-E4A1-4E01-B93D-47DA6F9C0245}" srcOrd="0" destOrd="0" presId="urn:diagrams.loki3.com/BracketList"/>
    <dgm:cxn modelId="{F830A731-21DF-4507-8765-F7D15C00CFB8}" type="presOf" srcId="{290970AC-8AEF-49D6-9AAA-C40C3207AB55}" destId="{53342496-E4A1-4E01-B93D-47DA6F9C0245}" srcOrd="0" destOrd="2" presId="urn:diagrams.loki3.com/BracketList"/>
    <dgm:cxn modelId="{41EAA6CE-2755-4EFB-A615-B4C282517EFC}" type="presOf" srcId="{689767CE-5D97-451E-AD5E-CA270B1F9D18}" destId="{1936FBA9-0B00-4E99-A3C9-D0E2DD062D2F}" srcOrd="0" destOrd="0" presId="urn:diagrams.loki3.com/BracketList"/>
    <dgm:cxn modelId="{9EA726F0-ED8C-467D-ADFA-FB2CFBEC1202}" type="presOf" srcId="{1E16D478-8497-475E-BCC5-4334F9D66F5A}" destId="{53342496-E4A1-4E01-B93D-47DA6F9C0245}" srcOrd="0" destOrd="1" presId="urn:diagrams.loki3.com/BracketList"/>
    <dgm:cxn modelId="{BEBFB428-E9A0-491E-A6BA-34C08150AB9D}" type="presOf" srcId="{076743A6-D78B-470D-BEEE-0B42BDEE4C62}" destId="{53342496-E4A1-4E01-B93D-47DA6F9C0245}" srcOrd="0" destOrd="4" presId="urn:diagrams.loki3.com/BracketList"/>
    <dgm:cxn modelId="{2BD74B95-8A6D-4AAA-A824-28652F43570D}" srcId="{7C4A0C2C-FD2B-4835-981F-E5CA86F82E78}" destId="{3CD8113C-3B56-46E1-8525-772E1C7EB65E}" srcOrd="6" destOrd="0" parTransId="{FF8FE7AA-C3D3-4C75-A410-CD25E234DCAA}" sibTransId="{843D9154-AD0C-4017-9559-BA040B36DE3B}"/>
    <dgm:cxn modelId="{24E65261-3B4D-4854-990E-C016C7B66504}" type="presParOf" srcId="{1936FBA9-0B00-4E99-A3C9-D0E2DD062D2F}" destId="{F62D3748-6F17-4E22-8BF5-B3067E6645B6}" srcOrd="0" destOrd="0" presId="urn:diagrams.loki3.com/BracketList"/>
    <dgm:cxn modelId="{455091C3-EE47-418D-ABAD-727A599C8F8B}" type="presParOf" srcId="{F62D3748-6F17-4E22-8BF5-B3067E6645B6}" destId="{BEDF4669-9EF9-46E1-8008-A8604316178C}" srcOrd="0" destOrd="0" presId="urn:diagrams.loki3.com/BracketList"/>
    <dgm:cxn modelId="{390FD064-E1C6-4BBD-8BB8-6701078D6BB3}" type="presParOf" srcId="{F62D3748-6F17-4E22-8BF5-B3067E6645B6}" destId="{AF0B1D8D-4497-4DB9-9AEC-20E1336CE3A9}" srcOrd="1" destOrd="0" presId="urn:diagrams.loki3.com/BracketList"/>
    <dgm:cxn modelId="{731DAF98-3F37-412B-B705-B6F9F064B04B}" type="presParOf" srcId="{F62D3748-6F17-4E22-8BF5-B3067E6645B6}" destId="{8D2A262B-2CCA-4B07-AD71-11FA46E8B7CE}" srcOrd="2" destOrd="0" presId="urn:diagrams.loki3.com/BracketList"/>
    <dgm:cxn modelId="{452DCFBA-31A0-4A6F-AC19-1830BA5B5D7C}" type="presParOf" srcId="{F62D3748-6F17-4E22-8BF5-B3067E6645B6}" destId="{53342496-E4A1-4E01-B93D-47DA6F9C0245}"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CD19F-8C11-419B-B4B2-74374E5CDADA}">
      <dsp:nvSpPr>
        <dsp:cNvPr id="0" name=""/>
        <dsp:cNvSpPr/>
      </dsp:nvSpPr>
      <dsp:spPr>
        <a:xfrm>
          <a:off x="5069493" y="184033"/>
          <a:ext cx="2400006" cy="2400006"/>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s-AR" sz="3200" kern="1200" dirty="0" smtClean="0"/>
            <a:t>Entender el problema</a:t>
          </a:r>
          <a:endParaRPr lang="es-AR" sz="3200" kern="1200" dirty="0"/>
        </a:p>
      </dsp:txBody>
      <dsp:txXfrm>
        <a:off x="5186652" y="301192"/>
        <a:ext cx="2165688" cy="2165688"/>
      </dsp:txXfrm>
    </dsp:sp>
    <dsp:sp modelId="{6F0C9D38-2F47-4E98-8BFF-363B5FA119B2}">
      <dsp:nvSpPr>
        <dsp:cNvPr id="0" name=""/>
        <dsp:cNvSpPr/>
      </dsp:nvSpPr>
      <dsp:spPr>
        <a:xfrm rot="21027831">
          <a:off x="7463754" y="1113571"/>
          <a:ext cx="831471" cy="0"/>
        </a:xfrm>
        <a:custGeom>
          <a:avLst/>
          <a:gdLst/>
          <a:ahLst/>
          <a:cxnLst/>
          <a:rect l="0" t="0" r="0" b="0"/>
          <a:pathLst>
            <a:path>
              <a:moveTo>
                <a:pt x="0" y="0"/>
              </a:moveTo>
              <a:lnTo>
                <a:pt x="831471" y="0"/>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1A715-6578-4784-B613-E8135B32FADF}">
      <dsp:nvSpPr>
        <dsp:cNvPr id="0" name=""/>
        <dsp:cNvSpPr/>
      </dsp:nvSpPr>
      <dsp:spPr>
        <a:xfrm>
          <a:off x="8289481" y="231202"/>
          <a:ext cx="2256002" cy="1247999"/>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s-AR" sz="2700" kern="1200" dirty="0" smtClean="0"/>
            <a:t>Quienes participan?</a:t>
          </a:r>
          <a:endParaRPr lang="es-AR" sz="2700" kern="1200" dirty="0"/>
        </a:p>
      </dsp:txBody>
      <dsp:txXfrm>
        <a:off x="8350403" y="292124"/>
        <a:ext cx="2134158" cy="1126155"/>
      </dsp:txXfrm>
    </dsp:sp>
    <dsp:sp modelId="{7C625900-D60C-4EF2-83DA-556AE5406A0F}">
      <dsp:nvSpPr>
        <dsp:cNvPr id="0" name=""/>
        <dsp:cNvSpPr/>
      </dsp:nvSpPr>
      <dsp:spPr>
        <a:xfrm rot="1050240">
          <a:off x="7450578" y="1885393"/>
          <a:ext cx="817264" cy="0"/>
        </a:xfrm>
        <a:custGeom>
          <a:avLst/>
          <a:gdLst/>
          <a:ahLst/>
          <a:cxnLst/>
          <a:rect l="0" t="0" r="0" b="0"/>
          <a:pathLst>
            <a:path>
              <a:moveTo>
                <a:pt x="0" y="0"/>
              </a:moveTo>
              <a:lnTo>
                <a:pt x="817264" y="0"/>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968DDD-58D3-4D9C-AFAE-0C0AAEEE07C8}">
      <dsp:nvSpPr>
        <dsp:cNvPr id="0" name=""/>
        <dsp:cNvSpPr/>
      </dsp:nvSpPr>
      <dsp:spPr>
        <a:xfrm>
          <a:off x="8248921" y="1740043"/>
          <a:ext cx="2256002" cy="1247999"/>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s-AR" sz="2300" kern="1200" dirty="0" smtClean="0"/>
            <a:t>Cuales son las incógnitas?</a:t>
          </a:r>
          <a:endParaRPr lang="es-AR" sz="2300" kern="1200" dirty="0"/>
        </a:p>
      </dsp:txBody>
      <dsp:txXfrm>
        <a:off x="8309843" y="1800965"/>
        <a:ext cx="2134158" cy="1126155"/>
      </dsp:txXfrm>
    </dsp:sp>
    <dsp:sp modelId="{C62B1761-AD8B-49EE-9A72-7E207D159E91}">
      <dsp:nvSpPr>
        <dsp:cNvPr id="0" name=""/>
        <dsp:cNvSpPr/>
      </dsp:nvSpPr>
      <dsp:spPr>
        <a:xfrm rot="2443742">
          <a:off x="7283291" y="2918908"/>
          <a:ext cx="1537661" cy="0"/>
        </a:xfrm>
        <a:custGeom>
          <a:avLst/>
          <a:gdLst/>
          <a:ahLst/>
          <a:cxnLst/>
          <a:rect l="0" t="0" r="0" b="0"/>
          <a:pathLst>
            <a:path>
              <a:moveTo>
                <a:pt x="0" y="0"/>
              </a:moveTo>
              <a:lnTo>
                <a:pt x="1537661" y="0"/>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7F5362-7986-44BB-932A-0C8A45839B05}">
      <dsp:nvSpPr>
        <dsp:cNvPr id="0" name=""/>
        <dsp:cNvSpPr/>
      </dsp:nvSpPr>
      <dsp:spPr>
        <a:xfrm>
          <a:off x="8231467" y="3420557"/>
          <a:ext cx="2256002" cy="1247999"/>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s-AR" sz="2700" kern="1200" dirty="0" smtClean="0"/>
            <a:t>Se puede fraccionar?</a:t>
          </a:r>
          <a:endParaRPr lang="es-AR" sz="2700" kern="1200" dirty="0"/>
        </a:p>
      </dsp:txBody>
      <dsp:txXfrm>
        <a:off x="8292389" y="3481479"/>
        <a:ext cx="2134158" cy="1126155"/>
      </dsp:txXfrm>
    </dsp:sp>
    <dsp:sp modelId="{0738D71C-87E0-4B6B-B946-57A849FB6D51}">
      <dsp:nvSpPr>
        <dsp:cNvPr id="0" name=""/>
        <dsp:cNvSpPr/>
      </dsp:nvSpPr>
      <dsp:spPr>
        <a:xfrm rot="5424642">
          <a:off x="5839631" y="3002293"/>
          <a:ext cx="836530" cy="0"/>
        </a:xfrm>
        <a:custGeom>
          <a:avLst/>
          <a:gdLst/>
          <a:ahLst/>
          <a:cxnLst/>
          <a:rect l="0" t="0" r="0" b="0"/>
          <a:pathLst>
            <a:path>
              <a:moveTo>
                <a:pt x="0" y="0"/>
              </a:moveTo>
              <a:lnTo>
                <a:pt x="836530" y="0"/>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FB4C4E-1302-496F-97AA-C618818136FF}">
      <dsp:nvSpPr>
        <dsp:cNvPr id="0" name=""/>
        <dsp:cNvSpPr/>
      </dsp:nvSpPr>
      <dsp:spPr>
        <a:xfrm>
          <a:off x="5122424" y="3420548"/>
          <a:ext cx="2256002" cy="1247999"/>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s-AR" sz="2100" kern="1200" dirty="0" smtClean="0"/>
            <a:t>Es posible modelarlo gráficamente?</a:t>
          </a:r>
          <a:endParaRPr lang="es-AR" sz="2100" kern="1200" dirty="0"/>
        </a:p>
      </dsp:txBody>
      <dsp:txXfrm>
        <a:off x="5183346" y="3481470"/>
        <a:ext cx="2134158" cy="1126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8B59D-2542-4CA1-BF24-853BF6C71B82}">
      <dsp:nvSpPr>
        <dsp:cNvPr id="0" name=""/>
        <dsp:cNvSpPr/>
      </dsp:nvSpPr>
      <dsp:spPr>
        <a:xfrm>
          <a:off x="505136" y="754"/>
          <a:ext cx="4120276" cy="1238248"/>
        </a:xfrm>
        <a:prstGeom prst="chevron">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s-AR" sz="2500" kern="1200" dirty="0" smtClean="0"/>
            <a:t>¿Conoce un problema similar?</a:t>
          </a:r>
          <a:endParaRPr lang="es-AR" sz="2500" kern="1200" dirty="0"/>
        </a:p>
      </dsp:txBody>
      <dsp:txXfrm>
        <a:off x="1124260" y="754"/>
        <a:ext cx="2882028" cy="1238248"/>
      </dsp:txXfrm>
    </dsp:sp>
    <dsp:sp modelId="{1B86F822-E4C4-4580-BF1B-4382DDB7CFE3}">
      <dsp:nvSpPr>
        <dsp:cNvPr id="0" name=""/>
        <dsp:cNvSpPr/>
      </dsp:nvSpPr>
      <dsp:spPr>
        <a:xfrm>
          <a:off x="4182739" y="54617"/>
          <a:ext cx="3761812" cy="1130522"/>
        </a:xfrm>
        <a:prstGeom prst="chevron">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AR" sz="2000" kern="1200" dirty="0" smtClean="0"/>
            <a:t>¿Lo ha resuelto?</a:t>
          </a:r>
          <a:endParaRPr lang="es-AR" sz="2000" kern="1200" dirty="0"/>
        </a:p>
      </dsp:txBody>
      <dsp:txXfrm>
        <a:off x="4748000" y="54617"/>
        <a:ext cx="2631290" cy="1130522"/>
      </dsp:txXfrm>
    </dsp:sp>
    <dsp:sp modelId="{D2EC25C7-B69F-4CEC-ADAC-B03F4FFB0FDB}">
      <dsp:nvSpPr>
        <dsp:cNvPr id="0" name=""/>
        <dsp:cNvSpPr/>
      </dsp:nvSpPr>
      <dsp:spPr>
        <a:xfrm>
          <a:off x="7548869" y="54617"/>
          <a:ext cx="4137994" cy="1130522"/>
        </a:xfrm>
        <a:prstGeom prst="chevron">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AR" sz="2000" kern="1200" dirty="0" smtClean="0"/>
            <a:t>¿Existen elementos reutilizables?</a:t>
          </a:r>
          <a:endParaRPr lang="es-AR" sz="2000" kern="1200" dirty="0"/>
        </a:p>
      </dsp:txBody>
      <dsp:txXfrm>
        <a:off x="8114130" y="54617"/>
        <a:ext cx="3007472" cy="1130522"/>
      </dsp:txXfrm>
    </dsp:sp>
    <dsp:sp modelId="{312258C9-A245-4950-930C-F79D9CB212AE}">
      <dsp:nvSpPr>
        <dsp:cNvPr id="0" name=""/>
        <dsp:cNvSpPr/>
      </dsp:nvSpPr>
      <dsp:spPr>
        <a:xfrm>
          <a:off x="505136" y="1429693"/>
          <a:ext cx="4120276" cy="1362074"/>
        </a:xfrm>
        <a:prstGeom prst="chevron">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s-AR" sz="2500" kern="1200" dirty="0" smtClean="0"/>
            <a:t>¿Se pueden identificar patrones?</a:t>
          </a:r>
          <a:endParaRPr lang="es-AR" sz="2500" kern="1200" dirty="0"/>
        </a:p>
      </dsp:txBody>
      <dsp:txXfrm>
        <a:off x="1186173" y="1429693"/>
        <a:ext cx="2758202" cy="1362074"/>
      </dsp:txXfrm>
    </dsp:sp>
    <dsp:sp modelId="{291D2136-81F8-4828-9FB7-2EEA30C4BF84}">
      <dsp:nvSpPr>
        <dsp:cNvPr id="0" name=""/>
        <dsp:cNvSpPr/>
      </dsp:nvSpPr>
      <dsp:spPr>
        <a:xfrm>
          <a:off x="4182739" y="1545470"/>
          <a:ext cx="3761812" cy="1130522"/>
        </a:xfrm>
        <a:prstGeom prst="chevron">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AR" sz="2000" kern="1200" dirty="0" smtClean="0"/>
            <a:t>¿Tienen soluciones evidentes?</a:t>
          </a:r>
          <a:endParaRPr lang="es-AR" sz="2000" kern="1200" dirty="0"/>
        </a:p>
      </dsp:txBody>
      <dsp:txXfrm>
        <a:off x="4748000" y="1545470"/>
        <a:ext cx="2631290" cy="1130522"/>
      </dsp:txXfrm>
    </dsp:sp>
    <dsp:sp modelId="{BF78CB55-9DA9-47DB-90A5-47A8F3734796}">
      <dsp:nvSpPr>
        <dsp:cNvPr id="0" name=""/>
        <dsp:cNvSpPr/>
      </dsp:nvSpPr>
      <dsp:spPr>
        <a:xfrm>
          <a:off x="505136" y="2982459"/>
          <a:ext cx="4120276" cy="1362074"/>
        </a:xfrm>
        <a:prstGeom prst="chevron">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s-AR" sz="2500" kern="1200" dirty="0" smtClean="0"/>
            <a:t>¿Somos capaces de representar una solución?</a:t>
          </a:r>
          <a:endParaRPr lang="es-AR" sz="2500" kern="1200" dirty="0"/>
        </a:p>
      </dsp:txBody>
      <dsp:txXfrm>
        <a:off x="1186173" y="2982459"/>
        <a:ext cx="2758202" cy="1362074"/>
      </dsp:txXfrm>
    </dsp:sp>
    <dsp:sp modelId="{678FD8B6-B9B4-466B-B0CB-65363BCCEDC4}">
      <dsp:nvSpPr>
        <dsp:cNvPr id="0" name=""/>
        <dsp:cNvSpPr/>
      </dsp:nvSpPr>
      <dsp:spPr>
        <a:xfrm>
          <a:off x="4182739" y="3098235"/>
          <a:ext cx="3761812" cy="1130522"/>
        </a:xfrm>
        <a:prstGeom prst="chevron">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AR" sz="2000" kern="1200" dirty="0" smtClean="0"/>
            <a:t>¿Se puede llevar una implementación de forma eficaz?</a:t>
          </a:r>
          <a:endParaRPr lang="es-AR" sz="2000" kern="1200" dirty="0"/>
        </a:p>
      </dsp:txBody>
      <dsp:txXfrm>
        <a:off x="4748000" y="3098235"/>
        <a:ext cx="2631290" cy="1130522"/>
      </dsp:txXfrm>
    </dsp:sp>
    <dsp:sp modelId="{32933E0B-348B-4A80-B5FD-E2895D03638B}">
      <dsp:nvSpPr>
        <dsp:cNvPr id="0" name=""/>
        <dsp:cNvSpPr/>
      </dsp:nvSpPr>
      <dsp:spPr>
        <a:xfrm>
          <a:off x="7548869" y="3098235"/>
          <a:ext cx="4137994" cy="1130522"/>
        </a:xfrm>
        <a:prstGeom prst="chevron">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AR" sz="2000" kern="1200" dirty="0" smtClean="0"/>
            <a:t>¿Es posible crear un modelo de diseño?</a:t>
          </a:r>
          <a:endParaRPr lang="es-AR" sz="2000" kern="1200" dirty="0"/>
        </a:p>
      </dsp:txBody>
      <dsp:txXfrm>
        <a:off x="8114130" y="3098235"/>
        <a:ext cx="3007472" cy="1130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F4669-9EF9-46E1-8008-A8604316178C}">
      <dsp:nvSpPr>
        <dsp:cNvPr id="0" name=""/>
        <dsp:cNvSpPr/>
      </dsp:nvSpPr>
      <dsp:spPr>
        <a:xfrm>
          <a:off x="33067" y="1821156"/>
          <a:ext cx="2631693"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lvl="0" algn="r" defTabSz="1377950">
            <a:lnSpc>
              <a:spcPct val="90000"/>
            </a:lnSpc>
            <a:spcBef>
              <a:spcPct val="0"/>
            </a:spcBef>
            <a:spcAft>
              <a:spcPct val="35000"/>
            </a:spcAft>
          </a:pPr>
          <a:r>
            <a:rPr lang="es-AR" sz="3100" kern="1200" dirty="0" smtClean="0"/>
            <a:t>7 principios</a:t>
          </a:r>
          <a:endParaRPr lang="es-AR" sz="3100" kern="1200" dirty="0"/>
        </a:p>
      </dsp:txBody>
      <dsp:txXfrm>
        <a:off x="33067" y="1821156"/>
        <a:ext cx="2631693" cy="613800"/>
      </dsp:txXfrm>
    </dsp:sp>
    <dsp:sp modelId="{AF0B1D8D-4497-4DB9-9AEC-20E1336CE3A9}">
      <dsp:nvSpPr>
        <dsp:cNvPr id="0" name=""/>
        <dsp:cNvSpPr/>
      </dsp:nvSpPr>
      <dsp:spPr>
        <a:xfrm>
          <a:off x="2608287" y="18118"/>
          <a:ext cx="377428" cy="4219875"/>
        </a:xfrm>
        <a:prstGeom prst="leftBrace">
          <a:avLst>
            <a:gd name="adj1" fmla="val 35000"/>
            <a:gd name="adj2" fmla="val 50000"/>
          </a:avLst>
        </a:pr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342496-E4A1-4E01-B93D-47DA6F9C0245}">
      <dsp:nvSpPr>
        <dsp:cNvPr id="0" name=""/>
        <dsp:cNvSpPr/>
      </dsp:nvSpPr>
      <dsp:spPr>
        <a:xfrm>
          <a:off x="3030861" y="29765"/>
          <a:ext cx="9029294" cy="4196581"/>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s-AR" sz="3100" kern="1200" dirty="0" smtClean="0"/>
            <a:t>La razón de que exista todo</a:t>
          </a:r>
          <a:endParaRPr lang="es-AR" sz="3100" kern="1200" dirty="0"/>
        </a:p>
        <a:p>
          <a:pPr marL="285750" lvl="1" indent="-285750" algn="l" defTabSz="1377950">
            <a:lnSpc>
              <a:spcPct val="90000"/>
            </a:lnSpc>
            <a:spcBef>
              <a:spcPct val="0"/>
            </a:spcBef>
            <a:spcAft>
              <a:spcPct val="15000"/>
            </a:spcAft>
            <a:buChar char="••"/>
          </a:pPr>
          <a:r>
            <a:rPr lang="es-AR" sz="3100" kern="1200" dirty="0" smtClean="0"/>
            <a:t>MSE (Mantenlo sencillo - </a:t>
          </a:r>
          <a:r>
            <a:rPr lang="es-AR" sz="3100" kern="1200" dirty="0" err="1" smtClean="0"/>
            <a:t>Make</a:t>
          </a:r>
          <a:r>
            <a:rPr lang="es-AR" sz="3100" kern="1200" dirty="0" smtClean="0"/>
            <a:t> </a:t>
          </a:r>
          <a:r>
            <a:rPr lang="es-AR" sz="3100" kern="1200" dirty="0" err="1" smtClean="0"/>
            <a:t>Stupidly</a:t>
          </a:r>
          <a:r>
            <a:rPr lang="es-AR" sz="3100" kern="1200" dirty="0" smtClean="0"/>
            <a:t>, </a:t>
          </a:r>
          <a:r>
            <a:rPr lang="es-AR" sz="3100" kern="1200" dirty="0" err="1" smtClean="0"/>
            <a:t>Easy</a:t>
          </a:r>
          <a:r>
            <a:rPr lang="es-AR" sz="3100" kern="1200" dirty="0" smtClean="0"/>
            <a:t>)</a:t>
          </a:r>
          <a:endParaRPr lang="es-AR" sz="3100" kern="1200" dirty="0"/>
        </a:p>
        <a:p>
          <a:pPr marL="285750" lvl="1" indent="-285750" algn="l" defTabSz="1377950">
            <a:lnSpc>
              <a:spcPct val="90000"/>
            </a:lnSpc>
            <a:spcBef>
              <a:spcPct val="0"/>
            </a:spcBef>
            <a:spcAft>
              <a:spcPct val="15000"/>
            </a:spcAft>
            <a:buChar char="••"/>
          </a:pPr>
          <a:r>
            <a:rPr lang="es-AR" sz="3100" kern="1200" dirty="0" smtClean="0"/>
            <a:t>Mantener la visión</a:t>
          </a:r>
          <a:endParaRPr lang="es-AR" sz="3100" kern="1200" dirty="0"/>
        </a:p>
        <a:p>
          <a:pPr marL="285750" lvl="1" indent="-285750" algn="l" defTabSz="1377950">
            <a:lnSpc>
              <a:spcPct val="90000"/>
            </a:lnSpc>
            <a:spcBef>
              <a:spcPct val="0"/>
            </a:spcBef>
            <a:spcAft>
              <a:spcPct val="15000"/>
            </a:spcAft>
            <a:buChar char="••"/>
          </a:pPr>
          <a:r>
            <a:rPr lang="es-AR" sz="3100" kern="1200" dirty="0" smtClean="0"/>
            <a:t>Otros consumirán lo que usted produce</a:t>
          </a:r>
          <a:endParaRPr lang="es-AR" sz="3100" kern="1200" dirty="0"/>
        </a:p>
        <a:p>
          <a:pPr marL="285750" lvl="1" indent="-285750" algn="l" defTabSz="1377950">
            <a:lnSpc>
              <a:spcPct val="90000"/>
            </a:lnSpc>
            <a:spcBef>
              <a:spcPct val="0"/>
            </a:spcBef>
            <a:spcAft>
              <a:spcPct val="15000"/>
            </a:spcAft>
            <a:buChar char="••"/>
          </a:pPr>
          <a:r>
            <a:rPr lang="es-AR" sz="3100" kern="1200" smtClean="0"/>
            <a:t>Abrase al futuro</a:t>
          </a:r>
          <a:endParaRPr lang="es-AR" sz="3100" kern="1200"/>
        </a:p>
        <a:p>
          <a:pPr marL="285750" lvl="1" indent="-285750" algn="l" defTabSz="1377950">
            <a:lnSpc>
              <a:spcPct val="90000"/>
            </a:lnSpc>
            <a:spcBef>
              <a:spcPct val="0"/>
            </a:spcBef>
            <a:spcAft>
              <a:spcPct val="15000"/>
            </a:spcAft>
            <a:buChar char="••"/>
          </a:pPr>
          <a:r>
            <a:rPr lang="es-AR" sz="3100" kern="1200" smtClean="0"/>
            <a:t>Planee por anticipado la reutilización</a:t>
          </a:r>
          <a:endParaRPr lang="es-AR" sz="3100" kern="1200"/>
        </a:p>
        <a:p>
          <a:pPr marL="285750" lvl="1" indent="-285750" algn="l" defTabSz="1377950">
            <a:lnSpc>
              <a:spcPct val="90000"/>
            </a:lnSpc>
            <a:spcBef>
              <a:spcPct val="0"/>
            </a:spcBef>
            <a:spcAft>
              <a:spcPct val="15000"/>
            </a:spcAft>
            <a:buChar char="••"/>
          </a:pPr>
          <a:r>
            <a:rPr lang="es-AR" sz="3100" kern="1200" dirty="0" smtClean="0"/>
            <a:t>Piense</a:t>
          </a:r>
          <a:endParaRPr lang="es-AR" sz="3100" kern="1200" dirty="0"/>
        </a:p>
      </dsp:txBody>
      <dsp:txXfrm>
        <a:off x="3030861" y="29765"/>
        <a:ext cx="9029294" cy="4196581"/>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396213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319940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F4B0C0-14F5-4E7D-B743-BB0CB48E089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1083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460936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F4B0C0-14F5-4E7D-B743-BB0CB48E089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548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313842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16672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669956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5" name="Shape 15"/>
          <p:cNvSpPr txBox="1">
            <a:spLocks noGrp="1"/>
          </p:cNvSpPr>
          <p:nvPr>
            <p:ph type="title"/>
          </p:nvPr>
        </p:nvSpPr>
        <p:spPr>
          <a:xfrm>
            <a:off x="609600" y="274637"/>
            <a:ext cx="10972800" cy="11432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2238674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20" name="Shape 20"/>
          <p:cNvSpPr txBox="1">
            <a:spLocks noGrp="1"/>
          </p:cNvSpPr>
          <p:nvPr>
            <p:ph type="title"/>
          </p:nvPr>
        </p:nvSpPr>
        <p:spPr>
          <a:xfrm>
            <a:off x="609600" y="274637"/>
            <a:ext cx="10972800" cy="11432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body" idx="1"/>
          </p:nvPr>
        </p:nvSpPr>
        <p:spPr>
          <a:xfrm>
            <a:off x="609600" y="1600201"/>
            <a:ext cx="53260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2"/>
          </p:nvPr>
        </p:nvSpPr>
        <p:spPr>
          <a:xfrm>
            <a:off x="6256364" y="1600201"/>
            <a:ext cx="53260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226923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223102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367849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77565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198738-10D7-40C1-B8D4-574D05147BC4}" type="datetimeFigureOut">
              <a:rPr lang="en-US" smtClean="0"/>
              <a:t>4/20/2016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57039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198738-10D7-40C1-B8D4-574D05147BC4}" type="datetimeFigureOut">
              <a:rPr lang="en-US" smtClean="0"/>
              <a:t>4/20/2016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37386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98738-10D7-40C1-B8D4-574D05147BC4}" type="datetimeFigureOut">
              <a:rPr lang="en-US" smtClean="0"/>
              <a:t>4/20/2016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9863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294476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373171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6198738-10D7-40C1-B8D4-574D05147BC4}" type="datetimeFigureOut">
              <a:rPr lang="en-US" smtClean="0"/>
              <a:t>4/20/2016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4F4B0C0-14F5-4E7D-B743-BB0CB48E0890}" type="slidenum">
              <a:rPr lang="en-US" smtClean="0"/>
              <a:t>‹#›</a:t>
            </a:fld>
            <a:endParaRPr lang="en-US"/>
          </a:p>
        </p:txBody>
      </p:sp>
    </p:spTree>
    <p:extLst>
      <p:ext uri="{BB962C8B-B14F-4D97-AF65-F5344CB8AC3E}">
        <p14:creationId xmlns:p14="http://schemas.microsoft.com/office/powerpoint/2010/main" val="18293723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s-AR" b="1" dirty="0">
                <a:latin typeface="Arial" panose="020B0604020202020204" pitchFamily="34" charset="0"/>
                <a:cs typeface="Arial" panose="020B0604020202020204" pitchFamily="34" charset="0"/>
              </a:rPr>
              <a:t>EL SOFTWARE Y LA INGENIERÍA DE SOFTWARE</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fontScale="70000" lnSpcReduction="20000"/>
          </a:bodyPr>
          <a:lstStyle/>
          <a:p>
            <a:r>
              <a:rPr lang="es-AR" dirty="0" err="1" smtClean="0">
                <a:latin typeface="Arial" panose="020B0604020202020204" pitchFamily="34" charset="0"/>
                <a:cs typeface="Arial" panose="020B0604020202020204" pitchFamily="34" charset="0"/>
              </a:rPr>
              <a:t>Capitulo</a:t>
            </a:r>
            <a:r>
              <a:rPr lang="es-AR" dirty="0" smtClean="0">
                <a:latin typeface="Arial" panose="020B0604020202020204" pitchFamily="34" charset="0"/>
                <a:cs typeface="Arial" panose="020B0604020202020204" pitchFamily="34" charset="0"/>
              </a:rPr>
              <a:t> 1</a:t>
            </a:r>
          </a:p>
          <a:p>
            <a:endParaRPr lang="es-AR" dirty="0">
              <a:latin typeface="Arial" panose="020B0604020202020204" pitchFamily="34" charset="0"/>
              <a:cs typeface="Arial" panose="020B0604020202020204" pitchFamily="34" charset="0"/>
            </a:endParaRPr>
          </a:p>
          <a:p>
            <a:pPr algn="r"/>
            <a:r>
              <a:rPr lang="es-AR" dirty="0" smtClean="0">
                <a:latin typeface="Arial" panose="020B0604020202020204" pitchFamily="34" charset="0"/>
                <a:cs typeface="Arial" panose="020B0604020202020204" pitchFamily="34" charset="0"/>
              </a:rPr>
              <a:t>Alumnos: Pablo </a:t>
            </a:r>
            <a:r>
              <a:rPr lang="es-AR" dirty="0" err="1" smtClean="0">
                <a:latin typeface="Arial" panose="020B0604020202020204" pitchFamily="34" charset="0"/>
                <a:cs typeface="Arial" panose="020B0604020202020204" pitchFamily="34" charset="0"/>
              </a:rPr>
              <a:t>Settino</a:t>
            </a:r>
            <a:endParaRPr lang="es-AR" dirty="0" smtClean="0">
              <a:latin typeface="Arial" panose="020B0604020202020204" pitchFamily="34" charset="0"/>
              <a:cs typeface="Arial" panose="020B0604020202020204" pitchFamily="34" charset="0"/>
            </a:endParaRPr>
          </a:p>
          <a:p>
            <a:pPr algn="r"/>
            <a:r>
              <a:rPr lang="es-AR" dirty="0" smtClean="0">
                <a:latin typeface="Arial" panose="020B0604020202020204" pitchFamily="34" charset="0"/>
                <a:cs typeface="Arial" panose="020B0604020202020204" pitchFamily="34" charset="0"/>
              </a:rPr>
              <a:t>     Damián Sierra</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583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494971"/>
            <a:ext cx="3898900" cy="2030677"/>
          </a:xfrm>
          <a:prstGeom prst="rect">
            <a:avLst/>
          </a:prstGeom>
        </p:spPr>
      </p:pic>
      <p:sp>
        <p:nvSpPr>
          <p:cNvPr id="2" name="Title 1"/>
          <p:cNvSpPr>
            <a:spLocks noGrp="1"/>
          </p:cNvSpPr>
          <p:nvPr>
            <p:ph type="title"/>
          </p:nvPr>
        </p:nvSpPr>
        <p:spPr/>
        <p:txBody>
          <a:bodyPr/>
          <a:lstStyle/>
          <a:p>
            <a:r>
              <a:rPr lang="es-ES_tradnl" b="1" dirty="0"/>
              <a:t>El papel evolutivo del software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s-ES" dirty="0"/>
              <a:t>El software tiene el papel de un producto y un vehículo mediante el cual se entrega un producto. </a:t>
            </a:r>
            <a:endParaRPr lang="en-US" dirty="0"/>
          </a:p>
          <a:p>
            <a:r>
              <a:rPr lang="es-ES" dirty="0"/>
              <a:t>Sin importar el lugar en que resida el software, este es un transformador de información; realiza la producción, el manejo, la adquisición, la modificación, el despliegue o la transmisión de la información. </a:t>
            </a:r>
            <a:endParaRPr lang="en-US" dirty="0"/>
          </a:p>
          <a:p>
            <a:r>
              <a:rPr lang="es-ES" dirty="0"/>
              <a:t>En su papel de vehículo para la entrega de un producto, el software actúa como la base para el control de la computadora (sistemas operativos), la comunicación de información (redes), y la creación y el control de otros programas (utilerías de software y ambientes).</a:t>
            </a:r>
            <a:endParaRPr lang="en-US" dirty="0"/>
          </a:p>
          <a:p>
            <a:r>
              <a:rPr lang="es-ES" dirty="0"/>
              <a:t>El software entrega el producto más importante de nuestro tiempo: información. </a:t>
            </a:r>
            <a:endParaRPr lang="en-US" dirty="0"/>
          </a:p>
          <a:p>
            <a:endParaRPr lang="en-US" dirty="0"/>
          </a:p>
        </p:txBody>
      </p:sp>
    </p:spTree>
    <p:extLst>
      <p:ext uri="{BB962C8B-B14F-4D97-AF65-F5344CB8AC3E}">
        <p14:creationId xmlns:p14="http://schemas.microsoft.com/office/powerpoint/2010/main" val="237842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460" y="653455"/>
            <a:ext cx="9720072" cy="557784"/>
          </a:xfrm>
        </p:spPr>
        <p:txBody>
          <a:bodyPr>
            <a:normAutofit fontScale="90000"/>
          </a:bodyPr>
          <a:lstStyle/>
          <a:p>
            <a:r>
              <a:rPr lang="es-ES_tradnl" b="1" dirty="0"/>
              <a:t>Software</a:t>
            </a:r>
            <a:r>
              <a:rPr lang="en-US" dirty="0"/>
              <a:t/>
            </a:r>
            <a:br>
              <a:rPr lang="en-US" dirty="0"/>
            </a:br>
            <a:endParaRPr lang="en-US" dirty="0"/>
          </a:p>
        </p:txBody>
      </p:sp>
      <p:sp>
        <p:nvSpPr>
          <p:cNvPr id="3" name="Content Placeholder 2"/>
          <p:cNvSpPr>
            <a:spLocks noGrp="1"/>
          </p:cNvSpPr>
          <p:nvPr>
            <p:ph idx="1"/>
          </p:nvPr>
        </p:nvSpPr>
        <p:spPr>
          <a:xfrm>
            <a:off x="1024128" y="1397000"/>
            <a:ext cx="9720073" cy="4912360"/>
          </a:xfrm>
        </p:spPr>
        <p:txBody>
          <a:bodyPr>
            <a:normAutofit/>
          </a:bodyPr>
          <a:lstStyle/>
          <a:p>
            <a:r>
              <a:rPr lang="es-ES" dirty="0"/>
              <a:t>El software es el elemento lógico de un sistema.  Tiene características muy diferentes a las del hardware, como ser</a:t>
            </a:r>
            <a:r>
              <a:rPr lang="es-ES" dirty="0" smtClean="0"/>
              <a:t>:</a:t>
            </a:r>
            <a:r>
              <a:rPr lang="es-AR" dirty="0"/>
              <a:t> </a:t>
            </a:r>
            <a:endParaRPr lang="en-US" dirty="0"/>
          </a:p>
          <a:p>
            <a:pPr lvl="0"/>
            <a:r>
              <a:rPr lang="es-ES" dirty="0"/>
              <a:t>Se desarrolla o construye, no se manufactura</a:t>
            </a:r>
            <a:r>
              <a:rPr lang="es-ES" dirty="0" smtClean="0"/>
              <a:t>.</a:t>
            </a:r>
            <a:r>
              <a:rPr lang="es-AR" dirty="0"/>
              <a:t> </a:t>
            </a:r>
            <a:endParaRPr lang="en-US" dirty="0"/>
          </a:p>
          <a:p>
            <a:r>
              <a:rPr lang="es-AR" dirty="0"/>
              <a:t>Existen similitudes entre el desarrollo del software y la manufactura del hardware, pero son diferentes. En ambas, la alta calidad se alcanza por medio del buen diseño, pero la fase de manufactura del hardware puede incluir problemas de calidad inexistentes en el software.</a:t>
            </a:r>
            <a:endParaRPr lang="en-US" dirty="0"/>
          </a:p>
          <a:p>
            <a:r>
              <a:rPr lang="es-AR" dirty="0"/>
              <a:t>Ambas actividades requieren la construcción de un “producto”, pero los enfoques son diferentes. </a:t>
            </a:r>
            <a:endParaRPr lang="en-US" dirty="0"/>
          </a:p>
          <a:p>
            <a:r>
              <a:rPr lang="es-AR" dirty="0"/>
              <a:t>Los costos del software se concentran en la ingeniería. Esto significa que los proyectos de software no se pueden manejar como si fueran proyectos de manufactura</a:t>
            </a:r>
            <a:r>
              <a:rPr lang="es-AR" dirty="0" smtClean="0"/>
              <a:t>.</a:t>
            </a:r>
            <a:r>
              <a:rPr lang="es-AR" dirty="0"/>
              <a:t> </a:t>
            </a:r>
            <a:endParaRPr lang="en-US" dirty="0"/>
          </a:p>
          <a:p>
            <a:pPr lvl="0"/>
            <a:r>
              <a:rPr lang="es-ES" dirty="0"/>
              <a:t>No se desgasta pero se deteriora.</a:t>
            </a:r>
            <a:endParaRPr lang="en-US" dirty="0"/>
          </a:p>
          <a:p>
            <a:pPr marL="0" indent="0">
              <a:buNone/>
            </a:pPr>
            <a:r>
              <a:rPr lang="es-ES" dirty="0"/>
              <a:t> </a:t>
            </a:r>
            <a:endParaRPr lang="en-US" dirty="0"/>
          </a:p>
          <a:p>
            <a:endParaRPr lang="en-US" dirty="0"/>
          </a:p>
        </p:txBody>
      </p:sp>
      <p:pic>
        <p:nvPicPr>
          <p:cNvPr id="5122" name="Picture 2" descr="http://i2.wp.com/gizmologia.hipertextual.com/files/2014/01/discos-flexibles.jpg?resize=3500%2C17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7772400"/>
            <a:ext cx="3705882"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27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5573" y="510137"/>
            <a:ext cx="9720073" cy="5962996"/>
          </a:xfrm>
        </p:spPr>
        <p:txBody>
          <a:bodyPr/>
          <a:lstStyle/>
          <a:p>
            <a:r>
              <a:rPr lang="es-ES" sz="2400" u="sng" dirty="0"/>
              <a:t>Curva de la bañera para el hardware</a:t>
            </a:r>
            <a:r>
              <a:rPr lang="es-ES" sz="2400" dirty="0"/>
              <a:t>: </a:t>
            </a:r>
            <a:endParaRPr lang="en-US" sz="2400" dirty="0"/>
          </a:p>
          <a:p>
            <a:r>
              <a:rPr lang="es-ES" dirty="0"/>
              <a:t>Para el hardware la tasa de fallas se muestra en función del tiempo, al inicio de su vida tiene un alto número de fallas, los defectos se corrigen y la tasa de fallas baja hasta un nivel estable. Conforme pasa el tiempo la tasa de fallas se elevan de nuevo debido al desgaste. </a:t>
            </a:r>
            <a:endParaRPr lang="en-US" dirty="0"/>
          </a:p>
          <a:p>
            <a:endParaRPr lang="en-US" dirty="0"/>
          </a:p>
        </p:txBody>
      </p:sp>
      <p:pic>
        <p:nvPicPr>
          <p:cNvPr id="7" name="Imagen 1"/>
          <p:cNvPicPr/>
          <p:nvPr/>
        </p:nvPicPr>
        <p:blipFill>
          <a:blip r:embed="rId2" cstate="print"/>
          <a:srcRect/>
          <a:stretch>
            <a:fillRect/>
          </a:stretch>
        </p:blipFill>
        <p:spPr bwMode="auto">
          <a:xfrm>
            <a:off x="3046580" y="2577378"/>
            <a:ext cx="5675168" cy="3352368"/>
          </a:xfrm>
          <a:prstGeom prst="rect">
            <a:avLst/>
          </a:prstGeom>
          <a:noFill/>
          <a:ln w="9525">
            <a:noFill/>
            <a:miter lim="800000"/>
            <a:headEnd/>
            <a:tailEnd/>
          </a:ln>
        </p:spPr>
      </p:pic>
    </p:spTree>
    <p:extLst>
      <p:ext uri="{BB962C8B-B14F-4D97-AF65-F5344CB8AC3E}">
        <p14:creationId xmlns:p14="http://schemas.microsoft.com/office/powerpoint/2010/main" val="420157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9095" y="609808"/>
            <a:ext cx="9720073" cy="5685905"/>
          </a:xfrm>
        </p:spPr>
        <p:txBody>
          <a:bodyPr/>
          <a:lstStyle/>
          <a:p>
            <a:r>
              <a:rPr lang="es-ES" sz="2400" u="sng" dirty="0"/>
              <a:t>Curva real</a:t>
            </a:r>
            <a:r>
              <a:rPr lang="es-ES" sz="2400" dirty="0"/>
              <a:t>: </a:t>
            </a:r>
            <a:endParaRPr lang="en-US" sz="2400" dirty="0"/>
          </a:p>
          <a:p>
            <a:r>
              <a:rPr lang="es-ES" dirty="0"/>
              <a:t>El software durante su vida experimenta cambios, conforme éstos ocurren se presenta la posibilidad de tener errores, lo que ocasiona que la curva tenga un pico.</a:t>
            </a:r>
            <a:endParaRPr lang="en-US" dirty="0"/>
          </a:p>
          <a:p>
            <a:r>
              <a:rPr lang="es-ES" dirty="0"/>
              <a:t>Antes de que la curva pueda regresar a su estado original con una tasa de fallas estable, se requiere otro cambio, lo que ocasiona que la curva tenga otro pico, el nivel de fallas mínimo se comienza a elevar, el software se deteriora debido a los cambios. Cualquier falla del software implica un error en el diseño.</a:t>
            </a:r>
            <a:endParaRPr lang="en-US" dirty="0"/>
          </a:p>
          <a:p>
            <a:endParaRPr lang="en-US" dirty="0"/>
          </a:p>
        </p:txBody>
      </p:sp>
      <p:pic>
        <p:nvPicPr>
          <p:cNvPr id="4" name="Imagen 2"/>
          <p:cNvPicPr/>
          <p:nvPr/>
        </p:nvPicPr>
        <p:blipFill>
          <a:blip r:embed="rId2" cstate="print"/>
          <a:srcRect/>
          <a:stretch>
            <a:fillRect/>
          </a:stretch>
        </p:blipFill>
        <p:spPr bwMode="auto">
          <a:xfrm>
            <a:off x="3020292" y="3626860"/>
            <a:ext cx="5015778" cy="3231140"/>
          </a:xfrm>
          <a:prstGeom prst="rect">
            <a:avLst/>
          </a:prstGeom>
          <a:noFill/>
          <a:ln w="9525">
            <a:noFill/>
            <a:miter lim="800000"/>
            <a:headEnd/>
            <a:tailEnd/>
          </a:ln>
        </p:spPr>
      </p:pic>
    </p:spTree>
    <p:extLst>
      <p:ext uri="{BB962C8B-B14F-4D97-AF65-F5344CB8AC3E}">
        <p14:creationId xmlns:p14="http://schemas.microsoft.com/office/powerpoint/2010/main" val="98201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0982" y="704927"/>
            <a:ext cx="9720073" cy="5713615"/>
          </a:xfrm>
        </p:spPr>
        <p:txBody>
          <a:bodyPr/>
          <a:lstStyle/>
          <a:p>
            <a:pPr lvl="0"/>
            <a:r>
              <a:rPr lang="es-ES" dirty="0"/>
              <a:t>La mayoría aún se construye a medida. (el hardware se sustituye, el software se rediseña)</a:t>
            </a:r>
            <a:endParaRPr lang="en-US" dirty="0"/>
          </a:p>
          <a:p>
            <a:r>
              <a:rPr lang="es-ES" dirty="0"/>
              <a:t> </a:t>
            </a:r>
            <a:r>
              <a:rPr lang="es-ES" dirty="0" smtClean="0"/>
              <a:t>En </a:t>
            </a:r>
            <a:r>
              <a:rPr lang="es-ES" dirty="0"/>
              <a:t>el mundo el hardware, la reutilización de componentes ya una parte natural. En el ámbito del software, dicha actividad apenas se ha comenzado a extender.</a:t>
            </a:r>
            <a:endParaRPr lang="en-US" dirty="0"/>
          </a:p>
          <a:p>
            <a:r>
              <a:rPr lang="es-ES" dirty="0"/>
              <a:t>Un componente de software se debe diseñar e implementar de forma que pueda utilizarse en muchos programas diferentes. </a:t>
            </a:r>
            <a:endParaRPr lang="en-US" dirty="0"/>
          </a:p>
          <a:p>
            <a:r>
              <a:rPr lang="es-ES" dirty="0"/>
              <a:t>Los componentes reutilizables modernos encapsulan tanto los datos como el proceso que se aplica a estos, lo que permite crear aplicaciones nuevas a partir de partes reutilizables.</a:t>
            </a:r>
            <a:endParaRPr lang="en-US" dirty="0"/>
          </a:p>
          <a:p>
            <a:r>
              <a:rPr lang="es-ES" dirty="0"/>
              <a:t>Ej.: Las interfaces actuales con el usuario se construyen con componentes reutilizables que permiten la creación de ventanas </a:t>
            </a:r>
            <a:r>
              <a:rPr lang="es-ES" dirty="0" smtClean="0"/>
              <a:t>gráficas, </a:t>
            </a:r>
            <a:r>
              <a:rPr lang="es-ES" dirty="0"/>
              <a:t>menús desplegables y mecanismos de interacción.  </a:t>
            </a:r>
            <a:endParaRPr lang="en-US" dirty="0"/>
          </a:p>
          <a:p>
            <a:endParaRPr lang="en-US" dirty="0"/>
          </a:p>
        </p:txBody>
      </p:sp>
    </p:spTree>
    <p:extLst>
      <p:ext uri="{BB962C8B-B14F-4D97-AF65-F5344CB8AC3E}">
        <p14:creationId xmlns:p14="http://schemas.microsoft.com/office/powerpoint/2010/main" val="151888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51799" y="857250"/>
            <a:ext cx="9144000" cy="1543050"/>
            <a:chOff x="0" y="0"/>
            <a:chExt cx="9144000" cy="1543050"/>
          </a:xfrm>
        </p:grpSpPr>
        <p:sp>
          <p:nvSpPr>
            <p:cNvPr id="27" name="Rectangle 26"/>
            <p:cNvSpPr/>
            <p:nvPr/>
          </p:nvSpPr>
          <p:spPr>
            <a:xfrm>
              <a:off x="0" y="0"/>
              <a:ext cx="9144000" cy="1543050"/>
            </a:xfrm>
            <a:prstGeom prst="rect">
              <a:avLst/>
            </a:prstGeom>
          </p:spPr>
          <p:style>
            <a:lnRef idx="0">
              <a:schemeClr val="dk2">
                <a:hueOff val="0"/>
                <a:satOff val="0"/>
                <a:lumOff val="0"/>
                <a:alphaOff val="0"/>
              </a:schemeClr>
            </a:lnRef>
            <a:fillRef idx="1">
              <a:schemeClr val="dk2">
                <a:shade val="80000"/>
                <a:hueOff val="0"/>
                <a:satOff val="0"/>
                <a:lumOff val="0"/>
                <a:alphaOff val="0"/>
              </a:schemeClr>
            </a:fillRef>
            <a:effectRef idx="0">
              <a:schemeClr val="dk2">
                <a:shade val="80000"/>
                <a:hueOff val="0"/>
                <a:satOff val="0"/>
                <a:lumOff val="0"/>
                <a:alphaOff val="0"/>
              </a:schemeClr>
            </a:effectRef>
            <a:fontRef idx="minor">
              <a:schemeClr val="lt2">
                <a:hueOff val="0"/>
                <a:satOff val="0"/>
                <a:lumOff val="0"/>
                <a:alphaOff val="0"/>
              </a:schemeClr>
            </a:fontRef>
          </p:style>
        </p:sp>
        <p:sp>
          <p:nvSpPr>
            <p:cNvPr id="28" name="TextBox 27"/>
            <p:cNvSpPr txBox="1"/>
            <p:nvPr/>
          </p:nvSpPr>
          <p:spPr>
            <a:xfrm>
              <a:off x="0" y="0"/>
              <a:ext cx="9144000" cy="1543050"/>
            </a:xfrm>
            <a:prstGeom prst="rect">
              <a:avLst/>
            </a:prstGeom>
          </p:spPr>
          <p:style>
            <a:lnRef idx="0">
              <a:scrgbClr r="0" g="0" b="0"/>
            </a:lnRef>
            <a:fillRef idx="0">
              <a:scrgbClr r="0" g="0" b="0"/>
            </a:fillRef>
            <a:effectRef idx="0">
              <a:scrgbClr r="0" g="0" b="0"/>
            </a:effectRef>
            <a:fontRef idx="minor">
              <a:schemeClr val="lt2">
                <a:hueOff val="0"/>
                <a:satOff val="0"/>
                <a:lumOff val="0"/>
                <a:alphaOff val="0"/>
              </a:schemeClr>
            </a:fontRef>
          </p:style>
          <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s-AR" sz="4500" kern="1200" dirty="0" smtClean="0"/>
                <a:t>Dominio de aplicación del software</a:t>
              </a:r>
              <a:endParaRPr lang="es-AR" sz="4500" kern="1200" dirty="0"/>
            </a:p>
          </p:txBody>
        </p:sp>
      </p:grpSp>
      <p:grpSp>
        <p:nvGrpSpPr>
          <p:cNvPr id="5" name="Group 4"/>
          <p:cNvGrpSpPr/>
          <p:nvPr/>
        </p:nvGrpSpPr>
        <p:grpSpPr>
          <a:xfrm>
            <a:off x="2152915" y="2400300"/>
            <a:ext cx="1305966" cy="3240405"/>
            <a:chOff x="1116" y="1543050"/>
            <a:chExt cx="1305966" cy="3240405"/>
          </a:xfrm>
        </p:grpSpPr>
        <p:sp>
          <p:nvSpPr>
            <p:cNvPr id="25" name="Rectangle 24"/>
            <p:cNvSpPr/>
            <p:nvPr/>
          </p:nvSpPr>
          <p:spPr>
            <a:xfrm>
              <a:off x="1116"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6" name="TextBox 25"/>
            <p:cNvSpPr txBox="1"/>
            <p:nvPr/>
          </p:nvSpPr>
          <p:spPr>
            <a:xfrm>
              <a:off x="1116"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Sistemas</a:t>
              </a:r>
              <a:endParaRPr lang="es-AR" sz="1800" kern="1200" dirty="0"/>
            </a:p>
          </p:txBody>
        </p:sp>
      </p:grpSp>
      <p:grpSp>
        <p:nvGrpSpPr>
          <p:cNvPr id="6" name="Group 5"/>
          <p:cNvGrpSpPr/>
          <p:nvPr/>
        </p:nvGrpSpPr>
        <p:grpSpPr>
          <a:xfrm>
            <a:off x="3391532" y="2400300"/>
            <a:ext cx="1440666" cy="3279642"/>
            <a:chOff x="1239733" y="1543050"/>
            <a:chExt cx="1440666" cy="3279642"/>
          </a:xfrm>
        </p:grpSpPr>
        <p:sp>
          <p:nvSpPr>
            <p:cNvPr id="23" name="Rectangle 22"/>
            <p:cNvSpPr/>
            <p:nvPr/>
          </p:nvSpPr>
          <p:spPr>
            <a:xfrm>
              <a:off x="1307083"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4" name="TextBox 23"/>
            <p:cNvSpPr txBox="1"/>
            <p:nvPr/>
          </p:nvSpPr>
          <p:spPr>
            <a:xfrm>
              <a:off x="1239733" y="1582287"/>
              <a:ext cx="14406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Aplicación</a:t>
              </a:r>
              <a:endParaRPr lang="es-AR" sz="1800" kern="1200" dirty="0"/>
            </a:p>
          </p:txBody>
        </p:sp>
      </p:grpSp>
      <p:grpSp>
        <p:nvGrpSpPr>
          <p:cNvPr id="7" name="Group 6"/>
          <p:cNvGrpSpPr/>
          <p:nvPr/>
        </p:nvGrpSpPr>
        <p:grpSpPr>
          <a:xfrm>
            <a:off x="4764848" y="2400300"/>
            <a:ext cx="1305966" cy="3240405"/>
            <a:chOff x="2613049" y="1543050"/>
            <a:chExt cx="1305966" cy="3240405"/>
          </a:xfrm>
        </p:grpSpPr>
        <p:sp>
          <p:nvSpPr>
            <p:cNvPr id="21" name="Rectangle 20"/>
            <p:cNvSpPr/>
            <p:nvPr/>
          </p:nvSpPr>
          <p:spPr>
            <a:xfrm>
              <a:off x="2613049"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2" name="TextBox 21"/>
            <p:cNvSpPr txBox="1"/>
            <p:nvPr/>
          </p:nvSpPr>
          <p:spPr>
            <a:xfrm>
              <a:off x="2613049"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Ingeniería y ciencia</a:t>
              </a:r>
              <a:endParaRPr lang="es-AR" sz="1800" kern="1200" dirty="0"/>
            </a:p>
          </p:txBody>
        </p:sp>
      </p:grpSp>
      <p:grpSp>
        <p:nvGrpSpPr>
          <p:cNvPr id="8" name="Group 7"/>
          <p:cNvGrpSpPr/>
          <p:nvPr/>
        </p:nvGrpSpPr>
        <p:grpSpPr>
          <a:xfrm>
            <a:off x="6070815" y="2400300"/>
            <a:ext cx="1408160" cy="3240405"/>
            <a:chOff x="3919016" y="1543050"/>
            <a:chExt cx="1305966" cy="3240405"/>
          </a:xfrm>
        </p:grpSpPr>
        <p:sp>
          <p:nvSpPr>
            <p:cNvPr id="19" name="Rectangle 18"/>
            <p:cNvSpPr/>
            <p:nvPr/>
          </p:nvSpPr>
          <p:spPr>
            <a:xfrm>
              <a:off x="3919016"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0" name="TextBox 19"/>
            <p:cNvSpPr txBox="1"/>
            <p:nvPr/>
          </p:nvSpPr>
          <p:spPr>
            <a:xfrm>
              <a:off x="3919016"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Incrustado</a:t>
              </a:r>
              <a:endParaRPr lang="es-AR" sz="1800" kern="1200" dirty="0"/>
            </a:p>
          </p:txBody>
        </p:sp>
      </p:grpSp>
      <p:grpSp>
        <p:nvGrpSpPr>
          <p:cNvPr id="9" name="Group 8"/>
          <p:cNvGrpSpPr/>
          <p:nvPr/>
        </p:nvGrpSpPr>
        <p:grpSpPr>
          <a:xfrm>
            <a:off x="7376782" y="2400300"/>
            <a:ext cx="1305966" cy="3240405"/>
            <a:chOff x="5224983" y="1543050"/>
            <a:chExt cx="1305966" cy="3240405"/>
          </a:xfrm>
        </p:grpSpPr>
        <p:sp>
          <p:nvSpPr>
            <p:cNvPr id="17" name="Rectangle 16"/>
            <p:cNvSpPr/>
            <p:nvPr/>
          </p:nvSpPr>
          <p:spPr>
            <a:xfrm>
              <a:off x="5224983"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8" name="TextBox 17"/>
            <p:cNvSpPr txBox="1"/>
            <p:nvPr/>
          </p:nvSpPr>
          <p:spPr>
            <a:xfrm>
              <a:off x="5224983"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Línea de productos</a:t>
              </a:r>
              <a:endParaRPr lang="es-AR" sz="1800" kern="1200" dirty="0"/>
            </a:p>
          </p:txBody>
        </p:sp>
      </p:grpSp>
      <p:grpSp>
        <p:nvGrpSpPr>
          <p:cNvPr id="10" name="Group 9"/>
          <p:cNvGrpSpPr/>
          <p:nvPr/>
        </p:nvGrpSpPr>
        <p:grpSpPr>
          <a:xfrm>
            <a:off x="8682749" y="2400300"/>
            <a:ext cx="1305966" cy="3240405"/>
            <a:chOff x="6530950" y="1543050"/>
            <a:chExt cx="1305966" cy="3240405"/>
          </a:xfrm>
        </p:grpSpPr>
        <p:sp>
          <p:nvSpPr>
            <p:cNvPr id="15" name="Rectangle 14"/>
            <p:cNvSpPr/>
            <p:nvPr/>
          </p:nvSpPr>
          <p:spPr>
            <a:xfrm>
              <a:off x="6530950"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6" name="TextBox 15"/>
            <p:cNvSpPr txBox="1"/>
            <p:nvPr/>
          </p:nvSpPr>
          <p:spPr>
            <a:xfrm>
              <a:off x="6530950"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err="1" smtClean="0"/>
                <a:t>Webapps</a:t>
              </a:r>
              <a:endParaRPr lang="es-AR" sz="1800" kern="1200" dirty="0"/>
            </a:p>
          </p:txBody>
        </p:sp>
      </p:grpSp>
      <p:grpSp>
        <p:nvGrpSpPr>
          <p:cNvPr id="11" name="Group 10"/>
          <p:cNvGrpSpPr/>
          <p:nvPr/>
        </p:nvGrpSpPr>
        <p:grpSpPr>
          <a:xfrm>
            <a:off x="9988715" y="2400300"/>
            <a:ext cx="1305966" cy="3240405"/>
            <a:chOff x="7836916" y="1543050"/>
            <a:chExt cx="1305966" cy="3240405"/>
          </a:xfrm>
        </p:grpSpPr>
        <p:sp>
          <p:nvSpPr>
            <p:cNvPr id="13" name="Rectangle 12"/>
            <p:cNvSpPr/>
            <p:nvPr/>
          </p:nvSpPr>
          <p:spPr>
            <a:xfrm>
              <a:off x="7836916"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4" name="TextBox 13"/>
            <p:cNvSpPr txBox="1"/>
            <p:nvPr/>
          </p:nvSpPr>
          <p:spPr>
            <a:xfrm>
              <a:off x="7836916"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Inteligencia artificial</a:t>
              </a:r>
              <a:endParaRPr lang="es-AR" sz="1800" kern="1200" dirty="0"/>
            </a:p>
          </p:txBody>
        </p:sp>
      </p:grpSp>
      <p:sp>
        <p:nvSpPr>
          <p:cNvPr id="12" name="Rectangle 11"/>
          <p:cNvSpPr/>
          <p:nvPr/>
        </p:nvSpPr>
        <p:spPr>
          <a:xfrm>
            <a:off x="2151799" y="5640705"/>
            <a:ext cx="9144000" cy="360045"/>
          </a:xfrm>
          <a:prstGeom prst="rect">
            <a:avLst/>
          </a:prstGeom>
        </p:spPr>
        <p:style>
          <a:lnRef idx="0">
            <a:schemeClr val="dk2">
              <a:hueOff val="0"/>
              <a:satOff val="0"/>
              <a:lumOff val="0"/>
              <a:alphaOff val="0"/>
            </a:schemeClr>
          </a:lnRef>
          <a:fillRef idx="1">
            <a:schemeClr val="dk2">
              <a:shade val="80000"/>
              <a:hueOff val="0"/>
              <a:satOff val="0"/>
              <a:lumOff val="0"/>
              <a:alphaOff val="0"/>
            </a:schemeClr>
          </a:fillRef>
          <a:effectRef idx="0">
            <a:schemeClr val="dk2">
              <a:shade val="80000"/>
              <a:hueOff val="0"/>
              <a:satOff val="0"/>
              <a:lumOff val="0"/>
              <a:alphaOff val="0"/>
            </a:schemeClr>
          </a:effectRef>
          <a:fontRef idx="minor">
            <a:schemeClr val="lt2">
              <a:hueOff val="0"/>
              <a:satOff val="0"/>
              <a:lumOff val="0"/>
              <a:alphaOff val="0"/>
            </a:schemeClr>
          </a:fontRef>
        </p:style>
      </p:sp>
    </p:spTree>
    <p:extLst>
      <p:ext uri="{BB962C8B-B14F-4D97-AF65-F5344CB8AC3E}">
        <p14:creationId xmlns:p14="http://schemas.microsoft.com/office/powerpoint/2010/main" val="876185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smtClean="0"/>
              <a:t>Software </a:t>
            </a:r>
            <a:r>
              <a:rPr lang="es-ES" sz="3600" b="1" dirty="0"/>
              <a:t>de sistemas:</a:t>
            </a:r>
            <a:endParaRPr lang="en-US" sz="3600" dirty="0"/>
          </a:p>
        </p:txBody>
      </p:sp>
      <p:sp>
        <p:nvSpPr>
          <p:cNvPr id="3" name="Content Placeholder 2"/>
          <p:cNvSpPr>
            <a:spLocks noGrp="1"/>
          </p:cNvSpPr>
          <p:nvPr>
            <p:ph idx="1"/>
          </p:nvPr>
        </p:nvSpPr>
        <p:spPr/>
        <p:txBody>
          <a:bodyPr/>
          <a:lstStyle/>
          <a:p>
            <a:r>
              <a:rPr lang="es-ES" dirty="0" smtClean="0"/>
              <a:t>Colección </a:t>
            </a:r>
            <a:r>
              <a:rPr lang="es-ES" dirty="0"/>
              <a:t>de programas escritos para servir a otros programas. Algunos programas procesan estructuras de información (compiladores, editores) otras procesan datos indeterminados (sistema operativo). Se caracteriza por la interacción muy intensa con el hardware; utilización por múltiples usuarios.</a:t>
            </a:r>
            <a:endParaRPr lang="en-US" dirty="0"/>
          </a:p>
          <a:p>
            <a:pPr>
              <a:buFont typeface="Wingdings" panose="05000000000000000000" pitchFamily="2" charset="2"/>
              <a:buChar char="v"/>
            </a:pPr>
            <a:r>
              <a:rPr lang="es-AR" sz="2400" dirty="0" smtClean="0"/>
              <a:t>Gran </a:t>
            </a:r>
            <a:r>
              <a:rPr lang="es-AR" sz="2400" dirty="0"/>
              <a:t>interacción con el hardware</a:t>
            </a:r>
          </a:p>
          <a:p>
            <a:pPr>
              <a:buFont typeface="Wingdings" panose="05000000000000000000" pitchFamily="2" charset="2"/>
              <a:buChar char="v"/>
            </a:pPr>
            <a:r>
              <a:rPr lang="es-AR" sz="2400" dirty="0"/>
              <a:t>Múltiples usuarios</a:t>
            </a:r>
          </a:p>
          <a:p>
            <a:pPr>
              <a:buFont typeface="Wingdings" panose="05000000000000000000" pitchFamily="2" charset="2"/>
              <a:buChar char="v"/>
            </a:pPr>
            <a:r>
              <a:rPr lang="es-AR" sz="2400" dirty="0"/>
              <a:t>Operaciones concurrentes</a:t>
            </a:r>
          </a:p>
          <a:p>
            <a:pPr>
              <a:buFont typeface="Wingdings" panose="05000000000000000000" pitchFamily="2" charset="2"/>
              <a:buChar char="v"/>
            </a:pPr>
            <a:r>
              <a:rPr lang="es-AR" sz="2400" dirty="0"/>
              <a:t>Compartir recursos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0511" y="3356125"/>
            <a:ext cx="3869944" cy="2194725"/>
          </a:xfrm>
          <a:prstGeom prst="rect">
            <a:avLst/>
          </a:prstGeom>
        </p:spPr>
      </p:pic>
    </p:spTree>
    <p:extLst>
      <p:ext uri="{BB962C8B-B14F-4D97-AF65-F5344CB8AC3E}">
        <p14:creationId xmlns:p14="http://schemas.microsoft.com/office/powerpoint/2010/main" val="237037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smtClean="0"/>
              <a:t>Software </a:t>
            </a:r>
            <a:r>
              <a:rPr lang="es-ES" sz="3600" b="1" dirty="0"/>
              <a:t>de aplicación</a:t>
            </a:r>
            <a:r>
              <a:rPr lang="es-ES" sz="3600" dirty="0"/>
              <a:t>:</a:t>
            </a:r>
            <a:endParaRPr lang="en-US" sz="3600" dirty="0"/>
          </a:p>
        </p:txBody>
      </p:sp>
      <p:sp>
        <p:nvSpPr>
          <p:cNvPr id="3" name="Content Placeholder 2"/>
          <p:cNvSpPr>
            <a:spLocks noGrp="1"/>
          </p:cNvSpPr>
          <p:nvPr>
            <p:ph idx="1"/>
          </p:nvPr>
        </p:nvSpPr>
        <p:spPr/>
        <p:txBody>
          <a:bodyPr/>
          <a:lstStyle/>
          <a:p>
            <a:r>
              <a:rPr lang="es-ES" dirty="0" smtClean="0"/>
              <a:t>Programas </a:t>
            </a:r>
            <a:r>
              <a:rPr lang="es-ES" dirty="0"/>
              <a:t>independientes que resuelven la necesidad de negocios específica. Facilitan las operaciones de negocios o toma de decisiones técnicas o de gestión. También, se utiliza para controlar las funciones de negocios en tiempo real (procesamientos de transacciones de venta</a:t>
            </a:r>
            <a:r>
              <a:rPr lang="es-ES" dirty="0" smtClean="0"/>
              <a:t>).</a:t>
            </a:r>
          </a:p>
          <a:p>
            <a:endParaRPr lang="es-ES" dirty="0" smtClean="0"/>
          </a:p>
          <a:p>
            <a:pPr>
              <a:buFont typeface="Wingdings" panose="05000000000000000000" pitchFamily="2" charset="2"/>
              <a:buChar char="v"/>
            </a:pPr>
            <a:r>
              <a:rPr lang="es-AR" sz="2400" dirty="0"/>
              <a:t>Procesan datos</a:t>
            </a:r>
          </a:p>
          <a:p>
            <a:pPr>
              <a:buFont typeface="Wingdings" panose="05000000000000000000" pitchFamily="2" charset="2"/>
              <a:buChar char="v"/>
            </a:pPr>
            <a:r>
              <a:rPr lang="es-AR" sz="2400" dirty="0"/>
              <a:t>Facilita las operaciones de negocios</a:t>
            </a:r>
          </a:p>
          <a:p>
            <a:pPr>
              <a:buFont typeface="Wingdings" panose="05000000000000000000" pitchFamily="2" charset="2"/>
              <a:buChar char="v"/>
            </a:pPr>
            <a:r>
              <a:rPr lang="es-AR" sz="2400" dirty="0"/>
              <a:t>Facilita la toma de decisiones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007" y="3630849"/>
            <a:ext cx="2506100" cy="2405183"/>
          </a:xfrm>
          <a:prstGeom prst="rect">
            <a:avLst/>
          </a:prstGeom>
        </p:spPr>
      </p:pic>
    </p:spTree>
    <p:extLst>
      <p:ext uri="{BB962C8B-B14F-4D97-AF65-F5344CB8AC3E}">
        <p14:creationId xmlns:p14="http://schemas.microsoft.com/office/powerpoint/2010/main" val="2217588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a:t>Software científico y de ingeniería:</a:t>
            </a:r>
            <a:endParaRPr lang="en-US" sz="3600" dirty="0"/>
          </a:p>
        </p:txBody>
      </p:sp>
      <p:sp>
        <p:nvSpPr>
          <p:cNvPr id="3" name="Content Placeholder 2"/>
          <p:cNvSpPr>
            <a:spLocks noGrp="1"/>
          </p:cNvSpPr>
          <p:nvPr>
            <p:ph idx="1"/>
          </p:nvPr>
        </p:nvSpPr>
        <p:spPr/>
        <p:txBody>
          <a:bodyPr/>
          <a:lstStyle/>
          <a:p>
            <a:r>
              <a:rPr lang="es-ES" dirty="0"/>
              <a:t>Abarca desde la astronomía hasta la vulcanología, desde la biología molecular hasta la manufactura automatizada. Se utiliza para el diseño asistido por computadora, la simulación de sistemas y otras aplicaciones interactivas, aunque éstas han comenzado a tomar características de software en tiempo real e incluso de software de sistemas. </a:t>
            </a:r>
            <a:endParaRPr lang="en-US" dirty="0"/>
          </a:p>
          <a:p>
            <a:pPr>
              <a:buFont typeface="Wingdings" panose="05000000000000000000" pitchFamily="2" charset="2"/>
              <a:buChar char="v"/>
            </a:pPr>
            <a:r>
              <a:rPr lang="es-AR" sz="2400" dirty="0"/>
              <a:t>Sirven para emplear simulaciones complejas</a:t>
            </a:r>
          </a:p>
          <a:p>
            <a:pPr>
              <a:buFont typeface="Wingdings" panose="05000000000000000000" pitchFamily="2" charset="2"/>
              <a:buChar char="v"/>
            </a:pPr>
            <a:r>
              <a:rPr lang="es-AR" sz="2400" dirty="0"/>
              <a:t>Emplean grandes cantidades </a:t>
            </a:r>
            <a:r>
              <a:rPr lang="es-AR" sz="2400" dirty="0" smtClean="0"/>
              <a:t>de </a:t>
            </a:r>
            <a:r>
              <a:rPr lang="es-AR" sz="2400" dirty="0"/>
              <a:t>datos y variables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320" y="4654928"/>
            <a:ext cx="2982760" cy="1812441"/>
          </a:xfrm>
          <a:prstGeom prst="rect">
            <a:avLst/>
          </a:prstGeom>
        </p:spPr>
      </p:pic>
    </p:spTree>
    <p:extLst>
      <p:ext uri="{BB962C8B-B14F-4D97-AF65-F5344CB8AC3E}">
        <p14:creationId xmlns:p14="http://schemas.microsoft.com/office/powerpoint/2010/main" val="397821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a:t>Software </a:t>
            </a:r>
            <a:r>
              <a:rPr lang="es-ES" sz="3600" b="1" dirty="0" smtClean="0"/>
              <a:t>INCRUSTADO</a:t>
            </a:r>
            <a:endParaRPr lang="en-US" sz="3600" dirty="0"/>
          </a:p>
        </p:txBody>
      </p:sp>
      <p:sp>
        <p:nvSpPr>
          <p:cNvPr id="3" name="Content Placeholder 2"/>
          <p:cNvSpPr>
            <a:spLocks noGrp="1"/>
          </p:cNvSpPr>
          <p:nvPr>
            <p:ph idx="1"/>
          </p:nvPr>
        </p:nvSpPr>
        <p:spPr/>
        <p:txBody>
          <a:bodyPr/>
          <a:lstStyle/>
          <a:p>
            <a:r>
              <a:rPr lang="es-ES" dirty="0"/>
              <a:t>Reside dentro de la memoria de solo lectura del sistema y con él se implementan y controlan características y funciones para el usuario final y el sistema mismo.</a:t>
            </a:r>
            <a:endParaRPr lang="en-US" dirty="0"/>
          </a:p>
          <a:p>
            <a:r>
              <a:rPr lang="es-ES" dirty="0"/>
              <a:t>Ej.: Puede desempeñar funciones como el control del teclado de un horno de microondas hasta funciones digitales de un automóvil, como el control de combustible.</a:t>
            </a: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727" y="4146892"/>
            <a:ext cx="3223574" cy="2417681"/>
          </a:xfrm>
          <a:prstGeom prst="rect">
            <a:avLst/>
          </a:prstGeom>
        </p:spPr>
      </p:pic>
    </p:spTree>
    <p:extLst>
      <p:ext uri="{BB962C8B-B14F-4D97-AF65-F5344CB8AC3E}">
        <p14:creationId xmlns:p14="http://schemas.microsoft.com/office/powerpoint/2010/main" val="281165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43" y="624110"/>
            <a:ext cx="8911687" cy="1280890"/>
          </a:xfrm>
        </p:spPr>
        <p:txBody>
          <a:bodyPr/>
          <a:lstStyle/>
          <a:p>
            <a:r>
              <a:rPr lang="es-AR" dirty="0" smtClean="0">
                <a:latin typeface="Arial" panose="020B0604020202020204" pitchFamily="34" charset="0"/>
                <a:cs typeface="Arial" panose="020B0604020202020204" pitchFamily="34" charset="0"/>
              </a:rPr>
              <a:t>Temas</a:t>
            </a: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r>
              <a:rPr lang="es-AR" dirty="0" smtClean="0"/>
              <a:t>Introducción.</a:t>
            </a:r>
          </a:p>
          <a:p>
            <a:r>
              <a:rPr lang="es-AR" dirty="0" smtClean="0"/>
              <a:t>Software e Ingeniería del Software.</a:t>
            </a:r>
          </a:p>
          <a:p>
            <a:r>
              <a:rPr lang="es-AR" dirty="0" smtClean="0"/>
              <a:t>Naturaleza única de las </a:t>
            </a:r>
            <a:r>
              <a:rPr lang="es-AR" dirty="0" err="1" smtClean="0"/>
              <a:t>Webapps</a:t>
            </a:r>
            <a:r>
              <a:rPr lang="es-AR" dirty="0" smtClean="0"/>
              <a:t>.</a:t>
            </a:r>
          </a:p>
          <a:p>
            <a:r>
              <a:rPr lang="es-AR" dirty="0" smtClean="0"/>
              <a:t>Ingeniería del Software.</a:t>
            </a:r>
          </a:p>
          <a:p>
            <a:r>
              <a:rPr lang="es-AR" dirty="0" smtClean="0"/>
              <a:t>Mitos.</a:t>
            </a:r>
          </a:p>
          <a:p>
            <a:endParaRPr lang="es-AR" dirty="0" smtClean="0"/>
          </a:p>
          <a:p>
            <a:endParaRPr lang="es-AR" dirty="0" smtClean="0"/>
          </a:p>
          <a:p>
            <a:endParaRPr lang="en-US" dirty="0"/>
          </a:p>
        </p:txBody>
      </p:sp>
    </p:spTree>
    <p:extLst>
      <p:ext uri="{BB962C8B-B14F-4D97-AF65-F5344CB8AC3E}">
        <p14:creationId xmlns:p14="http://schemas.microsoft.com/office/powerpoint/2010/main" val="188424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a:t>Software de línea de productos</a:t>
            </a:r>
            <a:endParaRPr lang="en-US" sz="3600" dirty="0"/>
          </a:p>
        </p:txBody>
      </p:sp>
      <p:sp>
        <p:nvSpPr>
          <p:cNvPr id="3" name="Content Placeholder 2"/>
          <p:cNvSpPr>
            <a:spLocks noGrp="1"/>
          </p:cNvSpPr>
          <p:nvPr>
            <p:ph idx="1"/>
          </p:nvPr>
        </p:nvSpPr>
        <p:spPr/>
        <p:txBody>
          <a:bodyPr/>
          <a:lstStyle/>
          <a:p>
            <a:r>
              <a:rPr lang="es-ES" dirty="0"/>
              <a:t>Diseñado para proporcionar una capacidad especifica y utilización de </a:t>
            </a:r>
            <a:r>
              <a:rPr lang="es-AR" dirty="0"/>
              <a:t>muchos clientes diferentes.  Se puede enfocar en un nicho de mercado limitado, como productos para el control de inventarios, o dirigirse hacia mercados masivos como procesadores de texto, hojas de cálculo, manejo de bases de datos, etc</a:t>
            </a:r>
            <a:r>
              <a:rPr lang="es-AR" dirty="0" smtClean="0"/>
              <a:t>.</a:t>
            </a:r>
          </a:p>
          <a:p>
            <a:endParaRPr lang="es-AR" dirty="0"/>
          </a:p>
          <a:p>
            <a:endParaRPr lang="en-US" dirty="0"/>
          </a:p>
        </p:txBody>
      </p:sp>
      <p:pic>
        <p:nvPicPr>
          <p:cNvPr id="2054" name="Picture 6" descr="http://www.serviciosnet.com/tango/modulos/images/pantallas/gv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374" y="3685713"/>
            <a:ext cx="3971925" cy="297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471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a:t>Aplicaciones basadas en Web:</a:t>
            </a:r>
            <a:r>
              <a:rPr lang="es-ES" sz="3600" dirty="0"/>
              <a:t> </a:t>
            </a:r>
            <a:endParaRPr lang="en-US" sz="3600" dirty="0"/>
          </a:p>
        </p:txBody>
      </p:sp>
      <p:sp>
        <p:nvSpPr>
          <p:cNvPr id="3" name="Content Placeholder 2"/>
          <p:cNvSpPr>
            <a:spLocks noGrp="1"/>
          </p:cNvSpPr>
          <p:nvPr>
            <p:ph idx="1"/>
          </p:nvPr>
        </p:nvSpPr>
        <p:spPr>
          <a:xfrm>
            <a:off x="1024128" y="1651000"/>
            <a:ext cx="9720073" cy="4658360"/>
          </a:xfrm>
        </p:spPr>
        <p:txBody>
          <a:bodyPr>
            <a:normAutofit lnSpcReduction="10000"/>
          </a:bodyPr>
          <a:lstStyle/>
          <a:p>
            <a:r>
              <a:rPr lang="es-AR" dirty="0" err="1" smtClean="0"/>
              <a:t>LLamadas</a:t>
            </a:r>
            <a:r>
              <a:rPr lang="es-AR" dirty="0" smtClean="0"/>
              <a:t> </a:t>
            </a:r>
            <a:r>
              <a:rPr lang="es-AR" dirty="0"/>
              <a:t>“</a:t>
            </a:r>
            <a:r>
              <a:rPr lang="es-AR" i="1" dirty="0" err="1"/>
              <a:t>webapps</a:t>
            </a:r>
            <a:r>
              <a:rPr lang="es-AR" dirty="0"/>
              <a:t>”, esta categoría de software centrado en </a:t>
            </a:r>
            <a:r>
              <a:rPr lang="es-AR" dirty="0" smtClean="0"/>
              <a:t>redes agrupa </a:t>
            </a:r>
            <a:r>
              <a:rPr lang="es-AR" dirty="0"/>
              <a:t>una amplia gama de aplicaciones. En su forma más sencilla, las </a:t>
            </a:r>
            <a:r>
              <a:rPr lang="es-AR" i="1" dirty="0" err="1"/>
              <a:t>webapps</a:t>
            </a:r>
            <a:r>
              <a:rPr lang="es-AR" i="1" dirty="0"/>
              <a:t> </a:t>
            </a:r>
            <a:r>
              <a:rPr lang="es-AR" dirty="0"/>
              <a:t>son </a:t>
            </a:r>
            <a:r>
              <a:rPr lang="es-AR" dirty="0" smtClean="0"/>
              <a:t>poco más </a:t>
            </a:r>
            <a:r>
              <a:rPr lang="es-AR" dirty="0"/>
              <a:t>que un conjunto de archivos de hipertexto vinculados que presentan información </a:t>
            </a:r>
            <a:r>
              <a:rPr lang="es-AR" dirty="0" smtClean="0"/>
              <a:t>con uso </a:t>
            </a:r>
            <a:r>
              <a:rPr lang="es-AR" dirty="0"/>
              <a:t>de texto y gráficas limitadas. Sin embargo, desde que surgió Web 2.0, las </a:t>
            </a:r>
            <a:r>
              <a:rPr lang="es-AR" dirty="0" err="1" smtClean="0"/>
              <a:t>w</a:t>
            </a:r>
            <a:r>
              <a:rPr lang="es-AR" i="1" dirty="0" err="1" smtClean="0"/>
              <a:t>ebapps</a:t>
            </a:r>
            <a:r>
              <a:rPr lang="es-AR" i="1" dirty="0" smtClean="0"/>
              <a:t> </a:t>
            </a:r>
            <a:r>
              <a:rPr lang="es-AR" dirty="0" smtClean="0"/>
              <a:t>están </a:t>
            </a:r>
            <a:r>
              <a:rPr lang="en-US" dirty="0" err="1" smtClean="0"/>
              <a:t>evolucionando</a:t>
            </a:r>
            <a:r>
              <a:rPr lang="en-US" dirty="0" smtClean="0"/>
              <a:t> </a:t>
            </a:r>
            <a:r>
              <a:rPr lang="en-US" dirty="0" err="1"/>
              <a:t>hacia</a:t>
            </a:r>
            <a:r>
              <a:rPr lang="en-US" dirty="0"/>
              <a:t> </a:t>
            </a:r>
            <a:r>
              <a:rPr lang="en-US" dirty="0" err="1"/>
              <a:t>ambientes</a:t>
            </a:r>
            <a:r>
              <a:rPr lang="en-US" dirty="0"/>
              <a:t> de </a:t>
            </a:r>
            <a:r>
              <a:rPr lang="en-US" dirty="0" err="1"/>
              <a:t>cómputo</a:t>
            </a:r>
            <a:r>
              <a:rPr lang="en-US" dirty="0"/>
              <a:t> </a:t>
            </a:r>
            <a:r>
              <a:rPr lang="en-US" dirty="0" err="1"/>
              <a:t>sofisticados</a:t>
            </a:r>
            <a:r>
              <a:rPr lang="en-US" dirty="0"/>
              <a:t> que no </a:t>
            </a:r>
            <a:r>
              <a:rPr lang="en-US" dirty="0" err="1"/>
              <a:t>sólo</a:t>
            </a:r>
            <a:r>
              <a:rPr lang="en-US" dirty="0"/>
              <a:t> </a:t>
            </a:r>
            <a:r>
              <a:rPr lang="en-US" dirty="0" err="1"/>
              <a:t>proveen</a:t>
            </a:r>
            <a:r>
              <a:rPr lang="en-US" dirty="0"/>
              <a:t> </a:t>
            </a:r>
            <a:r>
              <a:rPr lang="en-US" dirty="0" err="1" smtClean="0"/>
              <a:t>características</a:t>
            </a:r>
            <a:r>
              <a:rPr lang="en-US" dirty="0" smtClean="0"/>
              <a:t> </a:t>
            </a:r>
            <a:r>
              <a:rPr lang="es-AR" dirty="0" smtClean="0"/>
              <a:t>aisladas</a:t>
            </a:r>
            <a:r>
              <a:rPr lang="es-AR" dirty="0"/>
              <a:t>, funciones de cómputo y contenido para el usuario final, sino que </a:t>
            </a:r>
            <a:r>
              <a:rPr lang="es-AR" dirty="0" smtClean="0"/>
              <a:t>también están </a:t>
            </a:r>
            <a:r>
              <a:rPr lang="es-AR" dirty="0"/>
              <a:t>integradas con bases de datos corporativas y aplicaciones de negocios</a:t>
            </a:r>
            <a:r>
              <a:rPr lang="es-AR" dirty="0" smtClean="0"/>
              <a:t>.</a:t>
            </a:r>
          </a:p>
          <a:p>
            <a:pPr lvl="0">
              <a:buFont typeface="Wingdings" panose="05000000000000000000" pitchFamily="2" charset="2"/>
              <a:buChar char="v"/>
            </a:pPr>
            <a:r>
              <a:rPr lang="es-AR" dirty="0" smtClean="0"/>
              <a:t> Conjunto </a:t>
            </a:r>
            <a:r>
              <a:rPr lang="es-AR" dirty="0"/>
              <a:t>de archivos de hipertexto vinculados</a:t>
            </a:r>
          </a:p>
          <a:p>
            <a:pPr lvl="1">
              <a:buFont typeface="Wingdings" panose="05000000000000000000" pitchFamily="2" charset="2"/>
              <a:buChar char="v"/>
            </a:pPr>
            <a:r>
              <a:rPr lang="es-AR" sz="2200" dirty="0"/>
              <a:t>Presentan información con texto o gráficos </a:t>
            </a:r>
            <a:r>
              <a:rPr lang="es-AR" sz="2200" dirty="0" smtClean="0"/>
              <a:t>limitados</a:t>
            </a:r>
          </a:p>
          <a:p>
            <a:pPr lvl="1">
              <a:buFont typeface="Wingdings" panose="05000000000000000000" pitchFamily="2" charset="2"/>
              <a:buChar char="v"/>
            </a:pPr>
            <a:r>
              <a:rPr lang="es-AR" sz="2200" dirty="0" smtClean="0"/>
              <a:t>Están </a:t>
            </a:r>
            <a:r>
              <a:rPr lang="es-AR" sz="2200" dirty="0"/>
              <a:t>evolucionando</a:t>
            </a:r>
          </a:p>
          <a:p>
            <a:pPr lvl="1">
              <a:buFont typeface="Wingdings" panose="05000000000000000000" pitchFamily="2" charset="2"/>
              <a:buChar char="v"/>
            </a:pPr>
            <a:r>
              <a:rPr lang="es-AR" sz="2200" dirty="0"/>
              <a:t>Realizan cómputos sofisticados</a:t>
            </a:r>
          </a:p>
          <a:p>
            <a:pPr lvl="1">
              <a:buFont typeface="Wingdings" panose="05000000000000000000" pitchFamily="2" charset="2"/>
              <a:buChar char="v"/>
            </a:pPr>
            <a:r>
              <a:rPr lang="es-AR" sz="2200" dirty="0"/>
              <a:t>Integradas con bases de datos corporativas y aplicaciones de negocios</a:t>
            </a:r>
          </a:p>
          <a:p>
            <a:endParaRPr lang="en-US" dirty="0"/>
          </a:p>
        </p:txBody>
      </p:sp>
    </p:spTree>
    <p:extLst>
      <p:ext uri="{BB962C8B-B14F-4D97-AF65-F5344CB8AC3E}">
        <p14:creationId xmlns:p14="http://schemas.microsoft.com/office/powerpoint/2010/main" val="8272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a:t>Software de inteligencia artificial</a:t>
            </a:r>
            <a:endParaRPr lang="en-US" sz="3600" dirty="0"/>
          </a:p>
        </p:txBody>
      </p:sp>
      <p:sp>
        <p:nvSpPr>
          <p:cNvPr id="3" name="Content Placeholder 2"/>
          <p:cNvSpPr>
            <a:spLocks noGrp="1"/>
          </p:cNvSpPr>
          <p:nvPr>
            <p:ph idx="1"/>
          </p:nvPr>
        </p:nvSpPr>
        <p:spPr/>
        <p:txBody>
          <a:bodyPr/>
          <a:lstStyle/>
          <a:p>
            <a:r>
              <a:rPr lang="es-ES" dirty="0"/>
              <a:t>Incluyen robótica, los sistemas expertos, el reconocimiento de patrones (imagen y voz), las redes neuronales artificiales, la comprobación de teoremas y los juegos de computadora.</a:t>
            </a:r>
            <a:endParaRPr lang="en-US" dirty="0"/>
          </a:p>
        </p:txBody>
      </p:sp>
      <p:pic>
        <p:nvPicPr>
          <p:cNvPr id="3074" name="Picture 2" descr="https://static.betazeta.com/www.fayerwayer.com/up/2015/01/r11111-960x6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201" y="3360777"/>
            <a:ext cx="5241925" cy="294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839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dirty="0" smtClean="0"/>
              <a:t>Herencia Futura</a:t>
            </a:r>
            <a:endParaRPr lang="en-US" sz="3600" dirty="0"/>
          </a:p>
        </p:txBody>
      </p:sp>
      <p:sp>
        <p:nvSpPr>
          <p:cNvPr id="3" name="Content Placeholder 2"/>
          <p:cNvSpPr>
            <a:spLocks noGrp="1"/>
          </p:cNvSpPr>
          <p:nvPr>
            <p:ph idx="1"/>
          </p:nvPr>
        </p:nvSpPr>
        <p:spPr/>
        <p:txBody>
          <a:bodyPr>
            <a:normAutofit fontScale="92500" lnSpcReduction="10000"/>
          </a:bodyPr>
          <a:lstStyle/>
          <a:p>
            <a:r>
              <a:rPr lang="es-AR" dirty="0"/>
              <a:t>la herencia que dejará la actual generación aligerará la carga de </a:t>
            </a:r>
            <a:r>
              <a:rPr lang="es-AR" dirty="0" smtClean="0"/>
              <a:t>los futuros </a:t>
            </a:r>
            <a:r>
              <a:rPr lang="es-AR" dirty="0"/>
              <a:t>ingenieros de software. Aun así, nuevos desafíos </a:t>
            </a:r>
            <a:r>
              <a:rPr lang="es-AR" dirty="0" smtClean="0"/>
              <a:t>han </a:t>
            </a:r>
            <a:r>
              <a:rPr lang="es-AR" dirty="0"/>
              <a:t>aparecido en el horizonte</a:t>
            </a:r>
            <a:r>
              <a:rPr lang="es-AR" dirty="0" smtClean="0"/>
              <a:t>.</a:t>
            </a:r>
          </a:p>
          <a:p>
            <a:r>
              <a:rPr lang="es-ES" b="1" dirty="0"/>
              <a:t>Computación ubicua:</a:t>
            </a:r>
            <a:r>
              <a:rPr lang="es-ES" dirty="0"/>
              <a:t> El reto es desarrollar software de sistema y de aplicación que permita que dispositivos pequeños, computadoras personales y sistemas de empresa se comuniquen a través de redes.</a:t>
            </a:r>
            <a:endParaRPr lang="en-US" dirty="0"/>
          </a:p>
          <a:p>
            <a:r>
              <a:rPr lang="es-ES" b="1" dirty="0"/>
              <a:t>Alimentación de la red:</a:t>
            </a:r>
            <a:r>
              <a:rPr lang="es-ES" dirty="0"/>
              <a:t> El reto es crear aplicaciones que beneficien a mercados de usuarios finales específicos alrededor del mundo.</a:t>
            </a:r>
            <a:endParaRPr lang="en-US" dirty="0"/>
          </a:p>
          <a:p>
            <a:r>
              <a:rPr lang="es-ES" b="1" dirty="0"/>
              <a:t>Fuente abierta:</a:t>
            </a:r>
            <a:r>
              <a:rPr lang="es-ES" dirty="0"/>
              <a:t> El reto es construir un código fuente que sea descriptivo en sí mismo, y desarrollar técnicas que permitan tanto a los clientes como a los diseñadores conocer los cambios realizados y la forma en que se manifiestan dentro del software.</a:t>
            </a:r>
            <a:endParaRPr lang="en-US" dirty="0"/>
          </a:p>
          <a:p>
            <a:r>
              <a:rPr lang="es-ES" b="1" dirty="0"/>
              <a:t>La “nueva economía”:</a:t>
            </a:r>
            <a:r>
              <a:rPr lang="es-ES" dirty="0"/>
              <a:t> El reto es construir aplicaciones que faciliten la comunicación y la distribución de productos. </a:t>
            </a:r>
            <a:endParaRPr lang="en-US" dirty="0"/>
          </a:p>
          <a:p>
            <a:endParaRPr lang="es-AR" dirty="0"/>
          </a:p>
        </p:txBody>
      </p:sp>
      <p:pic>
        <p:nvPicPr>
          <p:cNvPr id="4098" name="Picture 2" descr="http://uneit.suagm.edu/servicios/img/open-source-min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0434" y="230435"/>
            <a:ext cx="3806330" cy="190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917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600" b="1" dirty="0"/>
              <a:t>Software Heredado</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s-ES" dirty="0" smtClean="0"/>
              <a:t>Fueron </a:t>
            </a:r>
            <a:r>
              <a:rPr lang="es-ES" dirty="0"/>
              <a:t>desarrollados hace décadas y modificados en forma continua para cumplir los requerimientos de los cambios en los negocios y en las plataformas de cómputo. </a:t>
            </a:r>
            <a:r>
              <a:rPr lang="es-ES_tradnl" dirty="0"/>
              <a:t> </a:t>
            </a:r>
            <a:endParaRPr lang="en-US" dirty="0"/>
          </a:p>
          <a:p>
            <a:pPr lvl="0"/>
            <a:r>
              <a:rPr lang="es-ES" dirty="0"/>
              <a:t>Se perciben como costosos en su mantenimiento y riesgosos en su evolución.</a:t>
            </a:r>
            <a:endParaRPr lang="en-US" dirty="0"/>
          </a:p>
          <a:p>
            <a:pPr lvl="0"/>
            <a:r>
              <a:rPr lang="es-ES" dirty="0"/>
              <a:t>Persisten como el soporte de las funciones centrales de negocios y son indispensables para las empresas. </a:t>
            </a:r>
            <a:endParaRPr lang="en-US" dirty="0"/>
          </a:p>
          <a:p>
            <a:pPr lvl="0"/>
            <a:r>
              <a:rPr lang="es-ES" dirty="0"/>
              <a:t>Lo caracterizan su longevidad y el ser crítico para los negocios.</a:t>
            </a:r>
            <a:endParaRPr lang="en-US" dirty="0"/>
          </a:p>
          <a:p>
            <a:pPr lvl="0"/>
            <a:r>
              <a:rPr lang="es-ES" dirty="0"/>
              <a:t>Son de la poca calidad.</a:t>
            </a:r>
            <a:endParaRPr lang="en-US" dirty="0"/>
          </a:p>
          <a:p>
            <a:pPr lvl="0"/>
            <a:r>
              <a:rPr lang="es-ES" dirty="0"/>
              <a:t>Tienen diseños imposibles de extender, código complicado, documentación escasa o inexistente, casos de prueba y resultados que nunca fueron archivados, un historial de cambio manejado con pobreza, etc.</a:t>
            </a:r>
            <a:endParaRPr lang="en-US" dirty="0"/>
          </a:p>
          <a:p>
            <a:endParaRPr lang="en-US" dirty="0"/>
          </a:p>
        </p:txBody>
      </p:sp>
      <p:pic>
        <p:nvPicPr>
          <p:cNvPr id="4" name="Picture 4" descr="http://vignette4.wikia.nocookie.net/sistemasdatos/images/e/ea/Discos_magneticos.jpg/revision/latest/scale-to-width-down/640?cb=20130504185223&amp;path-prefix=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0631" y="384048"/>
            <a:ext cx="2190903" cy="1465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729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Software Heredado</a:t>
            </a:r>
            <a:endParaRPr lang="en-US" sz="3600" dirty="0"/>
          </a:p>
        </p:txBody>
      </p:sp>
      <p:sp>
        <p:nvSpPr>
          <p:cNvPr id="3" name="Content Placeholder 2"/>
          <p:cNvSpPr>
            <a:spLocks noGrp="1"/>
          </p:cNvSpPr>
          <p:nvPr>
            <p:ph idx="1"/>
          </p:nvPr>
        </p:nvSpPr>
        <p:spPr/>
        <p:txBody>
          <a:bodyPr>
            <a:normAutofit/>
          </a:bodyPr>
          <a:lstStyle/>
          <a:p>
            <a:r>
              <a:rPr lang="es-ES" dirty="0"/>
              <a:t>Conforme pasa el tiempo, los sistemas heredados evolucionan por una o más de las razones siguientes</a:t>
            </a:r>
            <a:r>
              <a:rPr lang="es-ES" dirty="0" smtClean="0"/>
              <a:t>:</a:t>
            </a:r>
            <a:r>
              <a:rPr lang="es-ES_tradnl" dirty="0"/>
              <a:t> </a:t>
            </a:r>
            <a:endParaRPr lang="en-US" dirty="0"/>
          </a:p>
          <a:p>
            <a:pPr lvl="0"/>
            <a:r>
              <a:rPr lang="es-ES" dirty="0"/>
              <a:t>El software debe adaptarse para satisfacer las necesidades de los nuevos ambientes o las nuevas tecnologías de cómputo. </a:t>
            </a:r>
            <a:endParaRPr lang="en-US" dirty="0"/>
          </a:p>
          <a:p>
            <a:pPr lvl="0"/>
            <a:r>
              <a:rPr lang="es-ES" dirty="0"/>
              <a:t>El software debe mejorarse para implementar los nuevos requerimientos de los negocios.</a:t>
            </a:r>
            <a:endParaRPr lang="en-US" dirty="0"/>
          </a:p>
          <a:p>
            <a:pPr lvl="0"/>
            <a:r>
              <a:rPr lang="es-ES" dirty="0"/>
              <a:t>El software debe extenderse para hacerlo operable con sistemas y bases de datos más modernos.</a:t>
            </a:r>
            <a:endParaRPr lang="en-US" dirty="0"/>
          </a:p>
          <a:p>
            <a:pPr lvl="0"/>
            <a:r>
              <a:rPr lang="es-ES" dirty="0"/>
              <a:t>El software debe rediseñarse para hacerlo viable dentro de un ambiente de red.</a:t>
            </a:r>
            <a:endParaRPr lang="en-US" dirty="0"/>
          </a:p>
          <a:p>
            <a:endParaRPr lang="en-US" dirty="0"/>
          </a:p>
        </p:txBody>
      </p:sp>
    </p:spTree>
    <p:extLst>
      <p:ext uri="{BB962C8B-B14F-4D97-AF65-F5344CB8AC3E}">
        <p14:creationId xmlns:p14="http://schemas.microsoft.com/office/powerpoint/2010/main" val="1092990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9272" y="4086681"/>
            <a:ext cx="10092519" cy="1463040"/>
          </a:xfrm>
        </p:spPr>
        <p:txBody>
          <a:bodyPr>
            <a:normAutofit fontScale="90000"/>
          </a:bodyPr>
          <a:lstStyle/>
          <a:p>
            <a:r>
              <a:rPr lang="es-AR" b="1" dirty="0"/>
              <a:t>LA NATURALEZA ÚNICA DE LAS </a:t>
            </a:r>
            <a:r>
              <a:rPr lang="es-AR" b="1" i="1" dirty="0"/>
              <a:t>WEBAPPS</a:t>
            </a:r>
            <a:endParaRPr lang="en-US" dirty="0"/>
          </a:p>
        </p:txBody>
      </p:sp>
    </p:spTree>
    <p:extLst>
      <p:ext uri="{BB962C8B-B14F-4D97-AF65-F5344CB8AC3E}">
        <p14:creationId xmlns:p14="http://schemas.microsoft.com/office/powerpoint/2010/main" val="1062224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8045" y="1120113"/>
            <a:ext cx="3253583" cy="369332"/>
          </a:xfrm>
          <a:prstGeom prst="rect">
            <a:avLst/>
          </a:prstGeom>
        </p:spPr>
        <p:txBody>
          <a:bodyPr wrap="none">
            <a:spAutoFit/>
          </a:bodyPr>
          <a:lstStyle/>
          <a:p>
            <a:r>
              <a:rPr lang="es-AR" dirty="0"/>
              <a:t>Archivos de hipertexto vinculados</a:t>
            </a:r>
          </a:p>
        </p:txBody>
      </p:sp>
      <p:pic>
        <p:nvPicPr>
          <p:cNvPr id="5" name="Picture 2" descr="http://www.hipertexto.info/images/dem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045" y="1732897"/>
            <a:ext cx="3571875" cy="3524251"/>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7"/>
          <p:cNvSpPr txBox="1">
            <a:spLocks/>
          </p:cNvSpPr>
          <p:nvPr/>
        </p:nvSpPr>
        <p:spPr>
          <a:xfrm>
            <a:off x="6563276" y="1243206"/>
            <a:ext cx="3994500" cy="37256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s-AR" sz="1800" smtClean="0"/>
              <a:t>Evolución gracias a distintas herramientas y estándares.</a:t>
            </a:r>
            <a:endParaRPr lang="es-AR" sz="1800" dirty="0"/>
          </a:p>
        </p:txBody>
      </p:sp>
      <p:pic>
        <p:nvPicPr>
          <p:cNvPr id="7" name="Picture 2" descr="https://encrypted-tbn3.gstatic.com/images?q=tbn:ANd9GcTlE6_02NcYg6tvZpisrQk1L4maY9QlxEy_FzW2f5s5KsiCsfP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922" y="2397495"/>
            <a:ext cx="3994500" cy="2571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278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dirty="0" smtClean="0"/>
              <a:t>Atributos de las </a:t>
            </a:r>
            <a:r>
              <a:rPr lang="es-AR" sz="3600" dirty="0" err="1" smtClean="0"/>
              <a:t>Webapps</a:t>
            </a:r>
            <a:endParaRPr lang="en-US" sz="3600" dirty="0"/>
          </a:p>
        </p:txBody>
      </p:sp>
      <p:grpSp>
        <p:nvGrpSpPr>
          <p:cNvPr id="4" name="Group 3"/>
          <p:cNvGrpSpPr/>
          <p:nvPr/>
        </p:nvGrpSpPr>
        <p:grpSpPr>
          <a:xfrm>
            <a:off x="5261778" y="4224547"/>
            <a:ext cx="1584037" cy="1584037"/>
            <a:chOff x="3322781" y="2140688"/>
            <a:chExt cx="1584037" cy="1584037"/>
          </a:xfrm>
        </p:grpSpPr>
        <p:sp>
          <p:nvSpPr>
            <p:cNvPr id="25" name="Oval 24"/>
            <p:cNvSpPr/>
            <p:nvPr/>
          </p:nvSpPr>
          <p:spPr>
            <a:xfrm>
              <a:off x="3322781" y="2140688"/>
              <a:ext cx="1584037" cy="1584037"/>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 name="Oval 4"/>
            <p:cNvSpPr txBox="1"/>
            <p:nvPr/>
          </p:nvSpPr>
          <p:spPr>
            <a:xfrm>
              <a:off x="3554758" y="2372665"/>
              <a:ext cx="1277199" cy="1120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s-AR" sz="2200" kern="1200" dirty="0" err="1" smtClean="0"/>
                <a:t>WebApp</a:t>
              </a:r>
              <a:endParaRPr lang="es-AR" sz="2200" kern="1200" dirty="0"/>
            </a:p>
          </p:txBody>
        </p:sp>
      </p:grpSp>
      <p:sp>
        <p:nvSpPr>
          <p:cNvPr id="5" name="Left Arrow 4"/>
          <p:cNvSpPr/>
          <p:nvPr/>
        </p:nvSpPr>
        <p:spPr>
          <a:xfrm rot="10800000">
            <a:off x="3723997" y="4790840"/>
            <a:ext cx="1453203" cy="451450"/>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6" name="Group 5"/>
          <p:cNvGrpSpPr/>
          <p:nvPr/>
        </p:nvGrpSpPr>
        <p:grpSpPr>
          <a:xfrm>
            <a:off x="2971579" y="4414631"/>
            <a:ext cx="1504835" cy="1203868"/>
            <a:chOff x="1032582" y="2330772"/>
            <a:chExt cx="1504835" cy="1203868"/>
          </a:xfrm>
        </p:grpSpPr>
        <p:sp>
          <p:nvSpPr>
            <p:cNvPr id="23" name="Rounded Rectangle 22"/>
            <p:cNvSpPr/>
            <p:nvPr/>
          </p:nvSpPr>
          <p:spPr>
            <a:xfrm>
              <a:off x="1032582" y="2330772"/>
              <a:ext cx="1504835" cy="120386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4" name="Rounded Rectangle 7"/>
            <p:cNvSpPr txBox="1"/>
            <p:nvPr/>
          </p:nvSpPr>
          <p:spPr>
            <a:xfrm>
              <a:off x="1067842" y="2366032"/>
              <a:ext cx="1434315" cy="1133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s-AR" sz="1700" kern="1200" dirty="0" smtClean="0"/>
                <a:t>Uso intensivo de redes</a:t>
              </a:r>
              <a:endParaRPr lang="es-AR" sz="1700" kern="1200" dirty="0"/>
            </a:p>
          </p:txBody>
        </p:sp>
      </p:grpSp>
      <p:sp>
        <p:nvSpPr>
          <p:cNvPr id="7" name="Left Arrow 6"/>
          <p:cNvSpPr/>
          <p:nvPr/>
        </p:nvSpPr>
        <p:spPr>
          <a:xfrm rot="13500000">
            <a:off x="4193563" y="3657208"/>
            <a:ext cx="1453203" cy="451450"/>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8" name="Group 7"/>
          <p:cNvGrpSpPr/>
          <p:nvPr/>
        </p:nvGrpSpPr>
        <p:grpSpPr>
          <a:xfrm>
            <a:off x="3653962" y="2767214"/>
            <a:ext cx="1504835" cy="1203868"/>
            <a:chOff x="1714965" y="683355"/>
            <a:chExt cx="1504835" cy="1203868"/>
          </a:xfrm>
        </p:grpSpPr>
        <p:sp>
          <p:nvSpPr>
            <p:cNvPr id="21" name="Rounded Rectangle 20"/>
            <p:cNvSpPr/>
            <p:nvPr/>
          </p:nvSpPr>
          <p:spPr>
            <a:xfrm>
              <a:off x="1714965" y="683355"/>
              <a:ext cx="1504835" cy="120386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 name="Rounded Rectangle 10"/>
            <p:cNvSpPr txBox="1"/>
            <p:nvPr/>
          </p:nvSpPr>
          <p:spPr>
            <a:xfrm>
              <a:off x="1750225" y="718615"/>
              <a:ext cx="1434315" cy="1133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s-AR" sz="1600" kern="1200" dirty="0" smtClean="0"/>
                <a:t>Concurrencia</a:t>
              </a:r>
              <a:endParaRPr lang="es-AR" sz="1600" kern="1200" dirty="0"/>
            </a:p>
          </p:txBody>
        </p:sp>
      </p:grpSp>
      <p:sp>
        <p:nvSpPr>
          <p:cNvPr id="9" name="Left Arrow 8"/>
          <p:cNvSpPr/>
          <p:nvPr/>
        </p:nvSpPr>
        <p:spPr>
          <a:xfrm rot="16200000">
            <a:off x="5327195" y="3187642"/>
            <a:ext cx="1453203" cy="451450"/>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0" name="Group 9"/>
          <p:cNvGrpSpPr/>
          <p:nvPr/>
        </p:nvGrpSpPr>
        <p:grpSpPr>
          <a:xfrm>
            <a:off x="5301379" y="2084832"/>
            <a:ext cx="1504835" cy="1203868"/>
            <a:chOff x="3362382" y="973"/>
            <a:chExt cx="1504835" cy="1203868"/>
          </a:xfrm>
        </p:grpSpPr>
        <p:sp>
          <p:nvSpPr>
            <p:cNvPr id="19" name="Rounded Rectangle 18"/>
            <p:cNvSpPr/>
            <p:nvPr/>
          </p:nvSpPr>
          <p:spPr>
            <a:xfrm>
              <a:off x="3362382" y="973"/>
              <a:ext cx="1504835" cy="120386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 name="Rounded Rectangle 13"/>
            <p:cNvSpPr txBox="1"/>
            <p:nvPr/>
          </p:nvSpPr>
          <p:spPr>
            <a:xfrm>
              <a:off x="3397642" y="36233"/>
              <a:ext cx="1434315" cy="1133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s-AR" sz="1600" kern="1200" dirty="0" smtClean="0"/>
                <a:t>Carga impredecible</a:t>
              </a:r>
              <a:endParaRPr lang="es-AR" sz="1600" kern="1200" dirty="0"/>
            </a:p>
          </p:txBody>
        </p:sp>
      </p:grpSp>
      <p:sp>
        <p:nvSpPr>
          <p:cNvPr id="11" name="Left Arrow 10"/>
          <p:cNvSpPr/>
          <p:nvPr/>
        </p:nvSpPr>
        <p:spPr>
          <a:xfrm rot="18900000">
            <a:off x="6460827" y="3657208"/>
            <a:ext cx="1453203" cy="451450"/>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2" name="Group 11"/>
          <p:cNvGrpSpPr/>
          <p:nvPr/>
        </p:nvGrpSpPr>
        <p:grpSpPr>
          <a:xfrm>
            <a:off x="6948796" y="2767214"/>
            <a:ext cx="1504835" cy="1203868"/>
            <a:chOff x="5009799" y="683355"/>
            <a:chExt cx="1504835" cy="1203868"/>
          </a:xfrm>
        </p:grpSpPr>
        <p:sp>
          <p:nvSpPr>
            <p:cNvPr id="17" name="Rounded Rectangle 16"/>
            <p:cNvSpPr/>
            <p:nvPr/>
          </p:nvSpPr>
          <p:spPr>
            <a:xfrm>
              <a:off x="5009799" y="683355"/>
              <a:ext cx="1504835" cy="120386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 name="Rounded Rectangle 16"/>
            <p:cNvSpPr txBox="1"/>
            <p:nvPr/>
          </p:nvSpPr>
          <p:spPr>
            <a:xfrm>
              <a:off x="5045059" y="718615"/>
              <a:ext cx="1434315" cy="1133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s-AR" sz="1700" kern="1200" dirty="0" smtClean="0"/>
                <a:t>Rendimiento</a:t>
              </a:r>
              <a:endParaRPr lang="es-AR" sz="1700" kern="1200" dirty="0"/>
            </a:p>
          </p:txBody>
        </p:sp>
      </p:grpSp>
      <p:sp>
        <p:nvSpPr>
          <p:cNvPr id="13" name="Left Arrow 12"/>
          <p:cNvSpPr/>
          <p:nvPr/>
        </p:nvSpPr>
        <p:spPr>
          <a:xfrm>
            <a:off x="6930393" y="4790840"/>
            <a:ext cx="1453203" cy="451450"/>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4" name="Group 13"/>
          <p:cNvGrpSpPr/>
          <p:nvPr/>
        </p:nvGrpSpPr>
        <p:grpSpPr>
          <a:xfrm>
            <a:off x="7631178" y="4414631"/>
            <a:ext cx="1504835" cy="1203868"/>
            <a:chOff x="5692181" y="2330772"/>
            <a:chExt cx="1504835" cy="1203868"/>
          </a:xfrm>
        </p:grpSpPr>
        <p:sp>
          <p:nvSpPr>
            <p:cNvPr id="15" name="Rounded Rectangle 14"/>
            <p:cNvSpPr/>
            <p:nvPr/>
          </p:nvSpPr>
          <p:spPr>
            <a:xfrm>
              <a:off x="5692181" y="2330772"/>
              <a:ext cx="1504835" cy="120386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 name="Rounded Rectangle 19"/>
            <p:cNvSpPr txBox="1"/>
            <p:nvPr/>
          </p:nvSpPr>
          <p:spPr>
            <a:xfrm>
              <a:off x="5727441" y="2366032"/>
              <a:ext cx="1434315" cy="1133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s-AR" sz="1400" kern="1200" dirty="0" smtClean="0"/>
                <a:t>Disponibilidad</a:t>
              </a:r>
              <a:endParaRPr lang="es-AR" sz="1400" kern="1200" dirty="0"/>
            </a:p>
          </p:txBody>
        </p:sp>
      </p:grpSp>
    </p:spTree>
    <p:extLst>
      <p:ext uri="{BB962C8B-B14F-4D97-AF65-F5344CB8AC3E}">
        <p14:creationId xmlns:p14="http://schemas.microsoft.com/office/powerpoint/2010/main" val="2433476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590843"/>
            <a:ext cx="9720073" cy="5718517"/>
          </a:xfrm>
        </p:spPr>
        <p:txBody>
          <a:bodyPr/>
          <a:lstStyle/>
          <a:p>
            <a:r>
              <a:rPr lang="es-AR" cap="all" dirty="0"/>
              <a:t>Uso intensivo de Redes</a:t>
            </a:r>
            <a:r>
              <a:rPr lang="es-AR" dirty="0"/>
              <a:t>: Una </a:t>
            </a:r>
            <a:r>
              <a:rPr lang="es-AR" dirty="0" err="1"/>
              <a:t>webapp</a:t>
            </a:r>
            <a:r>
              <a:rPr lang="es-AR" dirty="0"/>
              <a:t> reside en una red y debe atender las necesidades de una comunidad diversa. Internet o </a:t>
            </a:r>
            <a:r>
              <a:rPr lang="es-AR" dirty="0" smtClean="0"/>
              <a:t>Intranet</a:t>
            </a:r>
            <a:endParaRPr lang="es-AR" dirty="0"/>
          </a:p>
          <a:p>
            <a:r>
              <a:rPr lang="es-AR" cap="all" dirty="0"/>
              <a:t>Concurrencia</a:t>
            </a:r>
            <a:r>
              <a:rPr lang="es-AR" dirty="0"/>
              <a:t>: A la </a:t>
            </a:r>
            <a:r>
              <a:rPr lang="es-AR" dirty="0" err="1"/>
              <a:t>webapp</a:t>
            </a:r>
            <a:r>
              <a:rPr lang="es-AR" dirty="0"/>
              <a:t> accede una gran cantidad de usuarios a la vez</a:t>
            </a:r>
          </a:p>
          <a:p>
            <a:r>
              <a:rPr lang="es-AR" cap="all" dirty="0" smtClean="0"/>
              <a:t>Carga </a:t>
            </a:r>
            <a:r>
              <a:rPr lang="es-AR" cap="all" dirty="0"/>
              <a:t>impredecible: </a:t>
            </a:r>
            <a:r>
              <a:rPr lang="es-AR" dirty="0"/>
              <a:t>El número de usuarios cambia de un </a:t>
            </a:r>
            <a:r>
              <a:rPr lang="es-AR" dirty="0" smtClean="0"/>
              <a:t>día </a:t>
            </a:r>
            <a:r>
              <a:rPr lang="es-AR" dirty="0"/>
              <a:t>a </a:t>
            </a:r>
            <a:r>
              <a:rPr lang="es-AR" dirty="0" smtClean="0"/>
              <a:t>otro</a:t>
            </a:r>
          </a:p>
          <a:p>
            <a:r>
              <a:rPr lang="es-AR" cap="all" dirty="0"/>
              <a:t>Rendimiento: </a:t>
            </a:r>
            <a:r>
              <a:rPr lang="es-AR" dirty="0"/>
              <a:t>Si el usuario espera demasiado tiempo quizás decida irse a otra </a:t>
            </a:r>
            <a:r>
              <a:rPr lang="es-AR" dirty="0" smtClean="0"/>
              <a:t>parte</a:t>
            </a:r>
            <a:endParaRPr lang="es-AR" cap="all" dirty="0"/>
          </a:p>
          <a:p>
            <a:r>
              <a:rPr lang="es-AR" cap="all" dirty="0"/>
              <a:t>disponibilidad: </a:t>
            </a:r>
            <a:r>
              <a:rPr lang="es-AR" dirty="0"/>
              <a:t>Aunque no es razonable una disponibilidad de 100%, los usuarios demandan acceso las 24hs de los 365 días del año</a:t>
            </a:r>
          </a:p>
          <a:p>
            <a:endParaRPr lang="es-AR" sz="2400" cap="all" dirty="0"/>
          </a:p>
          <a:p>
            <a:endParaRPr lang="en-US" dirty="0"/>
          </a:p>
        </p:txBody>
      </p:sp>
      <p:pic>
        <p:nvPicPr>
          <p:cNvPr id="8194" name="Picture 2" descr="http://online.webynar.ir/templates/protostar/img/backgrounds/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9120" y="3995226"/>
            <a:ext cx="3242133" cy="243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3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405" y="3636303"/>
            <a:ext cx="11150600" cy="1463040"/>
          </a:xfrm>
        </p:spPr>
        <p:txBody>
          <a:bodyPr/>
          <a:lstStyle/>
          <a:p>
            <a:pPr algn="ctr"/>
            <a:r>
              <a:rPr lang="es-AR" b="1" dirty="0" smtClean="0"/>
              <a:t>Introducción</a:t>
            </a:r>
            <a:endParaRPr lang="en-US" b="1" dirty="0"/>
          </a:p>
        </p:txBody>
      </p:sp>
    </p:spTree>
    <p:extLst>
      <p:ext uri="{BB962C8B-B14F-4D97-AF65-F5344CB8AC3E}">
        <p14:creationId xmlns:p14="http://schemas.microsoft.com/office/powerpoint/2010/main" val="1834909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dirty="0"/>
              <a:t>Atributos de las </a:t>
            </a:r>
            <a:r>
              <a:rPr lang="es-AR" sz="3600" dirty="0" err="1"/>
              <a:t>Webapps</a:t>
            </a:r>
            <a:endParaRPr lang="en-US" sz="3600" dirty="0"/>
          </a:p>
        </p:txBody>
      </p:sp>
      <p:grpSp>
        <p:nvGrpSpPr>
          <p:cNvPr id="4" name="Group 3"/>
          <p:cNvGrpSpPr/>
          <p:nvPr/>
        </p:nvGrpSpPr>
        <p:grpSpPr>
          <a:xfrm>
            <a:off x="5112815" y="4338994"/>
            <a:ext cx="1677343" cy="1677343"/>
            <a:chOff x="3276128" y="2047721"/>
            <a:chExt cx="1677343" cy="1677343"/>
          </a:xfrm>
        </p:grpSpPr>
        <p:sp>
          <p:nvSpPr>
            <p:cNvPr id="29" name="Oval 28"/>
            <p:cNvSpPr/>
            <p:nvPr/>
          </p:nvSpPr>
          <p:spPr>
            <a:xfrm>
              <a:off x="3276128" y="2047721"/>
              <a:ext cx="1677343" cy="1677343"/>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0" name="Oval 4"/>
            <p:cNvSpPr txBox="1"/>
            <p:nvPr/>
          </p:nvSpPr>
          <p:spPr>
            <a:xfrm>
              <a:off x="3521769" y="2293362"/>
              <a:ext cx="1431702" cy="11860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AR" sz="2300" kern="1200" dirty="0" err="1" smtClean="0"/>
                <a:t>WebApp</a:t>
              </a:r>
              <a:endParaRPr lang="es-AR" sz="2300" kern="1200" dirty="0"/>
            </a:p>
          </p:txBody>
        </p:sp>
      </p:grpSp>
      <p:sp>
        <p:nvSpPr>
          <p:cNvPr id="5" name="Left Arrow 4"/>
          <p:cNvSpPr/>
          <p:nvPr/>
        </p:nvSpPr>
        <p:spPr>
          <a:xfrm rot="10800000">
            <a:off x="3411045" y="4938644"/>
            <a:ext cx="1608172"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6" name="Group 5"/>
          <p:cNvGrpSpPr/>
          <p:nvPr/>
        </p:nvGrpSpPr>
        <p:grpSpPr>
          <a:xfrm>
            <a:off x="2823975" y="4708010"/>
            <a:ext cx="1174140" cy="939312"/>
            <a:chOff x="987288" y="2416737"/>
            <a:chExt cx="1174140" cy="939312"/>
          </a:xfrm>
        </p:grpSpPr>
        <p:sp>
          <p:nvSpPr>
            <p:cNvPr id="27" name="Rounded Rectangle 26"/>
            <p:cNvSpPr/>
            <p:nvPr/>
          </p:nvSpPr>
          <p:spPr>
            <a:xfrm>
              <a:off x="987288" y="2416737"/>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8" name="Rounded Rectangle 7"/>
            <p:cNvSpPr txBox="1"/>
            <p:nvPr/>
          </p:nvSpPr>
          <p:spPr>
            <a:xfrm>
              <a:off x="1014800" y="2444249"/>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600" kern="1200" dirty="0" smtClean="0"/>
                <a:t>Orientado a datos</a:t>
              </a:r>
              <a:endParaRPr lang="es-AR" sz="1600" kern="1200" dirty="0"/>
            </a:p>
          </p:txBody>
        </p:sp>
      </p:grpSp>
      <p:sp>
        <p:nvSpPr>
          <p:cNvPr id="7" name="Left Arrow 6"/>
          <p:cNvSpPr/>
          <p:nvPr/>
        </p:nvSpPr>
        <p:spPr>
          <a:xfrm rot="12694302">
            <a:off x="3523193" y="3986154"/>
            <a:ext cx="1756656"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8" name="Group 7"/>
          <p:cNvGrpSpPr/>
          <p:nvPr/>
        </p:nvGrpSpPr>
        <p:grpSpPr>
          <a:xfrm>
            <a:off x="3066128" y="3295657"/>
            <a:ext cx="1174140" cy="939312"/>
            <a:chOff x="1229441" y="1004384"/>
            <a:chExt cx="1174140" cy="939312"/>
          </a:xfrm>
        </p:grpSpPr>
        <p:sp>
          <p:nvSpPr>
            <p:cNvPr id="25" name="Rounded Rectangle 24"/>
            <p:cNvSpPr/>
            <p:nvPr/>
          </p:nvSpPr>
          <p:spPr>
            <a:xfrm>
              <a:off x="1229441" y="1004384"/>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 name="Rounded Rectangle 10"/>
            <p:cNvSpPr txBox="1"/>
            <p:nvPr/>
          </p:nvSpPr>
          <p:spPr>
            <a:xfrm>
              <a:off x="1256953" y="1031896"/>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600" kern="1200" dirty="0" smtClean="0"/>
                <a:t>Evolución continua</a:t>
              </a:r>
              <a:endParaRPr lang="es-AR" sz="1600" kern="1200" dirty="0"/>
            </a:p>
          </p:txBody>
        </p:sp>
      </p:grpSp>
      <p:sp>
        <p:nvSpPr>
          <p:cNvPr id="9" name="Left Arrow 8"/>
          <p:cNvSpPr/>
          <p:nvPr/>
        </p:nvSpPr>
        <p:spPr>
          <a:xfrm rot="14757066">
            <a:off x="4410729" y="3332633"/>
            <a:ext cx="1648143"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0" name="Group 9"/>
          <p:cNvGrpSpPr/>
          <p:nvPr/>
        </p:nvGrpSpPr>
        <p:grpSpPr>
          <a:xfrm>
            <a:off x="4311908" y="2349457"/>
            <a:ext cx="1174140" cy="939312"/>
            <a:chOff x="2475221" y="58184"/>
            <a:chExt cx="1174140" cy="939312"/>
          </a:xfrm>
        </p:grpSpPr>
        <p:sp>
          <p:nvSpPr>
            <p:cNvPr id="23" name="Rounded Rectangle 22"/>
            <p:cNvSpPr/>
            <p:nvPr/>
          </p:nvSpPr>
          <p:spPr>
            <a:xfrm>
              <a:off x="2475221" y="58184"/>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4" name="Rounded Rectangle 13"/>
            <p:cNvSpPr txBox="1"/>
            <p:nvPr/>
          </p:nvSpPr>
          <p:spPr>
            <a:xfrm>
              <a:off x="2502733" y="85696"/>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400" kern="1200" dirty="0" smtClean="0"/>
                <a:t>Inmediatez</a:t>
              </a:r>
              <a:endParaRPr lang="es-AR" sz="1400" kern="1200" dirty="0"/>
            </a:p>
          </p:txBody>
        </p:sp>
      </p:grpSp>
      <p:sp>
        <p:nvSpPr>
          <p:cNvPr id="11" name="Left Arrow 10"/>
          <p:cNvSpPr/>
          <p:nvPr/>
        </p:nvSpPr>
        <p:spPr>
          <a:xfrm rot="16705134">
            <a:off x="5456717" y="3293738"/>
            <a:ext cx="1476444"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2" name="Group 11"/>
          <p:cNvGrpSpPr/>
          <p:nvPr/>
        </p:nvGrpSpPr>
        <p:grpSpPr>
          <a:xfrm>
            <a:off x="5715952" y="2332836"/>
            <a:ext cx="1174140" cy="939312"/>
            <a:chOff x="3879265" y="41563"/>
            <a:chExt cx="1174140" cy="939312"/>
          </a:xfrm>
        </p:grpSpPr>
        <p:sp>
          <p:nvSpPr>
            <p:cNvPr id="21" name="Rounded Rectangle 20"/>
            <p:cNvSpPr/>
            <p:nvPr/>
          </p:nvSpPr>
          <p:spPr>
            <a:xfrm>
              <a:off x="3879265" y="41563"/>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 name="Rounded Rectangle 16"/>
            <p:cNvSpPr txBox="1"/>
            <p:nvPr/>
          </p:nvSpPr>
          <p:spPr>
            <a:xfrm>
              <a:off x="3906777" y="69075"/>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600" kern="1200" dirty="0" smtClean="0"/>
                <a:t>Seguridad</a:t>
              </a:r>
              <a:endParaRPr lang="es-AR" sz="1600" kern="1200" dirty="0"/>
            </a:p>
          </p:txBody>
        </p:sp>
      </p:grpSp>
      <p:sp>
        <p:nvSpPr>
          <p:cNvPr id="13" name="Left Arrow 12"/>
          <p:cNvSpPr/>
          <p:nvPr/>
        </p:nvSpPr>
        <p:spPr>
          <a:xfrm rot="18927648">
            <a:off x="6375554" y="3684470"/>
            <a:ext cx="1700887"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4" name="Group 13"/>
          <p:cNvGrpSpPr/>
          <p:nvPr/>
        </p:nvGrpSpPr>
        <p:grpSpPr>
          <a:xfrm>
            <a:off x="7245100" y="2857336"/>
            <a:ext cx="1174140" cy="939312"/>
            <a:chOff x="5408413" y="566063"/>
            <a:chExt cx="1174140" cy="939312"/>
          </a:xfrm>
        </p:grpSpPr>
        <p:sp>
          <p:nvSpPr>
            <p:cNvPr id="19" name="Rounded Rectangle 18"/>
            <p:cNvSpPr/>
            <p:nvPr/>
          </p:nvSpPr>
          <p:spPr>
            <a:xfrm>
              <a:off x="5408413" y="566063"/>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 name="Rounded Rectangle 19"/>
            <p:cNvSpPr txBox="1"/>
            <p:nvPr/>
          </p:nvSpPr>
          <p:spPr>
            <a:xfrm>
              <a:off x="5435925" y="593575"/>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600" kern="1200" smtClean="0"/>
                <a:t>Estética</a:t>
              </a:r>
              <a:endParaRPr lang="es-AR" sz="1600" kern="1200" dirty="0"/>
            </a:p>
          </p:txBody>
        </p:sp>
      </p:grpSp>
      <p:sp>
        <p:nvSpPr>
          <p:cNvPr id="15" name="Left Arrow 14"/>
          <p:cNvSpPr/>
          <p:nvPr/>
        </p:nvSpPr>
        <p:spPr>
          <a:xfrm rot="21531960">
            <a:off x="6871505" y="4906545"/>
            <a:ext cx="1403150"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6" name="Group 15"/>
          <p:cNvGrpSpPr/>
          <p:nvPr/>
        </p:nvGrpSpPr>
        <p:grpSpPr>
          <a:xfrm>
            <a:off x="7687449" y="4662026"/>
            <a:ext cx="1174140" cy="939312"/>
            <a:chOff x="5850762" y="2370753"/>
            <a:chExt cx="1174140" cy="939312"/>
          </a:xfrm>
        </p:grpSpPr>
        <p:sp>
          <p:nvSpPr>
            <p:cNvPr id="17" name="Rounded Rectangle 16"/>
            <p:cNvSpPr/>
            <p:nvPr/>
          </p:nvSpPr>
          <p:spPr>
            <a:xfrm>
              <a:off x="5850762" y="2370753"/>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 name="Rounded Rectangle 22"/>
            <p:cNvSpPr txBox="1"/>
            <p:nvPr/>
          </p:nvSpPr>
          <p:spPr>
            <a:xfrm>
              <a:off x="5878274" y="2398265"/>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600" kern="1200" dirty="0" smtClean="0"/>
                <a:t>Contenido Sensible</a:t>
              </a:r>
              <a:endParaRPr lang="es-AR" sz="1600" kern="1200" dirty="0"/>
            </a:p>
          </p:txBody>
        </p:sp>
      </p:grpSp>
    </p:spTree>
    <p:extLst>
      <p:ext uri="{BB962C8B-B14F-4D97-AF65-F5344CB8AC3E}">
        <p14:creationId xmlns:p14="http://schemas.microsoft.com/office/powerpoint/2010/main" val="1249828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texto"/>
          <p:cNvSpPr txBox="1">
            <a:spLocks/>
          </p:cNvSpPr>
          <p:nvPr/>
        </p:nvSpPr>
        <p:spPr>
          <a:xfrm>
            <a:off x="546100" y="1391219"/>
            <a:ext cx="11645900" cy="50482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indent="-342900">
              <a:buFont typeface="+mj-lt"/>
              <a:buAutoNum type="arabicPeriod"/>
            </a:pPr>
            <a:r>
              <a:rPr lang="es-AR" sz="1800" b="1" cap="all" dirty="0" smtClean="0"/>
              <a:t>Orientada a los datos: </a:t>
            </a:r>
            <a:r>
              <a:rPr lang="es-AR" sz="1800" dirty="0" smtClean="0"/>
              <a:t>La función principal de muchas </a:t>
            </a:r>
            <a:r>
              <a:rPr lang="es-AR" sz="1800" dirty="0" err="1" smtClean="0"/>
              <a:t>webapps</a:t>
            </a:r>
            <a:r>
              <a:rPr lang="es-AR" sz="1800" dirty="0" smtClean="0"/>
              <a:t> es el uso de </a:t>
            </a:r>
            <a:r>
              <a:rPr lang="es-AR" sz="1800" dirty="0" err="1" smtClean="0"/>
              <a:t>hipermedios</a:t>
            </a:r>
            <a:r>
              <a:rPr lang="es-AR" sz="1800" dirty="0" smtClean="0"/>
              <a:t> para presentar el contenido en forma de texto, gráficas, audio y video</a:t>
            </a:r>
            <a:endParaRPr lang="es-AR" sz="1800" cap="all" dirty="0" smtClean="0"/>
          </a:p>
          <a:p>
            <a:pPr marL="342900" indent="-342900">
              <a:buFont typeface="+mj-lt"/>
              <a:buAutoNum type="arabicPeriod"/>
            </a:pPr>
            <a:r>
              <a:rPr lang="es-AR" sz="1800" b="1" cap="all" dirty="0" smtClean="0"/>
              <a:t>Contenido sensible: </a:t>
            </a:r>
            <a:r>
              <a:rPr lang="es-AR" sz="1800" dirty="0" smtClean="0"/>
              <a:t>La calidad y naturaleza estética constituyen un rasgo importante de la calidad de una </a:t>
            </a:r>
            <a:r>
              <a:rPr lang="es-AR" sz="1800" dirty="0" err="1" smtClean="0"/>
              <a:t>webapp</a:t>
            </a:r>
            <a:endParaRPr lang="es-AR" sz="1800" cap="all" dirty="0" smtClean="0"/>
          </a:p>
          <a:p>
            <a:pPr marL="342900" indent="-342900">
              <a:buFont typeface="+mj-lt"/>
              <a:buAutoNum type="arabicPeriod"/>
            </a:pPr>
            <a:r>
              <a:rPr lang="es-AR" sz="1800" b="1" cap="all" dirty="0" smtClean="0"/>
              <a:t>Evolución </a:t>
            </a:r>
            <a:r>
              <a:rPr lang="es-AR" sz="1800" b="1" cap="all" dirty="0" err="1" smtClean="0"/>
              <a:t>contínua</a:t>
            </a:r>
            <a:r>
              <a:rPr lang="es-AR" sz="1800" b="1" cap="all" dirty="0" smtClean="0"/>
              <a:t>:</a:t>
            </a:r>
            <a:r>
              <a:rPr lang="es-AR" sz="1800" b="1" dirty="0" smtClean="0"/>
              <a:t> </a:t>
            </a:r>
            <a:r>
              <a:rPr lang="es-AR" sz="1800" dirty="0" smtClean="0"/>
              <a:t>A diferencia del software de aplicación convencional, las </a:t>
            </a:r>
            <a:r>
              <a:rPr lang="es-AR" sz="1800" dirty="0" err="1" smtClean="0"/>
              <a:t>webapps</a:t>
            </a:r>
            <a:r>
              <a:rPr lang="es-AR" sz="1800" dirty="0" smtClean="0"/>
              <a:t> evolucionan en forma </a:t>
            </a:r>
            <a:r>
              <a:rPr lang="es-AR" sz="1800" dirty="0" err="1" smtClean="0"/>
              <a:t>contínua</a:t>
            </a:r>
            <a:endParaRPr lang="es-AR" sz="1800" dirty="0" smtClean="0"/>
          </a:p>
          <a:p>
            <a:pPr marL="342900" indent="-342900">
              <a:buFont typeface="+mj-lt"/>
              <a:buAutoNum type="arabicPeriod"/>
            </a:pPr>
            <a:r>
              <a:rPr lang="es-AR" sz="1800" b="1" cap="all" dirty="0"/>
              <a:t>inmediatez</a:t>
            </a:r>
            <a:r>
              <a:rPr lang="es-AR" sz="1800" b="1" dirty="0"/>
              <a:t>: </a:t>
            </a:r>
            <a:r>
              <a:rPr lang="es-AR" sz="1800" dirty="0"/>
              <a:t>Necesidad de que el software llegue con rapidez al </a:t>
            </a:r>
            <a:r>
              <a:rPr lang="es-AR" sz="1800" dirty="0" smtClean="0"/>
              <a:t>mercado. Las </a:t>
            </a:r>
            <a:r>
              <a:rPr lang="es-AR" sz="1800" dirty="0" err="1" smtClean="0"/>
              <a:t>webapps</a:t>
            </a:r>
            <a:r>
              <a:rPr lang="es-AR" sz="1800" dirty="0" smtClean="0"/>
              <a:t> tienen plazos de algunos días o semanas</a:t>
            </a:r>
            <a:endParaRPr lang="es-AR" sz="1800" dirty="0"/>
          </a:p>
          <a:p>
            <a:pPr marL="342900" indent="-342900">
              <a:buFont typeface="+mj-lt"/>
              <a:buAutoNum type="arabicPeriod"/>
            </a:pPr>
            <a:r>
              <a:rPr lang="es-AR" sz="1800" b="1" cap="all" dirty="0"/>
              <a:t>Seguridad</a:t>
            </a:r>
            <a:r>
              <a:rPr lang="es-AR" sz="1800" b="1" dirty="0"/>
              <a:t>: </a:t>
            </a:r>
            <a:r>
              <a:rPr lang="es-AR" sz="1800" dirty="0"/>
              <a:t>Deben implementarse medidas estrictas de seguridad a través de una infraestructura de apoyo y dentro de la aplicación </a:t>
            </a:r>
            <a:r>
              <a:rPr lang="es-AR" sz="1800" dirty="0" smtClean="0"/>
              <a:t>misma</a:t>
            </a:r>
            <a:endParaRPr lang="es-AR" sz="1800" dirty="0"/>
          </a:p>
          <a:p>
            <a:pPr marL="342900" indent="-342900">
              <a:buFont typeface="+mj-lt"/>
              <a:buAutoNum type="arabicPeriod"/>
            </a:pPr>
            <a:r>
              <a:rPr lang="es-AR" sz="1800" b="1" cap="all" dirty="0"/>
              <a:t>Estética</a:t>
            </a:r>
            <a:r>
              <a:rPr lang="es-AR" sz="1800" b="1" dirty="0"/>
              <a:t>: </a:t>
            </a:r>
            <a:r>
              <a:rPr lang="es-AR" sz="1800" dirty="0"/>
              <a:t>El atractivo de una </a:t>
            </a:r>
            <a:r>
              <a:rPr lang="es-AR" sz="1800" dirty="0" err="1"/>
              <a:t>webapp</a:t>
            </a:r>
            <a:r>
              <a:rPr lang="es-AR" sz="1800" dirty="0"/>
              <a:t> es su apariencia y percepción</a:t>
            </a:r>
          </a:p>
          <a:p>
            <a:endParaRPr lang="es-AR" sz="2000" cap="all" dirty="0" smtClean="0"/>
          </a:p>
          <a:p>
            <a:endParaRPr lang="es-AR" sz="2000" dirty="0" smtClean="0"/>
          </a:p>
          <a:p>
            <a:endParaRPr lang="es-AR" dirty="0"/>
          </a:p>
        </p:txBody>
      </p:sp>
    </p:spTree>
    <p:extLst>
      <p:ext uri="{BB962C8B-B14F-4D97-AF65-F5344CB8AC3E}">
        <p14:creationId xmlns:p14="http://schemas.microsoft.com/office/powerpoint/2010/main" val="423499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341" y="3622657"/>
            <a:ext cx="11303000" cy="1463040"/>
          </a:xfrm>
        </p:spPr>
        <p:txBody>
          <a:bodyPr/>
          <a:lstStyle/>
          <a:p>
            <a:pPr algn="ctr"/>
            <a:r>
              <a:rPr lang="en-US" b="1" dirty="0"/>
              <a:t>INGENIERÍA DE SOFTWARE</a:t>
            </a:r>
            <a:endParaRPr lang="en-US" dirty="0"/>
          </a:p>
        </p:txBody>
      </p:sp>
    </p:spTree>
    <p:extLst>
      <p:ext uri="{BB962C8B-B14F-4D97-AF65-F5344CB8AC3E}">
        <p14:creationId xmlns:p14="http://schemas.microsoft.com/office/powerpoint/2010/main" val="2274460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933" y="740520"/>
            <a:ext cx="9720072" cy="1499616"/>
          </a:xfrm>
        </p:spPr>
        <p:txBody>
          <a:bodyPr/>
          <a:lstStyle/>
          <a:p>
            <a:r>
              <a:rPr lang="es-AR" dirty="0" smtClean="0"/>
              <a:t>Ingeniería de Software</a:t>
            </a:r>
            <a:endParaRPr lang="en-US" dirty="0"/>
          </a:p>
        </p:txBody>
      </p:sp>
      <p:grpSp>
        <p:nvGrpSpPr>
          <p:cNvPr id="9" name="Group 2"/>
          <p:cNvGrpSpPr>
            <a:grpSpLocks/>
          </p:cNvGrpSpPr>
          <p:nvPr/>
        </p:nvGrpSpPr>
        <p:grpSpPr bwMode="auto">
          <a:xfrm>
            <a:off x="3414227" y="2446037"/>
            <a:ext cx="4838700" cy="3057525"/>
            <a:chOff x="3630" y="10350"/>
            <a:chExt cx="7620" cy="4815"/>
          </a:xfrm>
        </p:grpSpPr>
        <p:sp>
          <p:nvSpPr>
            <p:cNvPr id="10" name="AutoShape 3"/>
            <p:cNvSpPr>
              <a:spLocks noChangeArrowheads="1"/>
            </p:cNvSpPr>
            <p:nvPr/>
          </p:nvSpPr>
          <p:spPr bwMode="auto">
            <a:xfrm>
              <a:off x="3630" y="10350"/>
              <a:ext cx="7620" cy="4815"/>
            </a:xfrm>
            <a:prstGeom prst="roundRect">
              <a:avLst>
                <a:gd name="adj" fmla="val 16667"/>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0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AR" sz="1800" b="1" i="0" u="none" strike="noStrike" cap="none" normalizeH="0" baseline="0" smtClean="0">
                  <a:ln>
                    <a:noFill/>
                  </a:ln>
                  <a:solidFill>
                    <a:schemeClr val="tx1"/>
                  </a:solidFill>
                  <a:effectLst/>
                  <a:latin typeface="Arial" pitchFamily="34" charset="0"/>
                  <a:cs typeface="Arial" pitchFamily="34" charset="0"/>
                </a:rPr>
                <a:t>COMPROMISO CON LA CALIDAD</a:t>
              </a: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AutoShape 4"/>
            <p:cNvSpPr>
              <a:spLocks noChangeArrowheads="1"/>
            </p:cNvSpPr>
            <p:nvPr/>
          </p:nvSpPr>
          <p:spPr bwMode="auto">
            <a:xfrm>
              <a:off x="3795" y="10480"/>
              <a:ext cx="7290" cy="3630"/>
            </a:xfrm>
            <a:prstGeom prst="roundRect">
              <a:avLst>
                <a:gd name="adj" fmla="val 16667"/>
              </a:avLst>
            </a:prstGeom>
            <a:solidFill>
              <a:srgbClr val="FF99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AR" sz="1800" b="1" i="0" u="none" strike="noStrike" cap="none" normalizeH="0" baseline="0" dirty="0" smtClean="0">
                  <a:ln>
                    <a:noFill/>
                  </a:ln>
                  <a:solidFill>
                    <a:schemeClr val="tx1"/>
                  </a:solidFill>
                  <a:effectLst/>
                  <a:latin typeface="Arial" pitchFamily="34" charset="0"/>
                  <a:cs typeface="Arial" pitchFamily="34" charset="0"/>
                </a:rPr>
                <a:t>PROCESO</a:t>
              </a: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AutoShape 5"/>
            <p:cNvSpPr>
              <a:spLocks noChangeArrowheads="1"/>
            </p:cNvSpPr>
            <p:nvPr/>
          </p:nvSpPr>
          <p:spPr bwMode="auto">
            <a:xfrm>
              <a:off x="3930" y="10650"/>
              <a:ext cx="7065" cy="2655"/>
            </a:xfrm>
            <a:prstGeom prst="roundRect">
              <a:avLst>
                <a:gd name="adj" fmla="val 16667"/>
              </a:avLst>
            </a:prstGeom>
            <a:solidFill>
              <a:srgbClr val="FFCC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AR" sz="1800" b="1" i="0" u="none" strike="noStrike" cap="none" normalizeH="0" baseline="0" dirty="0" smtClean="0">
                  <a:ln>
                    <a:noFill/>
                  </a:ln>
                  <a:solidFill>
                    <a:schemeClr val="tx1"/>
                  </a:solidFill>
                  <a:effectLst/>
                  <a:latin typeface="Arial" pitchFamily="34" charset="0"/>
                  <a:cs typeface="Arial" pitchFamily="34" charset="0"/>
                </a:rPr>
                <a:t>MÉTODOS</a:t>
              </a: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AutoShape 6"/>
            <p:cNvSpPr>
              <a:spLocks noChangeArrowheads="1"/>
            </p:cNvSpPr>
            <p:nvPr/>
          </p:nvSpPr>
          <p:spPr bwMode="auto">
            <a:xfrm>
              <a:off x="4140" y="10860"/>
              <a:ext cx="6675" cy="1575"/>
            </a:xfrm>
            <a:prstGeom prst="roundRect">
              <a:avLst>
                <a:gd name="adj" fmla="val 16667"/>
              </a:avLst>
            </a:prstGeom>
            <a:solidFill>
              <a:srgbClr val="FFFF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AR" sz="1800" b="1" i="0" u="none" strike="noStrike" cap="none" normalizeH="0" baseline="0" smtClean="0">
                  <a:ln>
                    <a:noFill/>
                  </a:ln>
                  <a:solidFill>
                    <a:schemeClr val="tx1"/>
                  </a:solidFill>
                  <a:effectLst/>
                  <a:latin typeface="Arial" pitchFamily="34" charset="0"/>
                  <a:cs typeface="Arial" pitchFamily="34" charset="0"/>
                </a:rPr>
                <a:t>HERRAMIENTAS</a:t>
              </a: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372050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Actividades del proceso</a:t>
            </a:r>
            <a:endParaRPr lang="en-US" dirty="0"/>
          </a:p>
        </p:txBody>
      </p:sp>
      <p:pic>
        <p:nvPicPr>
          <p:cNvPr id="4" name="Shape 154"/>
          <p:cNvPicPr preferRelativeResize="0">
            <a:picLocks noGrp="1"/>
          </p:cNvPicPr>
          <p:nvPr>
            <p:ph idx="1"/>
          </p:nvPr>
        </p:nvPicPr>
        <p:blipFill>
          <a:blip r:embed="rId2"/>
          <a:stretch>
            <a:fillRect/>
          </a:stretch>
        </p:blipFill>
        <p:spPr>
          <a:xfrm>
            <a:off x="2592925" y="1514901"/>
            <a:ext cx="8762012" cy="4396949"/>
          </a:xfrm>
          <a:prstGeom prst="rect">
            <a:avLst/>
          </a:prstGeom>
        </p:spPr>
      </p:pic>
    </p:spTree>
    <p:extLst>
      <p:ext uri="{BB962C8B-B14F-4D97-AF65-F5344CB8AC3E}">
        <p14:creationId xmlns:p14="http://schemas.microsoft.com/office/powerpoint/2010/main" val="1079348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a:t>La práctica de la </a:t>
            </a:r>
            <a:r>
              <a:rPr lang="es-AR" dirty="0" smtClean="0"/>
              <a:t>ing. de software</a:t>
            </a:r>
            <a:endParaRPr lang="es-AR" dirty="0"/>
          </a:p>
        </p:txBody>
      </p:sp>
      <p:sp>
        <p:nvSpPr>
          <p:cNvPr id="4" name="Text Placeholder 3"/>
          <p:cNvSpPr>
            <a:spLocks noGrp="1"/>
          </p:cNvSpPr>
          <p:nvPr>
            <p:ph type="body" idx="1"/>
          </p:nvPr>
        </p:nvSpPr>
        <p:spPr/>
        <p:txBody>
          <a:bodyPr/>
          <a:lstStyle/>
          <a:p>
            <a:r>
              <a:rPr lang="es-AR" dirty="0" smtClean="0"/>
              <a:t>La esencia de la práctica:</a:t>
            </a:r>
          </a:p>
          <a:p>
            <a:pPr marL="863578" indent="-609585">
              <a:buFont typeface="Arial" panose="020B0604020202020204" pitchFamily="34" charset="0"/>
              <a:buChar char="•"/>
            </a:pPr>
            <a:r>
              <a:rPr lang="es-AR" dirty="0" smtClean="0"/>
              <a:t>Entender</a:t>
            </a:r>
          </a:p>
          <a:p>
            <a:pPr marL="863578" indent="-609585">
              <a:buFont typeface="Arial" panose="020B0604020202020204" pitchFamily="34" charset="0"/>
              <a:buChar char="•"/>
            </a:pPr>
            <a:r>
              <a:rPr lang="es-AR" dirty="0" smtClean="0"/>
              <a:t>Planear la solución</a:t>
            </a:r>
          </a:p>
          <a:p>
            <a:pPr marL="863578" indent="-609585">
              <a:buFont typeface="Arial" panose="020B0604020202020204" pitchFamily="34" charset="0"/>
              <a:buChar char="•"/>
            </a:pPr>
            <a:r>
              <a:rPr lang="es-AR" dirty="0" smtClean="0"/>
              <a:t>Ejecutar el plan</a:t>
            </a:r>
          </a:p>
          <a:p>
            <a:pPr marL="863578" indent="-609585">
              <a:buFont typeface="Arial" panose="020B0604020202020204" pitchFamily="34" charset="0"/>
              <a:buChar char="•"/>
            </a:pPr>
            <a:r>
              <a:rPr lang="es-AR" dirty="0" smtClean="0"/>
              <a:t>Examinar la exactitud del resultado</a:t>
            </a:r>
            <a:endParaRPr lang="es-AR" dirty="0"/>
          </a:p>
        </p:txBody>
      </p:sp>
    </p:spTree>
    <p:extLst>
      <p:ext uri="{BB962C8B-B14F-4D97-AF65-F5344CB8AC3E}">
        <p14:creationId xmlns:p14="http://schemas.microsoft.com/office/powerpoint/2010/main" val="2896441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orientacionsanvicente.files.wordpress.com/2012/03/solucion-problem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179349"/>
            <a:ext cx="4432300" cy="4089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nvPr>
        </p:nvGraphicFramePr>
        <p:xfrm>
          <a:off x="609600" y="1600199"/>
          <a:ext cx="10972801" cy="4967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s-AR" dirty="0"/>
              <a:t>La práctica de la </a:t>
            </a:r>
            <a:r>
              <a:rPr lang="es-AR" dirty="0" smtClean="0"/>
              <a:t>ing. </a:t>
            </a:r>
            <a:r>
              <a:rPr lang="es-AR" dirty="0"/>
              <a:t>de software</a:t>
            </a:r>
          </a:p>
        </p:txBody>
      </p:sp>
    </p:spTree>
    <p:extLst>
      <p:ext uri="{BB962C8B-B14F-4D97-AF65-F5344CB8AC3E}">
        <p14:creationId xmlns:p14="http://schemas.microsoft.com/office/powerpoint/2010/main" val="32930635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nvPr>
        </p:nvGraphicFramePr>
        <p:xfrm>
          <a:off x="0" y="2525382"/>
          <a:ext cx="12192000" cy="4345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s-AR" dirty="0"/>
              <a:t>La práctica de la </a:t>
            </a:r>
            <a:r>
              <a:rPr lang="es-AR" dirty="0" smtClean="0"/>
              <a:t>ing. </a:t>
            </a:r>
            <a:r>
              <a:rPr lang="es-AR" dirty="0"/>
              <a:t>de software</a:t>
            </a:r>
          </a:p>
        </p:txBody>
      </p:sp>
      <p:sp>
        <p:nvSpPr>
          <p:cNvPr id="3" name="Text Placeholder 2"/>
          <p:cNvSpPr>
            <a:spLocks noGrp="1"/>
          </p:cNvSpPr>
          <p:nvPr>
            <p:ph type="body" idx="1"/>
          </p:nvPr>
        </p:nvSpPr>
        <p:spPr/>
        <p:txBody>
          <a:bodyPr/>
          <a:lstStyle/>
          <a:p>
            <a:r>
              <a:rPr lang="es-AR" dirty="0" smtClean="0"/>
              <a:t>Planear la solución</a:t>
            </a:r>
            <a:endParaRPr lang="es-AR" dirty="0"/>
          </a:p>
        </p:txBody>
      </p:sp>
    </p:spTree>
    <p:extLst>
      <p:ext uri="{BB962C8B-B14F-4D97-AF65-F5344CB8AC3E}">
        <p14:creationId xmlns:p14="http://schemas.microsoft.com/office/powerpoint/2010/main" val="3284448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 práctica de la </a:t>
            </a:r>
            <a:r>
              <a:rPr lang="es-AR" dirty="0" smtClean="0"/>
              <a:t>ing. </a:t>
            </a:r>
            <a:r>
              <a:rPr lang="es-AR" dirty="0"/>
              <a:t>de software</a:t>
            </a:r>
          </a:p>
        </p:txBody>
      </p:sp>
      <p:sp>
        <p:nvSpPr>
          <p:cNvPr id="4" name="Flowchart: Alternate Process 3"/>
          <p:cNvSpPr/>
          <p:nvPr/>
        </p:nvSpPr>
        <p:spPr>
          <a:xfrm>
            <a:off x="1821950" y="3624366"/>
            <a:ext cx="3904180" cy="1541372"/>
          </a:xfrm>
          <a:prstGeom prst="flowChartAlternateProcess">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733" dirty="0"/>
              <a:t>Ejecutar el plan </a:t>
            </a:r>
          </a:p>
        </p:txBody>
      </p:sp>
      <p:sp>
        <p:nvSpPr>
          <p:cNvPr id="7" name="Cloud Callout 6"/>
          <p:cNvSpPr/>
          <p:nvPr/>
        </p:nvSpPr>
        <p:spPr>
          <a:xfrm>
            <a:off x="5383660" y="2329573"/>
            <a:ext cx="4479533" cy="1294792"/>
          </a:xfrm>
          <a:prstGeom prst="cloudCallout">
            <a:avLst>
              <a:gd name="adj1" fmla="val -38274"/>
              <a:gd name="adj2" fmla="val 68848"/>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¿el código fuente puede apegarse al diseño?</a:t>
            </a:r>
            <a:endParaRPr lang="en-US" sz="2400" dirty="0"/>
          </a:p>
        </p:txBody>
      </p:sp>
      <p:sp>
        <p:nvSpPr>
          <p:cNvPr id="8" name="Cloud Callout 7"/>
          <p:cNvSpPr/>
          <p:nvPr/>
        </p:nvSpPr>
        <p:spPr>
          <a:xfrm>
            <a:off x="1657563" y="1682177"/>
            <a:ext cx="4068567" cy="1294792"/>
          </a:xfrm>
          <a:prstGeom prst="cloudCallout">
            <a:avLst>
              <a:gd name="adj1" fmla="val 3882"/>
              <a:gd name="adj2" fmla="val 88950"/>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¿Se ajusta la solución al plan?</a:t>
            </a:r>
            <a:endParaRPr lang="en-US" sz="2400" dirty="0"/>
          </a:p>
        </p:txBody>
      </p:sp>
      <p:sp>
        <p:nvSpPr>
          <p:cNvPr id="9" name="Cloud Callout 8"/>
          <p:cNvSpPr/>
          <p:nvPr/>
        </p:nvSpPr>
        <p:spPr>
          <a:xfrm>
            <a:off x="6349429" y="4036103"/>
            <a:ext cx="4068567" cy="1294792"/>
          </a:xfrm>
          <a:prstGeom prst="cloudCallout">
            <a:avLst>
              <a:gd name="adj1" fmla="val -62448"/>
              <a:gd name="adj2" fmla="val 3252"/>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¿Cada parte de la solución es correcta?</a:t>
            </a:r>
            <a:endParaRPr lang="en-US" sz="2400" dirty="0"/>
          </a:p>
        </p:txBody>
      </p:sp>
      <p:sp>
        <p:nvSpPr>
          <p:cNvPr id="10" name="Cloud Callout 9"/>
          <p:cNvSpPr/>
          <p:nvPr/>
        </p:nvSpPr>
        <p:spPr>
          <a:xfrm>
            <a:off x="2821969" y="5387464"/>
            <a:ext cx="5169043" cy="1294792"/>
          </a:xfrm>
          <a:prstGeom prst="cloudCallout">
            <a:avLst>
              <a:gd name="adj1" fmla="val -40899"/>
              <a:gd name="adj2" fmla="val -60228"/>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¿Se realizaron peer reviews de Diseño y Código?</a:t>
            </a:r>
            <a:endParaRPr lang="en-US" sz="2400" dirty="0"/>
          </a:p>
        </p:txBody>
      </p:sp>
    </p:spTree>
    <p:extLst>
      <p:ext uri="{BB962C8B-B14F-4D97-AF65-F5344CB8AC3E}">
        <p14:creationId xmlns:p14="http://schemas.microsoft.com/office/powerpoint/2010/main" val="36793336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 práctica de la </a:t>
            </a:r>
            <a:r>
              <a:rPr lang="es-AR" dirty="0" smtClean="0"/>
              <a:t>ing. </a:t>
            </a:r>
            <a:r>
              <a:rPr lang="es-AR" dirty="0"/>
              <a:t>de software</a:t>
            </a:r>
          </a:p>
        </p:txBody>
      </p:sp>
      <p:sp>
        <p:nvSpPr>
          <p:cNvPr id="6" name="Flowchart: Process 5"/>
          <p:cNvSpPr/>
          <p:nvPr/>
        </p:nvSpPr>
        <p:spPr>
          <a:xfrm>
            <a:off x="808234" y="1641301"/>
            <a:ext cx="5493249" cy="1002585"/>
          </a:xfrm>
          <a:prstGeom prst="flowChartProcess">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733" dirty="0"/>
              <a:t>Examinar el Resultado</a:t>
            </a:r>
            <a:endParaRPr lang="en-US" sz="3733" dirty="0"/>
          </a:p>
        </p:txBody>
      </p:sp>
      <p:sp>
        <p:nvSpPr>
          <p:cNvPr id="7" name="Line Callout 1 6"/>
          <p:cNvSpPr/>
          <p:nvPr/>
        </p:nvSpPr>
        <p:spPr>
          <a:xfrm>
            <a:off x="6253535" y="2903225"/>
            <a:ext cx="5280000" cy="849331"/>
          </a:xfrm>
          <a:prstGeom prst="borderCallout1">
            <a:avLst>
              <a:gd name="adj1" fmla="val 23588"/>
              <a:gd name="adj2" fmla="val -2025"/>
              <a:gd name="adj3" fmla="val -19758"/>
              <a:gd name="adj4" fmla="val -6842"/>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¿Se puede probar cada componente de la solución?</a:t>
            </a:r>
            <a:endParaRPr lang="en-US" sz="2400" dirty="0"/>
          </a:p>
        </p:txBody>
      </p:sp>
      <p:sp>
        <p:nvSpPr>
          <p:cNvPr id="8" name="Line Callout 1 7"/>
          <p:cNvSpPr/>
          <p:nvPr/>
        </p:nvSpPr>
        <p:spPr>
          <a:xfrm>
            <a:off x="5342555" y="3935851"/>
            <a:ext cx="5280000" cy="849331"/>
          </a:xfrm>
          <a:prstGeom prst="borderCallout1">
            <a:avLst>
              <a:gd name="adj1" fmla="val 10685"/>
              <a:gd name="adj2" fmla="val -2928"/>
              <a:gd name="adj3" fmla="val -142339"/>
              <a:gd name="adj4" fmla="val -18156"/>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¿Se implementó una estrategia de pruebas?</a:t>
            </a:r>
            <a:endParaRPr lang="en-US" sz="2400" dirty="0"/>
          </a:p>
        </p:txBody>
      </p:sp>
      <p:sp>
        <p:nvSpPr>
          <p:cNvPr id="9" name="Line Callout 1 8"/>
          <p:cNvSpPr/>
          <p:nvPr/>
        </p:nvSpPr>
        <p:spPr>
          <a:xfrm>
            <a:off x="2911007" y="4959989"/>
            <a:ext cx="5280000" cy="849331"/>
          </a:xfrm>
          <a:prstGeom prst="borderCallout1">
            <a:avLst>
              <a:gd name="adj1" fmla="val 18750"/>
              <a:gd name="adj2" fmla="val -2477"/>
              <a:gd name="adj3" fmla="val -264919"/>
              <a:gd name="adj4" fmla="val -23017"/>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¿Los resultados producidos son los esperados?</a:t>
            </a:r>
            <a:endParaRPr lang="en-US" sz="2400" dirty="0"/>
          </a:p>
        </p:txBody>
      </p:sp>
      <p:sp>
        <p:nvSpPr>
          <p:cNvPr id="10" name="Line Callout 1 9"/>
          <p:cNvSpPr/>
          <p:nvPr/>
        </p:nvSpPr>
        <p:spPr>
          <a:xfrm>
            <a:off x="513705" y="5960008"/>
            <a:ext cx="5280000" cy="849331"/>
          </a:xfrm>
          <a:prstGeom prst="borderCallout1">
            <a:avLst>
              <a:gd name="adj1" fmla="val -13508"/>
              <a:gd name="adj2" fmla="val 30434"/>
              <a:gd name="adj3" fmla="val -381048"/>
              <a:gd name="adj4" fmla="val 7692"/>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¿Se validó el software contra todos los requerimientos?</a:t>
            </a:r>
            <a:endParaRPr lang="en-US" sz="2400" dirty="0"/>
          </a:p>
        </p:txBody>
      </p:sp>
    </p:spTree>
    <p:extLst>
      <p:ext uri="{BB962C8B-B14F-4D97-AF65-F5344CB8AC3E}">
        <p14:creationId xmlns:p14="http://schemas.microsoft.com/office/powerpoint/2010/main" val="3945591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3600" b="1" dirty="0"/>
              <a:t>¿</a:t>
            </a:r>
            <a:r>
              <a:rPr lang="en-US" sz="3600" b="1" dirty="0" err="1"/>
              <a:t>Qué</a:t>
            </a:r>
            <a:r>
              <a:rPr lang="en-US" sz="3600" b="1" dirty="0"/>
              <a:t> </a:t>
            </a:r>
            <a:r>
              <a:rPr lang="en-US" sz="3600" b="1" dirty="0" err="1"/>
              <a:t>es</a:t>
            </a:r>
            <a:r>
              <a:rPr lang="en-US" sz="3600" b="1" dirty="0" smtClean="0"/>
              <a:t>?</a:t>
            </a:r>
          </a:p>
          <a:p>
            <a:pPr marL="0" indent="0">
              <a:buNone/>
            </a:pPr>
            <a:endParaRPr lang="es-AR" dirty="0"/>
          </a:p>
          <a:p>
            <a:pPr marL="0" indent="0">
              <a:buNone/>
            </a:pPr>
            <a:r>
              <a:rPr lang="es-AR" dirty="0" smtClean="0"/>
              <a:t>El software de computadora es el producto que construyen los  programadores profesionales y al que después le dan mantenimiento durante un largo tiempo. Incluye programas que se ejecutan en una computadora de cualquier  tamaño y arquitectura, contenido que se presenta a medida de que se ejecutan los programas de cómputo e información descriptiva tanto en una copia dura como en formatos virtuales que engloban virtualmente a cualesquiera medios electrónicos.</a:t>
            </a:r>
            <a:br>
              <a:rPr lang="es-AR" dirty="0" smtClean="0"/>
            </a:br>
            <a:r>
              <a:rPr lang="es-AR" dirty="0" smtClean="0"/>
              <a:t> La ingeniería de software está formada por un proceso, un conjunto de métodos prácticas) y un arreglo de herramientas que permite a los profesionales elaborar software de cómputo de alta calidad.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4256" y="585216"/>
            <a:ext cx="3869944" cy="2194725"/>
          </a:xfrm>
          <a:prstGeom prst="rect">
            <a:avLst/>
          </a:prstGeom>
        </p:spPr>
      </p:pic>
    </p:spTree>
    <p:extLst>
      <p:ext uri="{BB962C8B-B14F-4D97-AF65-F5344CB8AC3E}">
        <p14:creationId xmlns:p14="http://schemas.microsoft.com/office/powerpoint/2010/main" val="892534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 práctica de la </a:t>
            </a:r>
            <a:r>
              <a:rPr lang="es-AR" dirty="0" smtClean="0"/>
              <a:t>ing. </a:t>
            </a:r>
            <a:r>
              <a:rPr lang="es-AR" dirty="0"/>
              <a:t>de software</a:t>
            </a:r>
          </a:p>
        </p:txBody>
      </p:sp>
      <p:sp>
        <p:nvSpPr>
          <p:cNvPr id="6" name="Text Placeholder 5"/>
          <p:cNvSpPr>
            <a:spLocks noGrp="1"/>
          </p:cNvSpPr>
          <p:nvPr>
            <p:ph type="body" idx="1"/>
          </p:nvPr>
        </p:nvSpPr>
        <p:spPr>
          <a:xfrm>
            <a:off x="609600" y="1600201"/>
            <a:ext cx="10972800" cy="931984"/>
          </a:xfrm>
        </p:spPr>
        <p:txBody>
          <a:bodyPr/>
          <a:lstStyle/>
          <a:p>
            <a:r>
              <a:rPr lang="es-AR" dirty="0" smtClean="0"/>
              <a:t>Principios generales</a:t>
            </a:r>
            <a:endParaRPr lang="es-AR" dirty="0"/>
          </a:p>
        </p:txBody>
      </p:sp>
      <p:graphicFrame>
        <p:nvGraphicFramePr>
          <p:cNvPr id="7" name="Diagram 6"/>
          <p:cNvGraphicFramePr/>
          <p:nvPr>
            <p:extLst/>
          </p:nvPr>
        </p:nvGraphicFramePr>
        <p:xfrm>
          <a:off x="0" y="2532187"/>
          <a:ext cx="12192000" cy="4256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14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341" y="3622657"/>
            <a:ext cx="5075071" cy="1463040"/>
          </a:xfrm>
        </p:spPr>
        <p:txBody>
          <a:bodyPr/>
          <a:lstStyle/>
          <a:p>
            <a:pPr algn="ctr"/>
            <a:r>
              <a:rPr lang="en-US" b="1" dirty="0" smtClean="0"/>
              <a:t>MITOS</a:t>
            </a:r>
            <a:endParaRPr lang="en-US" dirty="0"/>
          </a:p>
        </p:txBody>
      </p:sp>
    </p:spTree>
    <p:extLst>
      <p:ext uri="{BB962C8B-B14F-4D97-AF65-F5344CB8AC3E}">
        <p14:creationId xmlns:p14="http://schemas.microsoft.com/office/powerpoint/2010/main" val="3609541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Mitos</a:t>
            </a:r>
            <a:endParaRPr lang="en-US" dirty="0"/>
          </a:p>
        </p:txBody>
      </p:sp>
      <p:sp>
        <p:nvSpPr>
          <p:cNvPr id="3" name="Text Placeholder 2"/>
          <p:cNvSpPr>
            <a:spLocks noGrp="1"/>
          </p:cNvSpPr>
          <p:nvPr>
            <p:ph type="body" idx="1"/>
          </p:nvPr>
        </p:nvSpPr>
        <p:spPr/>
        <p:txBody>
          <a:bodyPr>
            <a:normAutofit lnSpcReduction="10000"/>
          </a:bodyPr>
          <a:lstStyle/>
          <a:p>
            <a:r>
              <a:rPr lang="es-ES_tradnl" b="1" dirty="0"/>
              <a:t>Mitos de la administración</a:t>
            </a:r>
            <a:endParaRPr lang="en-US" dirty="0"/>
          </a:p>
          <a:p>
            <a:r>
              <a:rPr lang="es-ES_tradnl" i="1" dirty="0"/>
              <a:t>Ya se tiene un libro lleno de estándares y procedimientos para la construcción de software. ¿Esto proporcionara a mi gente todo el conocimiento</a:t>
            </a:r>
            <a:r>
              <a:rPr lang="es-ES_tradnl" i="1" dirty="0" smtClean="0"/>
              <a:t>?</a:t>
            </a:r>
            <a:endParaRPr lang="en-US" dirty="0"/>
          </a:p>
          <a:p>
            <a:r>
              <a:rPr lang="es-ES_tradnl" i="1" dirty="0"/>
              <a:t>SI se está atrasado en el itinerario es posible contratar más programadores para así terminar a tiempo</a:t>
            </a:r>
            <a:r>
              <a:rPr lang="es-ES_tradnl" i="1" dirty="0" smtClean="0"/>
              <a:t>.</a:t>
            </a:r>
            <a:endParaRPr lang="en-US" dirty="0"/>
          </a:p>
          <a:p>
            <a:r>
              <a:rPr lang="es-ES_tradnl" i="1" dirty="0"/>
              <a:t>Si decido subcontratar el proyecto de software a un tercero, puedo relajarme y dejar que esa compañía la construya</a:t>
            </a:r>
            <a:r>
              <a:rPr lang="es-ES_tradnl" i="1" dirty="0" smtClean="0"/>
              <a:t>.</a:t>
            </a:r>
          </a:p>
          <a:p>
            <a:r>
              <a:rPr lang="es-ES_tradnl" b="1" dirty="0"/>
              <a:t>Mitos del Cliente</a:t>
            </a:r>
            <a:endParaRPr lang="en-US" dirty="0"/>
          </a:p>
          <a:p>
            <a:r>
              <a:rPr lang="es-ES_tradnl" i="1" dirty="0"/>
              <a:t>Un enunciado general de los objetivos es suficiente para comenzar a escribir programas, los detalles se pueden afinar </a:t>
            </a:r>
            <a:r>
              <a:rPr lang="es-ES_tradnl" i="1" dirty="0" smtClean="0"/>
              <a:t>después</a:t>
            </a:r>
          </a:p>
          <a:p>
            <a:endParaRPr lang="es-ES_tradnl" i="1" dirty="0"/>
          </a:p>
          <a:p>
            <a:r>
              <a:rPr lang="es-ES_tradnl" b="1" dirty="0"/>
              <a:t>Mitos del Desarrollador</a:t>
            </a:r>
            <a:endParaRPr lang="en-US" dirty="0"/>
          </a:p>
          <a:p>
            <a:r>
              <a:rPr lang="es-ES_tradnl" i="1" dirty="0"/>
              <a:t>Una vez que el programa ha sido escrito y puesto a funcionar, el trabajo está terminado</a:t>
            </a:r>
            <a:endParaRPr lang="en-US" dirty="0"/>
          </a:p>
          <a:p>
            <a:r>
              <a:rPr lang="es-ES_tradnl" i="1" dirty="0" smtClean="0"/>
              <a:t>Mientras </a:t>
            </a:r>
            <a:r>
              <a:rPr lang="es-ES_tradnl" i="1" dirty="0"/>
              <a:t>el programa no se esté ejecutando, no existe forma de evaluar su calidad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971845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341" y="3622657"/>
            <a:ext cx="3833125" cy="1463040"/>
          </a:xfrm>
        </p:spPr>
        <p:txBody>
          <a:bodyPr/>
          <a:lstStyle/>
          <a:p>
            <a:pPr algn="ctr"/>
            <a:r>
              <a:rPr lang="en-US" b="1" dirty="0" smtClean="0"/>
              <a:t>FIN</a:t>
            </a:r>
            <a:endParaRPr lang="en-US" dirty="0"/>
          </a:p>
        </p:txBody>
      </p:sp>
      <p:pic>
        <p:nvPicPr>
          <p:cNvPr id="3" name="Picture 2" descr="Aplaude tus logros, déjate sentir la felicidad que viene con eso si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097" y="1639552"/>
            <a:ext cx="2428875" cy="2714625"/>
          </a:xfrm>
          <a:prstGeom prst="rect">
            <a:avLst/>
          </a:prstGeom>
        </p:spPr>
      </p:pic>
    </p:spTree>
    <p:extLst>
      <p:ext uri="{BB962C8B-B14F-4D97-AF65-F5344CB8AC3E}">
        <p14:creationId xmlns:p14="http://schemas.microsoft.com/office/powerpoint/2010/main" val="162218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0418" y="720488"/>
            <a:ext cx="9720073" cy="5435600"/>
          </a:xfrm>
        </p:spPr>
        <p:txBody>
          <a:bodyPr>
            <a:normAutofit/>
          </a:bodyPr>
          <a:lstStyle/>
          <a:p>
            <a:pPr marL="0" indent="0">
              <a:buNone/>
            </a:pPr>
            <a:r>
              <a:rPr lang="en-US" sz="3900" b="1" dirty="0"/>
              <a:t>¿</a:t>
            </a:r>
            <a:r>
              <a:rPr lang="en-US" sz="3900" b="1" dirty="0" err="1"/>
              <a:t>Quién</a:t>
            </a:r>
            <a:r>
              <a:rPr lang="en-US" sz="3900" b="1" dirty="0"/>
              <a:t> lo </a:t>
            </a:r>
            <a:r>
              <a:rPr lang="en-US" sz="3900" b="1" dirty="0" err="1"/>
              <a:t>hace</a:t>
            </a:r>
            <a:r>
              <a:rPr lang="en-US" sz="3900" b="1" dirty="0"/>
              <a:t>?</a:t>
            </a:r>
            <a:endParaRPr lang="es-AR" sz="3900" dirty="0" smtClean="0"/>
          </a:p>
          <a:p>
            <a:pPr marL="0" indent="0">
              <a:buNone/>
            </a:pPr>
            <a:r>
              <a:rPr lang="es-AR" dirty="0" smtClean="0"/>
              <a:t>Los </a:t>
            </a:r>
            <a:r>
              <a:rPr lang="es-AR" dirty="0"/>
              <a:t>ingenieros de software elaboran </a:t>
            </a:r>
            <a:r>
              <a:rPr lang="es-AR" dirty="0" smtClean="0"/>
              <a:t>y dan </a:t>
            </a:r>
            <a:r>
              <a:rPr lang="es-AR" dirty="0"/>
              <a:t>mantenimiento al software, y virtualmente cada </a:t>
            </a:r>
            <a:r>
              <a:rPr lang="es-AR" dirty="0" smtClean="0"/>
              <a:t>persona lo </a:t>
            </a:r>
            <a:r>
              <a:rPr lang="es-AR" dirty="0"/>
              <a:t>emplea en el mundo industrializado, ya </a:t>
            </a:r>
            <a:r>
              <a:rPr lang="es-AR" dirty="0" smtClean="0"/>
              <a:t>sea </a:t>
            </a:r>
            <a:r>
              <a:rPr lang="es-AR" dirty="0"/>
              <a:t>en </a:t>
            </a:r>
            <a:r>
              <a:rPr lang="es-AR" dirty="0" smtClean="0"/>
              <a:t>forma </a:t>
            </a:r>
            <a:r>
              <a:rPr lang="en-US" dirty="0" err="1" smtClean="0"/>
              <a:t>directa</a:t>
            </a:r>
            <a:r>
              <a:rPr lang="en-US" dirty="0" smtClean="0"/>
              <a:t> </a:t>
            </a:r>
            <a:r>
              <a:rPr lang="en-US" dirty="0"/>
              <a:t>o </a:t>
            </a:r>
            <a:r>
              <a:rPr lang="en-US" dirty="0" err="1"/>
              <a:t>indirecta</a:t>
            </a:r>
            <a:r>
              <a:rPr lang="en-US" dirty="0" smtClean="0"/>
              <a:t>.</a:t>
            </a:r>
          </a:p>
          <a:p>
            <a:pPr marL="0" indent="0">
              <a:buNone/>
            </a:pPr>
            <a:endParaRPr lang="es-AR" dirty="0"/>
          </a:p>
          <a:p>
            <a:pPr marL="0" indent="0">
              <a:buNone/>
            </a:pPr>
            <a:r>
              <a:rPr lang="en-US" sz="3600" b="1" dirty="0"/>
              <a:t>¿</a:t>
            </a:r>
            <a:r>
              <a:rPr lang="en-US" sz="3600" b="1" dirty="0" err="1"/>
              <a:t>Por</a:t>
            </a:r>
            <a:r>
              <a:rPr lang="en-US" sz="3600" b="1" dirty="0"/>
              <a:t> </a:t>
            </a:r>
            <a:r>
              <a:rPr lang="en-US" sz="3600" b="1" dirty="0" err="1"/>
              <a:t>qué</a:t>
            </a:r>
            <a:r>
              <a:rPr lang="en-US" sz="3600" b="1" dirty="0"/>
              <a:t> </a:t>
            </a:r>
            <a:r>
              <a:rPr lang="en-US" sz="3600" b="1" dirty="0" err="1"/>
              <a:t>es</a:t>
            </a:r>
            <a:r>
              <a:rPr lang="en-US" sz="3600" b="1" dirty="0"/>
              <a:t> </a:t>
            </a:r>
            <a:r>
              <a:rPr lang="en-US" sz="3600" b="1" dirty="0" err="1"/>
              <a:t>importante</a:t>
            </a:r>
            <a:r>
              <a:rPr lang="en-US" sz="3600" b="1" dirty="0" smtClean="0"/>
              <a:t>?</a:t>
            </a:r>
          </a:p>
          <a:p>
            <a:pPr marL="0" indent="0">
              <a:buNone/>
            </a:pPr>
            <a:endParaRPr lang="es-AR" b="1" dirty="0"/>
          </a:p>
          <a:p>
            <a:pPr marL="0" indent="0">
              <a:buNone/>
            </a:pPr>
            <a:r>
              <a:rPr lang="es-AR" dirty="0"/>
              <a:t>El software es importante </a:t>
            </a:r>
            <a:r>
              <a:rPr lang="es-AR" dirty="0" smtClean="0"/>
              <a:t>porque afecta </a:t>
            </a:r>
            <a:r>
              <a:rPr lang="es-AR" dirty="0"/>
              <a:t>a casi todos los aspectos de nuestras vidas y </a:t>
            </a:r>
            <a:r>
              <a:rPr lang="es-AR" dirty="0" smtClean="0"/>
              <a:t>ha invadido </a:t>
            </a:r>
            <a:r>
              <a:rPr lang="es-AR" dirty="0"/>
              <a:t>nuestro comercio, cultura y actividades cotidianas.</a:t>
            </a:r>
          </a:p>
          <a:p>
            <a:pPr marL="0" indent="0">
              <a:buNone/>
            </a:pPr>
            <a:r>
              <a:rPr lang="es-AR" dirty="0"/>
              <a:t>La ingeniería de software es importante porque </a:t>
            </a:r>
            <a:r>
              <a:rPr lang="es-AR" dirty="0" smtClean="0"/>
              <a:t>nos permite </a:t>
            </a:r>
            <a:r>
              <a:rPr lang="es-AR" dirty="0"/>
              <a:t>construir sistemas complejos en un tiempo </a:t>
            </a:r>
            <a:r>
              <a:rPr lang="es-AR" dirty="0" smtClean="0"/>
              <a:t>razonable </a:t>
            </a:r>
            <a:r>
              <a:rPr lang="en-US" dirty="0" smtClean="0"/>
              <a:t>y </a:t>
            </a:r>
            <a:r>
              <a:rPr lang="en-US" dirty="0"/>
              <a:t>con </a:t>
            </a:r>
            <a:r>
              <a:rPr lang="en-US" dirty="0" err="1"/>
              <a:t>alta</a:t>
            </a:r>
            <a:r>
              <a:rPr lang="en-US" dirty="0"/>
              <a:t> </a:t>
            </a:r>
            <a:r>
              <a:rPr lang="en-US" dirty="0" err="1"/>
              <a:t>calidad</a:t>
            </a:r>
            <a:r>
              <a:rPr 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118" y="2380183"/>
            <a:ext cx="2938249" cy="1218862"/>
          </a:xfrm>
          <a:prstGeom prst="rect">
            <a:avLst/>
          </a:prstGeom>
        </p:spPr>
      </p:pic>
    </p:spTree>
    <p:extLst>
      <p:ext uri="{BB962C8B-B14F-4D97-AF65-F5344CB8AC3E}">
        <p14:creationId xmlns:p14="http://schemas.microsoft.com/office/powerpoint/2010/main" val="383440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622300"/>
            <a:ext cx="9720073" cy="5687060"/>
          </a:xfrm>
        </p:spPr>
        <p:txBody>
          <a:bodyPr>
            <a:normAutofit/>
          </a:bodyPr>
          <a:lstStyle/>
          <a:p>
            <a:r>
              <a:rPr lang="es-AR" sz="3600" b="1" dirty="0"/>
              <a:t>¿Por qué es importante</a:t>
            </a:r>
            <a:r>
              <a:rPr lang="es-AR" sz="3600" b="1" dirty="0" smtClean="0"/>
              <a:t>?</a:t>
            </a:r>
          </a:p>
          <a:p>
            <a:r>
              <a:rPr lang="es-AR" dirty="0" smtClean="0"/>
              <a:t>El </a:t>
            </a:r>
            <a:r>
              <a:rPr lang="es-AR" dirty="0"/>
              <a:t>software es importante porque afecta a casi todos los aspectos de nuestras vidas y ha invadido nuestro comercio, cultura y actividades cotidianas. La ingeniería de software es importante porque nos permite construir sistemas complejos en un tiempo razonable </a:t>
            </a:r>
            <a:r>
              <a:rPr lang="en-US" dirty="0"/>
              <a:t>y con </a:t>
            </a:r>
            <a:r>
              <a:rPr lang="en-US" dirty="0" err="1"/>
              <a:t>alta</a:t>
            </a:r>
            <a:r>
              <a:rPr lang="en-US" dirty="0"/>
              <a:t> </a:t>
            </a:r>
            <a:r>
              <a:rPr lang="en-US" dirty="0" err="1"/>
              <a:t>calidad</a:t>
            </a:r>
            <a:r>
              <a:rPr lang="en-US" dirty="0"/>
              <a:t>.</a:t>
            </a:r>
          </a:p>
          <a:p>
            <a:endParaRPr lang="es-AR" b="1" dirty="0" smtClean="0"/>
          </a:p>
          <a:p>
            <a:endParaRPr lang="en-US" dirty="0"/>
          </a:p>
          <a:p>
            <a:r>
              <a:rPr lang="es-AR" sz="3600" b="1" dirty="0"/>
              <a:t>¿Cuáles son los pasos? </a:t>
            </a:r>
            <a:endParaRPr lang="es-AR" sz="3600" b="1" dirty="0" smtClean="0"/>
          </a:p>
          <a:p>
            <a:r>
              <a:rPr lang="es-AR" dirty="0" smtClean="0"/>
              <a:t>El </a:t>
            </a:r>
            <a:r>
              <a:rPr lang="es-AR" dirty="0"/>
              <a:t>software de computadora </a:t>
            </a:r>
            <a:r>
              <a:rPr lang="es-AR" dirty="0" smtClean="0"/>
              <a:t>se construye </a:t>
            </a:r>
            <a:r>
              <a:rPr lang="es-AR" dirty="0"/>
              <a:t>del mismo modo que cualquier producto exitoso</a:t>
            </a:r>
            <a:r>
              <a:rPr lang="es-AR" dirty="0" smtClean="0"/>
              <a:t>, con </a:t>
            </a:r>
            <a:r>
              <a:rPr lang="es-AR" dirty="0"/>
              <a:t>la aplicación de un proceso ágil y adaptable </a:t>
            </a:r>
            <a:r>
              <a:rPr lang="es-AR" dirty="0" smtClean="0"/>
              <a:t>para obtener </a:t>
            </a:r>
            <a:r>
              <a:rPr lang="es-AR" dirty="0"/>
              <a:t>un resultado de mucha calidad, que satisfaga </a:t>
            </a:r>
            <a:r>
              <a:rPr lang="es-AR" dirty="0" smtClean="0"/>
              <a:t>las necesidades </a:t>
            </a:r>
            <a:r>
              <a:rPr lang="es-AR" dirty="0"/>
              <a:t>de las personas que usarán el producto. </a:t>
            </a:r>
            <a:r>
              <a:rPr lang="es-AR" dirty="0" smtClean="0"/>
              <a:t>En estos </a:t>
            </a:r>
            <a:r>
              <a:rPr lang="es-AR" dirty="0"/>
              <a:t>pasos se aplica el enfoque de la ingeniería de software.</a:t>
            </a:r>
            <a:endParaRPr lang="en-US" dirty="0"/>
          </a:p>
        </p:txBody>
      </p:sp>
    </p:spTree>
    <p:extLst>
      <p:ext uri="{BB962C8B-B14F-4D97-AF65-F5344CB8AC3E}">
        <p14:creationId xmlns:p14="http://schemas.microsoft.com/office/powerpoint/2010/main" val="324265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495300"/>
            <a:ext cx="10717298" cy="6197048"/>
          </a:xfrm>
        </p:spPr>
        <p:txBody>
          <a:bodyPr>
            <a:normAutofit/>
          </a:bodyPr>
          <a:lstStyle/>
          <a:p>
            <a:r>
              <a:rPr lang="es-AR" sz="3600" b="1" dirty="0"/>
              <a:t>¿Cuál es el producto final? </a:t>
            </a:r>
            <a:endParaRPr lang="es-AR" sz="3600" b="1" dirty="0" smtClean="0"/>
          </a:p>
          <a:p>
            <a:r>
              <a:rPr lang="es-AR" dirty="0" smtClean="0"/>
              <a:t>Desde </a:t>
            </a:r>
            <a:r>
              <a:rPr lang="es-AR" dirty="0"/>
              <a:t>el punto de vista </a:t>
            </a:r>
            <a:r>
              <a:rPr lang="es-AR" dirty="0" smtClean="0"/>
              <a:t>de un </a:t>
            </a:r>
            <a:r>
              <a:rPr lang="es-AR" dirty="0"/>
              <a:t>ingeniero de software, el producto final es el </a:t>
            </a:r>
            <a:r>
              <a:rPr lang="es-AR" dirty="0" smtClean="0"/>
              <a:t>conjunto de </a:t>
            </a:r>
            <a:r>
              <a:rPr lang="es-AR" dirty="0"/>
              <a:t>programas, contenido (datos) y otros productos </a:t>
            </a:r>
            <a:r>
              <a:rPr lang="es-AR" dirty="0" smtClean="0"/>
              <a:t>terminados que </a:t>
            </a:r>
            <a:r>
              <a:rPr lang="es-AR" dirty="0"/>
              <a:t>constituyen el software de computadora. </a:t>
            </a:r>
            <a:r>
              <a:rPr lang="es-AR" dirty="0" smtClean="0"/>
              <a:t>Pero desde </a:t>
            </a:r>
            <a:r>
              <a:rPr lang="es-AR" dirty="0"/>
              <a:t>la perspectiva del usuario, el producto final es </a:t>
            </a:r>
            <a:r>
              <a:rPr lang="es-AR" dirty="0" smtClean="0"/>
              <a:t>la información </a:t>
            </a:r>
            <a:r>
              <a:rPr lang="es-AR" dirty="0"/>
              <a:t>resultante que de algún modo hace mejor </a:t>
            </a:r>
            <a:r>
              <a:rPr lang="es-AR" dirty="0" smtClean="0"/>
              <a:t>al mundo </a:t>
            </a:r>
            <a:r>
              <a:rPr lang="es-AR" dirty="0"/>
              <a:t>en el que vive</a:t>
            </a:r>
            <a:r>
              <a:rPr lang="es-AR" dirty="0" smtClean="0"/>
              <a:t>.</a:t>
            </a:r>
          </a:p>
          <a:p>
            <a:endParaRPr lang="es-AR" dirty="0" smtClean="0"/>
          </a:p>
          <a:p>
            <a:endParaRPr lang="es-AR" dirty="0"/>
          </a:p>
          <a:p>
            <a:endParaRPr lang="es-AR" dirty="0" smtClean="0"/>
          </a:p>
          <a:p>
            <a:endParaRPr lang="es-AR" dirty="0"/>
          </a:p>
          <a:p>
            <a:endParaRPr lang="es-AR" dirty="0" smtClean="0"/>
          </a:p>
          <a:p>
            <a:endParaRPr lang="es-AR" dirty="0"/>
          </a:p>
        </p:txBody>
      </p:sp>
      <p:pic>
        <p:nvPicPr>
          <p:cNvPr id="4" name="Picture 3"/>
          <p:cNvPicPr>
            <a:picLocks noChangeAspect="1"/>
          </p:cNvPicPr>
          <p:nvPr/>
        </p:nvPicPr>
        <p:blipFill>
          <a:blip r:embed="rId2"/>
          <a:stretch>
            <a:fillRect/>
          </a:stretch>
        </p:blipFill>
        <p:spPr>
          <a:xfrm>
            <a:off x="2913475" y="2288643"/>
            <a:ext cx="6402803" cy="2610362"/>
          </a:xfrm>
          <a:prstGeom prst="rect">
            <a:avLst/>
          </a:prstGeom>
        </p:spPr>
      </p:pic>
    </p:spTree>
    <p:extLst>
      <p:ext uri="{BB962C8B-B14F-4D97-AF65-F5344CB8AC3E}">
        <p14:creationId xmlns:p14="http://schemas.microsoft.com/office/powerpoint/2010/main" val="223649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4032090"/>
            <a:ext cx="11328400" cy="1463040"/>
          </a:xfrm>
        </p:spPr>
        <p:txBody>
          <a:bodyPr>
            <a:normAutofit fontScale="90000"/>
          </a:bodyPr>
          <a:lstStyle/>
          <a:p>
            <a:pPr algn="ctr"/>
            <a:r>
              <a:rPr lang="es-ES_tradnl" b="1" dirty="0"/>
              <a:t>SOFTWARE E INGENIERIA DEL SOFTWARE</a:t>
            </a:r>
            <a:endParaRPr lang="en-US" dirty="0"/>
          </a:p>
        </p:txBody>
      </p:sp>
    </p:spTree>
    <p:extLst>
      <p:ext uri="{BB962C8B-B14F-4D97-AF65-F5344CB8AC3E}">
        <p14:creationId xmlns:p14="http://schemas.microsoft.com/office/powerpoint/2010/main" val="247541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dirty="0"/>
              <a:t>SOFTWARE E INGENIERIA DEL SOFTWARE</a:t>
            </a:r>
            <a:r>
              <a:rPr lang="en-US" dirty="0"/>
              <a:t/>
            </a:r>
            <a:br>
              <a:rPr lang="en-US" dirty="0"/>
            </a:br>
            <a:endParaRPr lang="en-US" dirty="0"/>
          </a:p>
        </p:txBody>
      </p:sp>
      <p:sp>
        <p:nvSpPr>
          <p:cNvPr id="3" name="Content Placeholder 2"/>
          <p:cNvSpPr>
            <a:spLocks noGrp="1"/>
          </p:cNvSpPr>
          <p:nvPr>
            <p:ph idx="1"/>
          </p:nvPr>
        </p:nvSpPr>
        <p:spPr/>
        <p:txBody>
          <a:bodyPr/>
          <a:lstStyle/>
          <a:p>
            <a:r>
              <a:rPr lang="es-ES" dirty="0"/>
              <a:t>La invención de la tecnología puede tener efectos profundos e inesperados en otras tecnologías con las que en apariencia no tiene ninguna relación.  A este fenómeno de lo denomina “la ley de las consecuencias imprevistas”.</a:t>
            </a:r>
            <a:endParaRPr lang="en-US" dirty="0"/>
          </a:p>
          <a:p>
            <a:r>
              <a:rPr lang="es-ES" dirty="0"/>
              <a:t>Por ejemplo nadie podía haber predicho que el software se convertiría en una tecnología indispensable en los negocios, la ciencia y la tecnología; tampoco que permitiría la creación de nuevas tecnologías.</a:t>
            </a:r>
            <a:endParaRPr lang="en-US" dirty="0"/>
          </a:p>
          <a:p>
            <a:endParaRPr lang="en-US" dirty="0"/>
          </a:p>
        </p:txBody>
      </p:sp>
    </p:spTree>
    <p:extLst>
      <p:ext uri="{BB962C8B-B14F-4D97-AF65-F5344CB8AC3E}">
        <p14:creationId xmlns:p14="http://schemas.microsoft.com/office/powerpoint/2010/main" val="29556003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274</TotalTime>
  <Words>2145</Words>
  <Application>Microsoft Office PowerPoint</Application>
  <PresentationFormat>Widescreen</PresentationFormat>
  <Paragraphs>228</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Century Gothic</vt:lpstr>
      <vt:lpstr>Tw Cen MT</vt:lpstr>
      <vt:lpstr>Wingdings</vt:lpstr>
      <vt:lpstr>Wingdings 3</vt:lpstr>
      <vt:lpstr>Wisp</vt:lpstr>
      <vt:lpstr>EL SOFTWARE Y LA INGENIERÍA DE SOFTWARE</vt:lpstr>
      <vt:lpstr>Temas</vt:lpstr>
      <vt:lpstr>Introducción</vt:lpstr>
      <vt:lpstr>PowerPoint Presentation</vt:lpstr>
      <vt:lpstr>PowerPoint Presentation</vt:lpstr>
      <vt:lpstr>PowerPoint Presentation</vt:lpstr>
      <vt:lpstr>PowerPoint Presentation</vt:lpstr>
      <vt:lpstr>SOFTWARE E INGENIERIA DEL SOFTWARE</vt:lpstr>
      <vt:lpstr>SOFTWARE E INGENIERIA DEL SOFTWARE </vt:lpstr>
      <vt:lpstr>El papel evolutivo del software </vt:lpstr>
      <vt:lpstr>Software </vt:lpstr>
      <vt:lpstr>PowerPoint Presentation</vt:lpstr>
      <vt:lpstr>PowerPoint Presentation</vt:lpstr>
      <vt:lpstr>PowerPoint Presentation</vt:lpstr>
      <vt:lpstr>PowerPoint Presentation</vt:lpstr>
      <vt:lpstr>Software de sistemas:</vt:lpstr>
      <vt:lpstr>Software de aplicación:</vt:lpstr>
      <vt:lpstr>Software científico y de ingeniería:</vt:lpstr>
      <vt:lpstr>Software INCRUSTADO</vt:lpstr>
      <vt:lpstr>Software de línea de productos</vt:lpstr>
      <vt:lpstr>Aplicaciones basadas en Web: </vt:lpstr>
      <vt:lpstr>Software de inteligencia artificial</vt:lpstr>
      <vt:lpstr>Herencia Futura</vt:lpstr>
      <vt:lpstr>Software Heredado </vt:lpstr>
      <vt:lpstr>Software Heredado</vt:lpstr>
      <vt:lpstr>LA NATURALEZA ÚNICA DE LAS WEBAPPS</vt:lpstr>
      <vt:lpstr>PowerPoint Presentation</vt:lpstr>
      <vt:lpstr>Atributos de las Webapps</vt:lpstr>
      <vt:lpstr>PowerPoint Presentation</vt:lpstr>
      <vt:lpstr>Atributos de las Webapps</vt:lpstr>
      <vt:lpstr>PowerPoint Presentation</vt:lpstr>
      <vt:lpstr>INGENIERÍA DE SOFTWARE</vt:lpstr>
      <vt:lpstr>Ingeniería de Software</vt:lpstr>
      <vt:lpstr>Actividades del proceso</vt:lpstr>
      <vt:lpstr>La práctica de la ing. de software</vt:lpstr>
      <vt:lpstr>La práctica de la ing. de software</vt:lpstr>
      <vt:lpstr>La práctica de la ing. de software</vt:lpstr>
      <vt:lpstr>La práctica de la ing. de software</vt:lpstr>
      <vt:lpstr>La práctica de la ing. de software</vt:lpstr>
      <vt:lpstr>La práctica de la ing. de software</vt:lpstr>
      <vt:lpstr>MITOS</vt:lpstr>
      <vt:lpstr>Mitos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SOFTWARE Y LA INGENIERÍA DE SOFTWARE</dc:title>
  <dc:creator>SIERRA, DAMIAN [AG-Contractor/5000];SETTINO, PABLO GABRIEL [AG-Contractor/5000]</dc:creator>
  <cp:keywords>Capitulo 1</cp:keywords>
  <cp:lastModifiedBy>SETTINO, PABLO GABRIEL [AG-Contractor/5000]</cp:lastModifiedBy>
  <cp:revision>27</cp:revision>
  <dcterms:created xsi:type="dcterms:W3CDTF">2016-04-20T12:20:19Z</dcterms:created>
  <dcterms:modified xsi:type="dcterms:W3CDTF">2016-04-20T18:09:09Z</dcterms:modified>
  <cp:category>OPP</cp:category>
</cp:coreProperties>
</file>