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310" r:id="rId8"/>
    <p:sldId id="311" r:id="rId9"/>
    <p:sldId id="313" r:id="rId10"/>
    <p:sldId id="312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8" r:id="rId42"/>
    <p:sldId id="284" r:id="rId43"/>
    <p:sldId id="285" r:id="rId44"/>
    <p:sldId id="286" r:id="rId45"/>
    <p:sldId id="309" r:id="rId4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04B6-7C5A-4A64-BFDA-1E12A3B4F15E}" type="datetimeFigureOut">
              <a:rPr lang="es-ES" smtClean="0"/>
              <a:pPr/>
              <a:t>22/06/2009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47FF4D7-7BEB-49A7-95A9-42DAD99601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04B6-7C5A-4A64-BFDA-1E12A3B4F15E}" type="datetimeFigureOut">
              <a:rPr lang="es-ES" smtClean="0"/>
              <a:pPr/>
              <a:t>22/06/2009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4D7-7BEB-49A7-95A9-42DAD99601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04B6-7C5A-4A64-BFDA-1E12A3B4F15E}" type="datetimeFigureOut">
              <a:rPr lang="es-ES" smtClean="0"/>
              <a:pPr/>
              <a:t>22/06/2009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4D7-7BEB-49A7-95A9-42DAD99601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6C97-FEE7-40C2-B061-3D59C2A2B33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8C96C-17D5-48B9-94C3-A71A6DD7DC9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931863" y="96838"/>
            <a:ext cx="7678737" cy="59991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F7B49-8019-49FE-BFD3-02D41B6AF01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04B6-7C5A-4A64-BFDA-1E12A3B4F15E}" type="datetimeFigureOut">
              <a:rPr lang="es-ES" smtClean="0"/>
              <a:pPr/>
              <a:t>22/06/2009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47FF4D7-7BEB-49A7-95A9-42DAD99601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04B6-7C5A-4A64-BFDA-1E12A3B4F15E}" type="datetimeFigureOut">
              <a:rPr lang="es-ES" smtClean="0"/>
              <a:pPr/>
              <a:t>22/06/2009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4D7-7BEB-49A7-95A9-42DAD996017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04B6-7C5A-4A64-BFDA-1E12A3B4F15E}" type="datetimeFigureOut">
              <a:rPr lang="es-ES" smtClean="0"/>
              <a:pPr/>
              <a:t>22/06/2009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4D7-7BEB-49A7-95A9-42DAD99601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04B6-7C5A-4A64-BFDA-1E12A3B4F15E}" type="datetimeFigureOut">
              <a:rPr lang="es-ES" smtClean="0"/>
              <a:pPr/>
              <a:t>22/06/2009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47FF4D7-7BEB-49A7-95A9-42DAD996017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04B6-7C5A-4A64-BFDA-1E12A3B4F15E}" type="datetimeFigureOut">
              <a:rPr lang="es-ES" smtClean="0"/>
              <a:pPr/>
              <a:t>22/06/2009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4D7-7BEB-49A7-95A9-42DAD99601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04B6-7C5A-4A64-BFDA-1E12A3B4F15E}" type="datetimeFigureOut">
              <a:rPr lang="es-ES" smtClean="0"/>
              <a:pPr/>
              <a:t>22/06/2009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4D7-7BEB-49A7-95A9-42DAD99601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04B6-7C5A-4A64-BFDA-1E12A3B4F15E}" type="datetimeFigureOut">
              <a:rPr lang="es-ES" smtClean="0"/>
              <a:pPr/>
              <a:t>22/06/2009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4D7-7BEB-49A7-95A9-42DAD99601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04B6-7C5A-4A64-BFDA-1E12A3B4F15E}" type="datetimeFigureOut">
              <a:rPr lang="es-ES" smtClean="0"/>
              <a:pPr/>
              <a:t>22/06/2009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4D7-7BEB-49A7-95A9-42DAD996017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84204B6-7C5A-4A64-BFDA-1E12A3B4F15E}" type="datetimeFigureOut">
              <a:rPr lang="es-ES" smtClean="0"/>
              <a:pPr/>
              <a:t>22/06/2009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47FF4D7-7BEB-49A7-95A9-42DAD996017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ASP.NET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Integración de Sistemas</a:t>
            </a:r>
          </a:p>
          <a:p>
            <a:r>
              <a:rPr lang="es-ES" dirty="0"/>
              <a:t>Diseño e implementación con .NET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400" dirty="0" smtClean="0"/>
              <a:t>Eventos </a:t>
            </a:r>
            <a:r>
              <a:rPr lang="es-ES" sz="2400" dirty="0"/>
              <a:t>en un </a:t>
            </a:r>
            <a:r>
              <a:rPr lang="es-ES" sz="2400" dirty="0" err="1"/>
              <a:t>WebForm</a:t>
            </a:r>
            <a:r>
              <a:rPr lang="es-ES" sz="2400" dirty="0"/>
              <a:t> – Modelo de Eventos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928662" y="2357430"/>
            <a:ext cx="2214578" cy="32147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6000760" y="2357430"/>
            <a:ext cx="2214578" cy="32147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3786182" y="2571744"/>
            <a:ext cx="1500198" cy="4286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Mensaje</a:t>
            </a:r>
            <a:endParaRPr lang="es-ES" sz="14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3786182" y="4786322"/>
            <a:ext cx="1500198" cy="4286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Respuesta</a:t>
            </a:r>
            <a:endParaRPr lang="es-ES" sz="14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1285852" y="2786058"/>
            <a:ext cx="1500198" cy="23574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 redondeado"/>
          <p:cNvSpPr/>
          <p:nvPr/>
        </p:nvSpPr>
        <p:spPr>
          <a:xfrm>
            <a:off x="6357950" y="2786058"/>
            <a:ext cx="1500198" cy="9286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1571604" y="3000372"/>
            <a:ext cx="928694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Evento</a:t>
            </a:r>
            <a:endParaRPr lang="es-ES" sz="16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1428728" y="4786322"/>
            <a:ext cx="1214446" cy="2143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Ejemplo.aspx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357950" y="2857496"/>
            <a:ext cx="1500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s-ES" sz="1100" dirty="0" smtClean="0"/>
              <a:t>1. Analizar mensaje.</a:t>
            </a:r>
          </a:p>
          <a:p>
            <a:pPr marL="228600" indent="-228600">
              <a:buAutoNum type="arabicPeriod"/>
            </a:pPr>
            <a:endParaRPr lang="es-ES" sz="1100" dirty="0" smtClean="0"/>
          </a:p>
          <a:p>
            <a:r>
              <a:rPr lang="es-ES" sz="1100" dirty="0" smtClean="0"/>
              <a:t>2. Llamar al manejador apropiado.</a:t>
            </a:r>
            <a:endParaRPr lang="es-ES" sz="1100" dirty="0"/>
          </a:p>
        </p:txBody>
      </p:sp>
      <p:sp>
        <p:nvSpPr>
          <p:cNvPr id="15" name="14 Multidocumento"/>
          <p:cNvSpPr/>
          <p:nvPr/>
        </p:nvSpPr>
        <p:spPr>
          <a:xfrm>
            <a:off x="6357950" y="4429132"/>
            <a:ext cx="1428760" cy="500066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Manejador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" name="15 Recortar rectángulo de esquina sencilla"/>
          <p:cNvSpPr/>
          <p:nvPr/>
        </p:nvSpPr>
        <p:spPr>
          <a:xfrm>
            <a:off x="1214414" y="2428868"/>
            <a:ext cx="1643074" cy="214314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Cliente Web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7" name="16 Recortar rectángulo de esquina sencilla"/>
          <p:cNvSpPr/>
          <p:nvPr/>
        </p:nvSpPr>
        <p:spPr>
          <a:xfrm>
            <a:off x="6286512" y="2428868"/>
            <a:ext cx="1643074" cy="214314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Servidor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9" name="18 Conector recto de flecha"/>
          <p:cNvCxnSpPr>
            <a:stCxn id="11" idx="3"/>
          </p:cNvCxnSpPr>
          <p:nvPr/>
        </p:nvCxnSpPr>
        <p:spPr>
          <a:xfrm>
            <a:off x="2500298" y="3143248"/>
            <a:ext cx="35004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5" idx="1"/>
          </p:cNvCxnSpPr>
          <p:nvPr/>
        </p:nvCxnSpPr>
        <p:spPr>
          <a:xfrm rot="10800000" flipV="1">
            <a:off x="3143240" y="4679164"/>
            <a:ext cx="3214710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 Web (Web </a:t>
            </a:r>
            <a:r>
              <a:rPr lang="es-ES" dirty="0" err="1"/>
              <a:t>Forms</a:t>
            </a:r>
            <a:r>
              <a:rPr lang="es-ES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</a:t>
            </a:r>
            <a:r>
              <a:rPr lang="es-ES" dirty="0"/>
              <a:t>Qué es un Formulario Web?</a:t>
            </a:r>
          </a:p>
          <a:p>
            <a:r>
              <a:rPr lang="es-ES" dirty="0" smtClean="0"/>
              <a:t>Componentes </a:t>
            </a:r>
            <a:r>
              <a:rPr lang="es-ES" dirty="0"/>
              <a:t>de un Web </a:t>
            </a:r>
            <a:r>
              <a:rPr lang="es-ES" dirty="0" err="1"/>
              <a:t>Form</a:t>
            </a:r>
            <a:endParaRPr lang="es-ES" dirty="0"/>
          </a:p>
          <a:p>
            <a:r>
              <a:rPr lang="es-ES" dirty="0" smtClean="0"/>
              <a:t>Controles </a:t>
            </a:r>
            <a:r>
              <a:rPr lang="es-ES" dirty="0"/>
              <a:t>de servidor</a:t>
            </a:r>
          </a:p>
          <a:p>
            <a:r>
              <a:rPr lang="es-ES" dirty="0" smtClean="0"/>
              <a:t>HTML</a:t>
            </a:r>
            <a:endParaRPr lang="es-ES" dirty="0"/>
          </a:p>
          <a:p>
            <a:r>
              <a:rPr lang="es-ES" dirty="0" err="1" smtClean="0"/>
              <a:t>WebControls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 Web (Web </a:t>
            </a:r>
            <a:r>
              <a:rPr lang="es-ES" dirty="0" err="1"/>
              <a:t>Forms</a:t>
            </a:r>
            <a:r>
              <a:rPr lang="es-ES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 smtClean="0"/>
              <a:t>Web </a:t>
            </a:r>
            <a:r>
              <a:rPr lang="es-ES" b="1" dirty="0" err="1" smtClean="0"/>
              <a:t>Form</a:t>
            </a:r>
            <a:endParaRPr lang="es-ES" b="1" dirty="0" smtClean="0"/>
          </a:p>
          <a:p>
            <a:pPr>
              <a:buFont typeface="Wingdings" pitchFamily="2" charset="2"/>
              <a:buChar char="Ø"/>
            </a:pPr>
            <a:r>
              <a:rPr lang="es-ES" dirty="0" smtClean="0"/>
              <a:t>Es </a:t>
            </a:r>
            <a:r>
              <a:rPr lang="es-ES" dirty="0"/>
              <a:t>una página expresada en lenguaje de marcas que </a:t>
            </a:r>
            <a:r>
              <a:rPr lang="es-ES" dirty="0" smtClean="0"/>
              <a:t>es compilada </a:t>
            </a:r>
            <a:r>
              <a:rPr lang="es-ES" dirty="0"/>
              <a:t>y ejecutada dinámicamente en el servidor </a:t>
            </a:r>
            <a:r>
              <a:rPr lang="es-ES" dirty="0" smtClean="0"/>
              <a:t>para generar </a:t>
            </a:r>
            <a:r>
              <a:rPr lang="es-ES" dirty="0"/>
              <a:t>la salida solicitada por el cliente (explorador </a:t>
            </a:r>
            <a:r>
              <a:rPr lang="es-ES" dirty="0" smtClean="0"/>
              <a:t>ó dispositivo)</a:t>
            </a:r>
          </a:p>
          <a:p>
            <a:pPr>
              <a:buFont typeface="Wingdings" pitchFamily="2" charset="2"/>
              <a:buChar char="Ø"/>
            </a:pPr>
            <a:endParaRPr lang="es-ES" dirty="0"/>
          </a:p>
          <a:p>
            <a:pPr>
              <a:buFont typeface="Wingdings" pitchFamily="2" charset="2"/>
              <a:buChar char="Ø"/>
            </a:pPr>
            <a:r>
              <a:rPr lang="es-ES" dirty="0" smtClean="0"/>
              <a:t>Se </a:t>
            </a:r>
            <a:r>
              <a:rPr lang="es-ES" dirty="0"/>
              <a:t>compone de:</a:t>
            </a:r>
          </a:p>
          <a:p>
            <a:pPr lvl="1"/>
            <a:r>
              <a:rPr lang="es-ES" dirty="0" smtClean="0"/>
              <a:t>Parte visual: </a:t>
            </a:r>
            <a:r>
              <a:rPr lang="es-ES" dirty="0"/>
              <a:t>Contiene código HTML y declaraciones de controles </a:t>
            </a:r>
            <a:r>
              <a:rPr lang="es-ES" dirty="0" smtClean="0"/>
              <a:t>del lado </a:t>
            </a:r>
            <a:r>
              <a:rPr lang="es-ES" dirty="0"/>
              <a:t>del servidor</a:t>
            </a:r>
          </a:p>
          <a:p>
            <a:pPr lvl="1"/>
            <a:r>
              <a:rPr lang="es-ES" dirty="0" smtClean="0"/>
              <a:t>Tiene </a:t>
            </a:r>
            <a:r>
              <a:rPr lang="es-ES" dirty="0"/>
              <a:t>extensión </a:t>
            </a:r>
            <a:r>
              <a:rPr lang="es-ES" b="1" dirty="0"/>
              <a:t>.</a:t>
            </a:r>
            <a:r>
              <a:rPr lang="es-ES" b="1" dirty="0" err="1"/>
              <a:t>aspx</a:t>
            </a:r>
            <a:endParaRPr lang="es-ES" b="1" dirty="0"/>
          </a:p>
          <a:p>
            <a:pPr lvl="1"/>
            <a:r>
              <a:rPr lang="pt-BR" dirty="0" smtClean="0"/>
              <a:t>Código </a:t>
            </a:r>
            <a:r>
              <a:rPr lang="pt-BR" dirty="0" err="1"/>
              <a:t>asociado</a:t>
            </a:r>
            <a:r>
              <a:rPr lang="pt-BR" dirty="0"/>
              <a:t>, denominado </a:t>
            </a:r>
            <a:r>
              <a:rPr lang="pt-BR" b="1" dirty="0" err="1"/>
              <a:t>CodeBehind</a:t>
            </a:r>
            <a:endParaRPr lang="pt-BR" b="1" dirty="0"/>
          </a:p>
          <a:p>
            <a:pPr lvl="1"/>
            <a:r>
              <a:rPr lang="es-ES" dirty="0" smtClean="0"/>
              <a:t>Separación </a:t>
            </a:r>
            <a:r>
              <a:rPr lang="es-ES" dirty="0"/>
              <a:t>del aspecto visual (vista) del </a:t>
            </a:r>
            <a:r>
              <a:rPr lang="es-ES" dirty="0" smtClean="0"/>
              <a:t>código (controlador</a:t>
            </a:r>
            <a:r>
              <a:rPr lang="es-ES" dirty="0"/>
              <a:t>)</a:t>
            </a:r>
          </a:p>
          <a:p>
            <a:pPr lvl="1"/>
            <a:r>
              <a:rPr lang="es-ES" dirty="0" smtClean="0"/>
              <a:t>Permite </a:t>
            </a:r>
            <a:r>
              <a:rPr lang="es-ES" dirty="0"/>
              <a:t>trabajo independiente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Componentes </a:t>
            </a:r>
            <a:r>
              <a:rPr lang="es-ES" dirty="0"/>
              <a:t>de un Web </a:t>
            </a:r>
            <a:r>
              <a:rPr lang="es-ES" dirty="0" err="1"/>
              <a:t>Form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La </a:t>
            </a:r>
            <a:r>
              <a:rPr lang="es-ES" dirty="0"/>
              <a:t>parte </a:t>
            </a:r>
            <a:r>
              <a:rPr lang="es-ES" dirty="0" smtClean="0"/>
              <a:t>visual </a:t>
            </a:r>
            <a:r>
              <a:rPr lang="es-ES" dirty="0"/>
              <a:t>de un Web </a:t>
            </a:r>
            <a:r>
              <a:rPr lang="es-ES" dirty="0" err="1" smtClean="0"/>
              <a:t>Form</a:t>
            </a:r>
            <a:endParaRPr lang="es-ES" b="1" dirty="0"/>
          </a:p>
          <a:p>
            <a:r>
              <a:rPr lang="es-ES" dirty="0"/>
              <a:t>puede incluir:</a:t>
            </a:r>
          </a:p>
          <a:p>
            <a:pPr lvl="1"/>
            <a:r>
              <a:rPr lang="es-ES" dirty="0" smtClean="0"/>
              <a:t>Directivas </a:t>
            </a:r>
            <a:r>
              <a:rPr lang="es-ES" dirty="0"/>
              <a:t>de página</a:t>
            </a:r>
          </a:p>
          <a:p>
            <a:pPr lvl="1"/>
            <a:r>
              <a:rPr lang="es-ES" dirty="0" smtClean="0"/>
              <a:t>Se </a:t>
            </a:r>
            <a:r>
              <a:rPr lang="es-ES" dirty="0"/>
              <a:t>indican dentro de </a:t>
            </a:r>
            <a:r>
              <a:rPr lang="es-ES" b="1" dirty="0"/>
              <a:t>&lt;%@ Page ... %&gt;</a:t>
            </a:r>
          </a:p>
          <a:p>
            <a:pPr lvl="1"/>
            <a:r>
              <a:rPr lang="es-ES" dirty="0" smtClean="0"/>
              <a:t>Permiten </a:t>
            </a:r>
            <a:r>
              <a:rPr lang="es-ES" dirty="0"/>
              <a:t>especificar atributos específicos de una página .</a:t>
            </a:r>
            <a:r>
              <a:rPr lang="es-ES" dirty="0" err="1"/>
              <a:t>aspx</a:t>
            </a:r>
            <a:endParaRPr lang="es-ES" dirty="0"/>
          </a:p>
          <a:p>
            <a:pPr lvl="1"/>
            <a:r>
              <a:rPr lang="pt-BR" b="1" dirty="0" err="1" smtClean="0"/>
              <a:t>CodeBehind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dirty="0" err="1"/>
              <a:t>fichero</a:t>
            </a:r>
            <a:r>
              <a:rPr lang="pt-BR" dirty="0"/>
              <a:t> de código </a:t>
            </a:r>
            <a:r>
              <a:rPr lang="pt-BR" dirty="0" err="1"/>
              <a:t>asociado</a:t>
            </a:r>
            <a:endParaRPr lang="pt-BR" dirty="0"/>
          </a:p>
          <a:p>
            <a:pPr lvl="1"/>
            <a:r>
              <a:rPr lang="es-ES" b="1" dirty="0" err="1" smtClean="0"/>
              <a:t>ContentType</a:t>
            </a:r>
            <a:r>
              <a:rPr lang="es-ES" b="1" dirty="0"/>
              <a:t>:</a:t>
            </a:r>
            <a:r>
              <a:rPr lang="es-ES" dirty="0"/>
              <a:t> tipo </a:t>
            </a:r>
            <a:r>
              <a:rPr lang="es-ES" dirty="0" smtClean="0"/>
              <a:t>MIME</a:t>
            </a:r>
            <a:endParaRPr lang="es-ES" dirty="0"/>
          </a:p>
          <a:p>
            <a:pPr lvl="1"/>
            <a:r>
              <a:rPr lang="es-ES" b="1" dirty="0" err="1" smtClean="0"/>
              <a:t>ErrorPage</a:t>
            </a:r>
            <a:r>
              <a:rPr lang="es-ES" b="1" dirty="0"/>
              <a:t>:</a:t>
            </a:r>
            <a:r>
              <a:rPr lang="es-ES" dirty="0"/>
              <a:t> URL ante aparición de errores</a:t>
            </a:r>
          </a:p>
          <a:p>
            <a:pPr lvl="1"/>
            <a:r>
              <a:rPr lang="es-ES" b="1" dirty="0" err="1" smtClean="0"/>
              <a:t>Inherits</a:t>
            </a:r>
            <a:r>
              <a:rPr lang="es-ES" b="1" dirty="0"/>
              <a:t>:</a:t>
            </a:r>
            <a:r>
              <a:rPr lang="es-ES" dirty="0"/>
              <a:t> clase base del objeto Page</a:t>
            </a:r>
          </a:p>
          <a:p>
            <a:pPr lvl="1"/>
            <a:r>
              <a:rPr lang="es-ES" b="1" dirty="0" err="1" smtClean="0"/>
              <a:t>Language</a:t>
            </a:r>
            <a:r>
              <a:rPr lang="es-ES" b="1" dirty="0"/>
              <a:t>:</a:t>
            </a:r>
            <a:r>
              <a:rPr lang="es-ES" dirty="0"/>
              <a:t> lenguaje de programación empleado</a:t>
            </a:r>
          </a:p>
          <a:p>
            <a:pPr lvl="1"/>
            <a:r>
              <a:rPr lang="es-ES" b="1" dirty="0" smtClean="0"/>
              <a:t>Trace</a:t>
            </a:r>
            <a:r>
              <a:rPr lang="es-ES" b="1" dirty="0"/>
              <a:t>:</a:t>
            </a:r>
            <a:r>
              <a:rPr lang="es-ES" dirty="0"/>
              <a:t> habilitación de la traza para la página actual</a:t>
            </a:r>
          </a:p>
          <a:p>
            <a:pPr lvl="1"/>
            <a:r>
              <a:rPr lang="es-ES" b="1" dirty="0" err="1" smtClean="0"/>
              <a:t>EnableViewState</a:t>
            </a:r>
            <a:r>
              <a:rPr lang="es-ES" b="1" dirty="0"/>
              <a:t>:</a:t>
            </a:r>
            <a:r>
              <a:rPr lang="es-ES" dirty="0"/>
              <a:t> habilitación de la propiedad VIEWSTATE</a:t>
            </a:r>
          </a:p>
          <a:p>
            <a:pPr lvl="1"/>
            <a:r>
              <a:rPr lang="es-ES" dirty="0" smtClean="0"/>
              <a:t>etc.</a:t>
            </a:r>
          </a:p>
          <a:p>
            <a:pPr lvl="1"/>
            <a:endParaRPr lang="es-ES" dirty="0"/>
          </a:p>
          <a:p>
            <a:r>
              <a:rPr lang="es-ES" dirty="0" smtClean="0"/>
              <a:t>Ejemplo:</a:t>
            </a:r>
            <a:endParaRPr lang="es-ES" dirty="0"/>
          </a:p>
          <a:p>
            <a:pPr lvl="1"/>
            <a:r>
              <a:rPr lang="es-ES" b="1" dirty="0" smtClean="0"/>
              <a:t>&lt;%@ </a:t>
            </a:r>
            <a:r>
              <a:rPr lang="es-ES" b="1" dirty="0"/>
              <a:t>Page </a:t>
            </a:r>
            <a:r>
              <a:rPr lang="es-ES" b="1" dirty="0" err="1"/>
              <a:t>Language</a:t>
            </a:r>
            <a:r>
              <a:rPr lang="es-ES" b="1" dirty="0"/>
              <a:t>="C#" </a:t>
            </a:r>
            <a:r>
              <a:rPr lang="es-ES" b="1" dirty="0" err="1"/>
              <a:t>CodeBehind</a:t>
            </a:r>
            <a:r>
              <a:rPr lang="es-ES" b="1" dirty="0"/>
              <a:t>="</a:t>
            </a:r>
            <a:r>
              <a:rPr lang="es-ES" b="1" dirty="0" err="1"/>
              <a:t>PageName.aspx.cs</a:t>
            </a:r>
            <a:r>
              <a:rPr lang="es-ES" b="1" dirty="0"/>
              <a:t>"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Componentes </a:t>
            </a:r>
            <a:r>
              <a:rPr lang="es-ES" dirty="0"/>
              <a:t>de un Web </a:t>
            </a:r>
            <a:r>
              <a:rPr lang="es-ES" dirty="0" err="1"/>
              <a:t>Form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</a:t>
            </a:r>
            <a:r>
              <a:rPr lang="es-ES" dirty="0"/>
              <a:t>parte </a:t>
            </a:r>
            <a:r>
              <a:rPr lang="es-ES" dirty="0" smtClean="0"/>
              <a:t>visual </a:t>
            </a:r>
            <a:r>
              <a:rPr lang="es-ES" dirty="0"/>
              <a:t>de un Web </a:t>
            </a:r>
            <a:r>
              <a:rPr lang="es-ES" dirty="0" err="1"/>
              <a:t>Form</a:t>
            </a:r>
            <a:r>
              <a:rPr lang="es-ES" dirty="0"/>
              <a:t> puede </a:t>
            </a:r>
            <a:r>
              <a:rPr lang="es-ES" dirty="0" smtClean="0"/>
              <a:t>incluir:</a:t>
            </a:r>
            <a:endParaRPr lang="es-ES" dirty="0"/>
          </a:p>
          <a:p>
            <a:endParaRPr lang="es-ES" dirty="0" smtClean="0"/>
          </a:p>
          <a:p>
            <a:pPr lvl="1"/>
            <a:r>
              <a:rPr lang="es-ES" dirty="0" smtClean="0"/>
              <a:t>Bloques de código</a:t>
            </a:r>
          </a:p>
          <a:p>
            <a:pPr lvl="2"/>
            <a:r>
              <a:rPr lang="es-ES" b="1" dirty="0" smtClean="0"/>
              <a:t>&lt;script </a:t>
            </a:r>
            <a:r>
              <a:rPr lang="es-ES" b="1" dirty="0" err="1" smtClean="0"/>
              <a:t>runat</a:t>
            </a:r>
            <a:r>
              <a:rPr lang="es-ES" b="1" dirty="0" smtClean="0"/>
              <a:t>="server"&gt; ... &lt;/script&gt;</a:t>
            </a:r>
          </a:p>
          <a:p>
            <a:pPr lvl="2"/>
            <a:endParaRPr lang="es-ES" b="1" dirty="0" smtClean="0"/>
          </a:p>
          <a:p>
            <a:pPr lvl="1"/>
            <a:r>
              <a:rPr lang="es-ES" dirty="0" smtClean="0"/>
              <a:t>Controles</a:t>
            </a:r>
            <a:r>
              <a:rPr lang="es-ES" dirty="0"/>
              <a:t>:</a:t>
            </a:r>
          </a:p>
          <a:p>
            <a:pPr lvl="2"/>
            <a:r>
              <a:rPr lang="es-ES" b="1" dirty="0" smtClean="0"/>
              <a:t>&lt;</a:t>
            </a:r>
            <a:r>
              <a:rPr lang="es-ES" b="1" dirty="0"/>
              <a:t>input </a:t>
            </a:r>
            <a:r>
              <a:rPr lang="es-ES" b="1" dirty="0" err="1"/>
              <a:t>type</a:t>
            </a:r>
            <a:r>
              <a:rPr lang="es-ES" b="1" dirty="0"/>
              <a:t>="</a:t>
            </a:r>
            <a:r>
              <a:rPr lang="es-ES" b="1" dirty="0" err="1"/>
              <a:t>text</a:t>
            </a:r>
            <a:r>
              <a:rPr lang="es-ES" b="1" dirty="0"/>
              <a:t>"&gt;</a:t>
            </a:r>
          </a:p>
          <a:p>
            <a:pPr lvl="2"/>
            <a:r>
              <a:rPr lang="es-ES" b="1" dirty="0" smtClean="0"/>
              <a:t>&lt;</a:t>
            </a:r>
            <a:r>
              <a:rPr lang="es-ES" b="1" dirty="0" err="1"/>
              <a:t>asp:Button</a:t>
            </a:r>
            <a:r>
              <a:rPr lang="es-ES" b="1" dirty="0"/>
              <a:t> </a:t>
            </a:r>
            <a:r>
              <a:rPr lang="es-ES" b="1" dirty="0" err="1"/>
              <a:t>runat</a:t>
            </a:r>
            <a:r>
              <a:rPr lang="es-ES" b="1" dirty="0"/>
              <a:t>="server</a:t>
            </a:r>
            <a:r>
              <a:rPr lang="es-ES" b="1" dirty="0" smtClean="0"/>
              <a:t>"&gt;</a:t>
            </a:r>
          </a:p>
          <a:p>
            <a:pPr lvl="2"/>
            <a:endParaRPr lang="es-ES" b="1" dirty="0"/>
          </a:p>
          <a:p>
            <a:pPr lvl="1"/>
            <a:r>
              <a:rPr lang="es-ES" dirty="0" smtClean="0"/>
              <a:t>Comentarios</a:t>
            </a:r>
            <a:endParaRPr lang="es-ES" dirty="0"/>
          </a:p>
          <a:p>
            <a:pPr lvl="2"/>
            <a:r>
              <a:rPr lang="es-ES" b="1" dirty="0" smtClean="0"/>
              <a:t>&lt;!-- </a:t>
            </a:r>
            <a:r>
              <a:rPr lang="es-ES" b="1" dirty="0" err="1"/>
              <a:t>html</a:t>
            </a:r>
            <a:r>
              <a:rPr lang="es-ES" b="1" dirty="0"/>
              <a:t> </a:t>
            </a:r>
            <a:r>
              <a:rPr lang="es-ES" b="1" dirty="0" err="1"/>
              <a:t>comment</a:t>
            </a:r>
            <a:r>
              <a:rPr lang="es-ES" b="1" dirty="0"/>
              <a:t> --&gt;</a:t>
            </a:r>
          </a:p>
          <a:p>
            <a:pPr lvl="2"/>
            <a:r>
              <a:rPr lang="es-ES" b="1" dirty="0" smtClean="0"/>
              <a:t>&lt;%-- </a:t>
            </a:r>
            <a:r>
              <a:rPr lang="es-ES" b="1" dirty="0"/>
              <a:t>asp.net </a:t>
            </a:r>
            <a:r>
              <a:rPr lang="es-ES" b="1" dirty="0" err="1"/>
              <a:t>comment</a:t>
            </a:r>
            <a:r>
              <a:rPr lang="es-ES" b="1" dirty="0"/>
              <a:t> </a:t>
            </a:r>
            <a:r>
              <a:rPr lang="es-ES" b="1" dirty="0" smtClean="0"/>
              <a:t>--%&gt;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Componentes </a:t>
            </a:r>
            <a:r>
              <a:rPr lang="es-ES" dirty="0"/>
              <a:t>de un Web </a:t>
            </a:r>
            <a:r>
              <a:rPr lang="es-ES" dirty="0" err="1" smtClean="0"/>
              <a:t>Form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sz="1400" dirty="0" smtClean="0"/>
              <a:t>Ejemplo </a:t>
            </a:r>
            <a:r>
              <a:rPr lang="es-ES" sz="1400" b="1" dirty="0" smtClean="0"/>
              <a:t>Default.aspx</a:t>
            </a:r>
          </a:p>
          <a:p>
            <a:pPr>
              <a:buNone/>
            </a:pPr>
            <a:endParaRPr lang="es-ES" sz="1400" b="1" dirty="0" smtClean="0"/>
          </a:p>
          <a:p>
            <a:pPr>
              <a:buNone/>
            </a:pPr>
            <a:r>
              <a:rPr lang="es-ES" sz="1400" b="1" dirty="0" smtClean="0"/>
              <a:t>&lt;%@ </a:t>
            </a:r>
            <a:r>
              <a:rPr lang="es-ES" sz="1400" b="1" dirty="0"/>
              <a:t>Page </a:t>
            </a:r>
            <a:r>
              <a:rPr lang="es-ES" sz="1400" b="1" dirty="0" err="1"/>
              <a:t>Language</a:t>
            </a:r>
            <a:r>
              <a:rPr lang="es-ES" sz="1400" b="1" dirty="0"/>
              <a:t>="C#" </a:t>
            </a:r>
            <a:r>
              <a:rPr lang="es-ES" sz="1400" b="1" dirty="0" err="1"/>
              <a:t>AutoEventWireup</a:t>
            </a:r>
            <a:r>
              <a:rPr lang="es-ES" sz="1400" b="1" dirty="0"/>
              <a:t>="true" </a:t>
            </a:r>
            <a:r>
              <a:rPr lang="es-ES" sz="1400" b="1" dirty="0" err="1"/>
              <a:t>CodeBehind</a:t>
            </a:r>
            <a:r>
              <a:rPr lang="es-ES" sz="1400" b="1" dirty="0"/>
              <a:t>="</a:t>
            </a:r>
            <a:r>
              <a:rPr lang="es-ES" sz="1400" b="1" dirty="0" err="1" smtClean="0"/>
              <a:t>Default.aspx.cs</a:t>
            </a:r>
            <a:r>
              <a:rPr lang="es-ES" sz="1400" b="1" dirty="0" smtClean="0"/>
              <a:t>“ </a:t>
            </a:r>
            <a:r>
              <a:rPr lang="es-ES" sz="1400" b="1" dirty="0" err="1" smtClean="0"/>
              <a:t>Inherits</a:t>
            </a:r>
            <a:r>
              <a:rPr lang="es-ES" sz="1400" b="1" dirty="0"/>
              <a:t>="</a:t>
            </a:r>
            <a:r>
              <a:rPr lang="es-ES" sz="1400" b="1" dirty="0" err="1"/>
              <a:t>ASPDotNetTutorial._Default</a:t>
            </a:r>
            <a:r>
              <a:rPr lang="es-ES" sz="1400" b="1" dirty="0"/>
              <a:t>" %&gt;</a:t>
            </a:r>
          </a:p>
          <a:p>
            <a:pPr>
              <a:buNone/>
            </a:pPr>
            <a:r>
              <a:rPr lang="es-ES" sz="1400" b="1" dirty="0"/>
              <a:t>&lt;!DOCTYPE </a:t>
            </a:r>
            <a:r>
              <a:rPr lang="es-ES" sz="1400" b="1" dirty="0" err="1"/>
              <a:t>html</a:t>
            </a:r>
            <a:r>
              <a:rPr lang="es-ES" sz="1400" b="1" dirty="0"/>
              <a:t> PUBLIC "-//W3C//DTD XHTML 1.0 </a:t>
            </a:r>
            <a:r>
              <a:rPr lang="es-ES" sz="1400" b="1" dirty="0" err="1"/>
              <a:t>Transitional</a:t>
            </a:r>
            <a:r>
              <a:rPr lang="es-ES" sz="1400" b="1" dirty="0"/>
              <a:t>//</a:t>
            </a:r>
            <a:r>
              <a:rPr lang="es-ES" sz="1400" b="1" dirty="0" smtClean="0"/>
              <a:t>EN“ "</a:t>
            </a:r>
            <a:r>
              <a:rPr lang="es-ES" sz="1400" b="1" dirty="0"/>
              <a:t>http://www.w3.org/TR/xhtml1/DTD/xhtml1-transitional.dtd"&gt;</a:t>
            </a:r>
          </a:p>
          <a:p>
            <a:pPr>
              <a:buNone/>
            </a:pPr>
            <a:endParaRPr lang="es-ES" sz="1400" b="1" dirty="0" smtClean="0"/>
          </a:p>
          <a:p>
            <a:pPr>
              <a:buNone/>
            </a:pPr>
            <a:r>
              <a:rPr lang="es-ES" sz="1400" b="1" dirty="0" smtClean="0"/>
              <a:t>&lt;</a:t>
            </a:r>
            <a:r>
              <a:rPr lang="es-ES" sz="1400" b="1" dirty="0" err="1"/>
              <a:t>html</a:t>
            </a:r>
            <a:r>
              <a:rPr lang="es-ES" sz="1400" b="1" dirty="0"/>
              <a:t> </a:t>
            </a:r>
            <a:r>
              <a:rPr lang="es-ES" sz="1400" b="1" dirty="0" err="1"/>
              <a:t>xmlns</a:t>
            </a:r>
            <a:r>
              <a:rPr lang="es-ES" sz="1400" b="1" dirty="0"/>
              <a:t>="http://www.w3.org/1999/xhtml" &gt;</a:t>
            </a:r>
          </a:p>
          <a:p>
            <a:pPr>
              <a:buNone/>
            </a:pPr>
            <a:r>
              <a:rPr lang="es-ES" sz="1400" b="1" dirty="0" smtClean="0"/>
              <a:t>	&lt;</a:t>
            </a:r>
            <a:r>
              <a:rPr lang="es-ES" sz="1400" b="1" dirty="0"/>
              <a:t>head </a:t>
            </a:r>
            <a:r>
              <a:rPr lang="es-ES" sz="1400" b="1" dirty="0" err="1"/>
              <a:t>runat</a:t>
            </a:r>
            <a:r>
              <a:rPr lang="es-ES" sz="1400" b="1" dirty="0"/>
              <a:t>="server"&gt;</a:t>
            </a:r>
          </a:p>
          <a:p>
            <a:pPr>
              <a:buNone/>
            </a:pPr>
            <a:r>
              <a:rPr lang="es-ES" sz="1400" b="1" dirty="0" smtClean="0"/>
              <a:t>		&lt;</a:t>
            </a:r>
            <a:r>
              <a:rPr lang="es-ES" sz="1400" b="1" dirty="0" err="1" smtClean="0"/>
              <a:t>title</a:t>
            </a:r>
            <a:r>
              <a:rPr lang="es-ES" sz="1400" b="1" dirty="0" smtClean="0"/>
              <a:t>&gt;Página sin titulo&lt;/</a:t>
            </a:r>
            <a:r>
              <a:rPr lang="es-ES" sz="1400" b="1" dirty="0" err="1"/>
              <a:t>title</a:t>
            </a:r>
            <a:r>
              <a:rPr lang="es-ES" sz="1400" b="1" dirty="0"/>
              <a:t>&gt;</a:t>
            </a:r>
          </a:p>
          <a:p>
            <a:pPr>
              <a:buNone/>
            </a:pPr>
            <a:r>
              <a:rPr lang="es-ES" sz="1400" b="1" dirty="0" smtClean="0"/>
              <a:t>	&lt;/</a:t>
            </a:r>
            <a:r>
              <a:rPr lang="es-ES" sz="1400" b="1" dirty="0"/>
              <a:t>head&gt;</a:t>
            </a:r>
          </a:p>
          <a:p>
            <a:pPr>
              <a:buNone/>
            </a:pPr>
            <a:r>
              <a:rPr lang="es-ES" sz="1400" b="1" dirty="0" smtClean="0"/>
              <a:t>	&lt;</a:t>
            </a:r>
            <a:r>
              <a:rPr lang="es-ES" sz="1400" b="1" dirty="0" err="1"/>
              <a:t>body</a:t>
            </a:r>
            <a:r>
              <a:rPr lang="es-ES" sz="1400" b="1" dirty="0"/>
              <a:t>&gt;</a:t>
            </a:r>
          </a:p>
          <a:p>
            <a:pPr>
              <a:buNone/>
            </a:pPr>
            <a:r>
              <a:rPr lang="es-ES" sz="1400" b="1" dirty="0" smtClean="0"/>
              <a:t>		&lt;</a:t>
            </a:r>
            <a:r>
              <a:rPr lang="es-ES" sz="1400" b="1" dirty="0" err="1"/>
              <a:t>form</a:t>
            </a:r>
            <a:r>
              <a:rPr lang="es-ES" sz="1400" b="1" dirty="0"/>
              <a:t> id="form1" </a:t>
            </a:r>
            <a:r>
              <a:rPr lang="es-ES" sz="1400" b="1" dirty="0" err="1"/>
              <a:t>runat</a:t>
            </a:r>
            <a:r>
              <a:rPr lang="es-ES" sz="1400" b="1" dirty="0"/>
              <a:t>="server"&gt;</a:t>
            </a:r>
          </a:p>
          <a:p>
            <a:pPr>
              <a:buNone/>
            </a:pPr>
            <a:r>
              <a:rPr lang="es-ES" sz="1400" b="1" dirty="0" smtClean="0"/>
              <a:t>			&lt;</a:t>
            </a:r>
            <a:r>
              <a:rPr lang="es-ES" sz="1400" b="1" dirty="0" err="1"/>
              <a:t>div</a:t>
            </a:r>
            <a:r>
              <a:rPr lang="es-ES" sz="1400" b="1" dirty="0"/>
              <a:t>&gt;</a:t>
            </a:r>
          </a:p>
          <a:p>
            <a:pPr>
              <a:buNone/>
            </a:pPr>
            <a:r>
              <a:rPr lang="es-ES" sz="1400" b="1" dirty="0" smtClean="0"/>
              <a:t>			&lt;/</a:t>
            </a:r>
            <a:r>
              <a:rPr lang="es-ES" sz="1400" b="1" dirty="0" err="1"/>
              <a:t>div</a:t>
            </a:r>
            <a:r>
              <a:rPr lang="es-ES" sz="1400" b="1" dirty="0"/>
              <a:t>&gt;</a:t>
            </a:r>
          </a:p>
          <a:p>
            <a:pPr>
              <a:buNone/>
            </a:pPr>
            <a:r>
              <a:rPr lang="es-ES" sz="1400" b="1" dirty="0" smtClean="0"/>
              <a:t>		&lt;/</a:t>
            </a:r>
            <a:r>
              <a:rPr lang="es-ES" sz="1400" b="1" dirty="0" err="1"/>
              <a:t>form</a:t>
            </a:r>
            <a:r>
              <a:rPr lang="es-ES" sz="1400" b="1" dirty="0"/>
              <a:t>&gt;</a:t>
            </a:r>
          </a:p>
          <a:p>
            <a:pPr>
              <a:buNone/>
            </a:pPr>
            <a:r>
              <a:rPr lang="es-ES" sz="1400" b="1" dirty="0" smtClean="0"/>
              <a:t>	&lt;/</a:t>
            </a:r>
            <a:r>
              <a:rPr lang="es-ES" sz="1400" b="1" dirty="0" err="1"/>
              <a:t>body</a:t>
            </a:r>
            <a:r>
              <a:rPr lang="es-ES" sz="1400" b="1" dirty="0"/>
              <a:t>&gt;</a:t>
            </a:r>
          </a:p>
          <a:p>
            <a:pPr>
              <a:buNone/>
            </a:pPr>
            <a:r>
              <a:rPr lang="es-ES" sz="1400" b="1" dirty="0"/>
              <a:t>&lt;/</a:t>
            </a:r>
            <a:r>
              <a:rPr lang="es-ES" sz="1400" b="1" dirty="0" err="1"/>
              <a:t>html</a:t>
            </a:r>
            <a:r>
              <a:rPr lang="es-ES" sz="1400" b="1" dirty="0"/>
              <a:t>&gt;</a:t>
            </a:r>
            <a:endParaRPr lang="es-E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Componentes </a:t>
            </a:r>
            <a:r>
              <a:rPr lang="es-ES" dirty="0"/>
              <a:t>de un Web </a:t>
            </a:r>
            <a:r>
              <a:rPr lang="es-ES" dirty="0" err="1"/>
              <a:t>Form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dirty="0"/>
              <a:t>código asociado a un Web </a:t>
            </a:r>
            <a:r>
              <a:rPr lang="es-ES" dirty="0" err="1"/>
              <a:t>Form</a:t>
            </a:r>
            <a:r>
              <a:rPr lang="es-ES" dirty="0"/>
              <a:t> se conoce </a:t>
            </a:r>
            <a:r>
              <a:rPr lang="es-ES" dirty="0" smtClean="0"/>
              <a:t>como </a:t>
            </a:r>
            <a:r>
              <a:rPr lang="es-ES" b="1" dirty="0" err="1" smtClean="0"/>
              <a:t>CodeBehind</a:t>
            </a:r>
            <a:endParaRPr lang="es-ES" b="1" dirty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/>
              <a:t>una </a:t>
            </a:r>
            <a:r>
              <a:rPr lang="es-ES" i="1" dirty="0" err="1"/>
              <a:t>partial</a:t>
            </a:r>
            <a:r>
              <a:rPr lang="es-ES" i="1" dirty="0"/>
              <a:t> </a:t>
            </a:r>
            <a:r>
              <a:rPr lang="es-ES" i="1" dirty="0" err="1"/>
              <a:t>class</a:t>
            </a:r>
            <a:r>
              <a:rPr lang="es-ES" i="1" dirty="0"/>
              <a:t> (una sola clase, implementada en </a:t>
            </a:r>
            <a:r>
              <a:rPr lang="es-ES" i="1" dirty="0" smtClean="0"/>
              <a:t>dos archivos</a:t>
            </a:r>
            <a:r>
              <a:rPr lang="es-ES" dirty="0"/>
              <a:t>) que contiene el código asociado a la </a:t>
            </a:r>
            <a:r>
              <a:rPr lang="es-ES" dirty="0" smtClean="0"/>
              <a:t>página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Controles </a:t>
            </a:r>
            <a:r>
              <a:rPr lang="es-ES" dirty="0"/>
              <a:t>de Servidor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Componentes </a:t>
            </a:r>
            <a:r>
              <a:rPr lang="es-ES" dirty="0"/>
              <a:t>que se ejecutan en el lado del servidor</a:t>
            </a:r>
          </a:p>
          <a:p>
            <a:endParaRPr lang="es-ES" dirty="0" smtClean="0"/>
          </a:p>
          <a:p>
            <a:r>
              <a:rPr lang="es-ES" dirty="0" smtClean="0"/>
              <a:t>Encapsulan </a:t>
            </a:r>
            <a:r>
              <a:rPr lang="es-ES" dirty="0"/>
              <a:t>partes de la interfaz de usuario</a:t>
            </a:r>
          </a:p>
          <a:p>
            <a:endParaRPr lang="es-ES" dirty="0" smtClean="0"/>
          </a:p>
          <a:p>
            <a:r>
              <a:rPr lang="es-ES" dirty="0" smtClean="0"/>
              <a:t>Poseen </a:t>
            </a:r>
            <a:r>
              <a:rPr lang="es-ES" dirty="0"/>
              <a:t>el atributo </a:t>
            </a:r>
            <a:r>
              <a:rPr lang="es-ES" b="1" dirty="0" err="1"/>
              <a:t>runat</a:t>
            </a:r>
            <a:r>
              <a:rPr lang="es-ES" b="1" dirty="0"/>
              <a:t>="</a:t>
            </a:r>
            <a:r>
              <a:rPr lang="es-ES" b="1" dirty="0" smtClean="0"/>
              <a:t>server“</a:t>
            </a:r>
            <a:endParaRPr lang="es-ES" b="1" dirty="0"/>
          </a:p>
          <a:p>
            <a:endParaRPr lang="es-ES" dirty="0" smtClean="0"/>
          </a:p>
          <a:p>
            <a:r>
              <a:rPr lang="es-ES" dirty="0" smtClean="0"/>
              <a:t>Pueden </a:t>
            </a:r>
            <a:r>
              <a:rPr lang="es-ES" dirty="0"/>
              <a:t>mantener su “estado” entre “</a:t>
            </a:r>
            <a:r>
              <a:rPr lang="es-ES" dirty="0" err="1"/>
              <a:t>PostBacks</a:t>
            </a:r>
            <a:r>
              <a:rPr lang="es-ES" dirty="0"/>
              <a:t>” </a:t>
            </a:r>
            <a:r>
              <a:rPr lang="es-ES" dirty="0" smtClean="0"/>
              <a:t>al Servidor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Para </a:t>
            </a:r>
            <a:r>
              <a:rPr lang="es-ES" dirty="0"/>
              <a:t>esto hacen uso del atributo </a:t>
            </a:r>
            <a:r>
              <a:rPr lang="es-ES" b="1" dirty="0" err="1"/>
              <a:t>ViewState</a:t>
            </a:r>
            <a:endParaRPr lang="es-ES" b="1" dirty="0"/>
          </a:p>
          <a:p>
            <a:endParaRPr lang="es-ES" dirty="0" smtClean="0"/>
          </a:p>
          <a:p>
            <a:r>
              <a:rPr lang="es-ES" dirty="0" smtClean="0"/>
              <a:t>Poseen </a:t>
            </a:r>
            <a:r>
              <a:rPr lang="es-ES" dirty="0"/>
              <a:t>un modelo de objetos </a:t>
            </a:r>
            <a:r>
              <a:rPr lang="es-ES" dirty="0" smtClean="0"/>
              <a:t>común</a:t>
            </a:r>
          </a:p>
          <a:p>
            <a:pPr lvl="1"/>
            <a:r>
              <a:rPr lang="es-ES" dirty="0" smtClean="0"/>
              <a:t>Todos </a:t>
            </a:r>
            <a:r>
              <a:rPr lang="es-ES" dirty="0"/>
              <a:t>tienen las propiedades </a:t>
            </a:r>
            <a:r>
              <a:rPr lang="es-ES" b="1" dirty="0"/>
              <a:t>ID y </a:t>
            </a:r>
            <a:r>
              <a:rPr lang="es-ES" b="1" dirty="0" err="1"/>
              <a:t>Text</a:t>
            </a:r>
            <a:endParaRPr lang="es-ES" b="1" dirty="0"/>
          </a:p>
          <a:p>
            <a:endParaRPr lang="es-ES" dirty="0" smtClean="0"/>
          </a:p>
          <a:p>
            <a:r>
              <a:rPr lang="es-ES" dirty="0" smtClean="0"/>
              <a:t>Generan </a:t>
            </a:r>
            <a:r>
              <a:rPr lang="es-ES" dirty="0"/>
              <a:t>HTML específico según navegador del cliente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Tipos </a:t>
            </a:r>
            <a:r>
              <a:rPr lang="es-ES" dirty="0"/>
              <a:t>de Controles de Servidor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b="1" dirty="0" smtClean="0"/>
              <a:t>HTML</a:t>
            </a:r>
            <a:endParaRPr lang="es-ES" sz="2400" b="1" dirty="0"/>
          </a:p>
          <a:p>
            <a:pPr lvl="1"/>
            <a:r>
              <a:rPr lang="es-ES" sz="2000" dirty="0" smtClean="0"/>
              <a:t>Por </a:t>
            </a:r>
            <a:r>
              <a:rPr lang="es-ES" sz="2000" dirty="0"/>
              <a:t>defecto, los elementos HTML no son accesibles </a:t>
            </a:r>
            <a:r>
              <a:rPr lang="es-ES" sz="2000" dirty="0" smtClean="0"/>
              <a:t>desde código </a:t>
            </a:r>
            <a:r>
              <a:rPr lang="es-ES" sz="2000" dirty="0"/>
              <a:t>del lado del </a:t>
            </a:r>
            <a:r>
              <a:rPr lang="es-ES" sz="2000" dirty="0" smtClean="0"/>
              <a:t>servidor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 smtClean="0"/>
              <a:t>Agregando </a:t>
            </a:r>
            <a:r>
              <a:rPr lang="es-ES" sz="2000" b="1" dirty="0" err="1"/>
              <a:t>runat</a:t>
            </a:r>
            <a:r>
              <a:rPr lang="es-ES" sz="2000" b="1" dirty="0"/>
              <a:t>="server" </a:t>
            </a:r>
            <a:r>
              <a:rPr lang="es-ES" sz="2000" dirty="0"/>
              <a:t>y el atributo </a:t>
            </a:r>
            <a:r>
              <a:rPr lang="es-ES" sz="2000" b="1" dirty="0"/>
              <a:t>id</a:t>
            </a:r>
            <a:r>
              <a:rPr lang="es-ES" sz="2000" dirty="0"/>
              <a:t>, se convierten </a:t>
            </a:r>
            <a:r>
              <a:rPr lang="es-ES" sz="2000" dirty="0" smtClean="0"/>
              <a:t>en controles </a:t>
            </a:r>
            <a:r>
              <a:rPr lang="es-ES" sz="2000" dirty="0"/>
              <a:t>de Servidor </a:t>
            </a:r>
            <a:r>
              <a:rPr lang="es-ES" sz="2000" dirty="0" smtClean="0"/>
              <a:t>HTML</a:t>
            </a:r>
          </a:p>
          <a:p>
            <a:pPr lvl="1"/>
            <a:endParaRPr lang="es-ES" sz="2000" dirty="0" smtClean="0"/>
          </a:p>
          <a:p>
            <a:pPr lvl="1"/>
            <a:r>
              <a:rPr lang="es-ES" sz="2000" dirty="0" smtClean="0"/>
              <a:t>Se encuentran definidos como objetos dentro del </a:t>
            </a:r>
            <a:r>
              <a:rPr lang="es-ES" sz="2000" dirty="0" err="1" smtClean="0"/>
              <a:t>Namespace</a:t>
            </a:r>
            <a:r>
              <a:rPr lang="es-ES" sz="2000" dirty="0" smtClean="0"/>
              <a:t> </a:t>
            </a:r>
            <a:r>
              <a:rPr lang="es-ES" sz="2000" b="1" dirty="0" err="1" smtClean="0"/>
              <a:t>System.Web.UI.HtmlControls</a:t>
            </a:r>
            <a:endParaRPr lang="es-ES" sz="2000" b="1" dirty="0" smtClean="0"/>
          </a:p>
          <a:p>
            <a:pPr lvl="1"/>
            <a:endParaRPr lang="es-ES" sz="2000" b="1" dirty="0"/>
          </a:p>
          <a:p>
            <a:pPr lvl="1"/>
            <a:r>
              <a:rPr lang="es-ES" sz="2000" dirty="0" smtClean="0"/>
              <a:t>Ejemplo</a:t>
            </a:r>
            <a:r>
              <a:rPr lang="es-ES" sz="2000" dirty="0"/>
              <a:t>:</a:t>
            </a:r>
          </a:p>
          <a:p>
            <a:pPr lvl="2"/>
            <a:r>
              <a:rPr lang="en-US" sz="1800" b="1" dirty="0"/>
              <a:t>&lt;input type="text" id="</a:t>
            </a:r>
            <a:r>
              <a:rPr lang="en-US" sz="1800" b="1" dirty="0" err="1"/>
              <a:t>txtName</a:t>
            </a:r>
            <a:r>
              <a:rPr lang="en-US" sz="1800" b="1" dirty="0"/>
              <a:t>" </a:t>
            </a:r>
            <a:r>
              <a:rPr lang="en-US" sz="1800" b="1" dirty="0" err="1"/>
              <a:t>runat</a:t>
            </a:r>
            <a:r>
              <a:rPr lang="en-US" sz="1800" b="1" dirty="0"/>
              <a:t>="server"/&gt;</a:t>
            </a:r>
          </a:p>
          <a:p>
            <a:pPr lvl="2"/>
            <a:r>
              <a:rPr lang="es-ES" sz="1800" b="1" dirty="0"/>
              <a:t>&lt;</a:t>
            </a:r>
            <a:r>
              <a:rPr lang="es-ES" sz="1800" b="1" dirty="0" err="1"/>
              <a:t>span</a:t>
            </a:r>
            <a:r>
              <a:rPr lang="es-ES" sz="1800" b="1" dirty="0"/>
              <a:t> id="</a:t>
            </a:r>
            <a:r>
              <a:rPr lang="es-ES" sz="1800" b="1" dirty="0" err="1"/>
              <a:t>spnStart</a:t>
            </a:r>
            <a:r>
              <a:rPr lang="es-ES" sz="1800" b="1" dirty="0"/>
              <a:t>" </a:t>
            </a:r>
            <a:r>
              <a:rPr lang="es-ES" sz="1800" b="1" dirty="0" err="1"/>
              <a:t>runat</a:t>
            </a:r>
            <a:r>
              <a:rPr lang="es-ES" sz="1800" b="1" dirty="0"/>
              <a:t>="server"&gt;</a:t>
            </a:r>
            <a:r>
              <a:rPr lang="es-ES" sz="1800" b="1" dirty="0" err="1"/>
              <a:t>Start</a:t>
            </a:r>
            <a:r>
              <a:rPr lang="es-ES" sz="1800" b="1" dirty="0"/>
              <a:t>&lt;/</a:t>
            </a:r>
            <a:r>
              <a:rPr lang="es-ES" sz="1800" b="1" dirty="0" err="1"/>
              <a:t>span</a:t>
            </a:r>
            <a:r>
              <a:rPr lang="es-ES" sz="1800" b="1" dirty="0"/>
              <a:t>&gt;</a:t>
            </a:r>
            <a:endParaRPr lang="es-E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Tipos </a:t>
            </a:r>
            <a:r>
              <a:rPr lang="es-ES" dirty="0"/>
              <a:t>de Controles de Servidor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b="1" dirty="0" err="1" smtClean="0"/>
              <a:t>WebControls</a:t>
            </a:r>
            <a:endParaRPr lang="es-ES" sz="2400" b="1" dirty="0"/>
          </a:p>
          <a:p>
            <a:pPr lvl="1"/>
            <a:r>
              <a:rPr lang="es-ES" sz="2200" dirty="0" smtClean="0"/>
              <a:t>Sólo </a:t>
            </a:r>
            <a:r>
              <a:rPr lang="es-ES" sz="2200" dirty="0"/>
              <a:t>accesibles del lado del </a:t>
            </a:r>
            <a:r>
              <a:rPr lang="es-ES" sz="2200" dirty="0" smtClean="0"/>
              <a:t>servidor</a:t>
            </a:r>
          </a:p>
          <a:p>
            <a:pPr lvl="1"/>
            <a:endParaRPr lang="es-ES" sz="2200" dirty="0"/>
          </a:p>
          <a:p>
            <a:pPr lvl="1"/>
            <a:r>
              <a:rPr lang="es-ES" sz="2200" dirty="0" smtClean="0"/>
              <a:t>Poseen </a:t>
            </a:r>
            <a:r>
              <a:rPr lang="es-ES" sz="2200" dirty="0"/>
              <a:t>mayor funcionalidad, y pueden contener otros </a:t>
            </a:r>
            <a:r>
              <a:rPr lang="es-ES" sz="2200" dirty="0" smtClean="0"/>
              <a:t>objetos</a:t>
            </a:r>
          </a:p>
          <a:p>
            <a:pPr lvl="1"/>
            <a:endParaRPr lang="es-ES" sz="2200" dirty="0"/>
          </a:p>
          <a:p>
            <a:pPr lvl="1"/>
            <a:r>
              <a:rPr lang="es-ES" sz="2200" dirty="0" smtClean="0"/>
              <a:t>Dependen </a:t>
            </a:r>
            <a:r>
              <a:rPr lang="es-ES" sz="2200" dirty="0"/>
              <a:t>del </a:t>
            </a:r>
            <a:r>
              <a:rPr lang="es-ES" sz="2200" dirty="0" err="1" smtClean="0"/>
              <a:t>Namespace</a:t>
            </a:r>
            <a:r>
              <a:rPr lang="es-ES" sz="2200" dirty="0"/>
              <a:t> </a:t>
            </a:r>
            <a:r>
              <a:rPr lang="es-ES" sz="2200" b="1" dirty="0" err="1" smtClean="0"/>
              <a:t>System.Web.UI.WebControls</a:t>
            </a:r>
            <a:endParaRPr lang="es-ES" sz="2200" b="1" dirty="0" smtClean="0"/>
          </a:p>
          <a:p>
            <a:pPr lvl="1"/>
            <a:endParaRPr lang="es-ES" sz="2200" b="1" dirty="0"/>
          </a:p>
          <a:p>
            <a:pPr lvl="1"/>
            <a:r>
              <a:rPr lang="es-ES" sz="2200" dirty="0" smtClean="0"/>
              <a:t>Ejemplo</a:t>
            </a:r>
            <a:endParaRPr lang="es-ES" sz="2200" dirty="0"/>
          </a:p>
          <a:p>
            <a:pPr lvl="2"/>
            <a:r>
              <a:rPr lang="es-ES" sz="1700" b="1" dirty="0"/>
              <a:t>&lt;</a:t>
            </a:r>
            <a:r>
              <a:rPr lang="es-ES" sz="1700" b="1" dirty="0" err="1"/>
              <a:t>asp:TextBox</a:t>
            </a:r>
            <a:r>
              <a:rPr lang="es-ES" sz="1700" b="1" dirty="0"/>
              <a:t> ID="</a:t>
            </a:r>
            <a:r>
              <a:rPr lang="es-ES" sz="1700" b="1" dirty="0" err="1"/>
              <a:t>txtUserName</a:t>
            </a:r>
            <a:r>
              <a:rPr lang="es-ES" sz="1700" b="1" dirty="0"/>
              <a:t>" </a:t>
            </a:r>
            <a:r>
              <a:rPr lang="es-ES" sz="1700" b="1" dirty="0" err="1"/>
              <a:t>runat</a:t>
            </a:r>
            <a:r>
              <a:rPr lang="es-ES" sz="1700" b="1" dirty="0"/>
              <a:t>="</a:t>
            </a:r>
            <a:r>
              <a:rPr lang="es-ES" sz="1700" b="1" dirty="0" smtClean="0"/>
              <a:t>server“ </a:t>
            </a:r>
            <a:r>
              <a:rPr lang="es-ES" sz="1700" b="1" dirty="0" err="1" smtClean="0"/>
              <a:t>Text</a:t>
            </a:r>
            <a:r>
              <a:rPr lang="es-ES" sz="1700" b="1" dirty="0"/>
              <a:t>="</a:t>
            </a:r>
            <a:r>
              <a:rPr lang="es-ES" sz="1700" b="1" dirty="0" err="1"/>
              <a:t>Write</a:t>
            </a:r>
            <a:r>
              <a:rPr lang="es-ES" sz="1700" b="1" dirty="0"/>
              <a:t> </a:t>
            </a:r>
            <a:r>
              <a:rPr lang="es-ES" sz="1700" b="1" dirty="0" err="1"/>
              <a:t>your</a:t>
            </a:r>
            <a:r>
              <a:rPr lang="es-ES" sz="1700" b="1" dirty="0"/>
              <a:t> </a:t>
            </a:r>
            <a:r>
              <a:rPr lang="es-ES" sz="1700" b="1" dirty="0" err="1"/>
              <a:t>name</a:t>
            </a:r>
            <a:r>
              <a:rPr lang="es-ES" sz="1700" b="1" dirty="0" smtClean="0"/>
              <a:t>"/&gt;</a:t>
            </a:r>
          </a:p>
          <a:p>
            <a:pPr lvl="2"/>
            <a:endParaRPr lang="es-ES" b="1" dirty="0"/>
          </a:p>
          <a:p>
            <a:pPr lvl="1"/>
            <a:r>
              <a:rPr lang="es-ES" sz="2200" dirty="0" smtClean="0"/>
              <a:t>Tipos </a:t>
            </a:r>
            <a:r>
              <a:rPr lang="es-ES" sz="2200" dirty="0"/>
              <a:t>de </a:t>
            </a:r>
            <a:r>
              <a:rPr lang="es-ES" sz="2200" dirty="0" err="1"/>
              <a:t>WebControls</a:t>
            </a:r>
            <a:endParaRPr lang="es-ES" sz="2200" dirty="0"/>
          </a:p>
          <a:p>
            <a:pPr lvl="2"/>
            <a:r>
              <a:rPr lang="es-ES" sz="2200" dirty="0" smtClean="0"/>
              <a:t>Validación</a:t>
            </a:r>
            <a:r>
              <a:rPr lang="es-ES" sz="2200" dirty="0"/>
              <a:t>, “Ricos”, listas vinculables </a:t>
            </a:r>
            <a:r>
              <a:rPr lang="es-ES" sz="2200" dirty="0" smtClean="0"/>
              <a:t>a datos</a:t>
            </a:r>
            <a:endParaRPr lang="es-E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ASP.NET?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ASP.NET </a:t>
            </a:r>
            <a:r>
              <a:rPr lang="es-ES" dirty="0"/>
              <a:t>es el </a:t>
            </a:r>
            <a:r>
              <a:rPr lang="es-ES" dirty="0" err="1"/>
              <a:t>framework</a:t>
            </a:r>
            <a:r>
              <a:rPr lang="es-ES" dirty="0"/>
              <a:t> de programación Web </a:t>
            </a:r>
            <a:r>
              <a:rPr lang="es-ES" dirty="0" smtClean="0"/>
              <a:t>dentro de </a:t>
            </a:r>
            <a:r>
              <a:rPr lang="es-ES" dirty="0"/>
              <a:t>.</a:t>
            </a:r>
            <a:r>
              <a:rPr lang="es-ES" dirty="0" smtClean="0"/>
              <a:t>NET</a:t>
            </a:r>
          </a:p>
          <a:p>
            <a:endParaRPr lang="es-ES" dirty="0"/>
          </a:p>
          <a:p>
            <a:r>
              <a:rPr lang="es-ES" dirty="0" smtClean="0"/>
              <a:t>Permite </a:t>
            </a:r>
            <a:r>
              <a:rPr lang="es-ES" dirty="0"/>
              <a:t>desarrollar aplicaciones Web con un </a:t>
            </a:r>
            <a:r>
              <a:rPr lang="es-ES" dirty="0" smtClean="0"/>
              <a:t>modelo “similar</a:t>
            </a:r>
            <a:r>
              <a:rPr lang="es-ES" dirty="0"/>
              <a:t>” al utilizado para aplicaciones </a:t>
            </a:r>
            <a:r>
              <a:rPr lang="es-ES" dirty="0" smtClean="0"/>
              <a:t>Windows</a:t>
            </a:r>
          </a:p>
          <a:p>
            <a:endParaRPr lang="es-ES" dirty="0"/>
          </a:p>
          <a:p>
            <a:r>
              <a:rPr lang="es-ES" dirty="0" smtClean="0"/>
              <a:t>El </a:t>
            </a:r>
            <a:r>
              <a:rPr lang="es-ES" dirty="0"/>
              <a:t>componente fundamental de ASP.NET es </a:t>
            </a:r>
            <a:r>
              <a:rPr lang="es-ES" dirty="0" smtClean="0"/>
              <a:t>el </a:t>
            </a:r>
            <a:r>
              <a:rPr lang="es-ES" b="1" dirty="0" err="1" smtClean="0"/>
              <a:t>WebForm</a:t>
            </a:r>
            <a:endParaRPr lang="es-ES" b="1" dirty="0" smtClean="0"/>
          </a:p>
          <a:p>
            <a:endParaRPr lang="es-ES" b="1" dirty="0"/>
          </a:p>
          <a:p>
            <a:r>
              <a:rPr lang="es-ES" dirty="0" smtClean="0"/>
              <a:t>Una </a:t>
            </a:r>
            <a:r>
              <a:rPr lang="es-ES" dirty="0"/>
              <a:t>aplicación Web ASP.NET consta de uno o más </a:t>
            </a:r>
            <a:r>
              <a:rPr lang="es-ES" dirty="0" err="1" smtClean="0"/>
              <a:t>WebForms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Independencia </a:t>
            </a:r>
            <a:r>
              <a:rPr lang="es-ES" dirty="0"/>
              <a:t>del cliente (navegador, S.O., </a:t>
            </a:r>
            <a:r>
              <a:rPr lang="es-ES" dirty="0" smtClean="0"/>
              <a:t>dispositivo físico</a:t>
            </a:r>
            <a:r>
              <a:rPr lang="es-ES" dirty="0"/>
              <a:t>, etc</a:t>
            </a:r>
            <a:r>
              <a:rPr lang="es-ES" dirty="0" smtClean="0"/>
              <a:t>.)</a:t>
            </a:r>
          </a:p>
          <a:p>
            <a:endParaRPr lang="es-ES" dirty="0"/>
          </a:p>
          <a:p>
            <a:r>
              <a:rPr lang="es-ES" dirty="0" smtClean="0"/>
              <a:t>Permite </a:t>
            </a:r>
            <a:r>
              <a:rPr lang="es-ES" dirty="0"/>
              <a:t>utilizar cualquier lenguaje .NET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Equivalencias </a:t>
            </a:r>
            <a:r>
              <a:rPr lang="es-ES" dirty="0"/>
              <a:t>de Controles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Botón </a:t>
            </a:r>
            <a:r>
              <a:rPr lang="es-ES" sz="2400" dirty="0"/>
              <a:t>HTML</a:t>
            </a:r>
          </a:p>
          <a:p>
            <a:pPr lvl="1"/>
            <a:r>
              <a:rPr lang="en-US" sz="2000" b="1" dirty="0"/>
              <a:t>&lt;input type="button" value="Search"/&gt;</a:t>
            </a:r>
          </a:p>
          <a:p>
            <a:r>
              <a:rPr lang="es-ES" sz="2400" dirty="0" smtClean="0"/>
              <a:t>Controles </a:t>
            </a:r>
            <a:r>
              <a:rPr lang="es-ES" sz="2400" dirty="0"/>
              <a:t>de Servidor HTML</a:t>
            </a:r>
          </a:p>
          <a:p>
            <a:pPr lvl="1"/>
            <a:r>
              <a:rPr lang="en-US" sz="2000" b="1" dirty="0"/>
              <a:t>&lt;input type="button" value="Search" id="</a:t>
            </a:r>
            <a:r>
              <a:rPr lang="en-US" sz="2000" b="1" dirty="0" err="1" smtClean="0"/>
              <a:t>btnSearch</a:t>
            </a:r>
            <a:r>
              <a:rPr lang="en-US" sz="2000" b="1" dirty="0" smtClean="0"/>
              <a:t>“ </a:t>
            </a:r>
            <a:r>
              <a:rPr lang="es-ES" sz="2000" b="1" dirty="0" err="1" smtClean="0"/>
              <a:t>runat</a:t>
            </a:r>
            <a:r>
              <a:rPr lang="es-ES" sz="2000" b="1" dirty="0"/>
              <a:t>="server" </a:t>
            </a:r>
            <a:r>
              <a:rPr lang="es-ES" sz="2000" b="1" dirty="0" err="1"/>
              <a:t>name</a:t>
            </a:r>
            <a:r>
              <a:rPr lang="es-ES" sz="2000" b="1" dirty="0"/>
              <a:t>="</a:t>
            </a:r>
            <a:r>
              <a:rPr lang="es-ES" sz="2000" b="1" dirty="0" err="1"/>
              <a:t>btnSearch</a:t>
            </a:r>
            <a:r>
              <a:rPr lang="es-ES" sz="2000" b="1" dirty="0"/>
              <a:t>"/&gt;</a:t>
            </a:r>
          </a:p>
          <a:p>
            <a:r>
              <a:rPr lang="es-ES" sz="2400" dirty="0" smtClean="0"/>
              <a:t>Controles </a:t>
            </a:r>
            <a:r>
              <a:rPr lang="es-ES" sz="2400" dirty="0"/>
              <a:t>de Servidor Web (</a:t>
            </a:r>
            <a:r>
              <a:rPr lang="es-ES" sz="2400" dirty="0" err="1"/>
              <a:t>WebControls</a:t>
            </a:r>
            <a:r>
              <a:rPr lang="es-ES" sz="2400" dirty="0"/>
              <a:t>)</a:t>
            </a:r>
          </a:p>
          <a:p>
            <a:pPr lvl="1"/>
            <a:r>
              <a:rPr lang="en-US" sz="2000" b="1" dirty="0"/>
              <a:t>&lt;</a:t>
            </a:r>
            <a:r>
              <a:rPr lang="en-US" sz="2000" b="1" dirty="0" err="1"/>
              <a:t>asp:Button</a:t>
            </a:r>
            <a:r>
              <a:rPr lang="en-US" sz="2000" b="1" dirty="0"/>
              <a:t> ID="</a:t>
            </a:r>
            <a:r>
              <a:rPr lang="en-US" sz="2000" b="1" dirty="0" err="1"/>
              <a:t>btnSearchASP</a:t>
            </a:r>
            <a:r>
              <a:rPr lang="en-US" sz="2000" b="1" dirty="0"/>
              <a:t>" </a:t>
            </a:r>
            <a:r>
              <a:rPr lang="en-US" sz="2000" b="1" dirty="0" err="1"/>
              <a:t>runat</a:t>
            </a:r>
            <a:r>
              <a:rPr lang="en-US" sz="2000" b="1" dirty="0"/>
              <a:t>="</a:t>
            </a:r>
            <a:r>
              <a:rPr lang="en-US" sz="2000" b="1" dirty="0" smtClean="0"/>
              <a:t>server“ </a:t>
            </a:r>
            <a:r>
              <a:rPr lang="es-ES" sz="2000" b="1" dirty="0" err="1" smtClean="0"/>
              <a:t>Text</a:t>
            </a:r>
            <a:r>
              <a:rPr lang="es-ES" sz="2000" b="1" dirty="0"/>
              <a:t>="</a:t>
            </a:r>
            <a:r>
              <a:rPr lang="es-ES" sz="2000" b="1" dirty="0" err="1"/>
              <a:t>Search</a:t>
            </a:r>
            <a:r>
              <a:rPr lang="es-ES" sz="2000" b="1" dirty="0"/>
              <a:t>"/&gt;</a:t>
            </a:r>
            <a:endParaRPr lang="es-E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Equivalencias de Controles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WebControl</a:t>
                      </a:r>
                      <a:endParaRPr lang="es-E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HTML equivalente</a:t>
                      </a:r>
                      <a:endParaRPr lang="es-E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asp:button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E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asp:checkbox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E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asp:hyperlink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E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="…"&gt; &lt;/a&gt;</a:t>
                      </a:r>
                      <a:endParaRPr lang="es-E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asp:image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E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="…"&gt;</a:t>
                      </a:r>
                      <a:endParaRPr lang="es-E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asp:imagebutton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E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asp:label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E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span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&lt;/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span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E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asp:panel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E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&lt;/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E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asp:radiobutton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E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="radio"&gt;</a:t>
                      </a:r>
                      <a:endParaRPr lang="es-E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asp:table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E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&lt;/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E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asp:textbox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E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s-E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asp:listbox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E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="…"&gt; &lt;/</a:t>
                      </a:r>
                      <a:r>
                        <a:rPr lang="es-E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ES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Formularios y Controles Web</a:t>
            </a:r>
            <a:endParaRPr lang="es-E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5357826"/>
            <a:ext cx="4662488" cy="784225"/>
          </a:xfrm>
        </p:spPr>
        <p:txBody>
          <a:bodyPr/>
          <a:lstStyle/>
          <a:p>
            <a:pPr algn="ctr" eaLnBrk="1" hangingPunct="1"/>
            <a:r>
              <a:rPr lang="es-ES_tradnl" dirty="0" smtClean="0"/>
              <a:t>Controles de Validación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500042"/>
            <a:ext cx="7158037" cy="673100"/>
          </a:xfrm>
        </p:spPr>
        <p:txBody>
          <a:bodyPr/>
          <a:lstStyle/>
          <a:p>
            <a:pPr eaLnBrk="1" hangingPunct="1"/>
            <a:r>
              <a:rPr lang="es-ES_tradnl" sz="3600" dirty="0" smtClean="0"/>
              <a:t>Controles de Validación</a:t>
            </a:r>
            <a:endParaRPr lang="es-E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2800" dirty="0" err="1" smtClean="0"/>
              <a:t>RequiredFieldValidator</a:t>
            </a:r>
            <a:endParaRPr lang="es-ES_tradnl" sz="2800" dirty="0" smtClean="0"/>
          </a:p>
          <a:p>
            <a:pPr eaLnBrk="1" hangingPunct="1"/>
            <a:r>
              <a:rPr lang="es-ES_tradnl" sz="2800" dirty="0" err="1" smtClean="0"/>
              <a:t>RangeValidator</a:t>
            </a:r>
            <a:endParaRPr lang="es-ES_tradnl" sz="2800" dirty="0" smtClean="0"/>
          </a:p>
          <a:p>
            <a:pPr eaLnBrk="1" hangingPunct="1"/>
            <a:r>
              <a:rPr lang="es-ES_tradnl" sz="2800" dirty="0" err="1" smtClean="0"/>
              <a:t>CompareValidator</a:t>
            </a:r>
            <a:endParaRPr lang="es-ES_tradnl" sz="2800" dirty="0" smtClean="0"/>
          </a:p>
          <a:p>
            <a:pPr eaLnBrk="1" hangingPunct="1"/>
            <a:r>
              <a:rPr lang="es-ES_tradnl" sz="2800" dirty="0" err="1" smtClean="0"/>
              <a:t>RegularExpressionValidator</a:t>
            </a:r>
            <a:endParaRPr lang="es-ES_tradnl" sz="2800" dirty="0" smtClean="0"/>
          </a:p>
          <a:p>
            <a:pPr eaLnBrk="1" hangingPunct="1"/>
            <a:r>
              <a:rPr lang="es-ES_tradnl" sz="2800" dirty="0" err="1" smtClean="0"/>
              <a:t>ValidationSummary</a:t>
            </a:r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smtClean="0"/>
              <a:t>Propiedades</a:t>
            </a:r>
            <a:endParaRPr lang="es-ES" sz="36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ControlToValidate</a:t>
            </a:r>
          </a:p>
          <a:p>
            <a:pPr eaLnBrk="1" hangingPunct="1"/>
            <a:r>
              <a:rPr lang="es-ES_tradnl" smtClean="0"/>
              <a:t>EnableClientScript</a:t>
            </a:r>
          </a:p>
          <a:p>
            <a:pPr eaLnBrk="1" hangingPunct="1"/>
            <a:r>
              <a:rPr lang="es-ES_tradnl" smtClean="0"/>
              <a:t>Enabled</a:t>
            </a:r>
          </a:p>
          <a:p>
            <a:pPr eaLnBrk="1" hangingPunct="1"/>
            <a:r>
              <a:rPr lang="es-ES_tradnl" smtClean="0"/>
              <a:t>ErrorMessage</a:t>
            </a:r>
          </a:p>
          <a:p>
            <a:pPr eaLnBrk="1" hangingPunct="1"/>
            <a:r>
              <a:rPr lang="es-ES_tradnl" smtClean="0"/>
              <a:t>Display (Static, Dynamic, None)</a:t>
            </a:r>
          </a:p>
          <a:p>
            <a:pPr eaLnBrk="1" hangingPunct="1"/>
            <a:r>
              <a:rPr lang="es-ES_tradnl" smtClean="0"/>
              <a:t>IsValid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Métodos</a:t>
            </a:r>
            <a:endParaRPr lang="es-E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Validate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RequiredFieldValidator</a:t>
            </a:r>
            <a:endParaRPr lang="es-ES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s-ES_tradnl" sz="2800" smtClean="0"/>
              <a:t>Ejemplo</a:t>
            </a:r>
            <a:endParaRPr lang="es-ES" sz="280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116013" y="3429000"/>
          <a:ext cx="6626225" cy="598488"/>
        </p:xfrm>
        <a:graphic>
          <a:graphicData uri="http://schemas.openxmlformats.org/presentationml/2006/ole">
            <p:oleObj spid="_x0000_s1026" name="Fotografía de Photo Editor" r:id="rId3" imgW="3696216" imgH="333333" progId="">
              <p:embed/>
            </p:oleObj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312863" y="2565400"/>
          <a:ext cx="6769100" cy="723900"/>
        </p:xfrm>
        <a:graphic>
          <a:graphicData uri="http://schemas.openxmlformats.org/presentationml/2006/ole">
            <p:oleObj spid="_x0000_s1027" name="Fotografía de Photo Editor" r:id="rId4" imgW="5076190" imgH="542857" progId="">
              <p:embed/>
            </p:oleObj>
          </a:graphicData>
        </a:graphic>
      </p:graphicFrame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827088" y="4292600"/>
            <a:ext cx="763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/>
              <a:t>También comprueba que el valor que se ingrese difiera de su valor inicial</a:t>
            </a:r>
            <a:endParaRPr lang="es-ES"/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971550" y="5013325"/>
          <a:ext cx="7561263" cy="469900"/>
        </p:xfrm>
        <a:graphic>
          <a:graphicData uri="http://schemas.openxmlformats.org/presentationml/2006/ole">
            <p:oleObj spid="_x0000_s1028" name="Fotografía de Photo Editor" r:id="rId5" imgW="5514286" imgH="34303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RangeValidator</a:t>
            </a:r>
            <a:endParaRPr lang="es-ES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10463" cy="4114800"/>
          </a:xfrm>
        </p:spPr>
        <p:txBody>
          <a:bodyPr/>
          <a:lstStyle/>
          <a:p>
            <a:pPr eaLnBrk="1" hangingPunct="1"/>
            <a:r>
              <a:rPr lang="es-ES_tradnl" sz="2400" smtClean="0"/>
              <a:t>MinimumValue, MaximumValue y Type.</a:t>
            </a:r>
            <a:endParaRPr lang="es-ES" sz="24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84213" y="3236913"/>
          <a:ext cx="7956550" cy="1349375"/>
        </p:xfrm>
        <a:graphic>
          <a:graphicData uri="http://schemas.openxmlformats.org/presentationml/2006/ole">
            <p:oleObj spid="_x0000_s2050" name="Fotografía de Photo Editor" r:id="rId3" imgW="5276190" imgH="89523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CompareValidator</a:t>
            </a:r>
            <a:endParaRPr lang="es-ES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981200"/>
            <a:ext cx="8497887" cy="4114800"/>
          </a:xfrm>
        </p:spPr>
        <p:txBody>
          <a:bodyPr/>
          <a:lstStyle/>
          <a:p>
            <a:pPr lvl="1" eaLnBrk="1" hangingPunct="1"/>
            <a:r>
              <a:rPr lang="es-ES_tradnl" sz="2400" smtClean="0"/>
              <a:t>ValueToCompare</a:t>
            </a:r>
          </a:p>
          <a:p>
            <a:pPr lvl="1" eaLnBrk="1" hangingPunct="1"/>
            <a:endParaRPr lang="es-ES_tradnl" sz="2400" smtClean="0"/>
          </a:p>
          <a:p>
            <a:pPr lvl="1" eaLnBrk="1" hangingPunct="1"/>
            <a:endParaRPr lang="es-ES_tradnl" sz="2400" smtClean="0"/>
          </a:p>
          <a:p>
            <a:pPr lvl="1" eaLnBrk="1" hangingPunct="1"/>
            <a:endParaRPr lang="es-ES_tradnl" sz="2400" smtClean="0"/>
          </a:p>
          <a:p>
            <a:pPr lvl="1" eaLnBrk="1" hangingPunct="1"/>
            <a:endParaRPr lang="es-ES_tradnl" sz="2400" smtClean="0"/>
          </a:p>
          <a:p>
            <a:pPr lvl="1" eaLnBrk="1" hangingPunct="1"/>
            <a:r>
              <a:rPr lang="es-ES_tradnl" sz="2400" smtClean="0"/>
              <a:t>ControlToCompare (requiere RequiredFieldValidator)</a:t>
            </a:r>
            <a:endParaRPr lang="es-ES" sz="240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150938" y="4797425"/>
          <a:ext cx="6553200" cy="1012825"/>
        </p:xfrm>
        <a:graphic>
          <a:graphicData uri="http://schemas.openxmlformats.org/presentationml/2006/ole">
            <p:oleObj spid="_x0000_s3074" name="Fotografía de Photo Editor" r:id="rId3" imgW="5238095" imgH="809738" progId="">
              <p:embed/>
            </p:oleObj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971550" y="2771775"/>
          <a:ext cx="6985000" cy="1385888"/>
        </p:xfrm>
        <a:graphic>
          <a:graphicData uri="http://schemas.openxmlformats.org/presentationml/2006/ole">
            <p:oleObj spid="_x0000_s3075" name="Fotografía de Photo Editor" r:id="rId4" imgW="5811061" imgH="115238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sz="3200" dirty="0" err="1" smtClean="0"/>
              <a:t>RegularExpressionValidator</a:t>
            </a:r>
            <a:endParaRPr lang="es-ES" sz="32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223125" cy="942975"/>
          </a:xfrm>
        </p:spPr>
        <p:txBody>
          <a:bodyPr/>
          <a:lstStyle/>
          <a:p>
            <a:pPr eaLnBrk="1" hangingPunct="1"/>
            <a:r>
              <a:rPr lang="es-ES_tradnl" sz="2400" smtClean="0"/>
              <a:t>ControlToValidate + ValidationExpression</a:t>
            </a:r>
            <a:endParaRPr lang="es-ES" sz="240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27088" y="3244850"/>
          <a:ext cx="7416800" cy="727075"/>
        </p:xfrm>
        <a:graphic>
          <a:graphicData uri="http://schemas.openxmlformats.org/presentationml/2006/ole">
            <p:oleObj spid="_x0000_s4098" name="Fotografía de Photo Editor" r:id="rId3" imgW="6211167" imgH="60952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Componentes de una aplicación Web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err="1" smtClean="0"/>
              <a:t>WebForms</a:t>
            </a:r>
            <a:r>
              <a:rPr lang="es-ES" dirty="0" smtClean="0"/>
              <a:t> </a:t>
            </a:r>
            <a:r>
              <a:rPr lang="es-ES" dirty="0"/>
              <a:t>(Formularios Web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dirty="0" smtClean="0"/>
              <a:t>Uno </a:t>
            </a:r>
            <a:r>
              <a:rPr lang="es-ES" dirty="0"/>
              <a:t>o más archivos con extensión </a:t>
            </a:r>
            <a:r>
              <a:rPr lang="es-ES" b="1" dirty="0"/>
              <a:t>.</a:t>
            </a:r>
            <a:r>
              <a:rPr lang="es-ES" b="1" dirty="0" err="1" smtClean="0"/>
              <a:t>aspx</a:t>
            </a:r>
            <a:endParaRPr lang="es-ES" b="1" dirty="0" smtClean="0"/>
          </a:p>
          <a:p>
            <a:endParaRPr lang="es-ES" b="1" dirty="0"/>
          </a:p>
          <a:p>
            <a:r>
              <a:rPr lang="es-ES" dirty="0" smtClean="0"/>
              <a:t>Archivos </a:t>
            </a:r>
            <a:r>
              <a:rPr lang="es-ES" dirty="0" err="1" smtClean="0"/>
              <a:t>Code-Behind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Archivos </a:t>
            </a:r>
            <a:r>
              <a:rPr lang="es-ES" dirty="0"/>
              <a:t>asociados a </a:t>
            </a:r>
            <a:r>
              <a:rPr lang="es-ES" dirty="0" err="1"/>
              <a:t>WebForms</a:t>
            </a:r>
            <a:r>
              <a:rPr lang="es-ES" dirty="0"/>
              <a:t> que </a:t>
            </a:r>
            <a:r>
              <a:rPr lang="es-ES" dirty="0" smtClean="0"/>
              <a:t>contienen código </a:t>
            </a:r>
            <a:r>
              <a:rPr lang="es-ES" dirty="0"/>
              <a:t>que se ejecutará en el lado del </a:t>
            </a:r>
            <a:r>
              <a:rPr lang="es-ES" dirty="0" smtClean="0"/>
              <a:t>servidor (VB.NET</a:t>
            </a:r>
            <a:r>
              <a:rPr lang="es-ES" dirty="0"/>
              <a:t>, C#, etc</a:t>
            </a:r>
            <a:r>
              <a:rPr lang="es-ES" dirty="0" smtClean="0"/>
              <a:t>.)</a:t>
            </a:r>
          </a:p>
          <a:p>
            <a:endParaRPr lang="es-ES" dirty="0"/>
          </a:p>
          <a:p>
            <a:r>
              <a:rPr lang="es-ES" dirty="0" smtClean="0"/>
              <a:t>Archivos </a:t>
            </a:r>
            <a:r>
              <a:rPr lang="es-ES" dirty="0"/>
              <a:t>de configuración con formato </a:t>
            </a:r>
            <a:r>
              <a:rPr lang="es-ES" dirty="0" smtClean="0"/>
              <a:t>XML</a:t>
            </a:r>
          </a:p>
          <a:p>
            <a:pPr>
              <a:buNone/>
            </a:pPr>
            <a:endParaRPr lang="es-ES" b="1" dirty="0"/>
          </a:p>
          <a:p>
            <a:r>
              <a:rPr lang="es-ES" dirty="0" smtClean="0"/>
              <a:t>Un </a:t>
            </a:r>
            <a:r>
              <a:rPr lang="es-ES" dirty="0"/>
              <a:t>archivo </a:t>
            </a:r>
            <a:r>
              <a:rPr lang="es-ES" b="1" dirty="0" err="1"/>
              <a:t>Web.config</a:t>
            </a:r>
            <a:r>
              <a:rPr lang="es-ES" b="1" dirty="0"/>
              <a:t> por cada </a:t>
            </a:r>
            <a:r>
              <a:rPr lang="es-ES" b="1" dirty="0" smtClean="0"/>
              <a:t>aplicación</a:t>
            </a:r>
          </a:p>
          <a:p>
            <a:pPr lvl="1"/>
            <a:r>
              <a:rPr lang="es-ES" dirty="0" smtClean="0"/>
              <a:t>Es el archivo principal de opciones de configuración para una aplicación web.</a:t>
            </a:r>
          </a:p>
          <a:p>
            <a:pPr lvl="1"/>
            <a:r>
              <a:rPr lang="es-ES" dirty="0" smtClean="0"/>
              <a:t>Controla la carga de módulos, configuraciones de seguridad, configuraciones del estado de la sesión, opciones de compilación y el lenguaje de la aplicación.</a:t>
            </a:r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ValidationSummary</a:t>
            </a:r>
            <a:endParaRPr lang="es-E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367588" cy="2168525"/>
          </a:xfrm>
        </p:spPr>
        <p:txBody>
          <a:bodyPr/>
          <a:lstStyle/>
          <a:p>
            <a:pPr eaLnBrk="1" hangingPunct="1"/>
            <a:r>
              <a:rPr lang="es-ES_tradnl" sz="2400" smtClean="0"/>
              <a:t>Propiedades</a:t>
            </a:r>
          </a:p>
          <a:p>
            <a:pPr lvl="1" eaLnBrk="1" hangingPunct="1"/>
            <a:r>
              <a:rPr lang="es-ES_tradnl" sz="2000" smtClean="0"/>
              <a:t>ShowSummary (true, false)</a:t>
            </a:r>
          </a:p>
          <a:p>
            <a:pPr lvl="1" eaLnBrk="1" hangingPunct="1"/>
            <a:r>
              <a:rPr lang="es-ES_tradnl" sz="2000" smtClean="0"/>
              <a:t>ShowMessageBox(true, false)</a:t>
            </a:r>
          </a:p>
          <a:p>
            <a:pPr lvl="1" eaLnBrk="1" hangingPunct="1"/>
            <a:r>
              <a:rPr lang="es-ES_tradnl" sz="2000" smtClean="0"/>
              <a:t>HeaderText</a:t>
            </a:r>
          </a:p>
          <a:p>
            <a:pPr lvl="1" eaLnBrk="1" hangingPunct="1"/>
            <a:r>
              <a:rPr lang="es-ES_tradnl" sz="2000" smtClean="0"/>
              <a:t>DisplayMode(BulletList,List, SingleParagraph)</a:t>
            </a:r>
          </a:p>
          <a:p>
            <a:pPr eaLnBrk="1" hangingPunct="1"/>
            <a:endParaRPr lang="es-ES" sz="2000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042988" y="4732338"/>
          <a:ext cx="7127875" cy="922337"/>
        </p:xfrm>
        <a:graphic>
          <a:graphicData uri="http://schemas.openxmlformats.org/presentationml/2006/ole">
            <p:oleObj spid="_x0000_s6146" name="Fotografía de Photo Editor" r:id="rId3" imgW="5811061" imgH="75238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/>
          <p:cNvGraphicFramePr>
            <a:graphicFrameLocks noChangeAspect="1"/>
          </p:cNvGraphicFramePr>
          <p:nvPr>
            <p:ph/>
          </p:nvPr>
        </p:nvGraphicFramePr>
        <p:xfrm>
          <a:off x="1692275" y="1357297"/>
          <a:ext cx="5803900" cy="5167327"/>
        </p:xfrm>
        <a:graphic>
          <a:graphicData uri="http://schemas.openxmlformats.org/presentationml/2006/ole">
            <p:oleObj spid="_x0000_s7170" name="Fotografía de Photo Editor" r:id="rId3" imgW="4704762" imgH="502037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/>
          <p:cNvGraphicFramePr>
            <a:graphicFrameLocks noChangeAspect="1"/>
          </p:cNvGraphicFramePr>
          <p:nvPr>
            <p:ph/>
          </p:nvPr>
        </p:nvGraphicFramePr>
        <p:xfrm>
          <a:off x="1071538" y="1214422"/>
          <a:ext cx="4076700" cy="5381641"/>
        </p:xfrm>
        <a:graphic>
          <a:graphicData uri="http://schemas.openxmlformats.org/presentationml/2006/ole">
            <p:oleObj spid="_x0000_s8194" name="Fotografía de Photo Editor" r:id="rId3" imgW="3266667" imgH="5020376" progId="">
              <p:embed/>
            </p:oleObj>
          </a:graphicData>
        </a:graphic>
      </p:graphicFrame>
      <p:pic>
        <p:nvPicPr>
          <p:cNvPr id="819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928934"/>
            <a:ext cx="33210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600" smtClean="0"/>
              <a:t>Forzar validación en el servidor</a:t>
            </a:r>
            <a:endParaRPr lang="es-ES" sz="36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2800" dirty="0" smtClean="0"/>
              <a:t>Deshabilitar secuencias de comando en el cliente.</a:t>
            </a:r>
          </a:p>
          <a:p>
            <a:pPr eaLnBrk="1" hangingPunct="1"/>
            <a:r>
              <a:rPr lang="es-ES_tradnl" sz="2800" dirty="0" smtClean="0"/>
              <a:t>Recorrer todos los controles.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Controles de lista</a:t>
            </a:r>
            <a:endParaRPr lang="es-E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49325" y="1981200"/>
            <a:ext cx="7661275" cy="4543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400" dirty="0" smtClean="0"/>
              <a:t>Clase </a:t>
            </a:r>
            <a:r>
              <a:rPr lang="es-ES_tradnl" sz="2400" dirty="0" err="1" smtClean="0"/>
              <a:t>ListControl</a:t>
            </a:r>
            <a:r>
              <a:rPr lang="es-ES_tradnl" sz="2400" dirty="0" smtClean="0"/>
              <a:t> (</a:t>
            </a:r>
            <a:r>
              <a:rPr lang="es-ES_tradnl" sz="2400" dirty="0" err="1" smtClean="0"/>
              <a:t>ListBox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DropDownList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RadioButtonList</a:t>
            </a:r>
            <a:r>
              <a:rPr lang="es-ES_tradnl" sz="2400" dirty="0" smtClean="0"/>
              <a:t> y </a:t>
            </a:r>
            <a:r>
              <a:rPr lang="es-ES_tradnl" sz="2400" dirty="0" err="1" smtClean="0"/>
              <a:t>CheckBoxList</a:t>
            </a:r>
            <a:r>
              <a:rPr lang="es-ES_tradnl" sz="24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400" dirty="0" smtClean="0"/>
              <a:t>Propiedades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1800" dirty="0" err="1" smtClean="0"/>
              <a:t>Items</a:t>
            </a:r>
            <a:endParaRPr lang="es-ES_tradnl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s-ES_tradnl" sz="1800" dirty="0" err="1" smtClean="0"/>
              <a:t>SelectedIndex</a:t>
            </a:r>
            <a:endParaRPr lang="es-ES_tradnl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s-ES_tradnl" sz="1800" dirty="0" err="1" smtClean="0"/>
              <a:t>SelectedItem</a:t>
            </a:r>
            <a:endParaRPr lang="es-ES_tradnl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s-ES_tradnl" sz="1800" dirty="0" err="1" smtClean="0"/>
              <a:t>AutoPostBack</a:t>
            </a:r>
            <a:endParaRPr lang="es-ES_tradnl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s-ES_tradnl" sz="1800" dirty="0" err="1" smtClean="0"/>
              <a:t>DataSource</a:t>
            </a:r>
            <a:endParaRPr lang="es-ES_tradnl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s-ES_tradnl" sz="1800" dirty="0" err="1" smtClean="0"/>
              <a:t>DataTextField</a:t>
            </a:r>
            <a:endParaRPr lang="es-ES_tradnl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s-ES_tradnl" sz="1800" dirty="0" err="1" smtClean="0"/>
              <a:t>DataValueField</a:t>
            </a:r>
            <a:endParaRPr lang="es-ES_tradnl" sz="1800" dirty="0" smtClean="0"/>
          </a:p>
          <a:p>
            <a:pPr eaLnBrk="1" hangingPunct="1">
              <a:lnSpc>
                <a:spcPct val="90000"/>
              </a:lnSpc>
            </a:pPr>
            <a:r>
              <a:rPr lang="es-ES_tradnl" sz="2400" dirty="0" smtClean="0"/>
              <a:t>Sucesos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1800" dirty="0" err="1" smtClean="0"/>
              <a:t>SelectedIndexChanged</a:t>
            </a:r>
            <a:endParaRPr lang="es-E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Relleno de la colección Items</a:t>
            </a:r>
            <a:endParaRPr lang="es-E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49325" y="1981200"/>
            <a:ext cx="7661275" cy="4184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Propiedades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1800" smtClean="0"/>
              <a:t>Text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1800" smtClean="0"/>
              <a:t>Value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1800" smtClean="0"/>
              <a:t>Selected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1800" smtClean="0"/>
              <a:t>Attributes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Tiempo de diseño (Propiedades </a:t>
            </a:r>
            <a:r>
              <a:rPr lang="es-ES_tradnl" sz="2000" smtClean="0">
                <a:sym typeface="Wingdings" pitchFamily="2" charset="2"/>
              </a:rPr>
              <a:t> Items</a:t>
            </a:r>
            <a:r>
              <a:rPr lang="es-ES_tradnl" sz="20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Mediante código (Add)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120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1600" smtClean="0"/>
              <a:t>	For i=1 to 10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1600" smtClean="0"/>
              <a:t>		List.Items.Add(i)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1600" smtClean="0"/>
              <a:t>	Next i</a:t>
            </a:r>
            <a:endParaRPr lang="es-ES" sz="1600" smtClean="0"/>
          </a:p>
          <a:p>
            <a:pPr eaLnBrk="1" hangingPunct="1">
              <a:lnSpc>
                <a:spcPct val="90000"/>
              </a:lnSpc>
            </a:pPr>
            <a:endParaRPr lang="es-ES_tradnl" sz="1600" smtClean="0"/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Mediante enlace de datos (DataReader, DtataTable, DataView)</a:t>
            </a:r>
            <a:endParaRPr lang="es-E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sz="2800" dirty="0" smtClean="0"/>
              <a:t>Características particulares</a:t>
            </a:r>
            <a:endParaRPr lang="es-ES" sz="2800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5638800" cy="4114800"/>
          </a:xfrm>
        </p:spPr>
        <p:txBody>
          <a:bodyPr/>
          <a:lstStyle/>
          <a:p>
            <a:pPr eaLnBrk="1" hangingPunct="1"/>
            <a:r>
              <a:rPr lang="es-ES_tradnl" sz="2800" dirty="0" err="1" smtClean="0"/>
              <a:t>ListBox</a:t>
            </a:r>
            <a:endParaRPr lang="es-ES_tradnl" sz="2800" dirty="0" smtClean="0"/>
          </a:p>
          <a:p>
            <a:pPr lvl="2" eaLnBrk="1" hangingPunct="1"/>
            <a:r>
              <a:rPr lang="es-ES_tradnl" sz="2000" dirty="0" err="1" smtClean="0"/>
              <a:t>SelectionMode</a:t>
            </a:r>
            <a:r>
              <a:rPr lang="es-ES_tradnl" sz="2000" dirty="0" smtClean="0"/>
              <a:t> (Single, Múltiple)</a:t>
            </a:r>
            <a:endParaRPr lang="es-ES" sz="2000" dirty="0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471863" y="3789363"/>
          <a:ext cx="1768475" cy="1439862"/>
        </p:xfrm>
        <a:graphic>
          <a:graphicData uri="http://schemas.openxmlformats.org/presentationml/2006/ole">
            <p:oleObj spid="_x0000_s9218" name="Fotografía de Photo Editor" r:id="rId3" imgW="1076475" imgH="87619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sz="2800" dirty="0" smtClean="0"/>
              <a:t>Características particulares</a:t>
            </a:r>
            <a:endParaRPr lang="es-ES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5422900" cy="4114800"/>
          </a:xfrm>
        </p:spPr>
        <p:txBody>
          <a:bodyPr/>
          <a:lstStyle/>
          <a:p>
            <a:pPr eaLnBrk="1" hangingPunct="1"/>
            <a:r>
              <a:rPr lang="es-ES_tradnl" sz="2800" smtClean="0"/>
              <a:t>DropDownListBox</a:t>
            </a:r>
          </a:p>
          <a:p>
            <a:pPr lvl="2" eaLnBrk="1" hangingPunct="1"/>
            <a:r>
              <a:rPr lang="es-ES_tradnl" sz="2000" smtClean="0"/>
              <a:t>SelectionMode (Single)</a:t>
            </a:r>
            <a:endParaRPr lang="es-ES" sz="2000" smtClean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348038" y="3284538"/>
          <a:ext cx="1638300" cy="1655762"/>
        </p:xfrm>
        <a:graphic>
          <a:graphicData uri="http://schemas.openxmlformats.org/presentationml/2006/ole">
            <p:oleObj spid="_x0000_s10242" name="Fotografía de Photo Editor" r:id="rId3" imgW="885949" imgH="89523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sz="2800" dirty="0" smtClean="0"/>
              <a:t>Características particulares</a:t>
            </a:r>
            <a:endParaRPr lang="es-ES" sz="28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5422900" cy="1087438"/>
          </a:xfrm>
        </p:spPr>
        <p:txBody>
          <a:bodyPr/>
          <a:lstStyle/>
          <a:p>
            <a:pPr eaLnBrk="1" hangingPunct="1"/>
            <a:r>
              <a:rPr lang="es-ES_tradnl" sz="2800" smtClean="0"/>
              <a:t>RadioButtonList</a:t>
            </a:r>
          </a:p>
          <a:p>
            <a:pPr lvl="2" eaLnBrk="1" hangingPunct="1"/>
            <a:r>
              <a:rPr lang="es-ES_tradnl" sz="2000" smtClean="0"/>
              <a:t>SelectionMode (Single)</a:t>
            </a:r>
            <a:endParaRPr lang="es-ES" sz="2000" smtClean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306763" y="3357563"/>
          <a:ext cx="1600200" cy="1727200"/>
        </p:xfrm>
        <a:graphic>
          <a:graphicData uri="http://schemas.openxmlformats.org/presentationml/2006/ole">
            <p:oleObj spid="_x0000_s11266" name="Fotografía de Photo Editor" r:id="rId3" imgW="1076475" imgH="116221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sz="2800" dirty="0" smtClean="0"/>
              <a:t>Características particulares</a:t>
            </a:r>
            <a:endParaRPr lang="es-ES" sz="28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6215063" cy="1160463"/>
          </a:xfrm>
        </p:spPr>
        <p:txBody>
          <a:bodyPr/>
          <a:lstStyle/>
          <a:p>
            <a:pPr eaLnBrk="1" hangingPunct="1"/>
            <a:r>
              <a:rPr lang="es-ES_tradnl" sz="2800" smtClean="0"/>
              <a:t>CheckBoxList</a:t>
            </a:r>
          </a:p>
          <a:p>
            <a:pPr lvl="2" eaLnBrk="1" hangingPunct="1"/>
            <a:r>
              <a:rPr lang="es-ES_tradnl" sz="2000" smtClean="0"/>
              <a:t>SelectionMode (Múltiple)</a:t>
            </a:r>
            <a:endParaRPr lang="es-ES" sz="2000" smtClean="0"/>
          </a:p>
        </p:txBody>
      </p:sp>
      <p:graphicFrame>
        <p:nvGraphicFramePr>
          <p:cNvPr id="1229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492500" y="3573463"/>
          <a:ext cx="1655763" cy="1570037"/>
        </p:xfrm>
        <a:graphic>
          <a:graphicData uri="http://schemas.openxmlformats.org/presentationml/2006/ole">
            <p:oleObj spid="_x0000_s12290" name="Fotografía de Photo Editor" r:id="rId3" imgW="1095528" imgH="103837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Componentes de una aplicación Web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 err="1" smtClean="0"/>
              <a:t>Global.asax</a:t>
            </a:r>
            <a:endParaRPr lang="es-ES" sz="2400" b="1" dirty="0"/>
          </a:p>
          <a:p>
            <a:pPr lvl="1">
              <a:buFont typeface="Wingdings" pitchFamily="2" charset="2"/>
              <a:buChar char="Ø"/>
            </a:pPr>
            <a:r>
              <a:rPr lang="es-ES" sz="2000" dirty="0" smtClean="0"/>
              <a:t>Código </a:t>
            </a:r>
            <a:r>
              <a:rPr lang="es-ES" sz="2000" dirty="0"/>
              <a:t>necesario para responder a eventos a </a:t>
            </a:r>
            <a:r>
              <a:rPr lang="es-ES" sz="2000" dirty="0" smtClean="0"/>
              <a:t>nivel de aplicación</a:t>
            </a:r>
          </a:p>
          <a:p>
            <a:pPr>
              <a:buFont typeface="Wingdings" pitchFamily="2" charset="2"/>
              <a:buChar char="Ø"/>
            </a:pPr>
            <a:endParaRPr lang="es-ES" sz="2400" dirty="0"/>
          </a:p>
          <a:p>
            <a:r>
              <a:rPr lang="es-ES" sz="2400" b="1" dirty="0" smtClean="0"/>
              <a:t>Directorio </a:t>
            </a:r>
            <a:r>
              <a:rPr lang="es-ES" sz="2400" b="1" dirty="0"/>
              <a:t>BIN</a:t>
            </a:r>
          </a:p>
          <a:p>
            <a:pPr lvl="1">
              <a:buFont typeface="Wingdings" pitchFamily="2" charset="2"/>
              <a:buChar char="Ø"/>
            </a:pPr>
            <a:r>
              <a:rPr lang="es-ES" sz="2000" dirty="0" smtClean="0"/>
              <a:t>Contiene </a:t>
            </a:r>
            <a:r>
              <a:rPr lang="es-ES" sz="2000" dirty="0"/>
              <a:t>el </a:t>
            </a:r>
            <a:r>
              <a:rPr lang="es-ES" sz="2000" i="1" dirty="0" err="1"/>
              <a:t>assembly</a:t>
            </a:r>
            <a:r>
              <a:rPr lang="es-ES" sz="2000" i="1" dirty="0"/>
              <a:t> de la aplicación </a:t>
            </a:r>
            <a:r>
              <a:rPr lang="es-ES" sz="2000" i="1" dirty="0" smtClean="0"/>
              <a:t>(Ej. </a:t>
            </a:r>
            <a:r>
              <a:rPr lang="es-ES" sz="2000" b="1" dirty="0" smtClean="0"/>
              <a:t>MyWebApp.dll)</a:t>
            </a:r>
          </a:p>
          <a:p>
            <a:pPr lvl="1">
              <a:buFont typeface="Wingdings" pitchFamily="2" charset="2"/>
              <a:buChar char="Ø"/>
            </a:pPr>
            <a:r>
              <a:rPr lang="es-ES" sz="2000" dirty="0" smtClean="0"/>
              <a:t>Cero </a:t>
            </a:r>
            <a:r>
              <a:rPr lang="es-ES" sz="2000" dirty="0"/>
              <a:t>o más </a:t>
            </a:r>
            <a:r>
              <a:rPr lang="es-ES" sz="2000" i="1" dirty="0" err="1"/>
              <a:t>assemblies</a:t>
            </a:r>
            <a:r>
              <a:rPr lang="es-ES" sz="2000" i="1" dirty="0"/>
              <a:t> (Componentes externos</a:t>
            </a:r>
            <a:r>
              <a:rPr lang="es-ES" sz="2000" i="1" dirty="0" smtClean="0"/>
              <a:t>)</a:t>
            </a:r>
          </a:p>
          <a:p>
            <a:endParaRPr lang="es-ES" sz="2400" i="1" dirty="0"/>
          </a:p>
          <a:p>
            <a:r>
              <a:rPr lang="es-ES" sz="2400" b="1" dirty="0" smtClean="0"/>
              <a:t>Enlaces </a:t>
            </a:r>
            <a:r>
              <a:rPr lang="es-ES" sz="2400" b="1" dirty="0"/>
              <a:t>a Servicios Web </a:t>
            </a:r>
            <a:r>
              <a:rPr lang="es-ES" sz="2400" b="1" dirty="0" smtClean="0"/>
              <a:t>XML</a:t>
            </a:r>
          </a:p>
          <a:p>
            <a:pPr lvl="1">
              <a:buFont typeface="Wingdings" pitchFamily="2" charset="2"/>
              <a:buChar char="Ø"/>
            </a:pPr>
            <a:r>
              <a:rPr lang="es-ES" sz="2000" dirty="0" smtClean="0"/>
              <a:t>Permiten </a:t>
            </a:r>
            <a:r>
              <a:rPr lang="es-ES" sz="2000" dirty="0"/>
              <a:t>a la aplicación ASP.NET enviar y </a:t>
            </a:r>
            <a:r>
              <a:rPr lang="es-ES" sz="2000" dirty="0" smtClean="0"/>
              <a:t>recibir datos </a:t>
            </a:r>
            <a:r>
              <a:rPr lang="es-ES" sz="2000" dirty="0"/>
              <a:t>desde Servicios Web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Calendar</a:t>
            </a:r>
            <a:endParaRPr lang="es-ES" smtClean="0"/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>
            <p:ph idx="1"/>
          </p:nvPr>
        </p:nvGraphicFramePr>
        <p:xfrm>
          <a:off x="2857488" y="2285992"/>
          <a:ext cx="3154370" cy="3321766"/>
        </p:xfrm>
        <a:graphic>
          <a:graphicData uri="http://schemas.openxmlformats.org/presentationml/2006/ole">
            <p:oleObj spid="_x0000_s13314" name="Fotografía de Photo Editor" r:id="rId3" imgW="2324424" imgH="244826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Calendar</a:t>
            </a:r>
            <a:endParaRPr lang="es-E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dirty="0" smtClean="0"/>
              <a:t>Propiedades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2000" dirty="0" smtClean="0"/>
              <a:t>Estilo (</a:t>
            </a:r>
            <a:r>
              <a:rPr lang="es-ES_tradnl" sz="2000" dirty="0" err="1" smtClean="0"/>
              <a:t>DayStyle</a:t>
            </a:r>
            <a:r>
              <a:rPr lang="es-ES_tradnl" sz="2000" dirty="0" smtClean="0"/>
              <a:t>, </a:t>
            </a:r>
            <a:r>
              <a:rPr lang="es-ES_tradnl" sz="2000" dirty="0" err="1" smtClean="0"/>
              <a:t>WeekenddayStyle,DayHeaderStyle</a:t>
            </a:r>
            <a:r>
              <a:rPr lang="es-ES_tradnl" sz="2000" dirty="0" smtClean="0"/>
              <a:t>…)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2000" dirty="0" smtClean="0"/>
              <a:t>Aspecto (</a:t>
            </a:r>
            <a:r>
              <a:rPr lang="es-ES_tradnl" sz="2000" dirty="0" err="1" smtClean="0"/>
              <a:t>ShowDayHeader</a:t>
            </a:r>
            <a:r>
              <a:rPr lang="es-ES_tradnl" sz="2000" dirty="0" smtClean="0"/>
              <a:t>, </a:t>
            </a:r>
            <a:r>
              <a:rPr lang="es-ES_tradnl" sz="2000" dirty="0" err="1" smtClean="0"/>
              <a:t>ShowGridLines</a:t>
            </a:r>
            <a:r>
              <a:rPr lang="es-ES_tradnl" sz="2000" dirty="0" smtClean="0"/>
              <a:t>, </a:t>
            </a:r>
            <a:r>
              <a:rPr lang="es-ES_tradnl" sz="2000" dirty="0" err="1" smtClean="0"/>
              <a:t>ShowTitle</a:t>
            </a:r>
            <a:r>
              <a:rPr lang="es-ES_tradnl" sz="2000" dirty="0" smtClean="0"/>
              <a:t>…)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2000" dirty="0" smtClean="0"/>
              <a:t>Formato (</a:t>
            </a:r>
            <a:r>
              <a:rPr lang="es-ES_tradnl" sz="2000" dirty="0" err="1" smtClean="0"/>
              <a:t>DayNameFormat,FirstDayOfWeek</a:t>
            </a:r>
            <a:r>
              <a:rPr lang="es-ES_tradnl" sz="2000" dirty="0" smtClean="0"/>
              <a:t>…)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2000" dirty="0" smtClean="0"/>
              <a:t>Fecha (</a:t>
            </a:r>
            <a:r>
              <a:rPr lang="es-ES_tradnl" sz="2000" dirty="0" err="1" smtClean="0"/>
              <a:t>TodayDate</a:t>
            </a:r>
            <a:r>
              <a:rPr lang="es-ES_tradnl" sz="2000" dirty="0" smtClean="0"/>
              <a:t>, </a:t>
            </a:r>
            <a:r>
              <a:rPr lang="es-ES_tradnl" sz="2000" dirty="0" err="1" smtClean="0"/>
              <a:t>SelectedDate</a:t>
            </a:r>
            <a:r>
              <a:rPr lang="es-ES_tradnl" sz="2000" dirty="0" smtClean="0"/>
              <a:t>…)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 dirty="0" smtClean="0"/>
              <a:t>Sucesos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2000" dirty="0" err="1" smtClean="0"/>
              <a:t>SelectionChanged</a:t>
            </a:r>
            <a:endParaRPr lang="es-ES_tradnl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s-ES_tradnl" sz="2000" dirty="0" err="1" smtClean="0"/>
              <a:t>VisibleMonthChanged</a:t>
            </a:r>
            <a:endParaRPr lang="es-E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Autenticación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400" dirty="0" smtClean="0"/>
              <a:t>Proceso </a:t>
            </a:r>
            <a:r>
              <a:rPr lang="es-ES" sz="2400" dirty="0"/>
              <a:t>mediante el que se validan </a:t>
            </a:r>
            <a:r>
              <a:rPr lang="es-ES" sz="2400" dirty="0" smtClean="0"/>
              <a:t>las credenciales </a:t>
            </a:r>
            <a:r>
              <a:rPr lang="es-ES" sz="2400" dirty="0"/>
              <a:t>de </a:t>
            </a:r>
            <a:r>
              <a:rPr lang="es-ES" sz="2400" dirty="0" smtClean="0"/>
              <a:t>usuario</a:t>
            </a:r>
          </a:p>
          <a:p>
            <a:endParaRPr lang="es-ES" sz="2400" dirty="0"/>
          </a:p>
          <a:p>
            <a:r>
              <a:rPr lang="es-ES" sz="2400" dirty="0" smtClean="0"/>
              <a:t>Objetivo</a:t>
            </a:r>
            <a:r>
              <a:rPr lang="es-ES" sz="2400" dirty="0"/>
              <a:t>: controlar acceso a </a:t>
            </a:r>
            <a:r>
              <a:rPr lang="es-ES" sz="2400" dirty="0" smtClean="0"/>
              <a:t>recursos</a:t>
            </a:r>
          </a:p>
          <a:p>
            <a:endParaRPr lang="es-ES" sz="2400" dirty="0" smtClean="0"/>
          </a:p>
          <a:p>
            <a:r>
              <a:rPr lang="es-ES" sz="2400" dirty="0" smtClean="0"/>
              <a:t>Modos de autenticación</a:t>
            </a:r>
          </a:p>
          <a:p>
            <a:pPr lvl="1"/>
            <a:r>
              <a:rPr lang="es-ES" dirty="0" err="1" smtClean="0"/>
              <a:t>None</a:t>
            </a:r>
            <a:endParaRPr lang="es-ES" dirty="0" smtClean="0"/>
          </a:p>
          <a:p>
            <a:pPr lvl="2"/>
            <a:r>
              <a:rPr lang="es-ES" dirty="0" smtClean="0"/>
              <a:t>No se realiza autenticación</a:t>
            </a:r>
          </a:p>
          <a:p>
            <a:pPr lvl="2"/>
            <a:r>
              <a:rPr lang="es-ES" dirty="0" smtClean="0"/>
              <a:t>Acceso anónimo permitido a toda la aplicación Web</a:t>
            </a:r>
          </a:p>
          <a:p>
            <a:pPr lvl="1"/>
            <a:r>
              <a:rPr lang="es-ES" dirty="0" err="1" smtClean="0"/>
              <a:t>Forms</a:t>
            </a:r>
            <a:endParaRPr lang="es-ES" dirty="0" smtClean="0"/>
          </a:p>
          <a:p>
            <a:pPr lvl="2"/>
            <a:r>
              <a:rPr lang="es-ES" dirty="0" smtClean="0"/>
              <a:t>Autenticación basada en formularios</a:t>
            </a:r>
          </a:p>
          <a:p>
            <a:pPr lvl="1"/>
            <a:r>
              <a:rPr lang="es-ES" dirty="0" smtClean="0"/>
              <a:t>Passport</a:t>
            </a:r>
          </a:p>
          <a:p>
            <a:pPr lvl="2"/>
            <a:r>
              <a:rPr lang="es-ES" dirty="0" smtClean="0"/>
              <a:t>Autenticación a través del servicio Web MS Passport</a:t>
            </a:r>
          </a:p>
          <a:p>
            <a:endParaRPr lang="es-E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Autenticación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Modos </a:t>
            </a:r>
            <a:r>
              <a:rPr lang="es-ES" dirty="0"/>
              <a:t>de autenticación</a:t>
            </a:r>
          </a:p>
          <a:p>
            <a:pPr lvl="1"/>
            <a:r>
              <a:rPr lang="es-ES" dirty="0" err="1" smtClean="0"/>
              <a:t>None</a:t>
            </a:r>
            <a:endParaRPr lang="es-ES" dirty="0"/>
          </a:p>
          <a:p>
            <a:pPr lvl="2"/>
            <a:r>
              <a:rPr lang="es-ES" dirty="0" smtClean="0"/>
              <a:t>No </a:t>
            </a:r>
            <a:r>
              <a:rPr lang="es-ES" dirty="0"/>
              <a:t>se realiza autenticación</a:t>
            </a:r>
          </a:p>
          <a:p>
            <a:pPr lvl="2"/>
            <a:r>
              <a:rPr lang="es-ES" dirty="0" smtClean="0"/>
              <a:t>Acceso </a:t>
            </a:r>
            <a:r>
              <a:rPr lang="es-ES" dirty="0"/>
              <a:t>anónimo permitido a toda la aplicación Web</a:t>
            </a:r>
          </a:p>
          <a:p>
            <a:pPr lvl="1"/>
            <a:r>
              <a:rPr lang="es-ES" dirty="0" err="1" smtClean="0"/>
              <a:t>Forms</a:t>
            </a:r>
            <a:endParaRPr lang="es-ES" dirty="0"/>
          </a:p>
          <a:p>
            <a:pPr lvl="2"/>
            <a:r>
              <a:rPr lang="es-ES" dirty="0" smtClean="0"/>
              <a:t>Autenticación </a:t>
            </a:r>
            <a:r>
              <a:rPr lang="es-ES" dirty="0"/>
              <a:t>basada en formularios</a:t>
            </a:r>
          </a:p>
          <a:p>
            <a:pPr lvl="1"/>
            <a:r>
              <a:rPr lang="es-ES" dirty="0" smtClean="0"/>
              <a:t>Passport</a:t>
            </a:r>
            <a:endParaRPr lang="es-ES" dirty="0"/>
          </a:p>
          <a:p>
            <a:pPr lvl="2"/>
            <a:r>
              <a:rPr lang="es-ES" dirty="0" smtClean="0"/>
              <a:t>Autenticación </a:t>
            </a:r>
            <a:r>
              <a:rPr lang="es-ES" dirty="0"/>
              <a:t>a través del servicio Web MS Passport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Master</a:t>
            </a:r>
            <a:r>
              <a:rPr lang="es-ES" dirty="0"/>
              <a:t> </a:t>
            </a:r>
            <a:r>
              <a:rPr lang="es-ES" dirty="0" err="1"/>
              <a:t>Pages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ASP.NET </a:t>
            </a:r>
            <a:r>
              <a:rPr lang="es-ES" sz="2400" dirty="0"/>
              <a:t>2.0: "</a:t>
            </a:r>
            <a:r>
              <a:rPr lang="es-ES" sz="2400" dirty="0" err="1"/>
              <a:t>Master</a:t>
            </a:r>
            <a:r>
              <a:rPr lang="es-ES" sz="2400" dirty="0"/>
              <a:t> </a:t>
            </a:r>
            <a:r>
              <a:rPr lang="es-ES" sz="2400" dirty="0" err="1" smtClean="0"/>
              <a:t>Pages</a:t>
            </a:r>
            <a:r>
              <a:rPr lang="es-ES" sz="2400" dirty="0" smtClean="0"/>
              <a:t>“</a:t>
            </a:r>
            <a:endParaRPr lang="es-ES" sz="2400" dirty="0"/>
          </a:p>
          <a:p>
            <a:pPr lvl="1"/>
            <a:r>
              <a:rPr lang="es-ES" sz="2000" dirty="0" smtClean="0"/>
              <a:t>Las </a:t>
            </a:r>
            <a:r>
              <a:rPr lang="es-ES" sz="2000" dirty="0" err="1"/>
              <a:t>Master</a:t>
            </a:r>
            <a:r>
              <a:rPr lang="es-ES" sz="2000" dirty="0"/>
              <a:t> </a:t>
            </a:r>
            <a:r>
              <a:rPr lang="es-ES" sz="2000" dirty="0" err="1"/>
              <a:t>Pages</a:t>
            </a:r>
            <a:r>
              <a:rPr lang="es-ES" sz="2000" dirty="0"/>
              <a:t> (páginas maestras) permiten </a:t>
            </a:r>
            <a:r>
              <a:rPr lang="es-ES" sz="2000" dirty="0" smtClean="0"/>
              <a:t>crear un </a:t>
            </a:r>
            <a:r>
              <a:rPr lang="es-ES" sz="2000" dirty="0"/>
              <a:t>diseño común, que será compartido por </a:t>
            </a:r>
            <a:r>
              <a:rPr lang="es-ES" sz="2000" dirty="0" smtClean="0"/>
              <a:t>varias Content </a:t>
            </a:r>
            <a:r>
              <a:rPr lang="es-ES" sz="2000" dirty="0" err="1"/>
              <a:t>Pages</a:t>
            </a:r>
            <a:r>
              <a:rPr lang="es-ES" sz="2000" dirty="0"/>
              <a:t> (páginas de contenido</a:t>
            </a:r>
            <a:r>
              <a:rPr lang="es-ES" sz="2000" dirty="0" smtClean="0"/>
              <a:t>)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 smtClean="0"/>
              <a:t>Solución </a:t>
            </a:r>
            <a:r>
              <a:rPr lang="es-ES" sz="2000" dirty="0"/>
              <a:t>más elegante al problema de definir un "</a:t>
            </a:r>
            <a:r>
              <a:rPr lang="es-ES" sz="2000" dirty="0" smtClean="0"/>
              <a:t>look and </a:t>
            </a:r>
            <a:r>
              <a:rPr lang="es-ES" sz="2000" dirty="0" err="1"/>
              <a:t>feel</a:t>
            </a:r>
            <a:r>
              <a:rPr lang="es-ES" sz="2000" dirty="0"/>
              <a:t>" común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214414" y="1785926"/>
            <a:ext cx="6715172" cy="407196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75000"/>
                  <a:shade val="85000"/>
                  <a:satMod val="230000"/>
                  <a:alpha val="35000"/>
                </a:schemeClr>
              </a:gs>
              <a:gs pos="25000">
                <a:schemeClr val="accent2">
                  <a:tint val="90000"/>
                  <a:shade val="70000"/>
                  <a:satMod val="220000"/>
                </a:schemeClr>
              </a:gs>
              <a:gs pos="50000">
                <a:schemeClr val="accent2">
                  <a:tint val="90000"/>
                  <a:shade val="58000"/>
                  <a:satMod val="225000"/>
                </a:schemeClr>
              </a:gs>
              <a:gs pos="65000">
                <a:schemeClr val="accent2">
                  <a:tint val="90000"/>
                  <a:shade val="58000"/>
                  <a:satMod val="225000"/>
                </a:schemeClr>
              </a:gs>
              <a:gs pos="80000">
                <a:schemeClr val="accent2">
                  <a:tint val="90000"/>
                  <a:shade val="69000"/>
                  <a:satMod val="220000"/>
                </a:schemeClr>
              </a:gs>
              <a:gs pos="100000">
                <a:schemeClr val="accent2">
                  <a:tint val="77000"/>
                  <a:shade val="80000"/>
                  <a:satMod val="230000"/>
                </a:schemeClr>
              </a:gs>
            </a:gsLst>
            <a:lin ang="54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286116" y="2643182"/>
            <a:ext cx="32861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s-ES" sz="115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FIN</a:t>
            </a:r>
            <a:endParaRPr lang="es-ES" sz="115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428604"/>
            <a:ext cx="8686800" cy="838200"/>
          </a:xfrm>
        </p:spPr>
        <p:txBody>
          <a:bodyPr>
            <a:normAutofit/>
          </a:bodyPr>
          <a:lstStyle/>
          <a:p>
            <a:r>
              <a:rPr lang="es-ES" dirty="0"/>
              <a:t>Modelo de ejecución de </a:t>
            </a:r>
            <a:r>
              <a:rPr lang="es-ES" dirty="0" smtClean="0"/>
              <a:t>ASP.NET</a:t>
            </a:r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2786050" y="1928802"/>
            <a:ext cx="1428760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2714612" y="3786190"/>
            <a:ext cx="1571636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4857752" y="4357694"/>
            <a:ext cx="1571636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 redondeado"/>
          <p:cNvSpPr/>
          <p:nvPr/>
        </p:nvSpPr>
        <p:spPr>
          <a:xfrm>
            <a:off x="571472" y="3071810"/>
            <a:ext cx="1428760" cy="164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11" name="10 Conector recto"/>
          <p:cNvCxnSpPr/>
          <p:nvPr/>
        </p:nvCxnSpPr>
        <p:spPr>
          <a:xfrm rot="5400000">
            <a:off x="750861" y="3892553"/>
            <a:ext cx="3214710" cy="158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dondear rectángulo de esquina diagonal"/>
          <p:cNvSpPr/>
          <p:nvPr/>
        </p:nvSpPr>
        <p:spPr>
          <a:xfrm>
            <a:off x="714348" y="3857628"/>
            <a:ext cx="1143008" cy="35719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http://test.aspx</a:t>
            </a:r>
            <a:endParaRPr lang="es-ES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14348" y="3214686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Navegador Web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15" name="14 Redondear rectángulo de esquina diagonal"/>
          <p:cNvSpPr/>
          <p:nvPr/>
        </p:nvSpPr>
        <p:spPr>
          <a:xfrm>
            <a:off x="2928926" y="4214818"/>
            <a:ext cx="1143008" cy="35719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Assembly</a:t>
            </a:r>
            <a:r>
              <a:rPr lang="es-ES" sz="1100" dirty="0" smtClean="0"/>
              <a:t> IL</a:t>
            </a:r>
            <a:endParaRPr lang="es-ES" sz="1100" dirty="0"/>
          </a:p>
        </p:txBody>
      </p:sp>
      <p:sp>
        <p:nvSpPr>
          <p:cNvPr id="17" name="16 Redondear rectángulo de esquina diagonal"/>
          <p:cNvSpPr/>
          <p:nvPr/>
        </p:nvSpPr>
        <p:spPr>
          <a:xfrm>
            <a:off x="5072066" y="4857760"/>
            <a:ext cx="1143008" cy="35719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Assembly</a:t>
            </a:r>
            <a:r>
              <a:rPr lang="es-ES" sz="1100" dirty="0" smtClean="0"/>
              <a:t> IL</a:t>
            </a:r>
            <a:endParaRPr lang="es-ES" sz="11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4929190" y="2285992"/>
            <a:ext cx="135732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5143504" y="2500306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Compilador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5072066" y="4429132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bg1"/>
                </a:solidFill>
              </a:rPr>
              <a:t>Assembly</a:t>
            </a:r>
            <a:r>
              <a:rPr lang="es-ES" sz="1200" dirty="0" smtClean="0">
                <a:solidFill>
                  <a:schemeClr val="bg1"/>
                </a:solidFill>
              </a:rPr>
              <a:t> Cache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143240" y="2000240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bg1"/>
                </a:solidFill>
              </a:rPr>
              <a:t>Parser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071802" y="3929066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Memoria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071802" y="4643446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bg1"/>
                </a:solidFill>
              </a:rPr>
              <a:t>Execute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928926" y="2428868"/>
            <a:ext cx="1143008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t</a:t>
            </a:r>
            <a:r>
              <a:rPr lang="es-ES" sz="1200" dirty="0" smtClean="0"/>
              <a:t>est.aspx</a:t>
            </a:r>
            <a:endParaRPr lang="es-ES" sz="1200" dirty="0"/>
          </a:p>
        </p:txBody>
      </p:sp>
      <p:sp>
        <p:nvSpPr>
          <p:cNvPr id="25" name="24 Rectángulo"/>
          <p:cNvSpPr/>
          <p:nvPr/>
        </p:nvSpPr>
        <p:spPr>
          <a:xfrm>
            <a:off x="2928926" y="4929198"/>
            <a:ext cx="1143008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HTTP </a:t>
            </a:r>
            <a:r>
              <a:rPr lang="es-ES" sz="1200" dirty="0" err="1" smtClean="0"/>
              <a:t>Runtime</a:t>
            </a:r>
            <a:endParaRPr lang="es-ES" sz="1200" dirty="0"/>
          </a:p>
        </p:txBody>
      </p:sp>
      <p:cxnSp>
        <p:nvCxnSpPr>
          <p:cNvPr id="27" name="26 Conector recto de flecha"/>
          <p:cNvCxnSpPr>
            <a:endCxn id="4" idx="1"/>
          </p:cNvCxnSpPr>
          <p:nvPr/>
        </p:nvCxnSpPr>
        <p:spPr>
          <a:xfrm rot="5400000" flipH="1" flipV="1">
            <a:off x="1714480" y="278605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4" idx="3"/>
            <a:endCxn id="18" idx="1"/>
          </p:cNvCxnSpPr>
          <p:nvPr/>
        </p:nvCxnSpPr>
        <p:spPr>
          <a:xfrm>
            <a:off x="4214810" y="264318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8" idx="2"/>
            <a:endCxn id="7" idx="0"/>
          </p:cNvCxnSpPr>
          <p:nvPr/>
        </p:nvCxnSpPr>
        <p:spPr>
          <a:xfrm rot="16200000" flipH="1">
            <a:off x="4947049" y="3661173"/>
            <a:ext cx="1357322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17" idx="2"/>
            <a:endCxn id="15" idx="0"/>
          </p:cNvCxnSpPr>
          <p:nvPr/>
        </p:nvCxnSpPr>
        <p:spPr>
          <a:xfrm rot="10800000">
            <a:off x="4071934" y="4393413"/>
            <a:ext cx="1000132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6" idx="1"/>
          </p:cNvCxnSpPr>
          <p:nvPr/>
        </p:nvCxnSpPr>
        <p:spPr>
          <a:xfrm rot="10800000">
            <a:off x="2000232" y="4357695"/>
            <a:ext cx="714380" cy="535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38 Recortar rectángulo de esquina sencilla"/>
          <p:cNvSpPr/>
          <p:nvPr/>
        </p:nvSpPr>
        <p:spPr>
          <a:xfrm>
            <a:off x="7143768" y="1428736"/>
            <a:ext cx="1785950" cy="3071834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4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7286644" y="1643050"/>
            <a:ext cx="15001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1. El </a:t>
            </a:r>
            <a:r>
              <a:rPr lang="es-ES" sz="1200" dirty="0" smtClean="0">
                <a:solidFill>
                  <a:schemeClr val="bg1"/>
                </a:solidFill>
              </a:rPr>
              <a:t>navegador cliente envía una petición HTTP </a:t>
            </a:r>
            <a:r>
              <a:rPr lang="es-ES" sz="1200" dirty="0">
                <a:solidFill>
                  <a:schemeClr val="bg1"/>
                </a:solidFill>
              </a:rPr>
              <a:t>al </a:t>
            </a:r>
            <a:r>
              <a:rPr lang="es-ES" sz="1200" dirty="0" smtClean="0">
                <a:solidFill>
                  <a:schemeClr val="bg1"/>
                </a:solidFill>
              </a:rPr>
              <a:t>servidor.</a:t>
            </a:r>
          </a:p>
          <a:p>
            <a:endParaRPr lang="es-ES" sz="1200" dirty="0">
              <a:solidFill>
                <a:schemeClr val="bg1"/>
              </a:solidFill>
            </a:endParaRPr>
          </a:p>
          <a:p>
            <a:r>
              <a:rPr lang="es-ES" sz="1200" dirty="0">
                <a:solidFill>
                  <a:schemeClr val="bg1"/>
                </a:solidFill>
              </a:rPr>
              <a:t>2. El </a:t>
            </a:r>
            <a:r>
              <a:rPr lang="es-ES" sz="1200" dirty="0" err="1">
                <a:solidFill>
                  <a:schemeClr val="bg1"/>
                </a:solidFill>
              </a:rPr>
              <a:t>P</a:t>
            </a:r>
            <a:r>
              <a:rPr lang="es-ES" sz="1200" dirty="0" err="1" smtClean="0">
                <a:solidFill>
                  <a:schemeClr val="bg1"/>
                </a:solidFill>
              </a:rPr>
              <a:t>arser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>
                <a:solidFill>
                  <a:schemeClr val="bg1"/>
                </a:solidFill>
              </a:rPr>
              <a:t>de </a:t>
            </a:r>
            <a:r>
              <a:rPr lang="es-ES" sz="1200" dirty="0" smtClean="0">
                <a:solidFill>
                  <a:schemeClr val="bg1"/>
                </a:solidFill>
              </a:rPr>
              <a:t>ASP.NET interpreta el código Fuente.</a:t>
            </a:r>
          </a:p>
          <a:p>
            <a:endParaRPr lang="es-ES" sz="1200" dirty="0">
              <a:solidFill>
                <a:schemeClr val="bg1"/>
              </a:solidFill>
            </a:endParaRPr>
          </a:p>
          <a:p>
            <a:r>
              <a:rPr lang="es-ES" sz="1200" dirty="0">
                <a:solidFill>
                  <a:schemeClr val="bg1"/>
                </a:solidFill>
              </a:rPr>
              <a:t>3. ASP.NET invoca </a:t>
            </a:r>
            <a:r>
              <a:rPr lang="es-ES" sz="1200" dirty="0" smtClean="0">
                <a:solidFill>
                  <a:schemeClr val="bg1"/>
                </a:solidFill>
              </a:rPr>
              <a:t>al Compilador.</a:t>
            </a:r>
          </a:p>
          <a:p>
            <a:endParaRPr lang="es-ES" sz="1200" dirty="0">
              <a:solidFill>
                <a:schemeClr val="bg1"/>
              </a:solidFill>
            </a:endParaRPr>
          </a:p>
          <a:p>
            <a:r>
              <a:rPr lang="es-ES" sz="1200" dirty="0">
                <a:solidFill>
                  <a:schemeClr val="bg1"/>
                </a:solidFill>
              </a:rPr>
              <a:t>4. El </a:t>
            </a:r>
            <a:r>
              <a:rPr lang="es-ES" sz="1200" dirty="0" err="1">
                <a:solidFill>
                  <a:schemeClr val="bg1"/>
                </a:solidFill>
              </a:rPr>
              <a:t>Runtime</a:t>
            </a:r>
            <a:r>
              <a:rPr lang="es-ES" sz="1200" dirty="0">
                <a:solidFill>
                  <a:schemeClr val="bg1"/>
                </a:solidFill>
              </a:rPr>
              <a:t> carga </a:t>
            </a:r>
            <a:r>
              <a:rPr lang="es-ES" sz="1200" dirty="0" smtClean="0">
                <a:solidFill>
                  <a:schemeClr val="bg1"/>
                </a:solidFill>
              </a:rPr>
              <a:t>y ejecuta </a:t>
            </a:r>
            <a:r>
              <a:rPr lang="es-ES" sz="1200" dirty="0">
                <a:solidFill>
                  <a:schemeClr val="bg1"/>
                </a:solidFill>
              </a:rPr>
              <a:t>el </a:t>
            </a:r>
            <a:r>
              <a:rPr lang="es-ES" sz="1200" dirty="0" smtClean="0">
                <a:solidFill>
                  <a:schemeClr val="bg1"/>
                </a:solidFill>
              </a:rPr>
              <a:t>código.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785786" y="5715016"/>
            <a:ext cx="1071570" cy="28575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Cliente</a:t>
            </a:r>
            <a:endParaRPr lang="es-ES" sz="1200" dirty="0"/>
          </a:p>
        </p:txBody>
      </p:sp>
      <p:sp>
        <p:nvSpPr>
          <p:cNvPr id="42" name="41 Rectángulo redondeado"/>
          <p:cNvSpPr/>
          <p:nvPr/>
        </p:nvSpPr>
        <p:spPr>
          <a:xfrm>
            <a:off x="5072066" y="5715016"/>
            <a:ext cx="1071570" cy="28575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Servidor</a:t>
            </a:r>
            <a:endParaRPr lang="es-E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Diferentes tipos de proyectos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000" b="1" dirty="0" smtClean="0"/>
              <a:t>ASP.NET </a:t>
            </a:r>
            <a:r>
              <a:rPr lang="es-ES" sz="2000" b="1" dirty="0"/>
              <a:t>Web </a:t>
            </a:r>
            <a:r>
              <a:rPr lang="es-ES" sz="2000" b="1" dirty="0" err="1"/>
              <a:t>Application</a:t>
            </a:r>
            <a:endParaRPr lang="es-ES" sz="2000" b="1" dirty="0"/>
          </a:p>
          <a:p>
            <a:pPr lvl="1">
              <a:buFont typeface="Wingdings" pitchFamily="2" charset="2"/>
              <a:buChar char="Ø"/>
            </a:pPr>
            <a:r>
              <a:rPr lang="es-ES" sz="1600" dirty="0" smtClean="0"/>
              <a:t>Proyecto </a:t>
            </a:r>
            <a:r>
              <a:rPr lang="es-ES" sz="1600" dirty="0"/>
              <a:t>para la realización de aplicaciones </a:t>
            </a:r>
            <a:r>
              <a:rPr lang="es-ES" sz="1600" dirty="0" smtClean="0"/>
              <a:t>Web</a:t>
            </a:r>
          </a:p>
          <a:p>
            <a:pPr>
              <a:buFont typeface="Wingdings" pitchFamily="2" charset="2"/>
              <a:buChar char="Ø"/>
            </a:pPr>
            <a:endParaRPr lang="es-ES" sz="2000" dirty="0"/>
          </a:p>
          <a:p>
            <a:r>
              <a:rPr lang="es-ES" sz="2000" b="1" dirty="0" smtClean="0"/>
              <a:t>ASP.NET </a:t>
            </a:r>
            <a:r>
              <a:rPr lang="es-ES" sz="2000" b="1" dirty="0"/>
              <a:t>Web </a:t>
            </a:r>
            <a:r>
              <a:rPr lang="es-ES" sz="2000" b="1" dirty="0" err="1"/>
              <a:t>Service</a:t>
            </a:r>
            <a:r>
              <a:rPr lang="es-ES" sz="2000" b="1" dirty="0"/>
              <a:t> </a:t>
            </a:r>
            <a:r>
              <a:rPr lang="es-ES" sz="2000" b="1" dirty="0" err="1"/>
              <a:t>Application</a:t>
            </a:r>
            <a:endParaRPr lang="es-ES" sz="2000" b="1" dirty="0"/>
          </a:p>
          <a:p>
            <a:pPr lvl="1">
              <a:buFont typeface="Wingdings" pitchFamily="2" charset="2"/>
              <a:buChar char="Ø"/>
            </a:pPr>
            <a:r>
              <a:rPr lang="es-ES" sz="1600" dirty="0" smtClean="0"/>
              <a:t>Proyecto </a:t>
            </a:r>
            <a:r>
              <a:rPr lang="es-ES" sz="1600" dirty="0"/>
              <a:t>para la realización de servicios web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</a:t>
            </a:r>
            <a:r>
              <a:rPr lang="es-ES" dirty="0" err="1"/>
              <a:t>Forms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Un </a:t>
            </a:r>
            <a:r>
              <a:rPr lang="es-ES" dirty="0"/>
              <a:t>HTML </a:t>
            </a:r>
            <a:r>
              <a:rPr lang="es-ES" dirty="0" err="1"/>
              <a:t>Form</a:t>
            </a:r>
            <a:r>
              <a:rPr lang="es-ES" dirty="0"/>
              <a:t> es la porción de un documento HTML que aparece entre </a:t>
            </a:r>
            <a:r>
              <a:rPr lang="es-ES" dirty="0" smtClean="0"/>
              <a:t>las etiquetas </a:t>
            </a:r>
            <a:r>
              <a:rPr lang="es-ES" b="1" dirty="0"/>
              <a:t>&lt;</a:t>
            </a:r>
            <a:r>
              <a:rPr lang="es-ES" b="1" dirty="0" err="1"/>
              <a:t>form</a:t>
            </a:r>
            <a:r>
              <a:rPr lang="es-ES" b="1" dirty="0"/>
              <a:t>&gt;&lt;/</a:t>
            </a:r>
            <a:r>
              <a:rPr lang="es-ES" b="1" dirty="0" err="1"/>
              <a:t>form</a:t>
            </a:r>
            <a:r>
              <a:rPr lang="es-ES" b="1" dirty="0"/>
              <a:t>&gt;</a:t>
            </a:r>
          </a:p>
          <a:p>
            <a:endParaRPr lang="es-ES" dirty="0" smtClean="0"/>
          </a:p>
          <a:p>
            <a:r>
              <a:rPr lang="es-ES" dirty="0" smtClean="0"/>
              <a:t>Un </a:t>
            </a:r>
            <a:r>
              <a:rPr lang="es-ES" dirty="0"/>
              <a:t>botón </a:t>
            </a:r>
            <a:r>
              <a:rPr lang="es-ES" b="1" dirty="0" err="1"/>
              <a:t>submit</a:t>
            </a:r>
            <a:r>
              <a:rPr lang="es-ES" b="1" dirty="0"/>
              <a:t> (&lt;input </a:t>
            </a:r>
            <a:r>
              <a:rPr lang="es-ES" b="1" dirty="0" err="1"/>
              <a:t>type</a:t>
            </a:r>
            <a:r>
              <a:rPr lang="es-ES" b="1" dirty="0"/>
              <a:t>="</a:t>
            </a:r>
            <a:r>
              <a:rPr lang="es-ES" b="1" dirty="0" err="1"/>
              <a:t>submit</a:t>
            </a:r>
            <a:r>
              <a:rPr lang="es-ES" b="1" dirty="0"/>
              <a:t>"&gt;) juega un rol </a:t>
            </a:r>
            <a:r>
              <a:rPr lang="es-ES" b="1" dirty="0" smtClean="0"/>
              <a:t>especial. </a:t>
            </a:r>
            <a:r>
              <a:rPr lang="es-ES" dirty="0" smtClean="0"/>
              <a:t>Cuando </a:t>
            </a:r>
            <a:r>
              <a:rPr lang="es-ES" dirty="0"/>
              <a:t>es pulsado, el navegador envía el HTML </a:t>
            </a:r>
            <a:r>
              <a:rPr lang="es-ES" dirty="0" err="1"/>
              <a:t>Form</a:t>
            </a:r>
            <a:r>
              <a:rPr lang="es-ES" dirty="0"/>
              <a:t> junto con </a:t>
            </a:r>
            <a:r>
              <a:rPr lang="es-ES" dirty="0" smtClean="0"/>
              <a:t>cualquier entrada </a:t>
            </a:r>
            <a:r>
              <a:rPr lang="es-ES" dirty="0"/>
              <a:t>de datos del usuario al servidor Web</a:t>
            </a:r>
          </a:p>
          <a:p>
            <a:endParaRPr lang="es-ES" b="1" dirty="0" smtClean="0"/>
          </a:p>
          <a:p>
            <a:r>
              <a:rPr lang="es-ES" b="1" dirty="0" err="1" smtClean="0"/>
              <a:t>Method</a:t>
            </a:r>
            <a:r>
              <a:rPr lang="es-ES" b="1" dirty="0"/>
              <a:t>:</a:t>
            </a:r>
          </a:p>
          <a:p>
            <a:r>
              <a:rPr lang="es-ES" dirty="0" smtClean="0"/>
              <a:t>Si </a:t>
            </a:r>
            <a:r>
              <a:rPr lang="es-ES" dirty="0"/>
              <a:t>el atributo </a:t>
            </a:r>
            <a:r>
              <a:rPr lang="es-ES" dirty="0" err="1"/>
              <a:t>Method</a:t>
            </a:r>
            <a:r>
              <a:rPr lang="es-ES" dirty="0"/>
              <a:t> del </a:t>
            </a:r>
            <a:r>
              <a:rPr lang="es-ES" dirty="0" err="1"/>
              <a:t>form</a:t>
            </a:r>
            <a:r>
              <a:rPr lang="es-ES" dirty="0"/>
              <a:t> no está presente o tiene el valor GET, </a:t>
            </a:r>
            <a:r>
              <a:rPr lang="es-ES" dirty="0" smtClean="0"/>
              <a:t>el navegador </a:t>
            </a:r>
            <a:r>
              <a:rPr lang="es-ES" dirty="0"/>
              <a:t>enviará al servidor un comando HTTP GET</a:t>
            </a:r>
          </a:p>
          <a:p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el atributo </a:t>
            </a:r>
            <a:r>
              <a:rPr lang="es-ES" dirty="0" err="1"/>
              <a:t>Method</a:t>
            </a:r>
            <a:r>
              <a:rPr lang="es-ES" dirty="0"/>
              <a:t> del </a:t>
            </a:r>
            <a:r>
              <a:rPr lang="es-ES" dirty="0" err="1"/>
              <a:t>form</a:t>
            </a:r>
            <a:r>
              <a:rPr lang="es-ES" dirty="0"/>
              <a:t> tiene el valor POST, el navegador enviará </a:t>
            </a:r>
            <a:r>
              <a:rPr lang="es-ES" dirty="0" smtClean="0"/>
              <a:t>al servidor </a:t>
            </a:r>
            <a:r>
              <a:rPr lang="es-ES" dirty="0"/>
              <a:t>un comando HTTP POST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</a:t>
            </a:r>
            <a:r>
              <a:rPr lang="es-ES" dirty="0" err="1"/>
              <a:t>Forms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428736"/>
          <a:ext cx="8143932" cy="466344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4071966"/>
                <a:gridCol w="407196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Method</a:t>
                      </a:r>
                      <a:r>
                        <a:rPr lang="es-ES" dirty="0" smtClean="0"/>
                        <a:t> = GET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Method</a:t>
                      </a:r>
                      <a:r>
                        <a:rPr lang="es-ES" dirty="0" smtClean="0"/>
                        <a:t> = POST</a:t>
                      </a:r>
                    </a:p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</a:t>
                      </a:r>
                      <a:r>
                        <a:rPr lang="es-ES" dirty="0" err="1" smtClean="0"/>
                        <a:t>form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method</a:t>
                      </a:r>
                      <a:r>
                        <a:rPr lang="es-ES" dirty="0" smtClean="0"/>
                        <a:t>="</a:t>
                      </a:r>
                      <a:r>
                        <a:rPr lang="es-ES" dirty="0" err="1" smtClean="0"/>
                        <a:t>get</a:t>
                      </a:r>
                      <a:r>
                        <a:rPr lang="es-ES" dirty="0" smtClean="0"/>
                        <a:t>"&gt;</a:t>
                      </a:r>
                    </a:p>
                    <a:p>
                      <a:r>
                        <a:rPr lang="es-ES" dirty="0" smtClean="0"/>
                        <a:t>. . .</a:t>
                      </a:r>
                    </a:p>
                    <a:p>
                      <a:r>
                        <a:rPr lang="es-ES" dirty="0" smtClean="0"/>
                        <a:t>&lt;/</a:t>
                      </a:r>
                      <a:r>
                        <a:rPr lang="es-ES" dirty="0" err="1" smtClean="0"/>
                        <a:t>form</a:t>
                      </a:r>
                      <a:r>
                        <a:rPr lang="es-ES" dirty="0" smtClean="0"/>
                        <a:t>&gt;</a:t>
                      </a:r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GET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/suma.html?op1=2&amp;op2=2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HTTP/1.1</a:t>
                      </a:r>
                    </a:p>
                    <a:p>
                      <a:r>
                        <a:rPr lang="es-ES" dirty="0" smtClean="0"/>
                        <a:t>...</a:t>
                      </a:r>
                    </a:p>
                    <a:p>
                      <a:r>
                        <a:rPr lang="es-ES" dirty="0" err="1" smtClean="0"/>
                        <a:t>Connection</a:t>
                      </a:r>
                      <a:r>
                        <a:rPr lang="es-ES" dirty="0" smtClean="0"/>
                        <a:t>: </a:t>
                      </a:r>
                      <a:r>
                        <a:rPr lang="es-ES" dirty="0" err="1" smtClean="0"/>
                        <a:t>Keep-Alive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[</a:t>
                      </a:r>
                      <a:r>
                        <a:rPr lang="es-ES" dirty="0" err="1" smtClean="0"/>
                        <a:t>blank</a:t>
                      </a:r>
                      <a:r>
                        <a:rPr lang="es-ES" dirty="0" smtClean="0"/>
                        <a:t> line]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&lt;</a:t>
                      </a:r>
                      <a:r>
                        <a:rPr lang="es-ES" dirty="0" err="1" smtClean="0"/>
                        <a:t>form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method</a:t>
                      </a:r>
                      <a:r>
                        <a:rPr lang="es-ES" dirty="0" smtClean="0"/>
                        <a:t>="post"&gt;</a:t>
                      </a:r>
                    </a:p>
                    <a:p>
                      <a:r>
                        <a:rPr lang="es-ES" dirty="0" smtClean="0"/>
                        <a:t>. . .</a:t>
                      </a:r>
                    </a:p>
                    <a:p>
                      <a:r>
                        <a:rPr lang="es-ES" dirty="0" smtClean="0"/>
                        <a:t>&lt;/</a:t>
                      </a:r>
                      <a:r>
                        <a:rPr lang="es-ES" dirty="0" err="1" smtClean="0"/>
                        <a:t>form</a:t>
                      </a:r>
                      <a:r>
                        <a:rPr lang="es-ES" dirty="0" smtClean="0"/>
                        <a:t>&gt;</a:t>
                      </a:r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POST /suma.html HTTP/1.1</a:t>
                      </a:r>
                    </a:p>
                    <a:p>
                      <a:r>
                        <a:rPr lang="es-ES" dirty="0" smtClean="0"/>
                        <a:t>..</a:t>
                      </a:r>
                    </a:p>
                    <a:p>
                      <a:r>
                        <a:rPr lang="es-ES" dirty="0" smtClean="0"/>
                        <a:t>Content-</a:t>
                      </a:r>
                      <a:r>
                        <a:rPr lang="es-ES" dirty="0" err="1" smtClean="0"/>
                        <a:t>Type</a:t>
                      </a:r>
                      <a:r>
                        <a:rPr lang="es-ES" dirty="0" smtClean="0"/>
                        <a:t>: ...</a:t>
                      </a:r>
                    </a:p>
                    <a:p>
                      <a:r>
                        <a:rPr lang="es-ES" dirty="0" smtClean="0"/>
                        <a:t>Content-</a:t>
                      </a:r>
                      <a:r>
                        <a:rPr lang="es-ES" dirty="0" err="1" smtClean="0"/>
                        <a:t>Length</a:t>
                      </a:r>
                      <a:r>
                        <a:rPr lang="es-ES" dirty="0" smtClean="0"/>
                        <a:t>: 11</a:t>
                      </a:r>
                    </a:p>
                    <a:p>
                      <a:r>
                        <a:rPr lang="es-ES" dirty="0" smtClean="0"/>
                        <a:t>[</a:t>
                      </a:r>
                      <a:r>
                        <a:rPr lang="es-ES" dirty="0" err="1" smtClean="0"/>
                        <a:t>blank</a:t>
                      </a:r>
                      <a:r>
                        <a:rPr lang="es-ES" dirty="0" smtClean="0"/>
                        <a:t> line]</a:t>
                      </a:r>
                    </a:p>
                    <a:p>
                      <a:r>
                        <a:rPr lang="es-ES" dirty="0" smtClean="0"/>
                        <a:t>op1=2&amp;op2=2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El navegador envía los datos</a:t>
                      </a:r>
                    </a:p>
                    <a:p>
                      <a:r>
                        <a:rPr lang="es-ES" dirty="0" smtClean="0"/>
                        <a:t>introducidos como una</a:t>
                      </a:r>
                    </a:p>
                    <a:p>
                      <a:r>
                        <a:rPr lang="es-ES" dirty="0" smtClean="0"/>
                        <a:t>cadena de consulta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 navegador envía los datos</a:t>
                      </a:r>
                    </a:p>
                    <a:p>
                      <a:r>
                        <a:rPr lang="es-ES" dirty="0" smtClean="0"/>
                        <a:t>introducidos en el cuerpo</a:t>
                      </a:r>
                    </a:p>
                    <a:p>
                      <a:r>
                        <a:rPr lang="es-ES" dirty="0" smtClean="0"/>
                        <a:t>de la solicitud HTTP</a:t>
                      </a:r>
                    </a:p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Eventos </a:t>
            </a:r>
            <a:r>
              <a:rPr lang="es-ES" dirty="0"/>
              <a:t>en un </a:t>
            </a:r>
            <a:r>
              <a:rPr lang="es-ES" dirty="0" err="1"/>
              <a:t>WebForm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PostBack</a:t>
            </a:r>
            <a:endParaRPr lang="es-ES" dirty="0"/>
          </a:p>
          <a:p>
            <a:pPr lvl="1"/>
            <a:r>
              <a:rPr lang="es-ES" dirty="0" smtClean="0"/>
              <a:t>A </a:t>
            </a:r>
            <a:r>
              <a:rPr lang="es-ES" dirty="0"/>
              <a:t>instancias de un formulario Web mostrado en el cliente </a:t>
            </a:r>
            <a:r>
              <a:rPr lang="es-ES" dirty="0" smtClean="0"/>
              <a:t>cada evento </a:t>
            </a:r>
            <a:r>
              <a:rPr lang="es-ES" dirty="0"/>
              <a:t>sucedido en él genera un POST hacia el servidor y </a:t>
            </a:r>
            <a:r>
              <a:rPr lang="es-ES" dirty="0" smtClean="0"/>
              <a:t>una respuesta </a:t>
            </a:r>
            <a:r>
              <a:rPr lang="es-ES" dirty="0"/>
              <a:t>(BACK). Este ida y vuelta dentro de un </a:t>
            </a:r>
            <a:r>
              <a:rPr lang="es-ES" dirty="0" smtClean="0"/>
              <a:t>mismo formulario </a:t>
            </a:r>
            <a:r>
              <a:rPr lang="es-ES" dirty="0"/>
              <a:t>Web se llama </a:t>
            </a:r>
            <a:r>
              <a:rPr lang="es-ES" dirty="0" err="1" smtClean="0"/>
              <a:t>PostBack</a:t>
            </a:r>
            <a:endParaRPr lang="es-ES" dirty="0" smtClean="0"/>
          </a:p>
          <a:p>
            <a:pPr lvl="1"/>
            <a:endParaRPr lang="es-ES" dirty="0"/>
          </a:p>
          <a:p>
            <a:r>
              <a:rPr lang="es-ES" dirty="0" err="1" smtClean="0"/>
              <a:t>ViewState</a:t>
            </a:r>
            <a:endParaRPr lang="es-ES" dirty="0"/>
          </a:p>
          <a:p>
            <a:pPr lvl="1"/>
            <a:r>
              <a:rPr lang="es-ES" dirty="0" smtClean="0"/>
              <a:t>Es </a:t>
            </a:r>
            <a:r>
              <a:rPr lang="es-ES" dirty="0"/>
              <a:t>un mecanismo que permite (de forma automática) </a:t>
            </a:r>
            <a:r>
              <a:rPr lang="es-ES" dirty="0" smtClean="0"/>
              <a:t>mantener el </a:t>
            </a:r>
            <a:r>
              <a:rPr lang="es-ES" dirty="0"/>
              <a:t>estado de los controles del formulario Web entre </a:t>
            </a:r>
            <a:r>
              <a:rPr lang="es-ES" dirty="0" err="1"/>
              <a:t>PostBacks</a:t>
            </a:r>
            <a:endParaRPr lang="es-ES" dirty="0"/>
          </a:p>
          <a:p>
            <a:pPr lvl="1"/>
            <a:r>
              <a:rPr lang="es-ES" dirty="0" smtClean="0"/>
              <a:t>El </a:t>
            </a:r>
            <a:r>
              <a:rPr lang="es-ES" dirty="0"/>
              <a:t>estado de los controles viaja en un campo </a:t>
            </a:r>
            <a:r>
              <a:rPr lang="es-ES" dirty="0" smtClean="0"/>
              <a:t>oculto, denominado </a:t>
            </a:r>
            <a:r>
              <a:rPr lang="es-ES" dirty="0" err="1"/>
              <a:t>ViewState</a:t>
            </a:r>
            <a:r>
              <a:rPr lang="es-ES" dirty="0"/>
              <a:t>, por cada </a:t>
            </a:r>
            <a:r>
              <a:rPr lang="es-ES" dirty="0" err="1"/>
              <a:t>PostBack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419</TotalTime>
  <Words>1655</Words>
  <Application>Microsoft Office PowerPoint</Application>
  <PresentationFormat>Presentación en pantalla (4:3)</PresentationFormat>
  <Paragraphs>374</Paragraphs>
  <Slides>45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7" baseType="lpstr">
      <vt:lpstr>Viajes</vt:lpstr>
      <vt:lpstr>Fotografía de Photo Editor</vt:lpstr>
      <vt:lpstr>ASP.NET</vt:lpstr>
      <vt:lpstr>¿Qué es ASP.NET?</vt:lpstr>
      <vt:lpstr>Componentes de una aplicación Web </vt:lpstr>
      <vt:lpstr>Componentes de una aplicación Web </vt:lpstr>
      <vt:lpstr>Modelo de ejecución de ASP.NET</vt:lpstr>
      <vt:lpstr>Diferentes tipos de proyectos</vt:lpstr>
      <vt:lpstr>HTML Forms</vt:lpstr>
      <vt:lpstr>HTML Forms</vt:lpstr>
      <vt:lpstr>Eventos en un WebForm</vt:lpstr>
      <vt:lpstr>Eventos en un WebForm – Modelo de Eventos</vt:lpstr>
      <vt:lpstr>Formularios Web (Web Forms)</vt:lpstr>
      <vt:lpstr>Formularios Web (Web Forms)</vt:lpstr>
      <vt:lpstr>Componentes de un Web Form</vt:lpstr>
      <vt:lpstr>Componentes de un Web Form</vt:lpstr>
      <vt:lpstr>Componentes de un Web Form</vt:lpstr>
      <vt:lpstr>Componentes de un Web Form</vt:lpstr>
      <vt:lpstr>Controles de Servidor</vt:lpstr>
      <vt:lpstr>Tipos de Controles de Servidor</vt:lpstr>
      <vt:lpstr>Tipos de Controles de Servidor</vt:lpstr>
      <vt:lpstr>Equivalencias de Controles</vt:lpstr>
      <vt:lpstr>Equivalencias de Controles</vt:lpstr>
      <vt:lpstr>Formularios y Controles Web</vt:lpstr>
      <vt:lpstr>Controles de Validación</vt:lpstr>
      <vt:lpstr>Propiedades</vt:lpstr>
      <vt:lpstr>Métodos</vt:lpstr>
      <vt:lpstr>RequiredFieldValidator</vt:lpstr>
      <vt:lpstr>RangeValidator</vt:lpstr>
      <vt:lpstr>CompareValidator</vt:lpstr>
      <vt:lpstr>RegularExpressionValidator</vt:lpstr>
      <vt:lpstr>ValidationSummary</vt:lpstr>
      <vt:lpstr>Diapositiva 31</vt:lpstr>
      <vt:lpstr>Diapositiva 32</vt:lpstr>
      <vt:lpstr>Forzar validación en el servidor</vt:lpstr>
      <vt:lpstr>Controles de lista</vt:lpstr>
      <vt:lpstr>Relleno de la colección Items</vt:lpstr>
      <vt:lpstr>Características particulares</vt:lpstr>
      <vt:lpstr>Características particulares</vt:lpstr>
      <vt:lpstr>Características particulares</vt:lpstr>
      <vt:lpstr>Características particulares</vt:lpstr>
      <vt:lpstr>Calendar</vt:lpstr>
      <vt:lpstr>Calendar</vt:lpstr>
      <vt:lpstr>Autenticación</vt:lpstr>
      <vt:lpstr>Autenticación</vt:lpstr>
      <vt:lpstr>Master Pages</vt:lpstr>
      <vt:lpstr>Diapositiva 45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</dc:title>
  <dc:creator>ArielX</dc:creator>
  <cp:lastModifiedBy>Navegador</cp:lastModifiedBy>
  <cp:revision>36</cp:revision>
  <dcterms:created xsi:type="dcterms:W3CDTF">2009-06-21T17:46:10Z</dcterms:created>
  <dcterms:modified xsi:type="dcterms:W3CDTF">2009-06-22T13:19:59Z</dcterms:modified>
</cp:coreProperties>
</file>