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Barlow Medium" panose="020B0604020202020204" charset="0"/>
      <p:regular r:id="rId12"/>
    </p:embeddedFont>
    <p:embeddedFont>
      <p:font typeface="Calibri" panose="020F0502020204030204" pitchFamily="34" charset="0"/>
      <p:regular r:id="rId13"/>
      <p:bold r:id="rId14"/>
      <p:italic r:id="rId15"/>
      <p:boldItalic r:id="rId16"/>
    </p:embeddedFont>
    <p:embeddedFont>
      <p:font typeface="Barlow Bold" panose="020B0604020202020204" charset="0"/>
      <p:regular r:id="rId17"/>
    </p:embeddedFont>
    <p:embeddedFont>
      <p:font typeface="Barlow"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3" d="100"/>
          <a:sy n="73" d="100"/>
        </p:scale>
        <p:origin x="59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preencoded.png"/>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91718">
                <a:alpha val="90196"/>
              </a:srgbClr>
            </a:solidFill>
          </p:spPr>
        </p:sp>
      </p:grpSp>
      <p:grpSp>
        <p:nvGrpSpPr>
          <p:cNvPr id="6" name="Group 6"/>
          <p:cNvGrpSpPr/>
          <p:nvPr/>
        </p:nvGrpSpPr>
        <p:grpSpPr>
          <a:xfrm>
            <a:off x="0" y="0"/>
            <a:ext cx="6858000" cy="10287000"/>
            <a:chOff x="0" y="0"/>
            <a:chExt cx="9144000" cy="13716000"/>
          </a:xfrm>
        </p:grpSpPr>
        <p:sp>
          <p:nvSpPr>
            <p:cNvPr id="7" name="Freeform 7" descr="preencoded.png"/>
            <p:cNvSpPr/>
            <p:nvPr/>
          </p:nvSpPr>
          <p:spPr>
            <a:xfrm>
              <a:off x="0" y="0"/>
              <a:ext cx="9144000" cy="13716000"/>
            </a:xfrm>
            <a:custGeom>
              <a:avLst/>
              <a:gdLst/>
              <a:ahLst/>
              <a:cxnLst/>
              <a:rect l="l" t="t" r="r" b="b"/>
              <a:pathLst>
                <a:path w="9144000" h="13716000">
                  <a:moveTo>
                    <a:pt x="0" y="0"/>
                  </a:moveTo>
                  <a:lnTo>
                    <a:pt x="9144000" y="0"/>
                  </a:lnTo>
                  <a:lnTo>
                    <a:pt x="9144000" y="13716000"/>
                  </a:lnTo>
                  <a:lnTo>
                    <a:pt x="0" y="13716000"/>
                  </a:lnTo>
                  <a:lnTo>
                    <a:pt x="0" y="0"/>
                  </a:lnTo>
                  <a:close/>
                </a:path>
              </a:pathLst>
            </a:custGeom>
            <a:blipFill>
              <a:blip r:embed="rId3"/>
              <a:stretch>
                <a:fillRect/>
              </a:stretch>
            </a:blipFill>
          </p:spPr>
        </p:sp>
      </p:grpSp>
      <p:sp>
        <p:nvSpPr>
          <p:cNvPr id="8" name="TextBox 8"/>
          <p:cNvSpPr txBox="1"/>
          <p:nvPr/>
        </p:nvSpPr>
        <p:spPr>
          <a:xfrm>
            <a:off x="7938046" y="3769816"/>
            <a:ext cx="9269909" cy="1752600"/>
          </a:xfrm>
          <a:prstGeom prst="rect">
            <a:avLst/>
          </a:prstGeom>
        </p:spPr>
        <p:txBody>
          <a:bodyPr lIns="0" tIns="0" rIns="0" bIns="0" rtlCol="0" anchor="t">
            <a:spAutoFit/>
          </a:bodyPr>
          <a:lstStyle/>
          <a:p>
            <a:pPr algn="l">
              <a:lnSpc>
                <a:spcPts val="6749"/>
              </a:lnSpc>
            </a:pPr>
            <a:r>
              <a:rPr lang="en-US" sz="5374" b="1" dirty="0" err="1">
                <a:solidFill>
                  <a:srgbClr val="F65F62"/>
                </a:solidFill>
                <a:latin typeface="Barlow Medium"/>
                <a:ea typeface="Barlow Medium"/>
                <a:cs typeface="Barlow Medium"/>
                <a:sym typeface="Barlow Medium"/>
              </a:rPr>
              <a:t>TuneAura</a:t>
            </a:r>
            <a:r>
              <a:rPr lang="en-US" sz="5374" b="1" dirty="0">
                <a:solidFill>
                  <a:srgbClr val="FFFFFF"/>
                </a:solidFill>
                <a:latin typeface="Barlow Medium"/>
                <a:ea typeface="Barlow Medium"/>
                <a:cs typeface="Barlow Medium"/>
                <a:sym typeface="Barlow Medium"/>
              </a:rPr>
              <a:t>: Your Mood, Your Music</a:t>
            </a:r>
          </a:p>
        </p:txBody>
      </p:sp>
      <p:sp>
        <p:nvSpPr>
          <p:cNvPr id="9" name="TextBox 9"/>
          <p:cNvSpPr txBox="1"/>
          <p:nvPr/>
        </p:nvSpPr>
        <p:spPr>
          <a:xfrm>
            <a:off x="7938046" y="5880497"/>
            <a:ext cx="9269909" cy="598586"/>
          </a:xfrm>
          <a:prstGeom prst="rect">
            <a:avLst/>
          </a:prstGeom>
        </p:spPr>
        <p:txBody>
          <a:bodyPr lIns="0" tIns="0" rIns="0" bIns="0" rtlCol="0" anchor="t">
            <a:spAutoFit/>
          </a:bodyPr>
          <a:lstStyle/>
          <a:p>
            <a:pPr algn="l">
              <a:lnSpc>
                <a:spcPts val="3875"/>
              </a:lnSpc>
            </a:pPr>
            <a:r>
              <a:rPr lang="en-US" sz="2375" dirty="0">
                <a:solidFill>
                  <a:srgbClr val="E5E0DF"/>
                </a:solidFill>
                <a:latin typeface="Barlow"/>
                <a:ea typeface="Barlow"/>
                <a:cs typeface="Barlow"/>
                <a:sym typeface="Barlow"/>
              </a:rPr>
              <a:t>Developed by Team Four · August 19, 2025</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2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preencoded.png"/>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91718">
                <a:alpha val="90196"/>
              </a:srgbClr>
            </a:solidFill>
          </p:spPr>
        </p:sp>
      </p:grpSp>
      <p:grpSp>
        <p:nvGrpSpPr>
          <p:cNvPr id="6" name="Group 6"/>
          <p:cNvGrpSpPr/>
          <p:nvPr/>
        </p:nvGrpSpPr>
        <p:grpSpPr>
          <a:xfrm>
            <a:off x="0" y="0"/>
            <a:ext cx="18288000" cy="3857625"/>
            <a:chOff x="0" y="0"/>
            <a:chExt cx="24384000" cy="5143500"/>
          </a:xfrm>
        </p:grpSpPr>
        <p:sp>
          <p:nvSpPr>
            <p:cNvPr id="7" name="Freeform 7" descr="preencoded.png"/>
            <p:cNvSpPr/>
            <p:nvPr/>
          </p:nvSpPr>
          <p:spPr>
            <a:xfrm>
              <a:off x="0" y="0"/>
              <a:ext cx="24384000" cy="5143500"/>
            </a:xfrm>
            <a:custGeom>
              <a:avLst/>
              <a:gdLst/>
              <a:ahLst/>
              <a:cxnLst/>
              <a:rect l="l" t="t" r="r" b="b"/>
              <a:pathLst>
                <a:path w="24384000" h="5143500">
                  <a:moveTo>
                    <a:pt x="0" y="0"/>
                  </a:moveTo>
                  <a:lnTo>
                    <a:pt x="24384000" y="0"/>
                  </a:lnTo>
                  <a:lnTo>
                    <a:pt x="24384000" y="5143500"/>
                  </a:lnTo>
                  <a:lnTo>
                    <a:pt x="0" y="5143500"/>
                  </a:lnTo>
                  <a:lnTo>
                    <a:pt x="0" y="0"/>
                  </a:lnTo>
                  <a:close/>
                </a:path>
              </a:pathLst>
            </a:custGeom>
            <a:blipFill>
              <a:blip r:embed="rId3"/>
              <a:stretch>
                <a:fillRect/>
              </a:stretch>
            </a:blipFill>
          </p:spPr>
        </p:sp>
      </p:grpSp>
      <p:sp>
        <p:nvSpPr>
          <p:cNvPr id="8" name="TextBox 8"/>
          <p:cNvSpPr txBox="1"/>
          <p:nvPr/>
        </p:nvSpPr>
        <p:spPr>
          <a:xfrm>
            <a:off x="1080046" y="5459909"/>
            <a:ext cx="6983016" cy="895350"/>
          </a:xfrm>
          <a:prstGeom prst="rect">
            <a:avLst/>
          </a:prstGeom>
        </p:spPr>
        <p:txBody>
          <a:bodyPr lIns="0" tIns="0" rIns="0" bIns="0" rtlCol="0" anchor="t">
            <a:spAutoFit/>
          </a:bodyPr>
          <a:lstStyle/>
          <a:p>
            <a:pPr algn="l">
              <a:lnSpc>
                <a:spcPts val="6749"/>
              </a:lnSpc>
            </a:pPr>
            <a:r>
              <a:rPr lang="en-US" sz="5374" b="1">
                <a:solidFill>
                  <a:srgbClr val="FFFFFF"/>
                </a:solidFill>
                <a:latin typeface="Barlow Medium"/>
                <a:ea typeface="Barlow Medium"/>
                <a:cs typeface="Barlow Medium"/>
                <a:sym typeface="Barlow Medium"/>
              </a:rPr>
              <a:t>Join Us on this </a:t>
            </a:r>
            <a:r>
              <a:rPr lang="en-US" sz="5374" b="1">
                <a:solidFill>
                  <a:srgbClr val="F65F62"/>
                </a:solidFill>
                <a:latin typeface="Barlow Medium"/>
                <a:ea typeface="Barlow Medium"/>
                <a:cs typeface="Barlow Medium"/>
                <a:sym typeface="Barlow Medium"/>
              </a:rPr>
              <a:t>Journey</a:t>
            </a:r>
          </a:p>
        </p:txBody>
      </p:sp>
      <p:sp>
        <p:nvSpPr>
          <p:cNvPr id="9" name="TextBox 9"/>
          <p:cNvSpPr txBox="1"/>
          <p:nvPr/>
        </p:nvSpPr>
        <p:spPr>
          <a:xfrm>
            <a:off x="1080046" y="6713339"/>
            <a:ext cx="16127909" cy="598586"/>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We invite you to explore TuneAura and witness the synergy of music and emotion.</a:t>
            </a:r>
          </a:p>
        </p:txBody>
      </p:sp>
      <p:sp>
        <p:nvSpPr>
          <p:cNvPr id="10" name="TextBox 10"/>
          <p:cNvSpPr txBox="1"/>
          <p:nvPr/>
        </p:nvSpPr>
        <p:spPr>
          <a:xfrm>
            <a:off x="1080046" y="7554217"/>
            <a:ext cx="16127909" cy="1092399"/>
          </a:xfrm>
          <a:prstGeom prst="rect">
            <a:avLst/>
          </a:prstGeom>
        </p:spPr>
        <p:txBody>
          <a:bodyPr lIns="0" tIns="0" rIns="0" bIns="0" rtlCol="0" anchor="t">
            <a:spAutoFit/>
          </a:bodyPr>
          <a:lstStyle/>
          <a:p>
            <a:pPr algn="ctr">
              <a:lnSpc>
                <a:spcPts val="3875"/>
              </a:lnSpc>
            </a:pPr>
            <a:r>
              <a:rPr lang="en-US" sz="2375" b="1">
                <a:solidFill>
                  <a:srgbClr val="E5E0DF"/>
                </a:solidFill>
                <a:latin typeface="Barlow Bold"/>
                <a:ea typeface="Barlow Bold"/>
                <a:cs typeface="Barlow Bold"/>
                <a:sym typeface="Barlow Bold"/>
              </a:rPr>
              <a:t>TuneAura Team Four</a:t>
            </a:r>
            <a:r>
              <a:rPr lang="en-US" sz="2375">
                <a:solidFill>
                  <a:srgbClr val="E5E0DF"/>
                </a:solidFill>
                <a:latin typeface="Barlow"/>
                <a:ea typeface="Barlow"/>
                <a:cs typeface="Barlow"/>
                <a:sym typeface="Barlow"/>
              </a:rPr>
              <a:t> [Your Contact Information/Website]</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preencoded.png"/>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91718">
                <a:alpha val="90196"/>
              </a:srgbClr>
            </a:solidFill>
          </p:spPr>
        </p:sp>
      </p:grpSp>
      <p:sp>
        <p:nvSpPr>
          <p:cNvPr id="6" name="TextBox 6"/>
          <p:cNvSpPr txBox="1"/>
          <p:nvPr/>
        </p:nvSpPr>
        <p:spPr>
          <a:xfrm>
            <a:off x="7429500" y="2440781"/>
            <a:ext cx="3429000" cy="447675"/>
          </a:xfrm>
          <a:prstGeom prst="rect">
            <a:avLst/>
          </a:prstGeom>
        </p:spPr>
        <p:txBody>
          <a:bodyPr lIns="0" tIns="0" rIns="0" bIns="0" rtlCol="0" anchor="t">
            <a:spAutoFit/>
          </a:bodyPr>
          <a:lstStyle/>
          <a:p>
            <a:pPr algn="ctr">
              <a:lnSpc>
                <a:spcPts val="3374"/>
              </a:lnSpc>
            </a:pPr>
            <a:r>
              <a:rPr lang="en-US" sz="2687" b="1">
                <a:solidFill>
                  <a:srgbClr val="FFFFFF"/>
                </a:solidFill>
                <a:latin typeface="Barlow Medium"/>
                <a:ea typeface="Barlow Medium"/>
                <a:cs typeface="Barlow Medium"/>
                <a:sym typeface="Barlow Medium"/>
              </a:rPr>
              <a:t>Project Abstract</a:t>
            </a:r>
          </a:p>
        </p:txBody>
      </p:sp>
      <p:sp>
        <p:nvSpPr>
          <p:cNvPr id="7" name="TextBox 7"/>
          <p:cNvSpPr txBox="1"/>
          <p:nvPr/>
        </p:nvSpPr>
        <p:spPr>
          <a:xfrm>
            <a:off x="1080046" y="3158877"/>
            <a:ext cx="9701659" cy="895350"/>
          </a:xfrm>
          <a:prstGeom prst="rect">
            <a:avLst/>
          </a:prstGeom>
        </p:spPr>
        <p:txBody>
          <a:bodyPr lIns="0" tIns="0" rIns="0" bIns="0" rtlCol="0" anchor="t">
            <a:spAutoFit/>
          </a:bodyPr>
          <a:lstStyle/>
          <a:p>
            <a:pPr algn="l">
              <a:lnSpc>
                <a:spcPts val="6749"/>
              </a:lnSpc>
            </a:pPr>
            <a:r>
              <a:rPr lang="en-US" sz="5374" b="1">
                <a:solidFill>
                  <a:srgbClr val="FFFFFF"/>
                </a:solidFill>
                <a:latin typeface="Barlow Medium"/>
                <a:ea typeface="Barlow Medium"/>
                <a:cs typeface="Barlow Medium"/>
                <a:sym typeface="Barlow Medium"/>
              </a:rPr>
              <a:t>The </a:t>
            </a:r>
            <a:r>
              <a:rPr lang="en-US" sz="5374" b="1">
                <a:solidFill>
                  <a:srgbClr val="F65F62"/>
                </a:solidFill>
                <a:latin typeface="Barlow Medium"/>
                <a:ea typeface="Barlow Medium"/>
                <a:cs typeface="Barlow Medium"/>
                <a:sym typeface="Barlow Medium"/>
              </a:rPr>
              <a:t>Future of Music</a:t>
            </a:r>
            <a:r>
              <a:rPr lang="en-US" sz="5374" b="1">
                <a:solidFill>
                  <a:srgbClr val="FFFFFF"/>
                </a:solidFill>
                <a:latin typeface="Barlow Medium"/>
                <a:ea typeface="Barlow Medium"/>
                <a:cs typeface="Barlow Medium"/>
                <a:sym typeface="Barlow Medium"/>
              </a:rPr>
              <a:t> is Emotional</a:t>
            </a:r>
          </a:p>
        </p:txBody>
      </p:sp>
      <p:sp>
        <p:nvSpPr>
          <p:cNvPr id="8" name="TextBox 8"/>
          <p:cNvSpPr txBox="1"/>
          <p:nvPr/>
        </p:nvSpPr>
        <p:spPr>
          <a:xfrm>
            <a:off x="1080046" y="4412307"/>
            <a:ext cx="16127909" cy="1586210"/>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In an era where music is deeply intertwined with emotional well-being, manually choosing songs to suit one’s mood can be tedious and imprecise. TuneAura addresses this by leveraging emotion recognition technologies to identify the user’s mood—categorized into states like happy, sad, relaxed, angry, or energetic.</a:t>
            </a:r>
          </a:p>
        </p:txBody>
      </p:sp>
      <p:sp>
        <p:nvSpPr>
          <p:cNvPr id="9" name="TextBox 9"/>
          <p:cNvSpPr txBox="1"/>
          <p:nvPr/>
        </p:nvSpPr>
        <p:spPr>
          <a:xfrm>
            <a:off x="1080046" y="6240810"/>
            <a:ext cx="16127909" cy="1586210"/>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Based on this detection, the system curates and plays music that aligns with the user’s current emotional context. TuneAura offers a personalized, intuitive, and emotionally responsive music experience, showcasing how AI can create human-centric digital applications.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preencoded.png"/>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91718">
                <a:alpha val="90196"/>
              </a:srgbClr>
            </a:solidFill>
          </p:spPr>
        </p:sp>
      </p:grpSp>
      <p:sp>
        <p:nvSpPr>
          <p:cNvPr id="6" name="TextBox 6"/>
          <p:cNvSpPr txBox="1"/>
          <p:nvPr/>
        </p:nvSpPr>
        <p:spPr>
          <a:xfrm>
            <a:off x="1080046" y="1615827"/>
            <a:ext cx="6858000" cy="895350"/>
          </a:xfrm>
          <a:prstGeom prst="rect">
            <a:avLst/>
          </a:prstGeom>
        </p:spPr>
        <p:txBody>
          <a:bodyPr lIns="0" tIns="0" rIns="0" bIns="0" rtlCol="0" anchor="t">
            <a:spAutoFit/>
          </a:bodyPr>
          <a:lstStyle/>
          <a:p>
            <a:pPr algn="l">
              <a:lnSpc>
                <a:spcPts val="6749"/>
              </a:lnSpc>
            </a:pPr>
            <a:r>
              <a:rPr lang="en-US" sz="5374" b="1">
                <a:solidFill>
                  <a:srgbClr val="FFFFFF"/>
                </a:solidFill>
                <a:latin typeface="Barlow Medium"/>
                <a:ea typeface="Barlow Medium"/>
                <a:cs typeface="Barlow Medium"/>
                <a:sym typeface="Barlow Medium"/>
              </a:rPr>
              <a:t>Why </a:t>
            </a:r>
            <a:r>
              <a:rPr lang="en-US" sz="5374" b="1">
                <a:solidFill>
                  <a:srgbClr val="F65F62"/>
                </a:solidFill>
                <a:latin typeface="Barlow Medium"/>
                <a:ea typeface="Barlow Medium"/>
                <a:cs typeface="Barlow Medium"/>
                <a:sym typeface="Barlow Medium"/>
              </a:rPr>
              <a:t>TuneAura</a:t>
            </a:r>
            <a:r>
              <a:rPr lang="en-US" sz="5374" b="1">
                <a:solidFill>
                  <a:srgbClr val="FFFFFF"/>
                </a:solidFill>
                <a:latin typeface="Barlow Medium"/>
                <a:ea typeface="Barlow Medium"/>
                <a:cs typeface="Barlow Medium"/>
                <a:sym typeface="Barlow Medium"/>
              </a:rPr>
              <a:t>?</a:t>
            </a:r>
          </a:p>
        </p:txBody>
      </p:sp>
      <p:grpSp>
        <p:nvGrpSpPr>
          <p:cNvPr id="7" name="Group 7"/>
          <p:cNvGrpSpPr/>
          <p:nvPr/>
        </p:nvGrpSpPr>
        <p:grpSpPr>
          <a:xfrm>
            <a:off x="1080046" y="3591222"/>
            <a:ext cx="5170289" cy="3707160"/>
            <a:chOff x="0" y="0"/>
            <a:chExt cx="6893718" cy="4942880"/>
          </a:xfrm>
        </p:grpSpPr>
        <p:sp>
          <p:nvSpPr>
            <p:cNvPr id="8" name="Freeform 8"/>
            <p:cNvSpPr/>
            <p:nvPr/>
          </p:nvSpPr>
          <p:spPr>
            <a:xfrm>
              <a:off x="0" y="0"/>
              <a:ext cx="6893687" cy="4942840"/>
            </a:xfrm>
            <a:custGeom>
              <a:avLst/>
              <a:gdLst/>
              <a:ahLst/>
              <a:cxnLst/>
              <a:rect l="l" t="t" r="r" b="b"/>
              <a:pathLst>
                <a:path w="6893687" h="4942840">
                  <a:moveTo>
                    <a:pt x="0" y="243840"/>
                  </a:moveTo>
                  <a:cubicBezTo>
                    <a:pt x="0" y="109220"/>
                    <a:pt x="109220" y="0"/>
                    <a:pt x="243840" y="0"/>
                  </a:cubicBezTo>
                  <a:lnTo>
                    <a:pt x="6649847" y="0"/>
                  </a:lnTo>
                  <a:cubicBezTo>
                    <a:pt x="6784467" y="0"/>
                    <a:pt x="6893687" y="109220"/>
                    <a:pt x="6893687" y="243840"/>
                  </a:cubicBezTo>
                  <a:lnTo>
                    <a:pt x="6893687" y="4699000"/>
                  </a:lnTo>
                  <a:cubicBezTo>
                    <a:pt x="6893687" y="4833620"/>
                    <a:pt x="6784467" y="4942840"/>
                    <a:pt x="6649847" y="4942840"/>
                  </a:cubicBezTo>
                  <a:lnTo>
                    <a:pt x="243840" y="4942840"/>
                  </a:lnTo>
                  <a:cubicBezTo>
                    <a:pt x="109220" y="4942840"/>
                    <a:pt x="0" y="4833747"/>
                    <a:pt x="0" y="4699000"/>
                  </a:cubicBezTo>
                  <a:close/>
                </a:path>
              </a:pathLst>
            </a:custGeom>
            <a:solidFill>
              <a:srgbClr val="191718">
                <a:alpha val="90196"/>
              </a:srgbClr>
            </a:solidFill>
          </p:spPr>
        </p:sp>
      </p:grpSp>
      <p:grpSp>
        <p:nvGrpSpPr>
          <p:cNvPr id="9" name="Group 9"/>
          <p:cNvGrpSpPr/>
          <p:nvPr/>
        </p:nvGrpSpPr>
        <p:grpSpPr>
          <a:xfrm>
            <a:off x="1080046" y="3553122"/>
            <a:ext cx="5170289" cy="152400"/>
            <a:chOff x="0" y="0"/>
            <a:chExt cx="6893718" cy="203200"/>
          </a:xfrm>
        </p:grpSpPr>
        <p:sp>
          <p:nvSpPr>
            <p:cNvPr id="10" name="Freeform 10"/>
            <p:cNvSpPr/>
            <p:nvPr/>
          </p:nvSpPr>
          <p:spPr>
            <a:xfrm>
              <a:off x="0" y="0"/>
              <a:ext cx="6893687" cy="203200"/>
            </a:xfrm>
            <a:custGeom>
              <a:avLst/>
              <a:gdLst/>
              <a:ahLst/>
              <a:cxnLst/>
              <a:rect l="l" t="t" r="r" b="b"/>
              <a:pathLst>
                <a:path w="6893687" h="203200">
                  <a:moveTo>
                    <a:pt x="0" y="101600"/>
                  </a:moveTo>
                  <a:cubicBezTo>
                    <a:pt x="0" y="45466"/>
                    <a:pt x="45466" y="0"/>
                    <a:pt x="101600" y="0"/>
                  </a:cubicBezTo>
                  <a:lnTo>
                    <a:pt x="6792087" y="0"/>
                  </a:lnTo>
                  <a:cubicBezTo>
                    <a:pt x="6848221" y="0"/>
                    <a:pt x="6893687" y="45466"/>
                    <a:pt x="6893687" y="101600"/>
                  </a:cubicBezTo>
                  <a:cubicBezTo>
                    <a:pt x="6893687" y="157734"/>
                    <a:pt x="6848221" y="203200"/>
                    <a:pt x="6792087" y="203200"/>
                  </a:cubicBezTo>
                  <a:lnTo>
                    <a:pt x="101600" y="203200"/>
                  </a:lnTo>
                  <a:cubicBezTo>
                    <a:pt x="45466" y="203200"/>
                    <a:pt x="0" y="157734"/>
                    <a:pt x="0" y="101600"/>
                  </a:cubicBezTo>
                  <a:close/>
                </a:path>
              </a:pathLst>
            </a:custGeom>
            <a:solidFill>
              <a:srgbClr val="F65F62"/>
            </a:solidFill>
          </p:spPr>
        </p:sp>
      </p:grpSp>
      <p:grpSp>
        <p:nvGrpSpPr>
          <p:cNvPr id="11" name="Group 11"/>
          <p:cNvGrpSpPr/>
          <p:nvPr/>
        </p:nvGrpSpPr>
        <p:grpSpPr>
          <a:xfrm>
            <a:off x="3202335" y="3128368"/>
            <a:ext cx="925711" cy="925711"/>
            <a:chOff x="0" y="0"/>
            <a:chExt cx="1234282" cy="1234282"/>
          </a:xfrm>
        </p:grpSpPr>
        <p:sp>
          <p:nvSpPr>
            <p:cNvPr id="12" name="Freeform 12"/>
            <p:cNvSpPr/>
            <p:nvPr/>
          </p:nvSpPr>
          <p:spPr>
            <a:xfrm>
              <a:off x="0" y="0"/>
              <a:ext cx="1234313" cy="1234313"/>
            </a:xfrm>
            <a:custGeom>
              <a:avLst/>
              <a:gdLst/>
              <a:ahLst/>
              <a:cxnLst/>
              <a:rect l="l" t="t" r="r" b="b"/>
              <a:pathLst>
                <a:path w="1234313" h="1234313">
                  <a:moveTo>
                    <a:pt x="0" y="617093"/>
                  </a:moveTo>
                  <a:cubicBezTo>
                    <a:pt x="0" y="276352"/>
                    <a:pt x="276352" y="0"/>
                    <a:pt x="617093" y="0"/>
                  </a:cubicBezTo>
                  <a:cubicBezTo>
                    <a:pt x="957834" y="0"/>
                    <a:pt x="1234313" y="276352"/>
                    <a:pt x="1234313" y="617093"/>
                  </a:cubicBezTo>
                  <a:cubicBezTo>
                    <a:pt x="1234313" y="957834"/>
                    <a:pt x="957961" y="1234313"/>
                    <a:pt x="617093" y="1234313"/>
                  </a:cubicBezTo>
                  <a:cubicBezTo>
                    <a:pt x="276225" y="1234313"/>
                    <a:pt x="0" y="957961"/>
                    <a:pt x="0" y="617093"/>
                  </a:cubicBezTo>
                  <a:close/>
                </a:path>
              </a:pathLst>
            </a:custGeom>
            <a:solidFill>
              <a:srgbClr val="F65F62"/>
            </a:solidFill>
          </p:spPr>
        </p:sp>
      </p:grpSp>
      <p:sp>
        <p:nvSpPr>
          <p:cNvPr id="13" name="TextBox 13"/>
          <p:cNvSpPr txBox="1"/>
          <p:nvPr/>
        </p:nvSpPr>
        <p:spPr>
          <a:xfrm>
            <a:off x="3480047" y="3235970"/>
            <a:ext cx="370285" cy="586680"/>
          </a:xfrm>
          <a:prstGeom prst="rect">
            <a:avLst/>
          </a:prstGeom>
        </p:spPr>
        <p:txBody>
          <a:bodyPr lIns="0" tIns="0" rIns="0" bIns="0" rtlCol="0" anchor="t">
            <a:spAutoFit/>
          </a:bodyPr>
          <a:lstStyle/>
          <a:p>
            <a:pPr algn="l">
              <a:lnSpc>
                <a:spcPts val="4625"/>
              </a:lnSpc>
            </a:pPr>
            <a:r>
              <a:rPr lang="en-US" sz="2874" b="1">
                <a:solidFill>
                  <a:srgbClr val="000000"/>
                </a:solidFill>
                <a:latin typeface="Barlow Medium"/>
                <a:ea typeface="Barlow Medium"/>
                <a:cs typeface="Barlow Medium"/>
                <a:sym typeface="Barlow Medium"/>
              </a:rPr>
              <a:t>1</a:t>
            </a:r>
          </a:p>
        </p:txBody>
      </p:sp>
      <p:sp>
        <p:nvSpPr>
          <p:cNvPr id="14" name="TextBox 14"/>
          <p:cNvSpPr txBox="1"/>
          <p:nvPr/>
        </p:nvSpPr>
        <p:spPr>
          <a:xfrm>
            <a:off x="1426666" y="4343697"/>
            <a:ext cx="3429000" cy="447675"/>
          </a:xfrm>
          <a:prstGeom prst="rect">
            <a:avLst/>
          </a:prstGeom>
        </p:spPr>
        <p:txBody>
          <a:bodyPr lIns="0" tIns="0" rIns="0" bIns="0" rtlCol="0" anchor="t">
            <a:spAutoFit/>
          </a:bodyPr>
          <a:lstStyle/>
          <a:p>
            <a:pPr algn="l">
              <a:lnSpc>
                <a:spcPts val="3374"/>
              </a:lnSpc>
            </a:pPr>
            <a:r>
              <a:rPr lang="en-US" sz="2687" b="1">
                <a:solidFill>
                  <a:srgbClr val="E5E0DF"/>
                </a:solidFill>
                <a:latin typeface="Barlow Medium"/>
                <a:ea typeface="Barlow Medium"/>
                <a:cs typeface="Barlow Medium"/>
                <a:sym typeface="Barlow Medium"/>
              </a:rPr>
              <a:t>Seamless Experience</a:t>
            </a:r>
          </a:p>
        </p:txBody>
      </p:sp>
      <p:sp>
        <p:nvSpPr>
          <p:cNvPr id="15" name="TextBox 15"/>
          <p:cNvSpPr txBox="1"/>
          <p:nvPr/>
        </p:nvSpPr>
        <p:spPr>
          <a:xfrm>
            <a:off x="1426666" y="4871740"/>
            <a:ext cx="4477047" cy="2080022"/>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Music is essential for emotional regulation, but finding the right song can be time-consuming. TuneAura bridges this gap.</a:t>
            </a:r>
          </a:p>
        </p:txBody>
      </p:sp>
      <p:grpSp>
        <p:nvGrpSpPr>
          <p:cNvPr id="16" name="Group 16"/>
          <p:cNvGrpSpPr/>
          <p:nvPr/>
        </p:nvGrpSpPr>
        <p:grpSpPr>
          <a:xfrm>
            <a:off x="6558855" y="3591222"/>
            <a:ext cx="5170289" cy="3707160"/>
            <a:chOff x="0" y="0"/>
            <a:chExt cx="6893718" cy="4942880"/>
          </a:xfrm>
        </p:grpSpPr>
        <p:sp>
          <p:nvSpPr>
            <p:cNvPr id="17" name="Freeform 17"/>
            <p:cNvSpPr/>
            <p:nvPr/>
          </p:nvSpPr>
          <p:spPr>
            <a:xfrm>
              <a:off x="0" y="0"/>
              <a:ext cx="6893687" cy="4942840"/>
            </a:xfrm>
            <a:custGeom>
              <a:avLst/>
              <a:gdLst/>
              <a:ahLst/>
              <a:cxnLst/>
              <a:rect l="l" t="t" r="r" b="b"/>
              <a:pathLst>
                <a:path w="6893687" h="4942840">
                  <a:moveTo>
                    <a:pt x="0" y="243840"/>
                  </a:moveTo>
                  <a:cubicBezTo>
                    <a:pt x="0" y="109220"/>
                    <a:pt x="109220" y="0"/>
                    <a:pt x="243840" y="0"/>
                  </a:cubicBezTo>
                  <a:lnTo>
                    <a:pt x="6649847" y="0"/>
                  </a:lnTo>
                  <a:cubicBezTo>
                    <a:pt x="6784467" y="0"/>
                    <a:pt x="6893687" y="109220"/>
                    <a:pt x="6893687" y="243840"/>
                  </a:cubicBezTo>
                  <a:lnTo>
                    <a:pt x="6893687" y="4699000"/>
                  </a:lnTo>
                  <a:cubicBezTo>
                    <a:pt x="6893687" y="4833620"/>
                    <a:pt x="6784467" y="4942840"/>
                    <a:pt x="6649847" y="4942840"/>
                  </a:cubicBezTo>
                  <a:lnTo>
                    <a:pt x="243840" y="4942840"/>
                  </a:lnTo>
                  <a:cubicBezTo>
                    <a:pt x="109220" y="4942840"/>
                    <a:pt x="0" y="4833747"/>
                    <a:pt x="0" y="4699000"/>
                  </a:cubicBezTo>
                  <a:close/>
                </a:path>
              </a:pathLst>
            </a:custGeom>
            <a:solidFill>
              <a:srgbClr val="191718">
                <a:alpha val="90196"/>
              </a:srgbClr>
            </a:solidFill>
          </p:spPr>
        </p:sp>
      </p:grpSp>
      <p:grpSp>
        <p:nvGrpSpPr>
          <p:cNvPr id="18" name="Group 18"/>
          <p:cNvGrpSpPr/>
          <p:nvPr/>
        </p:nvGrpSpPr>
        <p:grpSpPr>
          <a:xfrm>
            <a:off x="6558855" y="3553122"/>
            <a:ext cx="5170289" cy="152400"/>
            <a:chOff x="0" y="0"/>
            <a:chExt cx="6893718" cy="203200"/>
          </a:xfrm>
        </p:grpSpPr>
        <p:sp>
          <p:nvSpPr>
            <p:cNvPr id="19" name="Freeform 19"/>
            <p:cNvSpPr/>
            <p:nvPr/>
          </p:nvSpPr>
          <p:spPr>
            <a:xfrm>
              <a:off x="0" y="0"/>
              <a:ext cx="6893687" cy="203200"/>
            </a:xfrm>
            <a:custGeom>
              <a:avLst/>
              <a:gdLst/>
              <a:ahLst/>
              <a:cxnLst/>
              <a:rect l="l" t="t" r="r" b="b"/>
              <a:pathLst>
                <a:path w="6893687" h="203200">
                  <a:moveTo>
                    <a:pt x="0" y="101600"/>
                  </a:moveTo>
                  <a:cubicBezTo>
                    <a:pt x="0" y="45466"/>
                    <a:pt x="45466" y="0"/>
                    <a:pt x="101600" y="0"/>
                  </a:cubicBezTo>
                  <a:lnTo>
                    <a:pt x="6792087" y="0"/>
                  </a:lnTo>
                  <a:cubicBezTo>
                    <a:pt x="6848221" y="0"/>
                    <a:pt x="6893687" y="45466"/>
                    <a:pt x="6893687" y="101600"/>
                  </a:cubicBezTo>
                  <a:cubicBezTo>
                    <a:pt x="6893687" y="157734"/>
                    <a:pt x="6848221" y="203200"/>
                    <a:pt x="6792087" y="203200"/>
                  </a:cubicBezTo>
                  <a:lnTo>
                    <a:pt x="101600" y="203200"/>
                  </a:lnTo>
                  <a:cubicBezTo>
                    <a:pt x="45466" y="203200"/>
                    <a:pt x="0" y="157734"/>
                    <a:pt x="0" y="101600"/>
                  </a:cubicBezTo>
                  <a:close/>
                </a:path>
              </a:pathLst>
            </a:custGeom>
            <a:solidFill>
              <a:srgbClr val="F65F62"/>
            </a:solidFill>
          </p:spPr>
        </p:sp>
      </p:grpSp>
      <p:grpSp>
        <p:nvGrpSpPr>
          <p:cNvPr id="20" name="Group 20"/>
          <p:cNvGrpSpPr/>
          <p:nvPr/>
        </p:nvGrpSpPr>
        <p:grpSpPr>
          <a:xfrm>
            <a:off x="8681145" y="3128368"/>
            <a:ext cx="925711" cy="925711"/>
            <a:chOff x="0" y="0"/>
            <a:chExt cx="1234282" cy="1234282"/>
          </a:xfrm>
        </p:grpSpPr>
        <p:sp>
          <p:nvSpPr>
            <p:cNvPr id="21" name="Freeform 21"/>
            <p:cNvSpPr/>
            <p:nvPr/>
          </p:nvSpPr>
          <p:spPr>
            <a:xfrm>
              <a:off x="0" y="0"/>
              <a:ext cx="1234313" cy="1234313"/>
            </a:xfrm>
            <a:custGeom>
              <a:avLst/>
              <a:gdLst/>
              <a:ahLst/>
              <a:cxnLst/>
              <a:rect l="l" t="t" r="r" b="b"/>
              <a:pathLst>
                <a:path w="1234313" h="1234313">
                  <a:moveTo>
                    <a:pt x="0" y="617093"/>
                  </a:moveTo>
                  <a:cubicBezTo>
                    <a:pt x="0" y="276352"/>
                    <a:pt x="276352" y="0"/>
                    <a:pt x="617093" y="0"/>
                  </a:cubicBezTo>
                  <a:cubicBezTo>
                    <a:pt x="957834" y="0"/>
                    <a:pt x="1234313" y="276352"/>
                    <a:pt x="1234313" y="617093"/>
                  </a:cubicBezTo>
                  <a:cubicBezTo>
                    <a:pt x="1234313" y="957834"/>
                    <a:pt x="957961" y="1234313"/>
                    <a:pt x="617093" y="1234313"/>
                  </a:cubicBezTo>
                  <a:cubicBezTo>
                    <a:pt x="276225" y="1234313"/>
                    <a:pt x="0" y="957961"/>
                    <a:pt x="0" y="617093"/>
                  </a:cubicBezTo>
                  <a:close/>
                </a:path>
              </a:pathLst>
            </a:custGeom>
            <a:solidFill>
              <a:srgbClr val="F65F62"/>
            </a:solidFill>
          </p:spPr>
        </p:sp>
      </p:grpSp>
      <p:sp>
        <p:nvSpPr>
          <p:cNvPr id="22" name="TextBox 22"/>
          <p:cNvSpPr txBox="1"/>
          <p:nvPr/>
        </p:nvSpPr>
        <p:spPr>
          <a:xfrm>
            <a:off x="8958858" y="3235970"/>
            <a:ext cx="370285" cy="586680"/>
          </a:xfrm>
          <a:prstGeom prst="rect">
            <a:avLst/>
          </a:prstGeom>
        </p:spPr>
        <p:txBody>
          <a:bodyPr lIns="0" tIns="0" rIns="0" bIns="0" rtlCol="0" anchor="t">
            <a:spAutoFit/>
          </a:bodyPr>
          <a:lstStyle/>
          <a:p>
            <a:pPr algn="l">
              <a:lnSpc>
                <a:spcPts val="4625"/>
              </a:lnSpc>
            </a:pPr>
            <a:r>
              <a:rPr lang="en-US" sz="2874" b="1">
                <a:solidFill>
                  <a:srgbClr val="000000"/>
                </a:solidFill>
                <a:latin typeface="Barlow Medium"/>
                <a:ea typeface="Barlow Medium"/>
                <a:cs typeface="Barlow Medium"/>
                <a:sym typeface="Barlow Medium"/>
              </a:rPr>
              <a:t>2</a:t>
            </a:r>
          </a:p>
        </p:txBody>
      </p:sp>
      <p:sp>
        <p:nvSpPr>
          <p:cNvPr id="23" name="TextBox 23"/>
          <p:cNvSpPr txBox="1"/>
          <p:nvPr/>
        </p:nvSpPr>
        <p:spPr>
          <a:xfrm>
            <a:off x="6905476" y="4343697"/>
            <a:ext cx="3429000" cy="447675"/>
          </a:xfrm>
          <a:prstGeom prst="rect">
            <a:avLst/>
          </a:prstGeom>
        </p:spPr>
        <p:txBody>
          <a:bodyPr lIns="0" tIns="0" rIns="0" bIns="0" rtlCol="0" anchor="t">
            <a:spAutoFit/>
          </a:bodyPr>
          <a:lstStyle/>
          <a:p>
            <a:pPr algn="l">
              <a:lnSpc>
                <a:spcPts val="3374"/>
              </a:lnSpc>
            </a:pPr>
            <a:r>
              <a:rPr lang="en-US" sz="2687" b="1">
                <a:solidFill>
                  <a:srgbClr val="E5E0DF"/>
                </a:solidFill>
                <a:latin typeface="Barlow Medium"/>
                <a:ea typeface="Barlow Medium"/>
                <a:cs typeface="Barlow Medium"/>
                <a:sym typeface="Barlow Medium"/>
              </a:rPr>
              <a:t>Personalized Playback</a:t>
            </a:r>
          </a:p>
        </p:txBody>
      </p:sp>
      <p:sp>
        <p:nvSpPr>
          <p:cNvPr id="24" name="TextBox 24"/>
          <p:cNvSpPr txBox="1"/>
          <p:nvPr/>
        </p:nvSpPr>
        <p:spPr>
          <a:xfrm>
            <a:off x="6905476" y="4871740"/>
            <a:ext cx="4477047" cy="1586210"/>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Experience music tailored to your exact emotional state, enhancing well-being and engagement.</a:t>
            </a:r>
          </a:p>
        </p:txBody>
      </p:sp>
      <p:grpSp>
        <p:nvGrpSpPr>
          <p:cNvPr id="25" name="Group 25"/>
          <p:cNvGrpSpPr/>
          <p:nvPr/>
        </p:nvGrpSpPr>
        <p:grpSpPr>
          <a:xfrm>
            <a:off x="12037665" y="3591222"/>
            <a:ext cx="5170289" cy="3707160"/>
            <a:chOff x="0" y="0"/>
            <a:chExt cx="6893718" cy="4942880"/>
          </a:xfrm>
        </p:grpSpPr>
        <p:sp>
          <p:nvSpPr>
            <p:cNvPr id="26" name="Freeform 26"/>
            <p:cNvSpPr/>
            <p:nvPr/>
          </p:nvSpPr>
          <p:spPr>
            <a:xfrm>
              <a:off x="0" y="0"/>
              <a:ext cx="6893687" cy="4942840"/>
            </a:xfrm>
            <a:custGeom>
              <a:avLst/>
              <a:gdLst/>
              <a:ahLst/>
              <a:cxnLst/>
              <a:rect l="l" t="t" r="r" b="b"/>
              <a:pathLst>
                <a:path w="6893687" h="4942840">
                  <a:moveTo>
                    <a:pt x="0" y="243840"/>
                  </a:moveTo>
                  <a:cubicBezTo>
                    <a:pt x="0" y="109220"/>
                    <a:pt x="109220" y="0"/>
                    <a:pt x="243840" y="0"/>
                  </a:cubicBezTo>
                  <a:lnTo>
                    <a:pt x="6649847" y="0"/>
                  </a:lnTo>
                  <a:cubicBezTo>
                    <a:pt x="6784467" y="0"/>
                    <a:pt x="6893687" y="109220"/>
                    <a:pt x="6893687" y="243840"/>
                  </a:cubicBezTo>
                  <a:lnTo>
                    <a:pt x="6893687" y="4699000"/>
                  </a:lnTo>
                  <a:cubicBezTo>
                    <a:pt x="6893687" y="4833620"/>
                    <a:pt x="6784467" y="4942840"/>
                    <a:pt x="6649847" y="4942840"/>
                  </a:cubicBezTo>
                  <a:lnTo>
                    <a:pt x="243840" y="4942840"/>
                  </a:lnTo>
                  <a:cubicBezTo>
                    <a:pt x="109220" y="4942840"/>
                    <a:pt x="0" y="4833747"/>
                    <a:pt x="0" y="4699000"/>
                  </a:cubicBezTo>
                  <a:close/>
                </a:path>
              </a:pathLst>
            </a:custGeom>
            <a:solidFill>
              <a:srgbClr val="191718">
                <a:alpha val="90196"/>
              </a:srgbClr>
            </a:solidFill>
          </p:spPr>
        </p:sp>
      </p:grpSp>
      <p:grpSp>
        <p:nvGrpSpPr>
          <p:cNvPr id="27" name="Group 27"/>
          <p:cNvGrpSpPr/>
          <p:nvPr/>
        </p:nvGrpSpPr>
        <p:grpSpPr>
          <a:xfrm>
            <a:off x="12037665" y="3553122"/>
            <a:ext cx="5170289" cy="152400"/>
            <a:chOff x="0" y="0"/>
            <a:chExt cx="6893718" cy="203200"/>
          </a:xfrm>
        </p:grpSpPr>
        <p:sp>
          <p:nvSpPr>
            <p:cNvPr id="28" name="Freeform 28"/>
            <p:cNvSpPr/>
            <p:nvPr/>
          </p:nvSpPr>
          <p:spPr>
            <a:xfrm>
              <a:off x="0" y="0"/>
              <a:ext cx="6893687" cy="203200"/>
            </a:xfrm>
            <a:custGeom>
              <a:avLst/>
              <a:gdLst/>
              <a:ahLst/>
              <a:cxnLst/>
              <a:rect l="l" t="t" r="r" b="b"/>
              <a:pathLst>
                <a:path w="6893687" h="203200">
                  <a:moveTo>
                    <a:pt x="0" y="101600"/>
                  </a:moveTo>
                  <a:cubicBezTo>
                    <a:pt x="0" y="45466"/>
                    <a:pt x="45466" y="0"/>
                    <a:pt x="101600" y="0"/>
                  </a:cubicBezTo>
                  <a:lnTo>
                    <a:pt x="6792087" y="0"/>
                  </a:lnTo>
                  <a:cubicBezTo>
                    <a:pt x="6848221" y="0"/>
                    <a:pt x="6893687" y="45466"/>
                    <a:pt x="6893687" y="101600"/>
                  </a:cubicBezTo>
                  <a:cubicBezTo>
                    <a:pt x="6893687" y="157734"/>
                    <a:pt x="6848221" y="203200"/>
                    <a:pt x="6792087" y="203200"/>
                  </a:cubicBezTo>
                  <a:lnTo>
                    <a:pt x="101600" y="203200"/>
                  </a:lnTo>
                  <a:cubicBezTo>
                    <a:pt x="45466" y="203200"/>
                    <a:pt x="0" y="157734"/>
                    <a:pt x="0" y="101600"/>
                  </a:cubicBezTo>
                  <a:close/>
                </a:path>
              </a:pathLst>
            </a:custGeom>
            <a:solidFill>
              <a:srgbClr val="F65F62"/>
            </a:solidFill>
          </p:spPr>
        </p:sp>
      </p:grpSp>
      <p:grpSp>
        <p:nvGrpSpPr>
          <p:cNvPr id="29" name="Group 29"/>
          <p:cNvGrpSpPr/>
          <p:nvPr/>
        </p:nvGrpSpPr>
        <p:grpSpPr>
          <a:xfrm>
            <a:off x="14159954" y="3128368"/>
            <a:ext cx="925711" cy="925711"/>
            <a:chOff x="0" y="0"/>
            <a:chExt cx="1234282" cy="1234282"/>
          </a:xfrm>
        </p:grpSpPr>
        <p:sp>
          <p:nvSpPr>
            <p:cNvPr id="30" name="Freeform 30"/>
            <p:cNvSpPr/>
            <p:nvPr/>
          </p:nvSpPr>
          <p:spPr>
            <a:xfrm>
              <a:off x="0" y="0"/>
              <a:ext cx="1234313" cy="1234313"/>
            </a:xfrm>
            <a:custGeom>
              <a:avLst/>
              <a:gdLst/>
              <a:ahLst/>
              <a:cxnLst/>
              <a:rect l="l" t="t" r="r" b="b"/>
              <a:pathLst>
                <a:path w="1234313" h="1234313">
                  <a:moveTo>
                    <a:pt x="0" y="617093"/>
                  </a:moveTo>
                  <a:cubicBezTo>
                    <a:pt x="0" y="276352"/>
                    <a:pt x="276352" y="0"/>
                    <a:pt x="617093" y="0"/>
                  </a:cubicBezTo>
                  <a:cubicBezTo>
                    <a:pt x="957834" y="0"/>
                    <a:pt x="1234313" y="276352"/>
                    <a:pt x="1234313" y="617093"/>
                  </a:cubicBezTo>
                  <a:cubicBezTo>
                    <a:pt x="1234313" y="957834"/>
                    <a:pt x="957961" y="1234313"/>
                    <a:pt x="617093" y="1234313"/>
                  </a:cubicBezTo>
                  <a:cubicBezTo>
                    <a:pt x="276225" y="1234313"/>
                    <a:pt x="0" y="957961"/>
                    <a:pt x="0" y="617093"/>
                  </a:cubicBezTo>
                  <a:close/>
                </a:path>
              </a:pathLst>
            </a:custGeom>
            <a:solidFill>
              <a:srgbClr val="F65F62"/>
            </a:solidFill>
          </p:spPr>
        </p:sp>
      </p:grpSp>
      <p:sp>
        <p:nvSpPr>
          <p:cNvPr id="31" name="TextBox 31"/>
          <p:cNvSpPr txBox="1"/>
          <p:nvPr/>
        </p:nvSpPr>
        <p:spPr>
          <a:xfrm>
            <a:off x="14437667" y="3235970"/>
            <a:ext cx="370285" cy="586680"/>
          </a:xfrm>
          <a:prstGeom prst="rect">
            <a:avLst/>
          </a:prstGeom>
        </p:spPr>
        <p:txBody>
          <a:bodyPr lIns="0" tIns="0" rIns="0" bIns="0" rtlCol="0" anchor="t">
            <a:spAutoFit/>
          </a:bodyPr>
          <a:lstStyle/>
          <a:p>
            <a:pPr algn="l">
              <a:lnSpc>
                <a:spcPts val="4625"/>
              </a:lnSpc>
            </a:pPr>
            <a:r>
              <a:rPr lang="en-US" sz="2874" b="1">
                <a:solidFill>
                  <a:srgbClr val="000000"/>
                </a:solidFill>
                <a:latin typeface="Barlow Medium"/>
                <a:ea typeface="Barlow Medium"/>
                <a:cs typeface="Barlow Medium"/>
                <a:sym typeface="Barlow Medium"/>
              </a:rPr>
              <a:t>3</a:t>
            </a:r>
          </a:p>
        </p:txBody>
      </p:sp>
      <p:sp>
        <p:nvSpPr>
          <p:cNvPr id="32" name="TextBox 32"/>
          <p:cNvSpPr txBox="1"/>
          <p:nvPr/>
        </p:nvSpPr>
        <p:spPr>
          <a:xfrm>
            <a:off x="12384286" y="4343697"/>
            <a:ext cx="3429000" cy="447675"/>
          </a:xfrm>
          <a:prstGeom prst="rect">
            <a:avLst/>
          </a:prstGeom>
        </p:spPr>
        <p:txBody>
          <a:bodyPr lIns="0" tIns="0" rIns="0" bIns="0" rtlCol="0" anchor="t">
            <a:spAutoFit/>
          </a:bodyPr>
          <a:lstStyle/>
          <a:p>
            <a:pPr algn="l">
              <a:lnSpc>
                <a:spcPts val="3374"/>
              </a:lnSpc>
            </a:pPr>
            <a:r>
              <a:rPr lang="en-US" sz="2687" b="1">
                <a:solidFill>
                  <a:srgbClr val="E5E0DF"/>
                </a:solidFill>
                <a:latin typeface="Barlow Medium"/>
                <a:ea typeface="Barlow Medium"/>
                <a:cs typeface="Barlow Medium"/>
                <a:sym typeface="Barlow Medium"/>
              </a:rPr>
              <a:t>Innovative Technology</a:t>
            </a:r>
          </a:p>
        </p:txBody>
      </p:sp>
      <p:sp>
        <p:nvSpPr>
          <p:cNvPr id="33" name="TextBox 33"/>
          <p:cNvSpPr txBox="1"/>
          <p:nvPr/>
        </p:nvSpPr>
        <p:spPr>
          <a:xfrm>
            <a:off x="12384286" y="4871740"/>
            <a:ext cx="4477048" cy="2080022"/>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Combining machine learning, emotion recognition, and multimedia management for cutting-edge interaction.</a:t>
            </a:r>
          </a:p>
        </p:txBody>
      </p:sp>
      <p:sp>
        <p:nvSpPr>
          <p:cNvPr id="34" name="TextBox 34"/>
          <p:cNvSpPr txBox="1"/>
          <p:nvPr/>
        </p:nvSpPr>
        <p:spPr>
          <a:xfrm>
            <a:off x="1080046" y="7540675"/>
            <a:ext cx="16127909" cy="1092399"/>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TuneAura aims to deliver a user-friendly application capable of interpreting emotional cues and responding with appropriate musical content—making it a unique and interactive tool for music lovers.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preencoded.png"/>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91718">
                <a:alpha val="90196"/>
              </a:srgbClr>
            </a:solidFill>
          </p:spPr>
        </p:sp>
      </p:grpSp>
      <p:sp>
        <p:nvSpPr>
          <p:cNvPr id="6" name="TextBox 6"/>
          <p:cNvSpPr txBox="1"/>
          <p:nvPr/>
        </p:nvSpPr>
        <p:spPr>
          <a:xfrm>
            <a:off x="1080046" y="878384"/>
            <a:ext cx="6858000" cy="895350"/>
          </a:xfrm>
          <a:prstGeom prst="rect">
            <a:avLst/>
          </a:prstGeom>
        </p:spPr>
        <p:txBody>
          <a:bodyPr lIns="0" tIns="0" rIns="0" bIns="0" rtlCol="0" anchor="t">
            <a:spAutoFit/>
          </a:bodyPr>
          <a:lstStyle/>
          <a:p>
            <a:pPr algn="l">
              <a:lnSpc>
                <a:spcPts val="6749"/>
              </a:lnSpc>
            </a:pPr>
            <a:r>
              <a:rPr lang="en-US" sz="5374" b="1">
                <a:solidFill>
                  <a:srgbClr val="FFFFFF"/>
                </a:solidFill>
                <a:latin typeface="Barlow Medium"/>
                <a:ea typeface="Barlow Medium"/>
                <a:cs typeface="Barlow Medium"/>
                <a:sym typeface="Barlow Medium"/>
              </a:rPr>
              <a:t>How It </a:t>
            </a:r>
            <a:r>
              <a:rPr lang="en-US" sz="5374" b="1">
                <a:solidFill>
                  <a:srgbClr val="F65F62"/>
                </a:solidFill>
                <a:latin typeface="Barlow Medium"/>
                <a:ea typeface="Barlow Medium"/>
                <a:cs typeface="Barlow Medium"/>
                <a:sym typeface="Barlow Medium"/>
              </a:rPr>
              <a:t>Works</a:t>
            </a:r>
          </a:p>
        </p:txBody>
      </p:sp>
      <p:sp>
        <p:nvSpPr>
          <p:cNvPr id="7" name="TextBox 7"/>
          <p:cNvSpPr txBox="1"/>
          <p:nvPr/>
        </p:nvSpPr>
        <p:spPr>
          <a:xfrm>
            <a:off x="2429768" y="2866579"/>
            <a:ext cx="3429000" cy="447675"/>
          </a:xfrm>
          <a:prstGeom prst="rect">
            <a:avLst/>
          </a:prstGeom>
        </p:spPr>
        <p:txBody>
          <a:bodyPr lIns="0" tIns="0" rIns="0" bIns="0" rtlCol="0" anchor="t">
            <a:spAutoFit/>
          </a:bodyPr>
          <a:lstStyle/>
          <a:p>
            <a:pPr algn="r">
              <a:lnSpc>
                <a:spcPts val="3374"/>
              </a:lnSpc>
            </a:pPr>
            <a:r>
              <a:rPr lang="en-US" sz="2687" b="1">
                <a:solidFill>
                  <a:srgbClr val="E5E0DF"/>
                </a:solidFill>
                <a:latin typeface="Barlow Medium"/>
                <a:ea typeface="Barlow Medium"/>
                <a:cs typeface="Barlow Medium"/>
                <a:sym typeface="Barlow Medium"/>
              </a:rPr>
              <a:t>User Input</a:t>
            </a:r>
          </a:p>
        </p:txBody>
      </p:sp>
      <p:sp>
        <p:nvSpPr>
          <p:cNvPr id="8" name="TextBox 8"/>
          <p:cNvSpPr txBox="1"/>
          <p:nvPr/>
        </p:nvSpPr>
        <p:spPr>
          <a:xfrm>
            <a:off x="1080046" y="3394621"/>
            <a:ext cx="4778722" cy="1092399"/>
          </a:xfrm>
          <a:prstGeom prst="rect">
            <a:avLst/>
          </a:prstGeom>
        </p:spPr>
        <p:txBody>
          <a:bodyPr lIns="0" tIns="0" rIns="0" bIns="0" rtlCol="0" anchor="t">
            <a:spAutoFit/>
          </a:bodyPr>
          <a:lstStyle/>
          <a:p>
            <a:pPr algn="r">
              <a:lnSpc>
                <a:spcPts val="3875"/>
              </a:lnSpc>
            </a:pPr>
            <a:r>
              <a:rPr lang="en-US" sz="2375">
                <a:solidFill>
                  <a:srgbClr val="E5E0DF"/>
                </a:solidFill>
                <a:latin typeface="Barlow"/>
                <a:ea typeface="Barlow"/>
                <a:cs typeface="Barlow"/>
                <a:sym typeface="Barlow"/>
              </a:rPr>
              <a:t>Manual selection, facial expression, or voice tone analysis.</a:t>
            </a:r>
          </a:p>
        </p:txBody>
      </p:sp>
      <p:grpSp>
        <p:nvGrpSpPr>
          <p:cNvPr id="9" name="Group 9"/>
          <p:cNvGrpSpPr/>
          <p:nvPr/>
        </p:nvGrpSpPr>
        <p:grpSpPr>
          <a:xfrm>
            <a:off x="6321624" y="2390924"/>
            <a:ext cx="5644754" cy="5644754"/>
            <a:chOff x="0" y="0"/>
            <a:chExt cx="7526338" cy="7526338"/>
          </a:xfrm>
        </p:grpSpPr>
        <p:sp>
          <p:nvSpPr>
            <p:cNvPr id="10" name="Freeform 10" descr="preencoded.png"/>
            <p:cNvSpPr/>
            <p:nvPr/>
          </p:nvSpPr>
          <p:spPr>
            <a:xfrm>
              <a:off x="0" y="0"/>
              <a:ext cx="7526401" cy="7526401"/>
            </a:xfrm>
            <a:custGeom>
              <a:avLst/>
              <a:gdLst/>
              <a:ahLst/>
              <a:cxnLst/>
              <a:rect l="l" t="t" r="r" b="b"/>
              <a:pathLst>
                <a:path w="7526401" h="7526401">
                  <a:moveTo>
                    <a:pt x="0" y="0"/>
                  </a:moveTo>
                  <a:lnTo>
                    <a:pt x="7526401" y="0"/>
                  </a:lnTo>
                  <a:lnTo>
                    <a:pt x="7526401" y="7526401"/>
                  </a:lnTo>
                  <a:lnTo>
                    <a:pt x="0" y="7526401"/>
                  </a:lnTo>
                  <a:lnTo>
                    <a:pt x="0" y="0"/>
                  </a:lnTo>
                  <a:close/>
                </a:path>
              </a:pathLst>
            </a:custGeom>
            <a:blipFill>
              <a:blip r:embed="rId3"/>
              <a:stretch>
                <a:fillRect/>
              </a:stretch>
            </a:blipFill>
          </p:spPr>
        </p:sp>
      </p:grpSp>
      <p:grpSp>
        <p:nvGrpSpPr>
          <p:cNvPr id="11" name="Group 11"/>
          <p:cNvGrpSpPr/>
          <p:nvPr/>
        </p:nvGrpSpPr>
        <p:grpSpPr>
          <a:xfrm>
            <a:off x="7777014" y="3308300"/>
            <a:ext cx="461665" cy="577155"/>
            <a:chOff x="0" y="0"/>
            <a:chExt cx="615553" cy="769540"/>
          </a:xfrm>
        </p:grpSpPr>
        <p:sp>
          <p:nvSpPr>
            <p:cNvPr id="12" name="Freeform 12" descr="preencoded.png"/>
            <p:cNvSpPr/>
            <p:nvPr/>
          </p:nvSpPr>
          <p:spPr>
            <a:xfrm>
              <a:off x="0" y="0"/>
              <a:ext cx="615569" cy="769493"/>
            </a:xfrm>
            <a:custGeom>
              <a:avLst/>
              <a:gdLst/>
              <a:ahLst/>
              <a:cxnLst/>
              <a:rect l="l" t="t" r="r" b="b"/>
              <a:pathLst>
                <a:path w="615569" h="769493">
                  <a:moveTo>
                    <a:pt x="0" y="0"/>
                  </a:moveTo>
                  <a:lnTo>
                    <a:pt x="615569" y="0"/>
                  </a:lnTo>
                  <a:lnTo>
                    <a:pt x="615569" y="769493"/>
                  </a:lnTo>
                  <a:lnTo>
                    <a:pt x="0" y="769493"/>
                  </a:lnTo>
                  <a:lnTo>
                    <a:pt x="0" y="0"/>
                  </a:lnTo>
                  <a:close/>
                </a:path>
              </a:pathLst>
            </a:custGeom>
            <a:blipFill>
              <a:blip r:embed="rId4"/>
              <a:stretch>
                <a:fillRect t="-826" r="2" b="-832"/>
              </a:stretch>
            </a:blipFill>
          </p:spPr>
        </p:sp>
      </p:grpSp>
      <p:sp>
        <p:nvSpPr>
          <p:cNvPr id="13" name="TextBox 13"/>
          <p:cNvSpPr txBox="1"/>
          <p:nvPr/>
        </p:nvSpPr>
        <p:spPr>
          <a:xfrm>
            <a:off x="12429232" y="2866579"/>
            <a:ext cx="3429000" cy="447675"/>
          </a:xfrm>
          <a:prstGeom prst="rect">
            <a:avLst/>
          </a:prstGeom>
        </p:spPr>
        <p:txBody>
          <a:bodyPr lIns="0" tIns="0" rIns="0" bIns="0" rtlCol="0" anchor="t">
            <a:spAutoFit/>
          </a:bodyPr>
          <a:lstStyle/>
          <a:p>
            <a:pPr algn="l">
              <a:lnSpc>
                <a:spcPts val="3374"/>
              </a:lnSpc>
            </a:pPr>
            <a:r>
              <a:rPr lang="en-US" sz="2687" b="1">
                <a:solidFill>
                  <a:srgbClr val="E5E0DF"/>
                </a:solidFill>
                <a:latin typeface="Barlow Medium"/>
                <a:ea typeface="Barlow Medium"/>
                <a:cs typeface="Barlow Medium"/>
                <a:sym typeface="Barlow Medium"/>
              </a:rPr>
              <a:t>Mood Detection</a:t>
            </a:r>
          </a:p>
        </p:txBody>
      </p:sp>
      <p:sp>
        <p:nvSpPr>
          <p:cNvPr id="14" name="TextBox 14"/>
          <p:cNvSpPr txBox="1"/>
          <p:nvPr/>
        </p:nvSpPr>
        <p:spPr>
          <a:xfrm>
            <a:off x="12429232" y="3394621"/>
            <a:ext cx="4778722" cy="1092399"/>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AI algorithms categorize mood into states like happy, sad, or energetic.</a:t>
            </a:r>
          </a:p>
        </p:txBody>
      </p:sp>
      <p:grpSp>
        <p:nvGrpSpPr>
          <p:cNvPr id="15" name="Group 15"/>
          <p:cNvGrpSpPr/>
          <p:nvPr/>
        </p:nvGrpSpPr>
        <p:grpSpPr>
          <a:xfrm>
            <a:off x="6321624" y="2390924"/>
            <a:ext cx="5644754" cy="5644754"/>
            <a:chOff x="0" y="0"/>
            <a:chExt cx="7526338" cy="7526338"/>
          </a:xfrm>
        </p:grpSpPr>
        <p:sp>
          <p:nvSpPr>
            <p:cNvPr id="16" name="Freeform 16" descr="preencoded.png"/>
            <p:cNvSpPr/>
            <p:nvPr/>
          </p:nvSpPr>
          <p:spPr>
            <a:xfrm>
              <a:off x="0" y="0"/>
              <a:ext cx="7526401" cy="7526401"/>
            </a:xfrm>
            <a:custGeom>
              <a:avLst/>
              <a:gdLst/>
              <a:ahLst/>
              <a:cxnLst/>
              <a:rect l="l" t="t" r="r" b="b"/>
              <a:pathLst>
                <a:path w="7526401" h="7526401">
                  <a:moveTo>
                    <a:pt x="0" y="0"/>
                  </a:moveTo>
                  <a:lnTo>
                    <a:pt x="7526401" y="0"/>
                  </a:lnTo>
                  <a:lnTo>
                    <a:pt x="7526401" y="7526401"/>
                  </a:lnTo>
                  <a:lnTo>
                    <a:pt x="0" y="7526401"/>
                  </a:lnTo>
                  <a:lnTo>
                    <a:pt x="0" y="0"/>
                  </a:lnTo>
                  <a:close/>
                </a:path>
              </a:pathLst>
            </a:custGeom>
            <a:blipFill>
              <a:blip r:embed="rId5"/>
              <a:stretch>
                <a:fillRect/>
              </a:stretch>
            </a:blipFill>
          </p:spPr>
        </p:sp>
      </p:grpSp>
      <p:grpSp>
        <p:nvGrpSpPr>
          <p:cNvPr id="17" name="Group 17"/>
          <p:cNvGrpSpPr/>
          <p:nvPr/>
        </p:nvGrpSpPr>
        <p:grpSpPr>
          <a:xfrm>
            <a:off x="10529441" y="3788569"/>
            <a:ext cx="461665" cy="577155"/>
            <a:chOff x="0" y="0"/>
            <a:chExt cx="615553" cy="769540"/>
          </a:xfrm>
        </p:grpSpPr>
        <p:sp>
          <p:nvSpPr>
            <p:cNvPr id="18" name="Freeform 18" descr="preencoded.png"/>
            <p:cNvSpPr/>
            <p:nvPr/>
          </p:nvSpPr>
          <p:spPr>
            <a:xfrm>
              <a:off x="0" y="0"/>
              <a:ext cx="615569" cy="769493"/>
            </a:xfrm>
            <a:custGeom>
              <a:avLst/>
              <a:gdLst/>
              <a:ahLst/>
              <a:cxnLst/>
              <a:rect l="l" t="t" r="r" b="b"/>
              <a:pathLst>
                <a:path w="615569" h="769493">
                  <a:moveTo>
                    <a:pt x="0" y="0"/>
                  </a:moveTo>
                  <a:lnTo>
                    <a:pt x="615569" y="0"/>
                  </a:lnTo>
                  <a:lnTo>
                    <a:pt x="615569" y="769493"/>
                  </a:lnTo>
                  <a:lnTo>
                    <a:pt x="0" y="769493"/>
                  </a:lnTo>
                  <a:lnTo>
                    <a:pt x="0" y="0"/>
                  </a:lnTo>
                  <a:close/>
                </a:path>
              </a:pathLst>
            </a:custGeom>
            <a:blipFill>
              <a:blip r:embed="rId6"/>
              <a:stretch>
                <a:fillRect t="-826" r="2" b="-832"/>
              </a:stretch>
            </a:blipFill>
          </p:spPr>
        </p:sp>
      </p:grpSp>
      <p:sp>
        <p:nvSpPr>
          <p:cNvPr id="19" name="TextBox 19"/>
          <p:cNvSpPr txBox="1"/>
          <p:nvPr/>
        </p:nvSpPr>
        <p:spPr>
          <a:xfrm>
            <a:off x="12429232" y="5920382"/>
            <a:ext cx="3429000" cy="447675"/>
          </a:xfrm>
          <a:prstGeom prst="rect">
            <a:avLst/>
          </a:prstGeom>
        </p:spPr>
        <p:txBody>
          <a:bodyPr lIns="0" tIns="0" rIns="0" bIns="0" rtlCol="0" anchor="t">
            <a:spAutoFit/>
          </a:bodyPr>
          <a:lstStyle/>
          <a:p>
            <a:pPr algn="l">
              <a:lnSpc>
                <a:spcPts val="3374"/>
              </a:lnSpc>
            </a:pPr>
            <a:r>
              <a:rPr lang="en-US" sz="2687" b="1">
                <a:solidFill>
                  <a:srgbClr val="E5E0DF"/>
                </a:solidFill>
                <a:latin typeface="Barlow Medium"/>
                <a:ea typeface="Barlow Medium"/>
                <a:cs typeface="Barlow Medium"/>
                <a:sym typeface="Barlow Medium"/>
              </a:rPr>
              <a:t>Music Curation</a:t>
            </a:r>
          </a:p>
        </p:txBody>
      </p:sp>
      <p:sp>
        <p:nvSpPr>
          <p:cNvPr id="20" name="TextBox 20"/>
          <p:cNvSpPr txBox="1"/>
          <p:nvPr/>
        </p:nvSpPr>
        <p:spPr>
          <a:xfrm>
            <a:off x="12429232" y="6448425"/>
            <a:ext cx="4778722" cy="1092399"/>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System selects music aligning with the detected emotional state.</a:t>
            </a:r>
          </a:p>
        </p:txBody>
      </p:sp>
      <p:grpSp>
        <p:nvGrpSpPr>
          <p:cNvPr id="21" name="Group 21"/>
          <p:cNvGrpSpPr/>
          <p:nvPr/>
        </p:nvGrpSpPr>
        <p:grpSpPr>
          <a:xfrm>
            <a:off x="6321624" y="2390924"/>
            <a:ext cx="5644754" cy="5644754"/>
            <a:chOff x="0" y="0"/>
            <a:chExt cx="7526338" cy="7526338"/>
          </a:xfrm>
        </p:grpSpPr>
        <p:sp>
          <p:nvSpPr>
            <p:cNvPr id="22" name="Freeform 22" descr="preencoded.png"/>
            <p:cNvSpPr/>
            <p:nvPr/>
          </p:nvSpPr>
          <p:spPr>
            <a:xfrm>
              <a:off x="0" y="0"/>
              <a:ext cx="7526401" cy="7526401"/>
            </a:xfrm>
            <a:custGeom>
              <a:avLst/>
              <a:gdLst/>
              <a:ahLst/>
              <a:cxnLst/>
              <a:rect l="l" t="t" r="r" b="b"/>
              <a:pathLst>
                <a:path w="7526401" h="7526401">
                  <a:moveTo>
                    <a:pt x="0" y="0"/>
                  </a:moveTo>
                  <a:lnTo>
                    <a:pt x="7526401" y="0"/>
                  </a:lnTo>
                  <a:lnTo>
                    <a:pt x="7526401" y="7526401"/>
                  </a:lnTo>
                  <a:lnTo>
                    <a:pt x="0" y="7526401"/>
                  </a:lnTo>
                  <a:lnTo>
                    <a:pt x="0" y="0"/>
                  </a:lnTo>
                  <a:close/>
                </a:path>
              </a:pathLst>
            </a:custGeom>
            <a:blipFill>
              <a:blip r:embed="rId7"/>
              <a:stretch>
                <a:fillRect/>
              </a:stretch>
            </a:blipFill>
          </p:spPr>
        </p:sp>
      </p:grpSp>
      <p:grpSp>
        <p:nvGrpSpPr>
          <p:cNvPr id="23" name="Group 23"/>
          <p:cNvGrpSpPr/>
          <p:nvPr/>
        </p:nvGrpSpPr>
        <p:grpSpPr>
          <a:xfrm>
            <a:off x="10049172" y="6540996"/>
            <a:ext cx="461665" cy="577155"/>
            <a:chOff x="0" y="0"/>
            <a:chExt cx="615553" cy="769540"/>
          </a:xfrm>
        </p:grpSpPr>
        <p:sp>
          <p:nvSpPr>
            <p:cNvPr id="24" name="Freeform 24" descr="preencoded.png"/>
            <p:cNvSpPr/>
            <p:nvPr/>
          </p:nvSpPr>
          <p:spPr>
            <a:xfrm>
              <a:off x="0" y="0"/>
              <a:ext cx="615569" cy="769493"/>
            </a:xfrm>
            <a:custGeom>
              <a:avLst/>
              <a:gdLst/>
              <a:ahLst/>
              <a:cxnLst/>
              <a:rect l="l" t="t" r="r" b="b"/>
              <a:pathLst>
                <a:path w="615569" h="769493">
                  <a:moveTo>
                    <a:pt x="0" y="0"/>
                  </a:moveTo>
                  <a:lnTo>
                    <a:pt x="615569" y="0"/>
                  </a:lnTo>
                  <a:lnTo>
                    <a:pt x="615569" y="769493"/>
                  </a:lnTo>
                  <a:lnTo>
                    <a:pt x="0" y="769493"/>
                  </a:lnTo>
                  <a:lnTo>
                    <a:pt x="0" y="0"/>
                  </a:lnTo>
                  <a:close/>
                </a:path>
              </a:pathLst>
            </a:custGeom>
            <a:blipFill>
              <a:blip r:embed="rId8"/>
              <a:stretch>
                <a:fillRect t="-826" r="2" b="-832"/>
              </a:stretch>
            </a:blipFill>
          </p:spPr>
        </p:sp>
      </p:grpSp>
      <p:sp>
        <p:nvSpPr>
          <p:cNvPr id="25" name="TextBox 25"/>
          <p:cNvSpPr txBox="1"/>
          <p:nvPr/>
        </p:nvSpPr>
        <p:spPr>
          <a:xfrm>
            <a:off x="2429768" y="5920382"/>
            <a:ext cx="3429000" cy="447675"/>
          </a:xfrm>
          <a:prstGeom prst="rect">
            <a:avLst/>
          </a:prstGeom>
        </p:spPr>
        <p:txBody>
          <a:bodyPr lIns="0" tIns="0" rIns="0" bIns="0" rtlCol="0" anchor="t">
            <a:spAutoFit/>
          </a:bodyPr>
          <a:lstStyle/>
          <a:p>
            <a:pPr algn="r">
              <a:lnSpc>
                <a:spcPts val="3374"/>
              </a:lnSpc>
            </a:pPr>
            <a:r>
              <a:rPr lang="en-US" sz="2687" b="1">
                <a:solidFill>
                  <a:srgbClr val="E5E0DF"/>
                </a:solidFill>
                <a:latin typeface="Barlow Medium"/>
                <a:ea typeface="Barlow Medium"/>
                <a:cs typeface="Barlow Medium"/>
                <a:sym typeface="Barlow Medium"/>
              </a:rPr>
              <a:t>Personalized Playback</a:t>
            </a:r>
          </a:p>
        </p:txBody>
      </p:sp>
      <p:sp>
        <p:nvSpPr>
          <p:cNvPr id="26" name="TextBox 26"/>
          <p:cNvSpPr txBox="1"/>
          <p:nvPr/>
        </p:nvSpPr>
        <p:spPr>
          <a:xfrm>
            <a:off x="1080046" y="6448425"/>
            <a:ext cx="4778722" cy="1092399"/>
          </a:xfrm>
          <a:prstGeom prst="rect">
            <a:avLst/>
          </a:prstGeom>
        </p:spPr>
        <p:txBody>
          <a:bodyPr lIns="0" tIns="0" rIns="0" bIns="0" rtlCol="0" anchor="t">
            <a:spAutoFit/>
          </a:bodyPr>
          <a:lstStyle/>
          <a:p>
            <a:pPr algn="r">
              <a:lnSpc>
                <a:spcPts val="3875"/>
              </a:lnSpc>
            </a:pPr>
            <a:r>
              <a:rPr lang="en-US" sz="2375">
                <a:solidFill>
                  <a:srgbClr val="E5E0DF"/>
                </a:solidFill>
                <a:latin typeface="Barlow"/>
                <a:ea typeface="Barlow"/>
                <a:cs typeface="Barlow"/>
                <a:sym typeface="Barlow"/>
              </a:rPr>
              <a:t>Enjoy a seamless and emotionally responsive music experience.</a:t>
            </a:r>
          </a:p>
        </p:txBody>
      </p:sp>
      <p:grpSp>
        <p:nvGrpSpPr>
          <p:cNvPr id="27" name="Group 27"/>
          <p:cNvGrpSpPr/>
          <p:nvPr/>
        </p:nvGrpSpPr>
        <p:grpSpPr>
          <a:xfrm>
            <a:off x="6321624" y="2390924"/>
            <a:ext cx="5644754" cy="5644754"/>
            <a:chOff x="0" y="0"/>
            <a:chExt cx="7526338" cy="7526338"/>
          </a:xfrm>
        </p:grpSpPr>
        <p:sp>
          <p:nvSpPr>
            <p:cNvPr id="28" name="Freeform 28" descr="preencoded.png"/>
            <p:cNvSpPr/>
            <p:nvPr/>
          </p:nvSpPr>
          <p:spPr>
            <a:xfrm>
              <a:off x="0" y="0"/>
              <a:ext cx="7526401" cy="7526401"/>
            </a:xfrm>
            <a:custGeom>
              <a:avLst/>
              <a:gdLst/>
              <a:ahLst/>
              <a:cxnLst/>
              <a:rect l="l" t="t" r="r" b="b"/>
              <a:pathLst>
                <a:path w="7526401" h="7526401">
                  <a:moveTo>
                    <a:pt x="0" y="0"/>
                  </a:moveTo>
                  <a:lnTo>
                    <a:pt x="7526401" y="0"/>
                  </a:lnTo>
                  <a:lnTo>
                    <a:pt x="7526401" y="7526401"/>
                  </a:lnTo>
                  <a:lnTo>
                    <a:pt x="0" y="7526401"/>
                  </a:lnTo>
                  <a:lnTo>
                    <a:pt x="0" y="0"/>
                  </a:lnTo>
                  <a:close/>
                </a:path>
              </a:pathLst>
            </a:custGeom>
            <a:blipFill>
              <a:blip r:embed="rId9"/>
              <a:stretch>
                <a:fillRect/>
              </a:stretch>
            </a:blipFill>
          </p:spPr>
        </p:sp>
      </p:grpSp>
      <p:grpSp>
        <p:nvGrpSpPr>
          <p:cNvPr id="29" name="Group 29"/>
          <p:cNvGrpSpPr/>
          <p:nvPr/>
        </p:nvGrpSpPr>
        <p:grpSpPr>
          <a:xfrm>
            <a:off x="7296745" y="6060727"/>
            <a:ext cx="461665" cy="577155"/>
            <a:chOff x="0" y="0"/>
            <a:chExt cx="615553" cy="769540"/>
          </a:xfrm>
        </p:grpSpPr>
        <p:sp>
          <p:nvSpPr>
            <p:cNvPr id="30" name="Freeform 30" descr="preencoded.png"/>
            <p:cNvSpPr/>
            <p:nvPr/>
          </p:nvSpPr>
          <p:spPr>
            <a:xfrm>
              <a:off x="0" y="0"/>
              <a:ext cx="615569" cy="769493"/>
            </a:xfrm>
            <a:custGeom>
              <a:avLst/>
              <a:gdLst/>
              <a:ahLst/>
              <a:cxnLst/>
              <a:rect l="l" t="t" r="r" b="b"/>
              <a:pathLst>
                <a:path w="615569" h="769493">
                  <a:moveTo>
                    <a:pt x="0" y="0"/>
                  </a:moveTo>
                  <a:lnTo>
                    <a:pt x="615569" y="0"/>
                  </a:lnTo>
                  <a:lnTo>
                    <a:pt x="615569" y="769493"/>
                  </a:lnTo>
                  <a:lnTo>
                    <a:pt x="0" y="769493"/>
                  </a:lnTo>
                  <a:lnTo>
                    <a:pt x="0" y="0"/>
                  </a:lnTo>
                  <a:close/>
                </a:path>
              </a:pathLst>
            </a:custGeom>
            <a:blipFill>
              <a:blip r:embed="rId10"/>
              <a:stretch>
                <a:fillRect t="-826" r="2" b="-832"/>
              </a:stretch>
            </a:blipFill>
          </p:spPr>
        </p:sp>
      </p:grpSp>
      <p:sp>
        <p:nvSpPr>
          <p:cNvPr id="31" name="TextBox 31"/>
          <p:cNvSpPr txBox="1"/>
          <p:nvPr/>
        </p:nvSpPr>
        <p:spPr>
          <a:xfrm>
            <a:off x="1080046" y="8277969"/>
            <a:ext cx="16127909" cy="1092399"/>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This cyclical process ensures that TuneAura continuously adapts to your emotional state, providing a truly dynamic listening experience.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preencoded.png"/>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91718">
                <a:alpha val="90196"/>
              </a:srgbClr>
            </a:solidFill>
          </p:spPr>
        </p:sp>
      </p:grpSp>
      <p:sp>
        <p:nvSpPr>
          <p:cNvPr id="6" name="TextBox 6"/>
          <p:cNvSpPr txBox="1"/>
          <p:nvPr/>
        </p:nvSpPr>
        <p:spPr>
          <a:xfrm>
            <a:off x="1080046" y="1912739"/>
            <a:ext cx="9993065" cy="895350"/>
          </a:xfrm>
          <a:prstGeom prst="rect">
            <a:avLst/>
          </a:prstGeom>
        </p:spPr>
        <p:txBody>
          <a:bodyPr lIns="0" tIns="0" rIns="0" bIns="0" rtlCol="0" anchor="t">
            <a:spAutoFit/>
          </a:bodyPr>
          <a:lstStyle/>
          <a:p>
            <a:pPr algn="l">
              <a:lnSpc>
                <a:spcPts val="6749"/>
              </a:lnSpc>
            </a:pPr>
            <a:r>
              <a:rPr lang="en-US" sz="5374" b="1">
                <a:solidFill>
                  <a:srgbClr val="FFFFFF"/>
                </a:solidFill>
                <a:latin typeface="Barlow Medium"/>
                <a:ea typeface="Barlow Medium"/>
                <a:cs typeface="Barlow Medium"/>
                <a:sym typeface="Barlow Medium"/>
              </a:rPr>
              <a:t>Key </a:t>
            </a:r>
            <a:r>
              <a:rPr lang="en-US" sz="5374" b="1">
                <a:solidFill>
                  <a:srgbClr val="F65F62"/>
                </a:solidFill>
                <a:latin typeface="Barlow Medium"/>
                <a:ea typeface="Barlow Medium"/>
                <a:cs typeface="Barlow Medium"/>
                <a:sym typeface="Barlow Medium"/>
              </a:rPr>
              <a:t>Technologies</a:t>
            </a:r>
            <a:r>
              <a:rPr lang="en-US" sz="5374" b="1">
                <a:solidFill>
                  <a:srgbClr val="FFFFFF"/>
                </a:solidFill>
                <a:latin typeface="Barlow Medium"/>
                <a:ea typeface="Barlow Medium"/>
                <a:cs typeface="Barlow Medium"/>
                <a:sym typeface="Barlow Medium"/>
              </a:rPr>
              <a:t> Under the Hood</a:t>
            </a:r>
          </a:p>
        </p:txBody>
      </p:sp>
      <p:sp>
        <p:nvSpPr>
          <p:cNvPr id="7" name="TextBox 7"/>
          <p:cNvSpPr txBox="1"/>
          <p:nvPr/>
        </p:nvSpPr>
        <p:spPr>
          <a:xfrm>
            <a:off x="1080046" y="3560415"/>
            <a:ext cx="3429000" cy="447675"/>
          </a:xfrm>
          <a:prstGeom prst="rect">
            <a:avLst/>
          </a:prstGeom>
        </p:spPr>
        <p:txBody>
          <a:bodyPr lIns="0" tIns="0" rIns="0" bIns="0" rtlCol="0" anchor="t">
            <a:spAutoFit/>
          </a:bodyPr>
          <a:lstStyle/>
          <a:p>
            <a:pPr algn="l">
              <a:lnSpc>
                <a:spcPts val="3374"/>
              </a:lnSpc>
            </a:pPr>
            <a:r>
              <a:rPr lang="en-US" sz="2687" b="1">
                <a:solidFill>
                  <a:srgbClr val="FFFFFF"/>
                </a:solidFill>
                <a:latin typeface="Barlow Medium"/>
                <a:ea typeface="Barlow Medium"/>
                <a:cs typeface="Barlow Medium"/>
                <a:sym typeface="Barlow Medium"/>
              </a:rPr>
              <a:t>Frontend</a:t>
            </a:r>
          </a:p>
        </p:txBody>
      </p:sp>
      <p:sp>
        <p:nvSpPr>
          <p:cNvPr id="8" name="TextBox 8"/>
          <p:cNvSpPr txBox="1"/>
          <p:nvPr/>
        </p:nvSpPr>
        <p:spPr>
          <a:xfrm>
            <a:off x="1080046" y="4211836"/>
            <a:ext cx="3467397"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a:solidFill>
                  <a:srgbClr val="E5E0DF"/>
                </a:solidFill>
                <a:latin typeface="Barlow"/>
                <a:ea typeface="Barlow"/>
                <a:cs typeface="Barlow"/>
                <a:sym typeface="Barlow"/>
              </a:rPr>
              <a:t>HTML, CSS, JavaScript for UI</a:t>
            </a:r>
          </a:p>
        </p:txBody>
      </p:sp>
      <p:sp>
        <p:nvSpPr>
          <p:cNvPr id="9" name="TextBox 9"/>
          <p:cNvSpPr txBox="1"/>
          <p:nvPr/>
        </p:nvSpPr>
        <p:spPr>
          <a:xfrm>
            <a:off x="1080046" y="5307360"/>
            <a:ext cx="3467397"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a:solidFill>
                  <a:srgbClr val="E5E0DF"/>
                </a:solidFill>
                <a:latin typeface="Barlow"/>
                <a:ea typeface="Barlow"/>
                <a:cs typeface="Barlow"/>
                <a:sym typeface="Barlow"/>
              </a:rPr>
              <a:t>React.js or Angular for dynamic UIs</a:t>
            </a:r>
          </a:p>
        </p:txBody>
      </p:sp>
      <p:sp>
        <p:nvSpPr>
          <p:cNvPr id="10" name="TextBox 10"/>
          <p:cNvSpPr txBox="1"/>
          <p:nvPr/>
        </p:nvSpPr>
        <p:spPr>
          <a:xfrm>
            <a:off x="5309741" y="3560415"/>
            <a:ext cx="3429000" cy="447675"/>
          </a:xfrm>
          <a:prstGeom prst="rect">
            <a:avLst/>
          </a:prstGeom>
        </p:spPr>
        <p:txBody>
          <a:bodyPr lIns="0" tIns="0" rIns="0" bIns="0" rtlCol="0" anchor="t">
            <a:spAutoFit/>
          </a:bodyPr>
          <a:lstStyle/>
          <a:p>
            <a:pPr algn="l">
              <a:lnSpc>
                <a:spcPts val="3374"/>
              </a:lnSpc>
            </a:pPr>
            <a:r>
              <a:rPr lang="en-US" sz="2687" b="1">
                <a:solidFill>
                  <a:srgbClr val="FFFFFF"/>
                </a:solidFill>
                <a:latin typeface="Barlow Medium"/>
                <a:ea typeface="Barlow Medium"/>
                <a:cs typeface="Barlow Medium"/>
                <a:sym typeface="Barlow Medium"/>
              </a:rPr>
              <a:t>Backend</a:t>
            </a:r>
          </a:p>
        </p:txBody>
      </p:sp>
      <p:sp>
        <p:nvSpPr>
          <p:cNvPr id="11" name="TextBox 11"/>
          <p:cNvSpPr txBox="1"/>
          <p:nvPr/>
        </p:nvSpPr>
        <p:spPr>
          <a:xfrm>
            <a:off x="5309741" y="4211836"/>
            <a:ext cx="3467398" cy="1586210"/>
          </a:xfrm>
          <a:prstGeom prst="rect">
            <a:avLst/>
          </a:prstGeom>
        </p:spPr>
        <p:txBody>
          <a:bodyPr lIns="0" tIns="0" rIns="0" bIns="0" rtlCol="0" anchor="t">
            <a:spAutoFit/>
          </a:bodyPr>
          <a:lstStyle/>
          <a:p>
            <a:pPr marL="358180" lvl="1" indent="-179090" algn="l">
              <a:lnSpc>
                <a:spcPts val="3875"/>
              </a:lnSpc>
              <a:buFont typeface="Arial"/>
              <a:buChar char="•"/>
            </a:pPr>
            <a:r>
              <a:rPr lang="en-US" sz="2375">
                <a:solidFill>
                  <a:srgbClr val="E5E0DF"/>
                </a:solidFill>
                <a:latin typeface="Barlow"/>
                <a:ea typeface="Barlow"/>
                <a:cs typeface="Barlow"/>
                <a:sym typeface="Barlow"/>
              </a:rPr>
              <a:t>Node.js with Express.js (server-side logic)</a:t>
            </a:r>
          </a:p>
        </p:txBody>
      </p:sp>
      <p:sp>
        <p:nvSpPr>
          <p:cNvPr id="12" name="TextBox 12"/>
          <p:cNvSpPr txBox="1"/>
          <p:nvPr/>
        </p:nvSpPr>
        <p:spPr>
          <a:xfrm>
            <a:off x="5309741" y="5801171"/>
            <a:ext cx="3467398" cy="1586210"/>
          </a:xfrm>
          <a:prstGeom prst="rect">
            <a:avLst/>
          </a:prstGeom>
        </p:spPr>
        <p:txBody>
          <a:bodyPr lIns="0" tIns="0" rIns="0" bIns="0" rtlCol="0" anchor="t">
            <a:spAutoFit/>
          </a:bodyPr>
          <a:lstStyle/>
          <a:p>
            <a:pPr marL="358180" lvl="1" indent="-179090" algn="l">
              <a:lnSpc>
                <a:spcPts val="3875"/>
              </a:lnSpc>
              <a:buFont typeface="Arial"/>
              <a:buChar char="•"/>
            </a:pPr>
            <a:r>
              <a:rPr lang="en-US" sz="2375">
                <a:solidFill>
                  <a:srgbClr val="E5E0DF"/>
                </a:solidFill>
                <a:latin typeface="Barlow"/>
                <a:ea typeface="Barlow"/>
                <a:cs typeface="Barlow"/>
                <a:sym typeface="Barlow"/>
              </a:rPr>
              <a:t>Python (optional, for mood detection algorithms)</a:t>
            </a:r>
          </a:p>
        </p:txBody>
      </p:sp>
      <p:sp>
        <p:nvSpPr>
          <p:cNvPr id="13" name="TextBox 13"/>
          <p:cNvSpPr txBox="1"/>
          <p:nvPr/>
        </p:nvSpPr>
        <p:spPr>
          <a:xfrm>
            <a:off x="9539436" y="3560415"/>
            <a:ext cx="3429000" cy="447675"/>
          </a:xfrm>
          <a:prstGeom prst="rect">
            <a:avLst/>
          </a:prstGeom>
        </p:spPr>
        <p:txBody>
          <a:bodyPr lIns="0" tIns="0" rIns="0" bIns="0" rtlCol="0" anchor="t">
            <a:spAutoFit/>
          </a:bodyPr>
          <a:lstStyle/>
          <a:p>
            <a:pPr algn="l">
              <a:lnSpc>
                <a:spcPts val="3374"/>
              </a:lnSpc>
            </a:pPr>
            <a:r>
              <a:rPr lang="en-US" sz="2687" b="1">
                <a:solidFill>
                  <a:srgbClr val="FFFFFF"/>
                </a:solidFill>
                <a:latin typeface="Barlow Medium"/>
                <a:ea typeface="Barlow Medium"/>
                <a:cs typeface="Barlow Medium"/>
                <a:sym typeface="Barlow Medium"/>
              </a:rPr>
              <a:t>Data &amp; APIs</a:t>
            </a:r>
          </a:p>
        </p:txBody>
      </p:sp>
      <p:sp>
        <p:nvSpPr>
          <p:cNvPr id="14" name="TextBox 14"/>
          <p:cNvSpPr txBox="1"/>
          <p:nvPr/>
        </p:nvSpPr>
        <p:spPr>
          <a:xfrm>
            <a:off x="9539436" y="4211836"/>
            <a:ext cx="3467397"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a:solidFill>
                  <a:srgbClr val="E5E0DF"/>
                </a:solidFill>
                <a:latin typeface="Barlow"/>
                <a:ea typeface="Barlow"/>
                <a:cs typeface="Barlow"/>
                <a:sym typeface="Barlow"/>
              </a:rPr>
              <a:t>MongoDB or Firebase for data storage</a:t>
            </a:r>
          </a:p>
        </p:txBody>
      </p:sp>
      <p:sp>
        <p:nvSpPr>
          <p:cNvPr id="15" name="TextBox 15"/>
          <p:cNvSpPr txBox="1"/>
          <p:nvPr/>
        </p:nvSpPr>
        <p:spPr>
          <a:xfrm>
            <a:off x="9539436" y="5307360"/>
            <a:ext cx="3467397" cy="1586210"/>
          </a:xfrm>
          <a:prstGeom prst="rect">
            <a:avLst/>
          </a:prstGeom>
        </p:spPr>
        <p:txBody>
          <a:bodyPr lIns="0" tIns="0" rIns="0" bIns="0" rtlCol="0" anchor="t">
            <a:spAutoFit/>
          </a:bodyPr>
          <a:lstStyle/>
          <a:p>
            <a:pPr marL="358180" lvl="1" indent="-179090" algn="l">
              <a:lnSpc>
                <a:spcPts val="3875"/>
              </a:lnSpc>
              <a:buFont typeface="Arial"/>
              <a:buChar char="•"/>
            </a:pPr>
            <a:r>
              <a:rPr lang="en-US" sz="2375">
                <a:solidFill>
                  <a:srgbClr val="E5E0DF"/>
                </a:solidFill>
                <a:latin typeface="Barlow"/>
                <a:ea typeface="Barlow"/>
                <a:cs typeface="Barlow"/>
                <a:sym typeface="Barlow"/>
              </a:rPr>
              <a:t>Spotify API / YouTube API for music streaming</a:t>
            </a:r>
          </a:p>
        </p:txBody>
      </p:sp>
      <p:sp>
        <p:nvSpPr>
          <p:cNvPr id="16" name="TextBox 16"/>
          <p:cNvSpPr txBox="1"/>
          <p:nvPr/>
        </p:nvSpPr>
        <p:spPr>
          <a:xfrm>
            <a:off x="13769131" y="3560415"/>
            <a:ext cx="3429000" cy="447675"/>
          </a:xfrm>
          <a:prstGeom prst="rect">
            <a:avLst/>
          </a:prstGeom>
        </p:spPr>
        <p:txBody>
          <a:bodyPr lIns="0" tIns="0" rIns="0" bIns="0" rtlCol="0" anchor="t">
            <a:spAutoFit/>
          </a:bodyPr>
          <a:lstStyle/>
          <a:p>
            <a:pPr algn="l">
              <a:lnSpc>
                <a:spcPts val="3374"/>
              </a:lnSpc>
            </a:pPr>
            <a:r>
              <a:rPr lang="en-US" sz="2687" b="1">
                <a:solidFill>
                  <a:srgbClr val="FFFFFF"/>
                </a:solidFill>
                <a:latin typeface="Barlow Medium"/>
                <a:ea typeface="Barlow Medium"/>
                <a:cs typeface="Barlow Medium"/>
                <a:sym typeface="Barlow Medium"/>
              </a:rPr>
              <a:t>Core AI</a:t>
            </a:r>
          </a:p>
        </p:txBody>
      </p:sp>
      <p:sp>
        <p:nvSpPr>
          <p:cNvPr id="17" name="TextBox 17"/>
          <p:cNvSpPr txBox="1"/>
          <p:nvPr/>
        </p:nvSpPr>
        <p:spPr>
          <a:xfrm>
            <a:off x="13769131" y="4211836"/>
            <a:ext cx="3467398"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a:solidFill>
                  <a:srgbClr val="E5E0DF"/>
                </a:solidFill>
                <a:latin typeface="Barlow"/>
                <a:ea typeface="Barlow"/>
                <a:cs typeface="Barlow"/>
                <a:sym typeface="Barlow"/>
              </a:rPr>
              <a:t>NLTK, TextBlob for sentiment analysis</a:t>
            </a:r>
          </a:p>
        </p:txBody>
      </p:sp>
      <p:sp>
        <p:nvSpPr>
          <p:cNvPr id="18" name="TextBox 18"/>
          <p:cNvSpPr txBox="1"/>
          <p:nvPr/>
        </p:nvSpPr>
        <p:spPr>
          <a:xfrm>
            <a:off x="13769131" y="5307360"/>
            <a:ext cx="3467398"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a:solidFill>
                  <a:srgbClr val="E5E0DF"/>
                </a:solidFill>
                <a:latin typeface="Barlow"/>
                <a:ea typeface="Barlow"/>
                <a:cs typeface="Barlow"/>
                <a:sym typeface="Barlow"/>
              </a:rPr>
              <a:t>Emotion recognition APIs (facial/voice)</a:t>
            </a:r>
          </a:p>
        </p:txBody>
      </p:sp>
      <p:sp>
        <p:nvSpPr>
          <p:cNvPr id="19" name="TextBox 19"/>
          <p:cNvSpPr txBox="1"/>
          <p:nvPr/>
        </p:nvSpPr>
        <p:spPr>
          <a:xfrm>
            <a:off x="1080046" y="7737574"/>
            <a:ext cx="16127909" cy="598586"/>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These technologies work in concert to deliver a robust and responsive music player.</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preencoded.png"/>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91718">
                <a:alpha val="90196"/>
              </a:srgbClr>
            </a:solidFill>
          </p:spPr>
        </p:sp>
      </p:grpSp>
      <p:sp>
        <p:nvSpPr>
          <p:cNvPr id="6" name="TextBox 6"/>
          <p:cNvSpPr txBox="1"/>
          <p:nvPr/>
        </p:nvSpPr>
        <p:spPr>
          <a:xfrm>
            <a:off x="1080046" y="1013817"/>
            <a:ext cx="6880920" cy="895350"/>
          </a:xfrm>
          <a:prstGeom prst="rect">
            <a:avLst/>
          </a:prstGeom>
        </p:spPr>
        <p:txBody>
          <a:bodyPr lIns="0" tIns="0" rIns="0" bIns="0" rtlCol="0" anchor="t">
            <a:spAutoFit/>
          </a:bodyPr>
          <a:lstStyle/>
          <a:p>
            <a:pPr algn="l">
              <a:lnSpc>
                <a:spcPts val="6749"/>
              </a:lnSpc>
            </a:pPr>
            <a:r>
              <a:rPr lang="en-US" sz="5374" b="1">
                <a:solidFill>
                  <a:srgbClr val="FFFFFF"/>
                </a:solidFill>
                <a:latin typeface="Barlow Medium"/>
                <a:ea typeface="Barlow Medium"/>
                <a:cs typeface="Barlow Medium"/>
                <a:sym typeface="Barlow Medium"/>
              </a:rPr>
              <a:t>Intuitive User </a:t>
            </a:r>
            <a:r>
              <a:rPr lang="en-US" sz="5374" b="1">
                <a:solidFill>
                  <a:srgbClr val="F65F62"/>
                </a:solidFill>
                <a:latin typeface="Barlow Medium"/>
                <a:ea typeface="Barlow Medium"/>
                <a:cs typeface="Barlow Medium"/>
                <a:sym typeface="Barlow Medium"/>
              </a:rPr>
              <a:t>Interface</a:t>
            </a:r>
          </a:p>
        </p:txBody>
      </p:sp>
      <p:grpSp>
        <p:nvGrpSpPr>
          <p:cNvPr id="7" name="Group 7"/>
          <p:cNvGrpSpPr/>
          <p:nvPr/>
        </p:nvGrpSpPr>
        <p:grpSpPr>
          <a:xfrm>
            <a:off x="1080046" y="2719090"/>
            <a:ext cx="6238131" cy="6238131"/>
            <a:chOff x="0" y="0"/>
            <a:chExt cx="3810000" cy="3810000"/>
          </a:xfrm>
        </p:grpSpPr>
        <p:sp>
          <p:nvSpPr>
            <p:cNvPr id="8" name="Freeform 8" descr="preencoded.png"/>
            <p:cNvSpPr/>
            <p:nvPr/>
          </p:nvSpPr>
          <p:spPr>
            <a:xfrm>
              <a:off x="0" y="0"/>
              <a:ext cx="3810000" cy="3810000"/>
            </a:xfrm>
            <a:custGeom>
              <a:avLst/>
              <a:gdLst/>
              <a:ahLst/>
              <a:cxnLst/>
              <a:rect l="l" t="t" r="r" b="b"/>
              <a:pathLst>
                <a:path w="3810000" h="3810000">
                  <a:moveTo>
                    <a:pt x="0" y="0"/>
                  </a:moveTo>
                  <a:lnTo>
                    <a:pt x="3810000" y="0"/>
                  </a:lnTo>
                  <a:lnTo>
                    <a:pt x="3810000" y="3810000"/>
                  </a:lnTo>
                  <a:lnTo>
                    <a:pt x="0" y="3810000"/>
                  </a:lnTo>
                  <a:lnTo>
                    <a:pt x="0" y="0"/>
                  </a:lnTo>
                  <a:close/>
                </a:path>
              </a:pathLst>
            </a:custGeom>
            <a:blipFill>
              <a:blip r:embed="rId3"/>
              <a:stretch>
                <a:fillRect/>
              </a:stretch>
            </a:blipFill>
          </p:spPr>
        </p:sp>
      </p:grpSp>
      <p:sp>
        <p:nvSpPr>
          <p:cNvPr id="9" name="TextBox 9"/>
          <p:cNvSpPr txBox="1"/>
          <p:nvPr/>
        </p:nvSpPr>
        <p:spPr>
          <a:xfrm>
            <a:off x="9529911" y="2661494"/>
            <a:ext cx="3429000" cy="447675"/>
          </a:xfrm>
          <a:prstGeom prst="rect">
            <a:avLst/>
          </a:prstGeom>
        </p:spPr>
        <p:txBody>
          <a:bodyPr lIns="0" tIns="0" rIns="0" bIns="0" rtlCol="0" anchor="t">
            <a:spAutoFit/>
          </a:bodyPr>
          <a:lstStyle/>
          <a:p>
            <a:pPr algn="l">
              <a:lnSpc>
                <a:spcPts val="3374"/>
              </a:lnSpc>
            </a:pPr>
            <a:r>
              <a:rPr lang="en-US" sz="2687" b="1">
                <a:solidFill>
                  <a:srgbClr val="FFFFFF"/>
                </a:solidFill>
                <a:latin typeface="Barlow Medium"/>
                <a:ea typeface="Barlow Medium"/>
                <a:cs typeface="Barlow Medium"/>
                <a:sym typeface="Barlow Medium"/>
              </a:rPr>
              <a:t>Key UI Components</a:t>
            </a:r>
          </a:p>
        </p:txBody>
      </p:sp>
      <p:sp>
        <p:nvSpPr>
          <p:cNvPr id="10" name="TextBox 10"/>
          <p:cNvSpPr txBox="1"/>
          <p:nvPr/>
        </p:nvSpPr>
        <p:spPr>
          <a:xfrm>
            <a:off x="9529911" y="3312914"/>
            <a:ext cx="7687567"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a:solidFill>
                  <a:srgbClr val="E5E0DF"/>
                </a:solidFill>
                <a:latin typeface="Barlow Bold"/>
                <a:ea typeface="Barlow Bold"/>
                <a:cs typeface="Barlow Bold"/>
                <a:sym typeface="Barlow Bold"/>
              </a:rPr>
              <a:t>Mood Selection Screen:</a:t>
            </a:r>
            <a:r>
              <a:rPr lang="en-US" sz="2375">
                <a:solidFill>
                  <a:srgbClr val="E5E0DF"/>
                </a:solidFill>
                <a:latin typeface="Barlow"/>
                <a:ea typeface="Barlow"/>
                <a:cs typeface="Barlow"/>
                <a:sym typeface="Barlow"/>
              </a:rPr>
              <a:t> Easy ways to input or detect your current mood.</a:t>
            </a:r>
          </a:p>
        </p:txBody>
      </p:sp>
      <p:sp>
        <p:nvSpPr>
          <p:cNvPr id="11" name="TextBox 11"/>
          <p:cNvSpPr txBox="1"/>
          <p:nvPr/>
        </p:nvSpPr>
        <p:spPr>
          <a:xfrm>
            <a:off x="9529911" y="4408437"/>
            <a:ext cx="7687567"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a:solidFill>
                  <a:srgbClr val="E5E0DF"/>
                </a:solidFill>
                <a:latin typeface="Barlow Bold"/>
                <a:ea typeface="Barlow Bold"/>
                <a:cs typeface="Barlow Bold"/>
                <a:sym typeface="Barlow Bold"/>
              </a:rPr>
              <a:t>Music Player Screen:</a:t>
            </a:r>
            <a:r>
              <a:rPr lang="en-US" sz="2375">
                <a:solidFill>
                  <a:srgbClr val="E5E0DF"/>
                </a:solidFill>
                <a:latin typeface="Barlow"/>
                <a:ea typeface="Barlow"/>
                <a:cs typeface="Barlow"/>
                <a:sym typeface="Barlow"/>
              </a:rPr>
              <a:t> Clear playback controls and song information.</a:t>
            </a:r>
          </a:p>
        </p:txBody>
      </p:sp>
      <p:sp>
        <p:nvSpPr>
          <p:cNvPr id="12" name="TextBox 12"/>
          <p:cNvSpPr txBox="1"/>
          <p:nvPr/>
        </p:nvSpPr>
        <p:spPr>
          <a:xfrm>
            <a:off x="9529911" y="5503961"/>
            <a:ext cx="7687567"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a:solidFill>
                  <a:srgbClr val="E5E0DF"/>
                </a:solidFill>
                <a:latin typeface="Barlow Bold"/>
                <a:ea typeface="Barlow Bold"/>
                <a:cs typeface="Barlow Bold"/>
                <a:sym typeface="Barlow Bold"/>
              </a:rPr>
              <a:t>Playlist Display:</a:t>
            </a:r>
            <a:r>
              <a:rPr lang="en-US" sz="2375">
                <a:solidFill>
                  <a:srgbClr val="E5E0DF"/>
                </a:solidFill>
                <a:latin typeface="Barlow"/>
                <a:ea typeface="Barlow"/>
                <a:cs typeface="Barlow"/>
                <a:sym typeface="Barlow"/>
              </a:rPr>
              <a:t> Visually appealing presentation of curated music.</a:t>
            </a:r>
          </a:p>
        </p:txBody>
      </p:sp>
      <p:sp>
        <p:nvSpPr>
          <p:cNvPr id="13" name="TextBox 13"/>
          <p:cNvSpPr txBox="1"/>
          <p:nvPr/>
        </p:nvSpPr>
        <p:spPr>
          <a:xfrm>
            <a:off x="9529911" y="6599485"/>
            <a:ext cx="7687567" cy="1092399"/>
          </a:xfrm>
          <a:prstGeom prst="rect">
            <a:avLst/>
          </a:prstGeom>
        </p:spPr>
        <p:txBody>
          <a:bodyPr lIns="0" tIns="0" rIns="0" bIns="0" rtlCol="0" anchor="t">
            <a:spAutoFit/>
          </a:bodyPr>
          <a:lstStyle/>
          <a:p>
            <a:pPr marL="358180" lvl="1" indent="-179090" algn="l">
              <a:lnSpc>
                <a:spcPts val="3875"/>
              </a:lnSpc>
              <a:buFont typeface="Arial"/>
              <a:buChar char="•"/>
            </a:pPr>
            <a:r>
              <a:rPr lang="en-US" sz="2375" b="1">
                <a:solidFill>
                  <a:srgbClr val="E5E0DF"/>
                </a:solidFill>
                <a:latin typeface="Barlow Bold"/>
                <a:ea typeface="Barlow Bold"/>
                <a:cs typeface="Barlow Bold"/>
                <a:sym typeface="Barlow Bold"/>
              </a:rPr>
              <a:t>Navigation Bar:</a:t>
            </a:r>
            <a:r>
              <a:rPr lang="en-US" sz="2375">
                <a:solidFill>
                  <a:srgbClr val="E5E0DF"/>
                </a:solidFill>
                <a:latin typeface="Barlow"/>
                <a:ea typeface="Barlow"/>
                <a:cs typeface="Barlow"/>
                <a:sym typeface="Barlow"/>
              </a:rPr>
              <a:t> Responsive and intuitive navigation throughout the app.</a:t>
            </a:r>
          </a:p>
        </p:txBody>
      </p:sp>
      <p:sp>
        <p:nvSpPr>
          <p:cNvPr id="14" name="TextBox 14"/>
          <p:cNvSpPr txBox="1"/>
          <p:nvPr/>
        </p:nvSpPr>
        <p:spPr>
          <a:xfrm>
            <a:off x="9529911" y="7864822"/>
            <a:ext cx="7687567" cy="1092399"/>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Our design prioritizes ease of use and visual harmony to enhance the user experience.</a:t>
            </a: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preencoded.png"/>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91718">
                <a:alpha val="90196"/>
              </a:srgbClr>
            </a:solidFill>
          </p:spPr>
        </p:sp>
      </p:grpSp>
      <p:sp>
        <p:nvSpPr>
          <p:cNvPr id="6" name="TextBox 6"/>
          <p:cNvSpPr txBox="1"/>
          <p:nvPr/>
        </p:nvSpPr>
        <p:spPr>
          <a:xfrm>
            <a:off x="1080046" y="2325589"/>
            <a:ext cx="8181826" cy="895350"/>
          </a:xfrm>
          <a:prstGeom prst="rect">
            <a:avLst/>
          </a:prstGeom>
        </p:spPr>
        <p:txBody>
          <a:bodyPr lIns="0" tIns="0" rIns="0" bIns="0" rtlCol="0" anchor="t">
            <a:spAutoFit/>
          </a:bodyPr>
          <a:lstStyle/>
          <a:p>
            <a:pPr algn="l">
              <a:lnSpc>
                <a:spcPts val="6749"/>
              </a:lnSpc>
            </a:pPr>
            <a:r>
              <a:rPr lang="en-US" sz="5374" b="1">
                <a:solidFill>
                  <a:srgbClr val="FFFFFF"/>
                </a:solidFill>
                <a:latin typeface="Barlow Medium"/>
                <a:ea typeface="Barlow Medium"/>
                <a:cs typeface="Barlow Medium"/>
                <a:sym typeface="Barlow Medium"/>
              </a:rPr>
              <a:t>Aesthetic </a:t>
            </a:r>
            <a:r>
              <a:rPr lang="en-US" sz="5374" b="1">
                <a:solidFill>
                  <a:srgbClr val="F65F62"/>
                </a:solidFill>
                <a:latin typeface="Barlow Medium"/>
                <a:ea typeface="Barlow Medium"/>
                <a:cs typeface="Barlow Medium"/>
                <a:sym typeface="Barlow Medium"/>
              </a:rPr>
              <a:t>Design</a:t>
            </a:r>
            <a:r>
              <a:rPr lang="en-US" sz="5374" b="1">
                <a:solidFill>
                  <a:srgbClr val="FFFFFF"/>
                </a:solidFill>
                <a:latin typeface="Barlow Medium"/>
                <a:ea typeface="Barlow Medium"/>
                <a:cs typeface="Barlow Medium"/>
                <a:sym typeface="Barlow Medium"/>
              </a:rPr>
              <a:t> Principles</a:t>
            </a:r>
          </a:p>
        </p:txBody>
      </p:sp>
      <p:grpSp>
        <p:nvGrpSpPr>
          <p:cNvPr id="7" name="Group 7"/>
          <p:cNvGrpSpPr/>
          <p:nvPr/>
        </p:nvGrpSpPr>
        <p:grpSpPr>
          <a:xfrm>
            <a:off x="1070521" y="3828604"/>
            <a:ext cx="5189339" cy="3263205"/>
            <a:chOff x="0" y="0"/>
            <a:chExt cx="6919118" cy="4350940"/>
          </a:xfrm>
        </p:grpSpPr>
        <p:sp>
          <p:nvSpPr>
            <p:cNvPr id="8" name="Freeform 8"/>
            <p:cNvSpPr/>
            <p:nvPr/>
          </p:nvSpPr>
          <p:spPr>
            <a:xfrm>
              <a:off x="12700" y="12700"/>
              <a:ext cx="6893687" cy="4325493"/>
            </a:xfrm>
            <a:custGeom>
              <a:avLst/>
              <a:gdLst/>
              <a:ahLst/>
              <a:cxnLst/>
              <a:rect l="l" t="t" r="r" b="b"/>
              <a:pathLst>
                <a:path w="6893687" h="4325493">
                  <a:moveTo>
                    <a:pt x="0" y="987552"/>
                  </a:moveTo>
                  <a:cubicBezTo>
                    <a:pt x="0" y="442087"/>
                    <a:pt x="443103" y="0"/>
                    <a:pt x="989711" y="0"/>
                  </a:cubicBezTo>
                  <a:lnTo>
                    <a:pt x="5903976" y="0"/>
                  </a:lnTo>
                  <a:cubicBezTo>
                    <a:pt x="6450584" y="0"/>
                    <a:pt x="6893687" y="442087"/>
                    <a:pt x="6893687" y="987552"/>
                  </a:cubicBezTo>
                  <a:lnTo>
                    <a:pt x="6893687" y="3337941"/>
                  </a:lnTo>
                  <a:cubicBezTo>
                    <a:pt x="6893687" y="3883406"/>
                    <a:pt x="6450584" y="4325493"/>
                    <a:pt x="5903976" y="4325493"/>
                  </a:cubicBezTo>
                  <a:lnTo>
                    <a:pt x="989711" y="4325493"/>
                  </a:lnTo>
                  <a:cubicBezTo>
                    <a:pt x="443103" y="4325493"/>
                    <a:pt x="0" y="3883406"/>
                    <a:pt x="0" y="3337941"/>
                  </a:cubicBezTo>
                  <a:close/>
                </a:path>
              </a:pathLst>
            </a:custGeom>
            <a:solidFill>
              <a:srgbClr val="790709"/>
            </a:solidFill>
          </p:spPr>
        </p:sp>
        <p:sp>
          <p:nvSpPr>
            <p:cNvPr id="9" name="Freeform 9"/>
            <p:cNvSpPr/>
            <p:nvPr/>
          </p:nvSpPr>
          <p:spPr>
            <a:xfrm>
              <a:off x="0" y="0"/>
              <a:ext cx="6919087" cy="4350893"/>
            </a:xfrm>
            <a:custGeom>
              <a:avLst/>
              <a:gdLst/>
              <a:ahLst/>
              <a:cxnLst/>
              <a:rect l="l" t="t" r="r" b="b"/>
              <a:pathLst>
                <a:path w="6919087" h="4350893">
                  <a:moveTo>
                    <a:pt x="0" y="1000252"/>
                  </a:moveTo>
                  <a:cubicBezTo>
                    <a:pt x="0" y="447802"/>
                    <a:pt x="448818" y="0"/>
                    <a:pt x="1002411" y="0"/>
                  </a:cubicBezTo>
                  <a:lnTo>
                    <a:pt x="5916676" y="0"/>
                  </a:lnTo>
                  <a:lnTo>
                    <a:pt x="5916676" y="12700"/>
                  </a:lnTo>
                  <a:lnTo>
                    <a:pt x="5916676" y="0"/>
                  </a:lnTo>
                  <a:cubicBezTo>
                    <a:pt x="6470269" y="0"/>
                    <a:pt x="6919087" y="447802"/>
                    <a:pt x="6919087" y="1000252"/>
                  </a:cubicBezTo>
                  <a:lnTo>
                    <a:pt x="6906387" y="1000252"/>
                  </a:lnTo>
                  <a:lnTo>
                    <a:pt x="6919087" y="1000252"/>
                  </a:lnTo>
                  <a:lnTo>
                    <a:pt x="6919087" y="3350641"/>
                  </a:lnTo>
                  <a:lnTo>
                    <a:pt x="6906387" y="3350641"/>
                  </a:lnTo>
                  <a:lnTo>
                    <a:pt x="6919087" y="3350641"/>
                  </a:lnTo>
                  <a:cubicBezTo>
                    <a:pt x="6919087" y="3903091"/>
                    <a:pt x="6470269" y="4350893"/>
                    <a:pt x="5916676" y="4350893"/>
                  </a:cubicBezTo>
                  <a:lnTo>
                    <a:pt x="5916676" y="4338193"/>
                  </a:lnTo>
                  <a:lnTo>
                    <a:pt x="5916676" y="4350893"/>
                  </a:lnTo>
                  <a:lnTo>
                    <a:pt x="1002411" y="4350893"/>
                  </a:lnTo>
                  <a:lnTo>
                    <a:pt x="1002411" y="4338193"/>
                  </a:lnTo>
                  <a:lnTo>
                    <a:pt x="1002411" y="4350893"/>
                  </a:lnTo>
                  <a:cubicBezTo>
                    <a:pt x="448818" y="4350893"/>
                    <a:pt x="0" y="3903091"/>
                    <a:pt x="0" y="3350641"/>
                  </a:cubicBezTo>
                  <a:lnTo>
                    <a:pt x="0" y="1000252"/>
                  </a:lnTo>
                  <a:lnTo>
                    <a:pt x="12700" y="1000252"/>
                  </a:lnTo>
                  <a:lnTo>
                    <a:pt x="0" y="1000252"/>
                  </a:lnTo>
                  <a:moveTo>
                    <a:pt x="25400" y="1000252"/>
                  </a:moveTo>
                  <a:lnTo>
                    <a:pt x="25400" y="3350641"/>
                  </a:lnTo>
                  <a:lnTo>
                    <a:pt x="12700" y="3350641"/>
                  </a:lnTo>
                  <a:lnTo>
                    <a:pt x="25400" y="3350641"/>
                  </a:lnTo>
                  <a:cubicBezTo>
                    <a:pt x="25400" y="3888994"/>
                    <a:pt x="462788" y="4325493"/>
                    <a:pt x="1002411" y="4325493"/>
                  </a:cubicBezTo>
                  <a:lnTo>
                    <a:pt x="5916676" y="4325493"/>
                  </a:lnTo>
                  <a:cubicBezTo>
                    <a:pt x="6456299" y="4325493"/>
                    <a:pt x="6893687" y="3888994"/>
                    <a:pt x="6893687" y="3350641"/>
                  </a:cubicBezTo>
                  <a:lnTo>
                    <a:pt x="6893687" y="1000252"/>
                  </a:lnTo>
                  <a:cubicBezTo>
                    <a:pt x="6893687" y="461899"/>
                    <a:pt x="6456299" y="25400"/>
                    <a:pt x="5916676" y="25400"/>
                  </a:cubicBezTo>
                  <a:lnTo>
                    <a:pt x="1002411" y="25400"/>
                  </a:lnTo>
                  <a:lnTo>
                    <a:pt x="1002411" y="12700"/>
                  </a:lnTo>
                  <a:lnTo>
                    <a:pt x="1002411" y="25400"/>
                  </a:lnTo>
                  <a:cubicBezTo>
                    <a:pt x="462788" y="25400"/>
                    <a:pt x="25400" y="461899"/>
                    <a:pt x="25400" y="1000252"/>
                  </a:cubicBezTo>
                  <a:close/>
                </a:path>
              </a:pathLst>
            </a:custGeom>
            <a:solidFill>
              <a:srgbClr val="922022"/>
            </a:solidFill>
          </p:spPr>
        </p:sp>
      </p:grpSp>
      <p:sp>
        <p:nvSpPr>
          <p:cNvPr id="10" name="TextBox 10"/>
          <p:cNvSpPr txBox="1"/>
          <p:nvPr/>
        </p:nvSpPr>
        <p:spPr>
          <a:xfrm>
            <a:off x="1407616" y="4146649"/>
            <a:ext cx="3429000" cy="447675"/>
          </a:xfrm>
          <a:prstGeom prst="rect">
            <a:avLst/>
          </a:prstGeom>
        </p:spPr>
        <p:txBody>
          <a:bodyPr lIns="0" tIns="0" rIns="0" bIns="0" rtlCol="0" anchor="t">
            <a:spAutoFit/>
          </a:bodyPr>
          <a:lstStyle/>
          <a:p>
            <a:pPr algn="l">
              <a:lnSpc>
                <a:spcPts val="3374"/>
              </a:lnSpc>
            </a:pPr>
            <a:r>
              <a:rPr lang="en-US" sz="2687" b="1">
                <a:solidFill>
                  <a:srgbClr val="E5E0DF"/>
                </a:solidFill>
                <a:latin typeface="Barlow Medium"/>
                <a:ea typeface="Barlow Medium"/>
                <a:cs typeface="Barlow Medium"/>
                <a:sym typeface="Barlow Medium"/>
              </a:rPr>
              <a:t>Color Scheme</a:t>
            </a:r>
          </a:p>
        </p:txBody>
      </p:sp>
      <p:sp>
        <p:nvSpPr>
          <p:cNvPr id="11" name="TextBox 11"/>
          <p:cNvSpPr txBox="1"/>
          <p:nvPr/>
        </p:nvSpPr>
        <p:spPr>
          <a:xfrm>
            <a:off x="1407616" y="4674691"/>
            <a:ext cx="4515148" cy="2080022"/>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Calming blues/greens for relaxed moods, warm oranges/reds for energetic moods, neutral tones for UI elements.</a:t>
            </a:r>
          </a:p>
        </p:txBody>
      </p:sp>
      <p:grpSp>
        <p:nvGrpSpPr>
          <p:cNvPr id="12" name="Group 12"/>
          <p:cNvGrpSpPr/>
          <p:nvPr/>
        </p:nvGrpSpPr>
        <p:grpSpPr>
          <a:xfrm>
            <a:off x="6549330" y="3828604"/>
            <a:ext cx="5189339" cy="3263205"/>
            <a:chOff x="0" y="0"/>
            <a:chExt cx="6919118" cy="4350940"/>
          </a:xfrm>
        </p:grpSpPr>
        <p:sp>
          <p:nvSpPr>
            <p:cNvPr id="13" name="Freeform 13"/>
            <p:cNvSpPr/>
            <p:nvPr/>
          </p:nvSpPr>
          <p:spPr>
            <a:xfrm>
              <a:off x="12700" y="12700"/>
              <a:ext cx="6893687" cy="4325493"/>
            </a:xfrm>
            <a:custGeom>
              <a:avLst/>
              <a:gdLst/>
              <a:ahLst/>
              <a:cxnLst/>
              <a:rect l="l" t="t" r="r" b="b"/>
              <a:pathLst>
                <a:path w="6893687" h="4325493">
                  <a:moveTo>
                    <a:pt x="0" y="987552"/>
                  </a:moveTo>
                  <a:cubicBezTo>
                    <a:pt x="0" y="442087"/>
                    <a:pt x="443103" y="0"/>
                    <a:pt x="989711" y="0"/>
                  </a:cubicBezTo>
                  <a:lnTo>
                    <a:pt x="5903976" y="0"/>
                  </a:lnTo>
                  <a:cubicBezTo>
                    <a:pt x="6450584" y="0"/>
                    <a:pt x="6893687" y="442087"/>
                    <a:pt x="6893687" y="987552"/>
                  </a:cubicBezTo>
                  <a:lnTo>
                    <a:pt x="6893687" y="3337941"/>
                  </a:lnTo>
                  <a:cubicBezTo>
                    <a:pt x="6893687" y="3883406"/>
                    <a:pt x="6450584" y="4325493"/>
                    <a:pt x="5903976" y="4325493"/>
                  </a:cubicBezTo>
                  <a:lnTo>
                    <a:pt x="989711" y="4325493"/>
                  </a:lnTo>
                  <a:cubicBezTo>
                    <a:pt x="443103" y="4325493"/>
                    <a:pt x="0" y="3883406"/>
                    <a:pt x="0" y="3337941"/>
                  </a:cubicBezTo>
                  <a:close/>
                </a:path>
              </a:pathLst>
            </a:custGeom>
            <a:solidFill>
              <a:srgbClr val="790709"/>
            </a:solidFill>
          </p:spPr>
        </p:sp>
        <p:sp>
          <p:nvSpPr>
            <p:cNvPr id="14" name="Freeform 14"/>
            <p:cNvSpPr/>
            <p:nvPr/>
          </p:nvSpPr>
          <p:spPr>
            <a:xfrm>
              <a:off x="0" y="0"/>
              <a:ext cx="6919087" cy="4350893"/>
            </a:xfrm>
            <a:custGeom>
              <a:avLst/>
              <a:gdLst/>
              <a:ahLst/>
              <a:cxnLst/>
              <a:rect l="l" t="t" r="r" b="b"/>
              <a:pathLst>
                <a:path w="6919087" h="4350893">
                  <a:moveTo>
                    <a:pt x="0" y="1000252"/>
                  </a:moveTo>
                  <a:cubicBezTo>
                    <a:pt x="0" y="447802"/>
                    <a:pt x="448818" y="0"/>
                    <a:pt x="1002411" y="0"/>
                  </a:cubicBezTo>
                  <a:lnTo>
                    <a:pt x="5916676" y="0"/>
                  </a:lnTo>
                  <a:lnTo>
                    <a:pt x="5916676" y="12700"/>
                  </a:lnTo>
                  <a:lnTo>
                    <a:pt x="5916676" y="0"/>
                  </a:lnTo>
                  <a:cubicBezTo>
                    <a:pt x="6470269" y="0"/>
                    <a:pt x="6919087" y="447802"/>
                    <a:pt x="6919087" y="1000252"/>
                  </a:cubicBezTo>
                  <a:lnTo>
                    <a:pt x="6906387" y="1000252"/>
                  </a:lnTo>
                  <a:lnTo>
                    <a:pt x="6919087" y="1000252"/>
                  </a:lnTo>
                  <a:lnTo>
                    <a:pt x="6919087" y="3350641"/>
                  </a:lnTo>
                  <a:lnTo>
                    <a:pt x="6906387" y="3350641"/>
                  </a:lnTo>
                  <a:lnTo>
                    <a:pt x="6919087" y="3350641"/>
                  </a:lnTo>
                  <a:cubicBezTo>
                    <a:pt x="6919087" y="3903091"/>
                    <a:pt x="6470269" y="4350893"/>
                    <a:pt x="5916676" y="4350893"/>
                  </a:cubicBezTo>
                  <a:lnTo>
                    <a:pt x="5916676" y="4338193"/>
                  </a:lnTo>
                  <a:lnTo>
                    <a:pt x="5916676" y="4350893"/>
                  </a:lnTo>
                  <a:lnTo>
                    <a:pt x="1002411" y="4350893"/>
                  </a:lnTo>
                  <a:lnTo>
                    <a:pt x="1002411" y="4338193"/>
                  </a:lnTo>
                  <a:lnTo>
                    <a:pt x="1002411" y="4350893"/>
                  </a:lnTo>
                  <a:cubicBezTo>
                    <a:pt x="448818" y="4350893"/>
                    <a:pt x="0" y="3903091"/>
                    <a:pt x="0" y="3350641"/>
                  </a:cubicBezTo>
                  <a:lnTo>
                    <a:pt x="0" y="1000252"/>
                  </a:lnTo>
                  <a:lnTo>
                    <a:pt x="12700" y="1000252"/>
                  </a:lnTo>
                  <a:lnTo>
                    <a:pt x="0" y="1000252"/>
                  </a:lnTo>
                  <a:moveTo>
                    <a:pt x="25400" y="1000252"/>
                  </a:moveTo>
                  <a:lnTo>
                    <a:pt x="25400" y="3350641"/>
                  </a:lnTo>
                  <a:lnTo>
                    <a:pt x="12700" y="3350641"/>
                  </a:lnTo>
                  <a:lnTo>
                    <a:pt x="25400" y="3350641"/>
                  </a:lnTo>
                  <a:cubicBezTo>
                    <a:pt x="25400" y="3888994"/>
                    <a:pt x="462788" y="4325493"/>
                    <a:pt x="1002411" y="4325493"/>
                  </a:cubicBezTo>
                  <a:lnTo>
                    <a:pt x="5916676" y="4325493"/>
                  </a:lnTo>
                  <a:cubicBezTo>
                    <a:pt x="6456299" y="4325493"/>
                    <a:pt x="6893687" y="3888994"/>
                    <a:pt x="6893687" y="3350641"/>
                  </a:cubicBezTo>
                  <a:lnTo>
                    <a:pt x="6893687" y="1000252"/>
                  </a:lnTo>
                  <a:cubicBezTo>
                    <a:pt x="6893687" y="461899"/>
                    <a:pt x="6456299" y="25400"/>
                    <a:pt x="5916676" y="25400"/>
                  </a:cubicBezTo>
                  <a:lnTo>
                    <a:pt x="1002411" y="25400"/>
                  </a:lnTo>
                  <a:lnTo>
                    <a:pt x="1002411" y="12700"/>
                  </a:lnTo>
                  <a:lnTo>
                    <a:pt x="1002411" y="25400"/>
                  </a:lnTo>
                  <a:cubicBezTo>
                    <a:pt x="462788" y="25400"/>
                    <a:pt x="25400" y="461899"/>
                    <a:pt x="25400" y="1000252"/>
                  </a:cubicBezTo>
                  <a:close/>
                </a:path>
              </a:pathLst>
            </a:custGeom>
            <a:solidFill>
              <a:srgbClr val="922022"/>
            </a:solidFill>
          </p:spPr>
        </p:sp>
      </p:grpSp>
      <p:sp>
        <p:nvSpPr>
          <p:cNvPr id="15" name="TextBox 15"/>
          <p:cNvSpPr txBox="1"/>
          <p:nvPr/>
        </p:nvSpPr>
        <p:spPr>
          <a:xfrm>
            <a:off x="6886426" y="4146649"/>
            <a:ext cx="3429000" cy="447675"/>
          </a:xfrm>
          <a:prstGeom prst="rect">
            <a:avLst/>
          </a:prstGeom>
        </p:spPr>
        <p:txBody>
          <a:bodyPr lIns="0" tIns="0" rIns="0" bIns="0" rtlCol="0" anchor="t">
            <a:spAutoFit/>
          </a:bodyPr>
          <a:lstStyle/>
          <a:p>
            <a:pPr algn="l">
              <a:lnSpc>
                <a:spcPts val="3374"/>
              </a:lnSpc>
            </a:pPr>
            <a:r>
              <a:rPr lang="en-US" sz="2687" b="1">
                <a:solidFill>
                  <a:srgbClr val="E5E0DF"/>
                </a:solidFill>
                <a:latin typeface="Barlow Medium"/>
                <a:ea typeface="Barlow Medium"/>
                <a:cs typeface="Barlow Medium"/>
                <a:sym typeface="Barlow Medium"/>
              </a:rPr>
              <a:t>Typography</a:t>
            </a:r>
          </a:p>
        </p:txBody>
      </p:sp>
      <p:sp>
        <p:nvSpPr>
          <p:cNvPr id="16" name="TextBox 16"/>
          <p:cNvSpPr txBox="1"/>
          <p:nvPr/>
        </p:nvSpPr>
        <p:spPr>
          <a:xfrm>
            <a:off x="6886426" y="4674691"/>
            <a:ext cx="4515148" cy="1586210"/>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Clean, modern fonts like Poppins, Roboto, or Montserrat for optimal readability.</a:t>
            </a:r>
          </a:p>
        </p:txBody>
      </p:sp>
      <p:grpSp>
        <p:nvGrpSpPr>
          <p:cNvPr id="17" name="Group 17"/>
          <p:cNvGrpSpPr/>
          <p:nvPr/>
        </p:nvGrpSpPr>
        <p:grpSpPr>
          <a:xfrm>
            <a:off x="12028140" y="3828604"/>
            <a:ext cx="5189339" cy="3263205"/>
            <a:chOff x="0" y="0"/>
            <a:chExt cx="6919118" cy="4350940"/>
          </a:xfrm>
        </p:grpSpPr>
        <p:sp>
          <p:nvSpPr>
            <p:cNvPr id="18" name="Freeform 18"/>
            <p:cNvSpPr/>
            <p:nvPr/>
          </p:nvSpPr>
          <p:spPr>
            <a:xfrm>
              <a:off x="12700" y="12700"/>
              <a:ext cx="6893687" cy="4325493"/>
            </a:xfrm>
            <a:custGeom>
              <a:avLst/>
              <a:gdLst/>
              <a:ahLst/>
              <a:cxnLst/>
              <a:rect l="l" t="t" r="r" b="b"/>
              <a:pathLst>
                <a:path w="6893687" h="4325493">
                  <a:moveTo>
                    <a:pt x="0" y="987552"/>
                  </a:moveTo>
                  <a:cubicBezTo>
                    <a:pt x="0" y="442087"/>
                    <a:pt x="443103" y="0"/>
                    <a:pt x="989711" y="0"/>
                  </a:cubicBezTo>
                  <a:lnTo>
                    <a:pt x="5903976" y="0"/>
                  </a:lnTo>
                  <a:cubicBezTo>
                    <a:pt x="6450584" y="0"/>
                    <a:pt x="6893687" y="442087"/>
                    <a:pt x="6893687" y="987552"/>
                  </a:cubicBezTo>
                  <a:lnTo>
                    <a:pt x="6893687" y="3337941"/>
                  </a:lnTo>
                  <a:cubicBezTo>
                    <a:pt x="6893687" y="3883406"/>
                    <a:pt x="6450584" y="4325493"/>
                    <a:pt x="5903976" y="4325493"/>
                  </a:cubicBezTo>
                  <a:lnTo>
                    <a:pt x="989711" y="4325493"/>
                  </a:lnTo>
                  <a:cubicBezTo>
                    <a:pt x="443103" y="4325493"/>
                    <a:pt x="0" y="3883406"/>
                    <a:pt x="0" y="3337941"/>
                  </a:cubicBezTo>
                  <a:close/>
                </a:path>
              </a:pathLst>
            </a:custGeom>
            <a:solidFill>
              <a:srgbClr val="790709"/>
            </a:solidFill>
          </p:spPr>
        </p:sp>
        <p:sp>
          <p:nvSpPr>
            <p:cNvPr id="19" name="Freeform 19"/>
            <p:cNvSpPr/>
            <p:nvPr/>
          </p:nvSpPr>
          <p:spPr>
            <a:xfrm>
              <a:off x="0" y="0"/>
              <a:ext cx="6919087" cy="4350893"/>
            </a:xfrm>
            <a:custGeom>
              <a:avLst/>
              <a:gdLst/>
              <a:ahLst/>
              <a:cxnLst/>
              <a:rect l="l" t="t" r="r" b="b"/>
              <a:pathLst>
                <a:path w="6919087" h="4350893">
                  <a:moveTo>
                    <a:pt x="0" y="1000252"/>
                  </a:moveTo>
                  <a:cubicBezTo>
                    <a:pt x="0" y="447802"/>
                    <a:pt x="448818" y="0"/>
                    <a:pt x="1002411" y="0"/>
                  </a:cubicBezTo>
                  <a:lnTo>
                    <a:pt x="5916676" y="0"/>
                  </a:lnTo>
                  <a:lnTo>
                    <a:pt x="5916676" y="12700"/>
                  </a:lnTo>
                  <a:lnTo>
                    <a:pt x="5916676" y="0"/>
                  </a:lnTo>
                  <a:cubicBezTo>
                    <a:pt x="6470269" y="0"/>
                    <a:pt x="6919087" y="447802"/>
                    <a:pt x="6919087" y="1000252"/>
                  </a:cubicBezTo>
                  <a:lnTo>
                    <a:pt x="6906387" y="1000252"/>
                  </a:lnTo>
                  <a:lnTo>
                    <a:pt x="6919087" y="1000252"/>
                  </a:lnTo>
                  <a:lnTo>
                    <a:pt x="6919087" y="3350641"/>
                  </a:lnTo>
                  <a:lnTo>
                    <a:pt x="6906387" y="3350641"/>
                  </a:lnTo>
                  <a:lnTo>
                    <a:pt x="6919087" y="3350641"/>
                  </a:lnTo>
                  <a:cubicBezTo>
                    <a:pt x="6919087" y="3903091"/>
                    <a:pt x="6470269" y="4350893"/>
                    <a:pt x="5916676" y="4350893"/>
                  </a:cubicBezTo>
                  <a:lnTo>
                    <a:pt x="5916676" y="4338193"/>
                  </a:lnTo>
                  <a:lnTo>
                    <a:pt x="5916676" y="4350893"/>
                  </a:lnTo>
                  <a:lnTo>
                    <a:pt x="1002411" y="4350893"/>
                  </a:lnTo>
                  <a:lnTo>
                    <a:pt x="1002411" y="4338193"/>
                  </a:lnTo>
                  <a:lnTo>
                    <a:pt x="1002411" y="4350893"/>
                  </a:lnTo>
                  <a:cubicBezTo>
                    <a:pt x="448818" y="4350893"/>
                    <a:pt x="0" y="3903091"/>
                    <a:pt x="0" y="3350641"/>
                  </a:cubicBezTo>
                  <a:lnTo>
                    <a:pt x="0" y="1000252"/>
                  </a:lnTo>
                  <a:lnTo>
                    <a:pt x="12700" y="1000252"/>
                  </a:lnTo>
                  <a:lnTo>
                    <a:pt x="0" y="1000252"/>
                  </a:lnTo>
                  <a:moveTo>
                    <a:pt x="25400" y="1000252"/>
                  </a:moveTo>
                  <a:lnTo>
                    <a:pt x="25400" y="3350641"/>
                  </a:lnTo>
                  <a:lnTo>
                    <a:pt x="12700" y="3350641"/>
                  </a:lnTo>
                  <a:lnTo>
                    <a:pt x="25400" y="3350641"/>
                  </a:lnTo>
                  <a:cubicBezTo>
                    <a:pt x="25400" y="3888994"/>
                    <a:pt x="462788" y="4325493"/>
                    <a:pt x="1002411" y="4325493"/>
                  </a:cubicBezTo>
                  <a:lnTo>
                    <a:pt x="5916676" y="4325493"/>
                  </a:lnTo>
                  <a:cubicBezTo>
                    <a:pt x="6456299" y="4325493"/>
                    <a:pt x="6893687" y="3888994"/>
                    <a:pt x="6893687" y="3350641"/>
                  </a:cubicBezTo>
                  <a:lnTo>
                    <a:pt x="6893687" y="1000252"/>
                  </a:lnTo>
                  <a:cubicBezTo>
                    <a:pt x="6893687" y="461899"/>
                    <a:pt x="6456299" y="25400"/>
                    <a:pt x="5916676" y="25400"/>
                  </a:cubicBezTo>
                  <a:lnTo>
                    <a:pt x="1002411" y="25400"/>
                  </a:lnTo>
                  <a:lnTo>
                    <a:pt x="1002411" y="12700"/>
                  </a:lnTo>
                  <a:lnTo>
                    <a:pt x="1002411" y="25400"/>
                  </a:lnTo>
                  <a:cubicBezTo>
                    <a:pt x="462788" y="25400"/>
                    <a:pt x="25400" y="461899"/>
                    <a:pt x="25400" y="1000252"/>
                  </a:cubicBezTo>
                  <a:close/>
                </a:path>
              </a:pathLst>
            </a:custGeom>
            <a:solidFill>
              <a:srgbClr val="922022"/>
            </a:solidFill>
          </p:spPr>
        </p:sp>
      </p:grpSp>
      <p:sp>
        <p:nvSpPr>
          <p:cNvPr id="20" name="TextBox 20"/>
          <p:cNvSpPr txBox="1"/>
          <p:nvPr/>
        </p:nvSpPr>
        <p:spPr>
          <a:xfrm>
            <a:off x="12365236" y="4146649"/>
            <a:ext cx="3429000" cy="447675"/>
          </a:xfrm>
          <a:prstGeom prst="rect">
            <a:avLst/>
          </a:prstGeom>
        </p:spPr>
        <p:txBody>
          <a:bodyPr lIns="0" tIns="0" rIns="0" bIns="0" rtlCol="0" anchor="t">
            <a:spAutoFit/>
          </a:bodyPr>
          <a:lstStyle/>
          <a:p>
            <a:pPr algn="l">
              <a:lnSpc>
                <a:spcPts val="3374"/>
              </a:lnSpc>
            </a:pPr>
            <a:r>
              <a:rPr lang="en-US" sz="2687" b="1">
                <a:solidFill>
                  <a:srgbClr val="E5E0DF"/>
                </a:solidFill>
                <a:latin typeface="Barlow Medium"/>
                <a:ea typeface="Barlow Medium"/>
                <a:cs typeface="Barlow Medium"/>
                <a:sym typeface="Barlow Medium"/>
              </a:rPr>
              <a:t>Animations &amp; Icons</a:t>
            </a:r>
          </a:p>
        </p:txBody>
      </p:sp>
      <p:sp>
        <p:nvSpPr>
          <p:cNvPr id="21" name="TextBox 21"/>
          <p:cNvSpPr txBox="1"/>
          <p:nvPr/>
        </p:nvSpPr>
        <p:spPr>
          <a:xfrm>
            <a:off x="12365236" y="4674691"/>
            <a:ext cx="4515148" cy="1586210"/>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Smooth transitions and expressive, minimal icons ensure an immersive and intuitive feel.</a:t>
            </a:r>
          </a:p>
        </p:txBody>
      </p:sp>
      <p:sp>
        <p:nvSpPr>
          <p:cNvPr id="22" name="TextBox 22"/>
          <p:cNvSpPr txBox="1"/>
          <p:nvPr/>
        </p:nvSpPr>
        <p:spPr>
          <a:xfrm>
            <a:off x="1080046" y="7324576"/>
            <a:ext cx="16127909" cy="598586"/>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Every design choice in TuneAura aims to create a cohesive and emotionally resonant user experience.</a:t>
            </a: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preencoded.png"/>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91718">
                <a:alpha val="90196"/>
              </a:srgbClr>
            </a:solidFill>
          </p:spPr>
        </p:sp>
      </p:grpSp>
      <p:sp>
        <p:nvSpPr>
          <p:cNvPr id="6" name="TextBox 6"/>
          <p:cNvSpPr txBox="1"/>
          <p:nvPr/>
        </p:nvSpPr>
        <p:spPr>
          <a:xfrm>
            <a:off x="1080046" y="1466999"/>
            <a:ext cx="6858000" cy="895350"/>
          </a:xfrm>
          <a:prstGeom prst="rect">
            <a:avLst/>
          </a:prstGeom>
        </p:spPr>
        <p:txBody>
          <a:bodyPr lIns="0" tIns="0" rIns="0" bIns="0" rtlCol="0" anchor="t">
            <a:spAutoFit/>
          </a:bodyPr>
          <a:lstStyle/>
          <a:p>
            <a:pPr algn="l">
              <a:lnSpc>
                <a:spcPts val="6749"/>
              </a:lnSpc>
            </a:pPr>
            <a:r>
              <a:rPr lang="en-US" sz="5374" b="1">
                <a:solidFill>
                  <a:srgbClr val="FFFFFF"/>
                </a:solidFill>
                <a:latin typeface="Barlow Medium"/>
                <a:ea typeface="Barlow Medium"/>
                <a:cs typeface="Barlow Medium"/>
                <a:sym typeface="Barlow Medium"/>
              </a:rPr>
              <a:t>Anticipated </a:t>
            </a:r>
            <a:r>
              <a:rPr lang="en-US" sz="5374" b="1">
                <a:solidFill>
                  <a:srgbClr val="F65F62"/>
                </a:solidFill>
                <a:latin typeface="Barlow Medium"/>
                <a:ea typeface="Barlow Medium"/>
                <a:cs typeface="Barlow Medium"/>
                <a:sym typeface="Barlow Medium"/>
              </a:rPr>
              <a:t>Impact</a:t>
            </a:r>
          </a:p>
        </p:txBody>
      </p:sp>
      <p:sp>
        <p:nvSpPr>
          <p:cNvPr id="7" name="TextBox 7"/>
          <p:cNvSpPr txBox="1"/>
          <p:nvPr/>
        </p:nvSpPr>
        <p:spPr>
          <a:xfrm>
            <a:off x="1080046" y="3114675"/>
            <a:ext cx="3429000" cy="447675"/>
          </a:xfrm>
          <a:prstGeom prst="rect">
            <a:avLst/>
          </a:prstGeom>
        </p:spPr>
        <p:txBody>
          <a:bodyPr lIns="0" tIns="0" rIns="0" bIns="0" rtlCol="0" anchor="t">
            <a:spAutoFit/>
          </a:bodyPr>
          <a:lstStyle/>
          <a:p>
            <a:pPr algn="l">
              <a:lnSpc>
                <a:spcPts val="3374"/>
              </a:lnSpc>
            </a:pPr>
            <a:r>
              <a:rPr lang="en-US" sz="2687" b="1">
                <a:solidFill>
                  <a:srgbClr val="FFFFFF"/>
                </a:solidFill>
                <a:latin typeface="Barlow Medium"/>
                <a:ea typeface="Barlow Medium"/>
                <a:cs typeface="Barlow Medium"/>
                <a:sym typeface="Barlow Medium"/>
              </a:rPr>
              <a:t>Enhanced Well-being</a:t>
            </a:r>
          </a:p>
        </p:txBody>
      </p:sp>
      <p:sp>
        <p:nvSpPr>
          <p:cNvPr id="8" name="TextBox 8"/>
          <p:cNvSpPr txBox="1"/>
          <p:nvPr/>
        </p:nvSpPr>
        <p:spPr>
          <a:xfrm>
            <a:off x="1080046" y="3766096"/>
            <a:ext cx="7687567" cy="1586210"/>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By providing music that truly resonates with the user's emotional state, TuneAura can help improve mood and reduce stress.</a:t>
            </a:r>
          </a:p>
        </p:txBody>
      </p:sp>
      <p:sp>
        <p:nvSpPr>
          <p:cNvPr id="9" name="TextBox 9"/>
          <p:cNvSpPr txBox="1"/>
          <p:nvPr/>
        </p:nvSpPr>
        <p:spPr>
          <a:xfrm>
            <a:off x="9529911" y="3114675"/>
            <a:ext cx="3429000" cy="447675"/>
          </a:xfrm>
          <a:prstGeom prst="rect">
            <a:avLst/>
          </a:prstGeom>
        </p:spPr>
        <p:txBody>
          <a:bodyPr lIns="0" tIns="0" rIns="0" bIns="0" rtlCol="0" anchor="t">
            <a:spAutoFit/>
          </a:bodyPr>
          <a:lstStyle/>
          <a:p>
            <a:pPr algn="l">
              <a:lnSpc>
                <a:spcPts val="3374"/>
              </a:lnSpc>
            </a:pPr>
            <a:r>
              <a:rPr lang="en-US" sz="2687" b="1">
                <a:solidFill>
                  <a:srgbClr val="FFFFFF"/>
                </a:solidFill>
                <a:latin typeface="Barlow Medium"/>
                <a:ea typeface="Barlow Medium"/>
                <a:cs typeface="Barlow Medium"/>
                <a:sym typeface="Barlow Medium"/>
              </a:rPr>
              <a:t>Deeper Engagement</a:t>
            </a:r>
          </a:p>
        </p:txBody>
      </p:sp>
      <p:sp>
        <p:nvSpPr>
          <p:cNvPr id="10" name="TextBox 10"/>
          <p:cNvSpPr txBox="1"/>
          <p:nvPr/>
        </p:nvSpPr>
        <p:spPr>
          <a:xfrm>
            <a:off x="9529911" y="3766096"/>
            <a:ext cx="7687567" cy="1092399"/>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Users will feel more connected to their music, leading to longer and more satisfying listening sessions.</a:t>
            </a:r>
          </a:p>
        </p:txBody>
      </p:sp>
      <p:sp>
        <p:nvSpPr>
          <p:cNvPr id="11" name="TextBox 11"/>
          <p:cNvSpPr txBox="1"/>
          <p:nvPr/>
        </p:nvSpPr>
        <p:spPr>
          <a:xfrm>
            <a:off x="1080046" y="6266558"/>
            <a:ext cx="3694510" cy="447675"/>
          </a:xfrm>
          <a:prstGeom prst="rect">
            <a:avLst/>
          </a:prstGeom>
        </p:spPr>
        <p:txBody>
          <a:bodyPr lIns="0" tIns="0" rIns="0" bIns="0" rtlCol="0" anchor="t">
            <a:spAutoFit/>
          </a:bodyPr>
          <a:lstStyle/>
          <a:p>
            <a:pPr algn="l">
              <a:lnSpc>
                <a:spcPts val="3374"/>
              </a:lnSpc>
            </a:pPr>
            <a:r>
              <a:rPr lang="en-US" sz="2687" b="1">
                <a:solidFill>
                  <a:srgbClr val="FFFFFF"/>
                </a:solidFill>
                <a:latin typeface="Barlow Medium"/>
                <a:ea typeface="Barlow Medium"/>
                <a:cs typeface="Barlow Medium"/>
                <a:sym typeface="Barlow Medium"/>
              </a:rPr>
              <a:t>Showcase of AI Potential</a:t>
            </a:r>
          </a:p>
        </p:txBody>
      </p:sp>
      <p:sp>
        <p:nvSpPr>
          <p:cNvPr id="12" name="TextBox 12"/>
          <p:cNvSpPr txBox="1"/>
          <p:nvPr/>
        </p:nvSpPr>
        <p:spPr>
          <a:xfrm>
            <a:off x="1080046" y="6917977"/>
            <a:ext cx="7687567" cy="1586210"/>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TuneAura serves as a compelling example of how AI can be applied to create highly personalized, human-centric applications.</a:t>
            </a:r>
          </a:p>
        </p:txBody>
      </p:sp>
      <p:sp>
        <p:nvSpPr>
          <p:cNvPr id="13" name="TextBox 13"/>
          <p:cNvSpPr txBox="1"/>
          <p:nvPr/>
        </p:nvSpPr>
        <p:spPr>
          <a:xfrm>
            <a:off x="9529911" y="6266558"/>
            <a:ext cx="3633490" cy="447675"/>
          </a:xfrm>
          <a:prstGeom prst="rect">
            <a:avLst/>
          </a:prstGeom>
        </p:spPr>
        <p:txBody>
          <a:bodyPr lIns="0" tIns="0" rIns="0" bIns="0" rtlCol="0" anchor="t">
            <a:spAutoFit/>
          </a:bodyPr>
          <a:lstStyle/>
          <a:p>
            <a:pPr algn="l">
              <a:lnSpc>
                <a:spcPts val="3374"/>
              </a:lnSpc>
            </a:pPr>
            <a:r>
              <a:rPr lang="en-US" sz="2687" b="1">
                <a:solidFill>
                  <a:srgbClr val="FFFFFF"/>
                </a:solidFill>
                <a:latin typeface="Barlow Medium"/>
                <a:ea typeface="Barlow Medium"/>
                <a:cs typeface="Barlow Medium"/>
                <a:sym typeface="Barlow Medium"/>
              </a:rPr>
              <a:t>Innovation in Music Tech</a:t>
            </a:r>
          </a:p>
        </p:txBody>
      </p:sp>
      <p:sp>
        <p:nvSpPr>
          <p:cNvPr id="14" name="TextBox 14"/>
          <p:cNvSpPr txBox="1"/>
          <p:nvPr/>
        </p:nvSpPr>
        <p:spPr>
          <a:xfrm>
            <a:off x="9529911" y="6917977"/>
            <a:ext cx="7687567" cy="1586210"/>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This project pushes the boundaries of traditional music players, offering a glimpse into the future of adaptive entertainment.</a:t>
            </a:r>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descr="preencoded.png"/>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91718">
                <a:alpha val="90196"/>
              </a:srgbClr>
            </a:solidFill>
          </p:spPr>
        </p:sp>
      </p:grpSp>
      <p:sp>
        <p:nvSpPr>
          <p:cNvPr id="6" name="TextBox 6"/>
          <p:cNvSpPr txBox="1"/>
          <p:nvPr/>
        </p:nvSpPr>
        <p:spPr>
          <a:xfrm>
            <a:off x="1080046" y="1919287"/>
            <a:ext cx="6858000" cy="895350"/>
          </a:xfrm>
          <a:prstGeom prst="rect">
            <a:avLst/>
          </a:prstGeom>
        </p:spPr>
        <p:txBody>
          <a:bodyPr lIns="0" tIns="0" rIns="0" bIns="0" rtlCol="0" anchor="t">
            <a:spAutoFit/>
          </a:bodyPr>
          <a:lstStyle/>
          <a:p>
            <a:pPr algn="l">
              <a:lnSpc>
                <a:spcPts val="6749"/>
              </a:lnSpc>
            </a:pPr>
            <a:r>
              <a:rPr lang="en-US" sz="5374" b="1">
                <a:solidFill>
                  <a:srgbClr val="FFFFFF"/>
                </a:solidFill>
                <a:latin typeface="Barlow Medium"/>
                <a:ea typeface="Barlow Medium"/>
                <a:cs typeface="Barlow Medium"/>
                <a:sym typeface="Barlow Medium"/>
              </a:rPr>
              <a:t>Key </a:t>
            </a:r>
            <a:r>
              <a:rPr lang="en-US" sz="5374" b="1">
                <a:solidFill>
                  <a:srgbClr val="F65F62"/>
                </a:solidFill>
                <a:latin typeface="Barlow Medium"/>
                <a:ea typeface="Barlow Medium"/>
                <a:cs typeface="Barlow Medium"/>
                <a:sym typeface="Barlow Medium"/>
              </a:rPr>
              <a:t>Takeaways</a:t>
            </a:r>
          </a:p>
        </p:txBody>
      </p:sp>
      <p:grpSp>
        <p:nvGrpSpPr>
          <p:cNvPr id="7" name="Group 7"/>
          <p:cNvGrpSpPr/>
          <p:nvPr/>
        </p:nvGrpSpPr>
        <p:grpSpPr>
          <a:xfrm>
            <a:off x="1060996" y="3412777"/>
            <a:ext cx="7947720" cy="2332732"/>
            <a:chOff x="0" y="0"/>
            <a:chExt cx="10596960" cy="3110310"/>
          </a:xfrm>
        </p:grpSpPr>
        <p:sp>
          <p:nvSpPr>
            <p:cNvPr id="8" name="Freeform 8"/>
            <p:cNvSpPr/>
            <p:nvPr/>
          </p:nvSpPr>
          <p:spPr>
            <a:xfrm>
              <a:off x="25400" y="25400"/>
              <a:ext cx="10546207" cy="3059557"/>
            </a:xfrm>
            <a:custGeom>
              <a:avLst/>
              <a:gdLst/>
              <a:ahLst/>
              <a:cxnLst/>
              <a:rect l="l" t="t" r="r" b="b"/>
              <a:pathLst>
                <a:path w="10546207" h="3059557">
                  <a:moveTo>
                    <a:pt x="0" y="172847"/>
                  </a:moveTo>
                  <a:cubicBezTo>
                    <a:pt x="0" y="77343"/>
                    <a:pt x="78232" y="0"/>
                    <a:pt x="174879" y="0"/>
                  </a:cubicBezTo>
                  <a:lnTo>
                    <a:pt x="10371328" y="0"/>
                  </a:lnTo>
                  <a:cubicBezTo>
                    <a:pt x="10467848" y="0"/>
                    <a:pt x="10546207" y="77343"/>
                    <a:pt x="10546207" y="172847"/>
                  </a:cubicBezTo>
                  <a:lnTo>
                    <a:pt x="10546207" y="2886710"/>
                  </a:lnTo>
                  <a:cubicBezTo>
                    <a:pt x="10546207" y="2982214"/>
                    <a:pt x="10467975" y="3059557"/>
                    <a:pt x="10371328" y="3059557"/>
                  </a:cubicBezTo>
                  <a:lnTo>
                    <a:pt x="174879" y="3059557"/>
                  </a:lnTo>
                  <a:cubicBezTo>
                    <a:pt x="78232" y="3059557"/>
                    <a:pt x="0" y="2982087"/>
                    <a:pt x="0" y="2886710"/>
                  </a:cubicBezTo>
                  <a:close/>
                </a:path>
              </a:pathLst>
            </a:custGeom>
            <a:solidFill>
              <a:srgbClr val="191718">
                <a:alpha val="90196"/>
              </a:srgbClr>
            </a:solidFill>
          </p:spPr>
        </p:sp>
        <p:sp>
          <p:nvSpPr>
            <p:cNvPr id="9" name="Freeform 9"/>
            <p:cNvSpPr/>
            <p:nvPr/>
          </p:nvSpPr>
          <p:spPr>
            <a:xfrm>
              <a:off x="0" y="0"/>
              <a:ext cx="10597007" cy="3110357"/>
            </a:xfrm>
            <a:custGeom>
              <a:avLst/>
              <a:gdLst/>
              <a:ahLst/>
              <a:cxnLst/>
              <a:rect l="l" t="t" r="r" b="b"/>
              <a:pathLst>
                <a:path w="10597007" h="3110357">
                  <a:moveTo>
                    <a:pt x="0" y="198247"/>
                  </a:moveTo>
                  <a:cubicBezTo>
                    <a:pt x="0" y="88519"/>
                    <a:pt x="89916" y="0"/>
                    <a:pt x="200279" y="0"/>
                  </a:cubicBezTo>
                  <a:lnTo>
                    <a:pt x="10396728" y="0"/>
                  </a:lnTo>
                  <a:lnTo>
                    <a:pt x="10396728" y="25400"/>
                  </a:lnTo>
                  <a:lnTo>
                    <a:pt x="10396728" y="0"/>
                  </a:lnTo>
                  <a:cubicBezTo>
                    <a:pt x="10507091" y="0"/>
                    <a:pt x="10597007" y="88519"/>
                    <a:pt x="10597007" y="198247"/>
                  </a:cubicBezTo>
                  <a:lnTo>
                    <a:pt x="10571607" y="198247"/>
                  </a:lnTo>
                  <a:lnTo>
                    <a:pt x="10597007" y="198247"/>
                  </a:lnTo>
                  <a:lnTo>
                    <a:pt x="10597007" y="2912110"/>
                  </a:lnTo>
                  <a:lnTo>
                    <a:pt x="10571607" y="2912110"/>
                  </a:lnTo>
                  <a:lnTo>
                    <a:pt x="10597007" y="2912110"/>
                  </a:lnTo>
                  <a:cubicBezTo>
                    <a:pt x="10597007" y="3021838"/>
                    <a:pt x="10507091" y="3110357"/>
                    <a:pt x="10396728" y="3110357"/>
                  </a:cubicBezTo>
                  <a:lnTo>
                    <a:pt x="10396728" y="3084957"/>
                  </a:lnTo>
                  <a:lnTo>
                    <a:pt x="10396728" y="3110357"/>
                  </a:lnTo>
                  <a:lnTo>
                    <a:pt x="200279" y="3110357"/>
                  </a:lnTo>
                  <a:lnTo>
                    <a:pt x="200279" y="3084957"/>
                  </a:lnTo>
                  <a:lnTo>
                    <a:pt x="200279" y="3110357"/>
                  </a:lnTo>
                  <a:cubicBezTo>
                    <a:pt x="89916" y="3110357"/>
                    <a:pt x="0" y="3021838"/>
                    <a:pt x="0" y="2912110"/>
                  </a:cubicBezTo>
                  <a:lnTo>
                    <a:pt x="0" y="198247"/>
                  </a:lnTo>
                  <a:lnTo>
                    <a:pt x="25400" y="198247"/>
                  </a:lnTo>
                  <a:lnTo>
                    <a:pt x="0" y="198247"/>
                  </a:lnTo>
                  <a:moveTo>
                    <a:pt x="50800" y="198247"/>
                  </a:moveTo>
                  <a:lnTo>
                    <a:pt x="50800" y="2912110"/>
                  </a:lnTo>
                  <a:lnTo>
                    <a:pt x="25400" y="2912110"/>
                  </a:lnTo>
                  <a:lnTo>
                    <a:pt x="50800" y="2912110"/>
                  </a:lnTo>
                  <a:cubicBezTo>
                    <a:pt x="50800" y="2993263"/>
                    <a:pt x="117475" y="3059557"/>
                    <a:pt x="200279" y="3059557"/>
                  </a:cubicBezTo>
                  <a:lnTo>
                    <a:pt x="10396728" y="3059557"/>
                  </a:lnTo>
                  <a:cubicBezTo>
                    <a:pt x="10479532" y="3059557"/>
                    <a:pt x="10546207" y="2993263"/>
                    <a:pt x="10546207" y="2912110"/>
                  </a:cubicBezTo>
                  <a:lnTo>
                    <a:pt x="10546207" y="198247"/>
                  </a:lnTo>
                  <a:cubicBezTo>
                    <a:pt x="10546207" y="117094"/>
                    <a:pt x="10479532" y="50800"/>
                    <a:pt x="10396728" y="50800"/>
                  </a:cubicBezTo>
                  <a:lnTo>
                    <a:pt x="200279" y="50800"/>
                  </a:lnTo>
                  <a:lnTo>
                    <a:pt x="200279" y="25400"/>
                  </a:lnTo>
                  <a:lnTo>
                    <a:pt x="200279" y="50800"/>
                  </a:lnTo>
                  <a:cubicBezTo>
                    <a:pt x="117475" y="50800"/>
                    <a:pt x="50800" y="117094"/>
                    <a:pt x="50800" y="198247"/>
                  </a:cubicBezTo>
                  <a:close/>
                </a:path>
              </a:pathLst>
            </a:custGeom>
            <a:solidFill>
              <a:srgbClr val="922022"/>
            </a:solidFill>
          </p:spPr>
        </p:sp>
      </p:grpSp>
      <p:grpSp>
        <p:nvGrpSpPr>
          <p:cNvPr id="10" name="Group 10"/>
          <p:cNvGrpSpPr/>
          <p:nvPr/>
        </p:nvGrpSpPr>
        <p:grpSpPr>
          <a:xfrm>
            <a:off x="1080046" y="3431827"/>
            <a:ext cx="76200" cy="2294632"/>
            <a:chOff x="0" y="0"/>
            <a:chExt cx="101600" cy="3059510"/>
          </a:xfrm>
        </p:grpSpPr>
        <p:sp>
          <p:nvSpPr>
            <p:cNvPr id="11" name="Freeform 11"/>
            <p:cNvSpPr/>
            <p:nvPr/>
          </p:nvSpPr>
          <p:spPr>
            <a:xfrm>
              <a:off x="0" y="0"/>
              <a:ext cx="101600" cy="3059557"/>
            </a:xfrm>
            <a:custGeom>
              <a:avLst/>
              <a:gdLst/>
              <a:ahLst/>
              <a:cxnLst/>
              <a:rect l="l" t="t" r="r" b="b"/>
              <a:pathLst>
                <a:path w="101600" h="3059557">
                  <a:moveTo>
                    <a:pt x="0" y="50800"/>
                  </a:moveTo>
                  <a:cubicBezTo>
                    <a:pt x="0" y="22733"/>
                    <a:pt x="22733" y="0"/>
                    <a:pt x="50800" y="0"/>
                  </a:cubicBezTo>
                  <a:cubicBezTo>
                    <a:pt x="78867" y="0"/>
                    <a:pt x="101600" y="22733"/>
                    <a:pt x="101600" y="50800"/>
                  </a:cubicBezTo>
                  <a:lnTo>
                    <a:pt x="101600" y="3008757"/>
                  </a:lnTo>
                  <a:cubicBezTo>
                    <a:pt x="101600" y="3036824"/>
                    <a:pt x="78867" y="3059557"/>
                    <a:pt x="50800" y="3059557"/>
                  </a:cubicBezTo>
                  <a:cubicBezTo>
                    <a:pt x="22733" y="3059557"/>
                    <a:pt x="0" y="3036824"/>
                    <a:pt x="0" y="3008757"/>
                  </a:cubicBezTo>
                  <a:close/>
                </a:path>
              </a:pathLst>
            </a:custGeom>
            <a:solidFill>
              <a:srgbClr val="F65F62"/>
            </a:solidFill>
          </p:spPr>
        </p:sp>
      </p:grpSp>
      <p:sp>
        <p:nvSpPr>
          <p:cNvPr id="12" name="TextBox 12"/>
          <p:cNvSpPr txBox="1"/>
          <p:nvPr/>
        </p:nvSpPr>
        <p:spPr>
          <a:xfrm>
            <a:off x="1502866" y="3759399"/>
            <a:ext cx="3684537" cy="447675"/>
          </a:xfrm>
          <a:prstGeom prst="rect">
            <a:avLst/>
          </a:prstGeom>
        </p:spPr>
        <p:txBody>
          <a:bodyPr lIns="0" tIns="0" rIns="0" bIns="0" rtlCol="0" anchor="t">
            <a:spAutoFit/>
          </a:bodyPr>
          <a:lstStyle/>
          <a:p>
            <a:pPr algn="l">
              <a:lnSpc>
                <a:spcPts val="3374"/>
              </a:lnSpc>
            </a:pPr>
            <a:r>
              <a:rPr lang="en-US" sz="2687" b="1">
                <a:solidFill>
                  <a:srgbClr val="E5E0DF"/>
                </a:solidFill>
                <a:latin typeface="Barlow Medium"/>
                <a:ea typeface="Barlow Medium"/>
                <a:cs typeface="Barlow Medium"/>
                <a:sym typeface="Barlow Medium"/>
              </a:rPr>
              <a:t>Personalized Experience</a:t>
            </a:r>
          </a:p>
        </p:txBody>
      </p:sp>
      <p:sp>
        <p:nvSpPr>
          <p:cNvPr id="13" name="TextBox 13"/>
          <p:cNvSpPr txBox="1"/>
          <p:nvPr/>
        </p:nvSpPr>
        <p:spPr>
          <a:xfrm>
            <a:off x="1502866" y="4287441"/>
            <a:ext cx="7140179" cy="1092399"/>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TuneAura offers music tailored to your emotional state, enhancing your listening journey.</a:t>
            </a:r>
          </a:p>
        </p:txBody>
      </p:sp>
      <p:grpSp>
        <p:nvGrpSpPr>
          <p:cNvPr id="14" name="Group 14"/>
          <p:cNvGrpSpPr/>
          <p:nvPr/>
        </p:nvGrpSpPr>
        <p:grpSpPr>
          <a:xfrm>
            <a:off x="9279136" y="3412777"/>
            <a:ext cx="7947869" cy="2332732"/>
            <a:chOff x="0" y="0"/>
            <a:chExt cx="10597158" cy="3110310"/>
          </a:xfrm>
        </p:grpSpPr>
        <p:sp>
          <p:nvSpPr>
            <p:cNvPr id="15" name="Freeform 15"/>
            <p:cNvSpPr/>
            <p:nvPr/>
          </p:nvSpPr>
          <p:spPr>
            <a:xfrm>
              <a:off x="25400" y="25400"/>
              <a:ext cx="10546335" cy="3059557"/>
            </a:xfrm>
            <a:custGeom>
              <a:avLst/>
              <a:gdLst/>
              <a:ahLst/>
              <a:cxnLst/>
              <a:rect l="l" t="t" r="r" b="b"/>
              <a:pathLst>
                <a:path w="10546335" h="3059557">
                  <a:moveTo>
                    <a:pt x="0" y="172847"/>
                  </a:moveTo>
                  <a:cubicBezTo>
                    <a:pt x="0" y="77343"/>
                    <a:pt x="78232" y="0"/>
                    <a:pt x="174879" y="0"/>
                  </a:cubicBezTo>
                  <a:lnTo>
                    <a:pt x="10371455" y="0"/>
                  </a:lnTo>
                  <a:cubicBezTo>
                    <a:pt x="10467975" y="0"/>
                    <a:pt x="10546335" y="77343"/>
                    <a:pt x="10546335" y="172847"/>
                  </a:cubicBezTo>
                  <a:lnTo>
                    <a:pt x="10546335" y="2886710"/>
                  </a:lnTo>
                  <a:cubicBezTo>
                    <a:pt x="10546335" y="2982214"/>
                    <a:pt x="10468102" y="3059557"/>
                    <a:pt x="10371455" y="3059557"/>
                  </a:cubicBezTo>
                  <a:lnTo>
                    <a:pt x="174879" y="3059557"/>
                  </a:lnTo>
                  <a:cubicBezTo>
                    <a:pt x="78232" y="3059557"/>
                    <a:pt x="0" y="2982087"/>
                    <a:pt x="0" y="2886710"/>
                  </a:cubicBezTo>
                  <a:close/>
                </a:path>
              </a:pathLst>
            </a:custGeom>
            <a:solidFill>
              <a:srgbClr val="191718">
                <a:alpha val="90196"/>
              </a:srgbClr>
            </a:solidFill>
          </p:spPr>
        </p:sp>
        <p:sp>
          <p:nvSpPr>
            <p:cNvPr id="16" name="Freeform 16"/>
            <p:cNvSpPr/>
            <p:nvPr/>
          </p:nvSpPr>
          <p:spPr>
            <a:xfrm>
              <a:off x="0" y="0"/>
              <a:ext cx="10597135" cy="3110357"/>
            </a:xfrm>
            <a:custGeom>
              <a:avLst/>
              <a:gdLst/>
              <a:ahLst/>
              <a:cxnLst/>
              <a:rect l="l" t="t" r="r" b="b"/>
              <a:pathLst>
                <a:path w="10597135" h="3110357">
                  <a:moveTo>
                    <a:pt x="0" y="198247"/>
                  </a:moveTo>
                  <a:cubicBezTo>
                    <a:pt x="0" y="88519"/>
                    <a:pt x="89916" y="0"/>
                    <a:pt x="200279" y="0"/>
                  </a:cubicBezTo>
                  <a:lnTo>
                    <a:pt x="10396855" y="0"/>
                  </a:lnTo>
                  <a:lnTo>
                    <a:pt x="10396855" y="25400"/>
                  </a:lnTo>
                  <a:lnTo>
                    <a:pt x="10396855" y="0"/>
                  </a:lnTo>
                  <a:cubicBezTo>
                    <a:pt x="10507218" y="0"/>
                    <a:pt x="10597135" y="88519"/>
                    <a:pt x="10597135" y="198247"/>
                  </a:cubicBezTo>
                  <a:lnTo>
                    <a:pt x="10571735" y="198247"/>
                  </a:lnTo>
                  <a:lnTo>
                    <a:pt x="10597135" y="198247"/>
                  </a:lnTo>
                  <a:lnTo>
                    <a:pt x="10597135" y="2912110"/>
                  </a:lnTo>
                  <a:lnTo>
                    <a:pt x="10571735" y="2912110"/>
                  </a:lnTo>
                  <a:lnTo>
                    <a:pt x="10597135" y="2912110"/>
                  </a:lnTo>
                  <a:cubicBezTo>
                    <a:pt x="10597135" y="3021838"/>
                    <a:pt x="10507218" y="3110357"/>
                    <a:pt x="10396855" y="3110357"/>
                  </a:cubicBezTo>
                  <a:lnTo>
                    <a:pt x="10396855" y="3084957"/>
                  </a:lnTo>
                  <a:lnTo>
                    <a:pt x="10396855" y="3110357"/>
                  </a:lnTo>
                  <a:lnTo>
                    <a:pt x="200279" y="3110357"/>
                  </a:lnTo>
                  <a:lnTo>
                    <a:pt x="200279" y="3084957"/>
                  </a:lnTo>
                  <a:lnTo>
                    <a:pt x="200279" y="3110357"/>
                  </a:lnTo>
                  <a:cubicBezTo>
                    <a:pt x="89916" y="3110357"/>
                    <a:pt x="0" y="3021838"/>
                    <a:pt x="0" y="2912110"/>
                  </a:cubicBezTo>
                  <a:lnTo>
                    <a:pt x="0" y="198247"/>
                  </a:lnTo>
                  <a:lnTo>
                    <a:pt x="25400" y="198247"/>
                  </a:lnTo>
                  <a:lnTo>
                    <a:pt x="0" y="198247"/>
                  </a:lnTo>
                  <a:moveTo>
                    <a:pt x="50800" y="198247"/>
                  </a:moveTo>
                  <a:lnTo>
                    <a:pt x="50800" y="2912110"/>
                  </a:lnTo>
                  <a:lnTo>
                    <a:pt x="25400" y="2912110"/>
                  </a:lnTo>
                  <a:lnTo>
                    <a:pt x="50800" y="2912110"/>
                  </a:lnTo>
                  <a:cubicBezTo>
                    <a:pt x="50800" y="2993263"/>
                    <a:pt x="117475" y="3059557"/>
                    <a:pt x="200279" y="3059557"/>
                  </a:cubicBezTo>
                  <a:lnTo>
                    <a:pt x="10396855" y="3059557"/>
                  </a:lnTo>
                  <a:cubicBezTo>
                    <a:pt x="10479660" y="3059557"/>
                    <a:pt x="10546335" y="2993263"/>
                    <a:pt x="10546335" y="2912110"/>
                  </a:cubicBezTo>
                  <a:lnTo>
                    <a:pt x="10546335" y="198247"/>
                  </a:lnTo>
                  <a:cubicBezTo>
                    <a:pt x="10546334" y="117094"/>
                    <a:pt x="10479786" y="50800"/>
                    <a:pt x="10396855" y="50800"/>
                  </a:cubicBezTo>
                  <a:lnTo>
                    <a:pt x="200279" y="50800"/>
                  </a:lnTo>
                  <a:lnTo>
                    <a:pt x="200279" y="25400"/>
                  </a:lnTo>
                  <a:lnTo>
                    <a:pt x="200279" y="50800"/>
                  </a:lnTo>
                  <a:cubicBezTo>
                    <a:pt x="117475" y="50800"/>
                    <a:pt x="50800" y="117094"/>
                    <a:pt x="50800" y="198247"/>
                  </a:cubicBezTo>
                  <a:close/>
                </a:path>
              </a:pathLst>
            </a:custGeom>
            <a:solidFill>
              <a:srgbClr val="922022"/>
            </a:solidFill>
          </p:spPr>
        </p:sp>
      </p:grpSp>
      <p:grpSp>
        <p:nvGrpSpPr>
          <p:cNvPr id="17" name="Group 17"/>
          <p:cNvGrpSpPr/>
          <p:nvPr/>
        </p:nvGrpSpPr>
        <p:grpSpPr>
          <a:xfrm>
            <a:off x="9298186" y="3431827"/>
            <a:ext cx="76200" cy="2294632"/>
            <a:chOff x="0" y="0"/>
            <a:chExt cx="101600" cy="3059510"/>
          </a:xfrm>
        </p:grpSpPr>
        <p:sp>
          <p:nvSpPr>
            <p:cNvPr id="18" name="Freeform 18"/>
            <p:cNvSpPr/>
            <p:nvPr/>
          </p:nvSpPr>
          <p:spPr>
            <a:xfrm>
              <a:off x="0" y="0"/>
              <a:ext cx="101600" cy="3059557"/>
            </a:xfrm>
            <a:custGeom>
              <a:avLst/>
              <a:gdLst/>
              <a:ahLst/>
              <a:cxnLst/>
              <a:rect l="l" t="t" r="r" b="b"/>
              <a:pathLst>
                <a:path w="101600" h="3059557">
                  <a:moveTo>
                    <a:pt x="0" y="50800"/>
                  </a:moveTo>
                  <a:cubicBezTo>
                    <a:pt x="0" y="22733"/>
                    <a:pt x="22733" y="0"/>
                    <a:pt x="50800" y="0"/>
                  </a:cubicBezTo>
                  <a:cubicBezTo>
                    <a:pt x="78867" y="0"/>
                    <a:pt x="101600" y="22733"/>
                    <a:pt x="101600" y="50800"/>
                  </a:cubicBezTo>
                  <a:lnTo>
                    <a:pt x="101600" y="3008757"/>
                  </a:lnTo>
                  <a:cubicBezTo>
                    <a:pt x="101600" y="3036824"/>
                    <a:pt x="78867" y="3059557"/>
                    <a:pt x="50800" y="3059557"/>
                  </a:cubicBezTo>
                  <a:cubicBezTo>
                    <a:pt x="22733" y="3059557"/>
                    <a:pt x="0" y="3036824"/>
                    <a:pt x="0" y="3008757"/>
                  </a:cubicBezTo>
                  <a:close/>
                </a:path>
              </a:pathLst>
            </a:custGeom>
            <a:solidFill>
              <a:srgbClr val="F65F62"/>
            </a:solidFill>
          </p:spPr>
        </p:sp>
      </p:grpSp>
      <p:sp>
        <p:nvSpPr>
          <p:cNvPr id="19" name="TextBox 19"/>
          <p:cNvSpPr txBox="1"/>
          <p:nvPr/>
        </p:nvSpPr>
        <p:spPr>
          <a:xfrm>
            <a:off x="9721006" y="3759399"/>
            <a:ext cx="3790206" cy="447675"/>
          </a:xfrm>
          <a:prstGeom prst="rect">
            <a:avLst/>
          </a:prstGeom>
        </p:spPr>
        <p:txBody>
          <a:bodyPr lIns="0" tIns="0" rIns="0" bIns="0" rtlCol="0" anchor="t">
            <a:spAutoFit/>
          </a:bodyPr>
          <a:lstStyle/>
          <a:p>
            <a:pPr algn="l">
              <a:lnSpc>
                <a:spcPts val="3374"/>
              </a:lnSpc>
            </a:pPr>
            <a:r>
              <a:rPr lang="en-US" sz="2687" b="1">
                <a:solidFill>
                  <a:srgbClr val="E5E0DF"/>
                </a:solidFill>
                <a:latin typeface="Barlow Medium"/>
                <a:ea typeface="Barlow Medium"/>
                <a:cs typeface="Barlow Medium"/>
                <a:sym typeface="Barlow Medium"/>
              </a:rPr>
              <a:t>Smart Emotion Detection</a:t>
            </a:r>
          </a:p>
        </p:txBody>
      </p:sp>
      <p:sp>
        <p:nvSpPr>
          <p:cNvPr id="20" name="TextBox 20"/>
          <p:cNvSpPr txBox="1"/>
          <p:nvPr/>
        </p:nvSpPr>
        <p:spPr>
          <a:xfrm>
            <a:off x="9721006" y="4287441"/>
            <a:ext cx="7140327" cy="1092399"/>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Utilizes advanced AI to accurately identify and respond to user moods.</a:t>
            </a:r>
          </a:p>
        </p:txBody>
      </p:sp>
      <p:grpSp>
        <p:nvGrpSpPr>
          <p:cNvPr id="21" name="Group 21"/>
          <p:cNvGrpSpPr/>
          <p:nvPr/>
        </p:nvGrpSpPr>
        <p:grpSpPr>
          <a:xfrm>
            <a:off x="1060996" y="6015930"/>
            <a:ext cx="7947720" cy="2332733"/>
            <a:chOff x="0" y="0"/>
            <a:chExt cx="10596960" cy="3110310"/>
          </a:xfrm>
        </p:grpSpPr>
        <p:sp>
          <p:nvSpPr>
            <p:cNvPr id="22" name="Freeform 22"/>
            <p:cNvSpPr/>
            <p:nvPr/>
          </p:nvSpPr>
          <p:spPr>
            <a:xfrm>
              <a:off x="25400" y="25400"/>
              <a:ext cx="10546207" cy="3059557"/>
            </a:xfrm>
            <a:custGeom>
              <a:avLst/>
              <a:gdLst/>
              <a:ahLst/>
              <a:cxnLst/>
              <a:rect l="l" t="t" r="r" b="b"/>
              <a:pathLst>
                <a:path w="10546207" h="3059557">
                  <a:moveTo>
                    <a:pt x="0" y="172847"/>
                  </a:moveTo>
                  <a:cubicBezTo>
                    <a:pt x="0" y="77343"/>
                    <a:pt x="78232" y="0"/>
                    <a:pt x="174879" y="0"/>
                  </a:cubicBezTo>
                  <a:lnTo>
                    <a:pt x="10371328" y="0"/>
                  </a:lnTo>
                  <a:cubicBezTo>
                    <a:pt x="10467848" y="0"/>
                    <a:pt x="10546207" y="77343"/>
                    <a:pt x="10546207" y="172847"/>
                  </a:cubicBezTo>
                  <a:lnTo>
                    <a:pt x="10546207" y="2886710"/>
                  </a:lnTo>
                  <a:cubicBezTo>
                    <a:pt x="10546207" y="2982214"/>
                    <a:pt x="10467975" y="3059557"/>
                    <a:pt x="10371328" y="3059557"/>
                  </a:cubicBezTo>
                  <a:lnTo>
                    <a:pt x="174879" y="3059557"/>
                  </a:lnTo>
                  <a:cubicBezTo>
                    <a:pt x="78232" y="3059557"/>
                    <a:pt x="0" y="2982087"/>
                    <a:pt x="0" y="2886710"/>
                  </a:cubicBezTo>
                  <a:close/>
                </a:path>
              </a:pathLst>
            </a:custGeom>
            <a:solidFill>
              <a:srgbClr val="191718">
                <a:alpha val="90196"/>
              </a:srgbClr>
            </a:solidFill>
          </p:spPr>
        </p:sp>
        <p:sp>
          <p:nvSpPr>
            <p:cNvPr id="23" name="Freeform 23"/>
            <p:cNvSpPr/>
            <p:nvPr/>
          </p:nvSpPr>
          <p:spPr>
            <a:xfrm>
              <a:off x="0" y="0"/>
              <a:ext cx="10597007" cy="3110357"/>
            </a:xfrm>
            <a:custGeom>
              <a:avLst/>
              <a:gdLst/>
              <a:ahLst/>
              <a:cxnLst/>
              <a:rect l="l" t="t" r="r" b="b"/>
              <a:pathLst>
                <a:path w="10597007" h="3110357">
                  <a:moveTo>
                    <a:pt x="0" y="198247"/>
                  </a:moveTo>
                  <a:cubicBezTo>
                    <a:pt x="0" y="88519"/>
                    <a:pt x="89916" y="0"/>
                    <a:pt x="200279" y="0"/>
                  </a:cubicBezTo>
                  <a:lnTo>
                    <a:pt x="10396728" y="0"/>
                  </a:lnTo>
                  <a:lnTo>
                    <a:pt x="10396728" y="25400"/>
                  </a:lnTo>
                  <a:lnTo>
                    <a:pt x="10396728" y="0"/>
                  </a:lnTo>
                  <a:cubicBezTo>
                    <a:pt x="10507091" y="0"/>
                    <a:pt x="10597007" y="88519"/>
                    <a:pt x="10597007" y="198247"/>
                  </a:cubicBezTo>
                  <a:lnTo>
                    <a:pt x="10571607" y="198247"/>
                  </a:lnTo>
                  <a:lnTo>
                    <a:pt x="10597007" y="198247"/>
                  </a:lnTo>
                  <a:lnTo>
                    <a:pt x="10597007" y="2912110"/>
                  </a:lnTo>
                  <a:lnTo>
                    <a:pt x="10571607" y="2912110"/>
                  </a:lnTo>
                  <a:lnTo>
                    <a:pt x="10597007" y="2912110"/>
                  </a:lnTo>
                  <a:cubicBezTo>
                    <a:pt x="10597007" y="3021838"/>
                    <a:pt x="10507091" y="3110357"/>
                    <a:pt x="10396728" y="3110357"/>
                  </a:cubicBezTo>
                  <a:lnTo>
                    <a:pt x="10396728" y="3084957"/>
                  </a:lnTo>
                  <a:lnTo>
                    <a:pt x="10396728" y="3110357"/>
                  </a:lnTo>
                  <a:lnTo>
                    <a:pt x="200279" y="3110357"/>
                  </a:lnTo>
                  <a:lnTo>
                    <a:pt x="200279" y="3084957"/>
                  </a:lnTo>
                  <a:lnTo>
                    <a:pt x="200279" y="3110357"/>
                  </a:lnTo>
                  <a:cubicBezTo>
                    <a:pt x="89916" y="3110357"/>
                    <a:pt x="0" y="3021838"/>
                    <a:pt x="0" y="2912110"/>
                  </a:cubicBezTo>
                  <a:lnTo>
                    <a:pt x="0" y="198247"/>
                  </a:lnTo>
                  <a:lnTo>
                    <a:pt x="25400" y="198247"/>
                  </a:lnTo>
                  <a:lnTo>
                    <a:pt x="0" y="198247"/>
                  </a:lnTo>
                  <a:moveTo>
                    <a:pt x="50800" y="198247"/>
                  </a:moveTo>
                  <a:lnTo>
                    <a:pt x="50800" y="2912110"/>
                  </a:lnTo>
                  <a:lnTo>
                    <a:pt x="25400" y="2912110"/>
                  </a:lnTo>
                  <a:lnTo>
                    <a:pt x="50800" y="2912110"/>
                  </a:lnTo>
                  <a:cubicBezTo>
                    <a:pt x="50800" y="2993263"/>
                    <a:pt x="117475" y="3059557"/>
                    <a:pt x="200279" y="3059557"/>
                  </a:cubicBezTo>
                  <a:lnTo>
                    <a:pt x="10396728" y="3059557"/>
                  </a:lnTo>
                  <a:cubicBezTo>
                    <a:pt x="10479532" y="3059557"/>
                    <a:pt x="10546207" y="2993263"/>
                    <a:pt x="10546207" y="2912110"/>
                  </a:cubicBezTo>
                  <a:lnTo>
                    <a:pt x="10546207" y="198247"/>
                  </a:lnTo>
                  <a:cubicBezTo>
                    <a:pt x="10546207" y="117094"/>
                    <a:pt x="10479532" y="50800"/>
                    <a:pt x="10396728" y="50800"/>
                  </a:cubicBezTo>
                  <a:lnTo>
                    <a:pt x="200279" y="50800"/>
                  </a:lnTo>
                  <a:lnTo>
                    <a:pt x="200279" y="25400"/>
                  </a:lnTo>
                  <a:lnTo>
                    <a:pt x="200279" y="50800"/>
                  </a:lnTo>
                  <a:cubicBezTo>
                    <a:pt x="117475" y="50800"/>
                    <a:pt x="50800" y="117094"/>
                    <a:pt x="50800" y="198247"/>
                  </a:cubicBezTo>
                  <a:close/>
                </a:path>
              </a:pathLst>
            </a:custGeom>
            <a:solidFill>
              <a:srgbClr val="922022"/>
            </a:solidFill>
          </p:spPr>
        </p:sp>
      </p:grpSp>
      <p:grpSp>
        <p:nvGrpSpPr>
          <p:cNvPr id="24" name="Group 24"/>
          <p:cNvGrpSpPr/>
          <p:nvPr/>
        </p:nvGrpSpPr>
        <p:grpSpPr>
          <a:xfrm>
            <a:off x="1080046" y="6034980"/>
            <a:ext cx="76200" cy="2294633"/>
            <a:chOff x="0" y="0"/>
            <a:chExt cx="101600" cy="3059510"/>
          </a:xfrm>
        </p:grpSpPr>
        <p:sp>
          <p:nvSpPr>
            <p:cNvPr id="25" name="Freeform 25"/>
            <p:cNvSpPr/>
            <p:nvPr/>
          </p:nvSpPr>
          <p:spPr>
            <a:xfrm>
              <a:off x="0" y="0"/>
              <a:ext cx="101600" cy="3059557"/>
            </a:xfrm>
            <a:custGeom>
              <a:avLst/>
              <a:gdLst/>
              <a:ahLst/>
              <a:cxnLst/>
              <a:rect l="l" t="t" r="r" b="b"/>
              <a:pathLst>
                <a:path w="101600" h="3059557">
                  <a:moveTo>
                    <a:pt x="0" y="50800"/>
                  </a:moveTo>
                  <a:cubicBezTo>
                    <a:pt x="0" y="22733"/>
                    <a:pt x="22733" y="0"/>
                    <a:pt x="50800" y="0"/>
                  </a:cubicBezTo>
                  <a:cubicBezTo>
                    <a:pt x="78867" y="0"/>
                    <a:pt x="101600" y="22733"/>
                    <a:pt x="101600" y="50800"/>
                  </a:cubicBezTo>
                  <a:lnTo>
                    <a:pt x="101600" y="3008757"/>
                  </a:lnTo>
                  <a:cubicBezTo>
                    <a:pt x="101600" y="3036824"/>
                    <a:pt x="78867" y="3059557"/>
                    <a:pt x="50800" y="3059557"/>
                  </a:cubicBezTo>
                  <a:cubicBezTo>
                    <a:pt x="22733" y="3059557"/>
                    <a:pt x="0" y="3036824"/>
                    <a:pt x="0" y="3008757"/>
                  </a:cubicBezTo>
                  <a:close/>
                </a:path>
              </a:pathLst>
            </a:custGeom>
            <a:solidFill>
              <a:srgbClr val="F65F62"/>
            </a:solidFill>
          </p:spPr>
        </p:sp>
      </p:grpSp>
      <p:sp>
        <p:nvSpPr>
          <p:cNvPr id="26" name="TextBox 26"/>
          <p:cNvSpPr txBox="1"/>
          <p:nvPr/>
        </p:nvSpPr>
        <p:spPr>
          <a:xfrm>
            <a:off x="1502866" y="6362551"/>
            <a:ext cx="4051399" cy="447675"/>
          </a:xfrm>
          <a:prstGeom prst="rect">
            <a:avLst/>
          </a:prstGeom>
        </p:spPr>
        <p:txBody>
          <a:bodyPr lIns="0" tIns="0" rIns="0" bIns="0" rtlCol="0" anchor="t">
            <a:spAutoFit/>
          </a:bodyPr>
          <a:lstStyle/>
          <a:p>
            <a:pPr algn="l">
              <a:lnSpc>
                <a:spcPts val="3374"/>
              </a:lnSpc>
            </a:pPr>
            <a:r>
              <a:rPr lang="en-US" sz="2687" b="1">
                <a:solidFill>
                  <a:srgbClr val="E5E0DF"/>
                </a:solidFill>
                <a:latin typeface="Barlow Medium"/>
                <a:ea typeface="Barlow Medium"/>
                <a:cs typeface="Barlow Medium"/>
                <a:sym typeface="Barlow Medium"/>
              </a:rPr>
              <a:t>Intuitive &amp; Beautiful Design</a:t>
            </a:r>
          </a:p>
        </p:txBody>
      </p:sp>
      <p:sp>
        <p:nvSpPr>
          <p:cNvPr id="27" name="TextBox 27"/>
          <p:cNvSpPr txBox="1"/>
          <p:nvPr/>
        </p:nvSpPr>
        <p:spPr>
          <a:xfrm>
            <a:off x="1502866" y="6890594"/>
            <a:ext cx="7140179" cy="1092399"/>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Designed for ease of use and visual appeal, with smooth transitions and expressive icons.</a:t>
            </a:r>
          </a:p>
        </p:txBody>
      </p:sp>
      <p:grpSp>
        <p:nvGrpSpPr>
          <p:cNvPr id="28" name="Group 28"/>
          <p:cNvGrpSpPr/>
          <p:nvPr/>
        </p:nvGrpSpPr>
        <p:grpSpPr>
          <a:xfrm>
            <a:off x="9279136" y="6015930"/>
            <a:ext cx="7947869" cy="2332733"/>
            <a:chOff x="0" y="0"/>
            <a:chExt cx="10597158" cy="3110310"/>
          </a:xfrm>
        </p:grpSpPr>
        <p:sp>
          <p:nvSpPr>
            <p:cNvPr id="29" name="Freeform 29"/>
            <p:cNvSpPr/>
            <p:nvPr/>
          </p:nvSpPr>
          <p:spPr>
            <a:xfrm>
              <a:off x="25400" y="25400"/>
              <a:ext cx="10546335" cy="3059557"/>
            </a:xfrm>
            <a:custGeom>
              <a:avLst/>
              <a:gdLst/>
              <a:ahLst/>
              <a:cxnLst/>
              <a:rect l="l" t="t" r="r" b="b"/>
              <a:pathLst>
                <a:path w="10546335" h="3059557">
                  <a:moveTo>
                    <a:pt x="0" y="172847"/>
                  </a:moveTo>
                  <a:cubicBezTo>
                    <a:pt x="0" y="77343"/>
                    <a:pt x="78232" y="0"/>
                    <a:pt x="174879" y="0"/>
                  </a:cubicBezTo>
                  <a:lnTo>
                    <a:pt x="10371455" y="0"/>
                  </a:lnTo>
                  <a:cubicBezTo>
                    <a:pt x="10467975" y="0"/>
                    <a:pt x="10546335" y="77343"/>
                    <a:pt x="10546335" y="172847"/>
                  </a:cubicBezTo>
                  <a:lnTo>
                    <a:pt x="10546335" y="2886710"/>
                  </a:lnTo>
                  <a:cubicBezTo>
                    <a:pt x="10546335" y="2982214"/>
                    <a:pt x="10468102" y="3059557"/>
                    <a:pt x="10371455" y="3059557"/>
                  </a:cubicBezTo>
                  <a:lnTo>
                    <a:pt x="174879" y="3059557"/>
                  </a:lnTo>
                  <a:cubicBezTo>
                    <a:pt x="78232" y="3059557"/>
                    <a:pt x="0" y="2982087"/>
                    <a:pt x="0" y="2886710"/>
                  </a:cubicBezTo>
                  <a:close/>
                </a:path>
              </a:pathLst>
            </a:custGeom>
            <a:solidFill>
              <a:srgbClr val="191718">
                <a:alpha val="90196"/>
              </a:srgbClr>
            </a:solidFill>
          </p:spPr>
        </p:sp>
        <p:sp>
          <p:nvSpPr>
            <p:cNvPr id="30" name="Freeform 30"/>
            <p:cNvSpPr/>
            <p:nvPr/>
          </p:nvSpPr>
          <p:spPr>
            <a:xfrm>
              <a:off x="0" y="0"/>
              <a:ext cx="10597135" cy="3110357"/>
            </a:xfrm>
            <a:custGeom>
              <a:avLst/>
              <a:gdLst/>
              <a:ahLst/>
              <a:cxnLst/>
              <a:rect l="l" t="t" r="r" b="b"/>
              <a:pathLst>
                <a:path w="10597135" h="3110357">
                  <a:moveTo>
                    <a:pt x="0" y="198247"/>
                  </a:moveTo>
                  <a:cubicBezTo>
                    <a:pt x="0" y="88519"/>
                    <a:pt x="89916" y="0"/>
                    <a:pt x="200279" y="0"/>
                  </a:cubicBezTo>
                  <a:lnTo>
                    <a:pt x="10396855" y="0"/>
                  </a:lnTo>
                  <a:lnTo>
                    <a:pt x="10396855" y="25400"/>
                  </a:lnTo>
                  <a:lnTo>
                    <a:pt x="10396855" y="0"/>
                  </a:lnTo>
                  <a:cubicBezTo>
                    <a:pt x="10507218" y="0"/>
                    <a:pt x="10597135" y="88519"/>
                    <a:pt x="10597135" y="198247"/>
                  </a:cubicBezTo>
                  <a:lnTo>
                    <a:pt x="10571735" y="198247"/>
                  </a:lnTo>
                  <a:lnTo>
                    <a:pt x="10597135" y="198247"/>
                  </a:lnTo>
                  <a:lnTo>
                    <a:pt x="10597135" y="2912110"/>
                  </a:lnTo>
                  <a:lnTo>
                    <a:pt x="10571735" y="2912110"/>
                  </a:lnTo>
                  <a:lnTo>
                    <a:pt x="10597135" y="2912110"/>
                  </a:lnTo>
                  <a:cubicBezTo>
                    <a:pt x="10597135" y="3021838"/>
                    <a:pt x="10507218" y="3110357"/>
                    <a:pt x="10396855" y="3110357"/>
                  </a:cubicBezTo>
                  <a:lnTo>
                    <a:pt x="10396855" y="3084957"/>
                  </a:lnTo>
                  <a:lnTo>
                    <a:pt x="10396855" y="3110357"/>
                  </a:lnTo>
                  <a:lnTo>
                    <a:pt x="200279" y="3110357"/>
                  </a:lnTo>
                  <a:lnTo>
                    <a:pt x="200279" y="3084957"/>
                  </a:lnTo>
                  <a:lnTo>
                    <a:pt x="200279" y="3110357"/>
                  </a:lnTo>
                  <a:cubicBezTo>
                    <a:pt x="89916" y="3110357"/>
                    <a:pt x="0" y="3021838"/>
                    <a:pt x="0" y="2912110"/>
                  </a:cubicBezTo>
                  <a:lnTo>
                    <a:pt x="0" y="198247"/>
                  </a:lnTo>
                  <a:lnTo>
                    <a:pt x="25400" y="198247"/>
                  </a:lnTo>
                  <a:lnTo>
                    <a:pt x="0" y="198247"/>
                  </a:lnTo>
                  <a:moveTo>
                    <a:pt x="50800" y="198247"/>
                  </a:moveTo>
                  <a:lnTo>
                    <a:pt x="50800" y="2912110"/>
                  </a:lnTo>
                  <a:lnTo>
                    <a:pt x="25400" y="2912110"/>
                  </a:lnTo>
                  <a:lnTo>
                    <a:pt x="50800" y="2912110"/>
                  </a:lnTo>
                  <a:cubicBezTo>
                    <a:pt x="50800" y="2993263"/>
                    <a:pt x="117475" y="3059557"/>
                    <a:pt x="200279" y="3059557"/>
                  </a:cubicBezTo>
                  <a:lnTo>
                    <a:pt x="10396855" y="3059557"/>
                  </a:lnTo>
                  <a:cubicBezTo>
                    <a:pt x="10479660" y="3059557"/>
                    <a:pt x="10546335" y="2993263"/>
                    <a:pt x="10546335" y="2912110"/>
                  </a:cubicBezTo>
                  <a:lnTo>
                    <a:pt x="10546335" y="198247"/>
                  </a:lnTo>
                  <a:cubicBezTo>
                    <a:pt x="10546334" y="117094"/>
                    <a:pt x="10479786" y="50800"/>
                    <a:pt x="10396855" y="50800"/>
                  </a:cubicBezTo>
                  <a:lnTo>
                    <a:pt x="200279" y="50800"/>
                  </a:lnTo>
                  <a:lnTo>
                    <a:pt x="200279" y="25400"/>
                  </a:lnTo>
                  <a:lnTo>
                    <a:pt x="200279" y="50800"/>
                  </a:lnTo>
                  <a:cubicBezTo>
                    <a:pt x="117475" y="50800"/>
                    <a:pt x="50800" y="117094"/>
                    <a:pt x="50800" y="198247"/>
                  </a:cubicBezTo>
                  <a:close/>
                </a:path>
              </a:pathLst>
            </a:custGeom>
            <a:solidFill>
              <a:srgbClr val="922022"/>
            </a:solidFill>
          </p:spPr>
        </p:sp>
      </p:grpSp>
      <p:grpSp>
        <p:nvGrpSpPr>
          <p:cNvPr id="31" name="Group 31"/>
          <p:cNvGrpSpPr/>
          <p:nvPr/>
        </p:nvGrpSpPr>
        <p:grpSpPr>
          <a:xfrm>
            <a:off x="9298186" y="6034980"/>
            <a:ext cx="76200" cy="2294633"/>
            <a:chOff x="0" y="0"/>
            <a:chExt cx="101600" cy="3059510"/>
          </a:xfrm>
        </p:grpSpPr>
        <p:sp>
          <p:nvSpPr>
            <p:cNvPr id="32" name="Freeform 32"/>
            <p:cNvSpPr/>
            <p:nvPr/>
          </p:nvSpPr>
          <p:spPr>
            <a:xfrm>
              <a:off x="0" y="0"/>
              <a:ext cx="101600" cy="3059557"/>
            </a:xfrm>
            <a:custGeom>
              <a:avLst/>
              <a:gdLst/>
              <a:ahLst/>
              <a:cxnLst/>
              <a:rect l="l" t="t" r="r" b="b"/>
              <a:pathLst>
                <a:path w="101600" h="3059557">
                  <a:moveTo>
                    <a:pt x="0" y="50800"/>
                  </a:moveTo>
                  <a:cubicBezTo>
                    <a:pt x="0" y="22733"/>
                    <a:pt x="22733" y="0"/>
                    <a:pt x="50800" y="0"/>
                  </a:cubicBezTo>
                  <a:cubicBezTo>
                    <a:pt x="78867" y="0"/>
                    <a:pt x="101600" y="22733"/>
                    <a:pt x="101600" y="50800"/>
                  </a:cubicBezTo>
                  <a:lnTo>
                    <a:pt x="101600" y="3008757"/>
                  </a:lnTo>
                  <a:cubicBezTo>
                    <a:pt x="101600" y="3036824"/>
                    <a:pt x="78867" y="3059557"/>
                    <a:pt x="50800" y="3059557"/>
                  </a:cubicBezTo>
                  <a:cubicBezTo>
                    <a:pt x="22733" y="3059557"/>
                    <a:pt x="0" y="3036824"/>
                    <a:pt x="0" y="3008757"/>
                  </a:cubicBezTo>
                  <a:close/>
                </a:path>
              </a:pathLst>
            </a:custGeom>
            <a:solidFill>
              <a:srgbClr val="F65F62"/>
            </a:solidFill>
          </p:spPr>
        </p:sp>
      </p:grpSp>
      <p:sp>
        <p:nvSpPr>
          <p:cNvPr id="33" name="TextBox 33"/>
          <p:cNvSpPr txBox="1"/>
          <p:nvPr/>
        </p:nvSpPr>
        <p:spPr>
          <a:xfrm>
            <a:off x="9721006" y="6362551"/>
            <a:ext cx="3429000" cy="447675"/>
          </a:xfrm>
          <a:prstGeom prst="rect">
            <a:avLst/>
          </a:prstGeom>
        </p:spPr>
        <p:txBody>
          <a:bodyPr lIns="0" tIns="0" rIns="0" bIns="0" rtlCol="0" anchor="t">
            <a:spAutoFit/>
          </a:bodyPr>
          <a:lstStyle/>
          <a:p>
            <a:pPr algn="l">
              <a:lnSpc>
                <a:spcPts val="3374"/>
              </a:lnSpc>
            </a:pPr>
            <a:r>
              <a:rPr lang="en-US" sz="2687" b="1">
                <a:solidFill>
                  <a:srgbClr val="E5E0DF"/>
                </a:solidFill>
                <a:latin typeface="Barlow Medium"/>
                <a:ea typeface="Barlow Medium"/>
                <a:cs typeface="Barlow Medium"/>
                <a:sym typeface="Barlow Medium"/>
              </a:rPr>
              <a:t>Future of Music</a:t>
            </a:r>
          </a:p>
        </p:txBody>
      </p:sp>
      <p:sp>
        <p:nvSpPr>
          <p:cNvPr id="34" name="TextBox 34"/>
          <p:cNvSpPr txBox="1"/>
          <p:nvPr/>
        </p:nvSpPr>
        <p:spPr>
          <a:xfrm>
            <a:off x="9721006" y="6890594"/>
            <a:ext cx="7140327" cy="1092399"/>
          </a:xfrm>
          <a:prstGeom prst="rect">
            <a:avLst/>
          </a:prstGeom>
        </p:spPr>
        <p:txBody>
          <a:bodyPr lIns="0" tIns="0" rIns="0" bIns="0" rtlCol="0" anchor="t">
            <a:spAutoFit/>
          </a:bodyPr>
          <a:lstStyle/>
          <a:p>
            <a:pPr algn="l">
              <a:lnSpc>
                <a:spcPts val="3875"/>
              </a:lnSpc>
            </a:pPr>
            <a:r>
              <a:rPr lang="en-US" sz="2375">
                <a:solidFill>
                  <a:srgbClr val="E5E0DF"/>
                </a:solidFill>
                <a:latin typeface="Barlow"/>
                <a:ea typeface="Barlow"/>
                <a:cs typeface="Barlow"/>
                <a:sym typeface="Barlow"/>
              </a:rPr>
              <a:t>A powerful demonstration of AI's role in creating adaptive, human-centric digital applications.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693</Words>
  <Application>Microsoft Office PowerPoint</Application>
  <PresentationFormat>Custom</PresentationFormat>
  <Paragraphs>77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Barlow Medium</vt:lpstr>
      <vt:lpstr>Calibri</vt:lpstr>
      <vt:lpstr>Barlow Bold</vt:lpstr>
      <vt:lpstr>Barlow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3</cp:revision>
  <dcterms:created xsi:type="dcterms:W3CDTF">2006-08-16T00:00:00Z</dcterms:created>
  <dcterms:modified xsi:type="dcterms:W3CDTF">2025-08-26T04:47:28Z</dcterms:modified>
  <dc:identifier>DAGxJMFT2vA</dc:identifier>
</cp:coreProperties>
</file>