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UYyE4lqe8sr4ZvQRP2cMSo+sf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It is just a neural network that uses convolution. Convolution is a mathematical operation on 2 functions that produces a third function expressing how the shape of one is modified by the other.</a:t>
            </a:r>
            <a:endParaRPr/>
          </a:p>
        </p:txBody>
      </p:sp>
      <p:sp>
        <p:nvSpPr>
          <p:cNvPr id="119" name="Google Shape;11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i.org/10.1007/s00704-020-03489-6" TargetMode="External"/><Relationship Id="rId4" Type="http://schemas.openxmlformats.org/officeDocument/2006/relationships/hyperlink" Target="https://arxiv.org/pdf/1703.03126v1.pdf#page=5" TargetMode="External"/><Relationship Id="rId9" Type="http://schemas.openxmlformats.org/officeDocument/2006/relationships/hyperlink" Target="https://becominghuman.ai/basics-of-neural-network-bef2ba97d2cf" TargetMode="External"/><Relationship Id="rId5" Type="http://schemas.openxmlformats.org/officeDocument/2006/relationships/hyperlink" Target="https://arxiv.org/abs/1501.00092" TargetMode="External"/><Relationship Id="rId6" Type="http://schemas.openxmlformats.org/officeDocument/2006/relationships/hyperlink" Target="https://assets.researchsquare.com/files/rs-545193/v1_covered.pdf?c=1631872592" TargetMode="External"/><Relationship Id="rId7" Type="http://schemas.openxmlformats.org/officeDocument/2006/relationships/hyperlink" Target="http://cs229.stanford.edu/proj2020spr/report/Garber_Grossman_Johnson-Yu.pdf" TargetMode="External"/><Relationship Id="rId8" Type="http://schemas.openxmlformats.org/officeDocument/2006/relationships/hyperlink" Target="https://towardsdatascience.com/analyzing-different-types-of-activation-functions-in-neural-networks-which-one-to-prefer-e11649256209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91" name="Google Shape;91;p1"/>
            <p:cNvSpPr/>
            <p:nvPr/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2421293" y="1613118"/>
            <a:ext cx="7959014" cy="1815882"/>
          </a:xfrm>
          <a:prstGeom prst="rect">
            <a:avLst/>
          </a:prstGeom>
          <a:noFill/>
          <a:ln cap="flat" cmpd="sng" w="9525">
            <a:solidFill>
              <a:srgbClr val="C1DF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Downscaling using Deep Learning of Rainfall Data Over Indian Region</a:t>
            </a:r>
            <a:b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4482044" y="602193"/>
            <a:ext cx="38348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MTH393A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5984" y="4113085"/>
            <a:ext cx="1889652" cy="1738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1077362" y="720434"/>
            <a:ext cx="9950103" cy="903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lang="en-IN" sz="3100" u="sng">
                <a:latin typeface="Times New Roman"/>
                <a:ea typeface="Times New Roman"/>
                <a:cs typeface="Times New Roman"/>
                <a:sym typeface="Times New Roman"/>
              </a:rPr>
              <a:t>Stacked SRCNN:</a:t>
            </a:r>
            <a:r>
              <a:rPr b="0" lang="en-IN" sz="3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IN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83" name="Google Shape;183;p10"/>
          <p:cNvSpPr txBox="1"/>
          <p:nvPr>
            <p:ph idx="1" type="body"/>
          </p:nvPr>
        </p:nvSpPr>
        <p:spPr>
          <a:xfrm>
            <a:off x="1120948" y="1246625"/>
            <a:ext cx="9950103" cy="466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Traditional SR methods are built for resolution enhancements of factors from 2 to 4.</a:t>
            </a:r>
            <a:endParaRPr/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Statistical downscaling conservatively requires resolution increases of factors from 8 to 12.</a:t>
            </a:r>
            <a:endParaRPr/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Rather than enhancing resolution directly to 8 – 12x, “Stacked SRCNN” can be used to increase the resolution by a factor of ‘x’.</a:t>
            </a:r>
            <a:endParaRPr/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In this, each SRCNN is trained independently using their respective input/output resolutions and stacked at test time.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231" y="3577893"/>
            <a:ext cx="6819704" cy="2781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1077362" y="571252"/>
            <a:ext cx="9950103" cy="931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lang="en-IN" sz="2800" u="sng">
                <a:latin typeface="Times New Roman"/>
                <a:ea typeface="Times New Roman"/>
                <a:cs typeface="Times New Roman"/>
                <a:sym typeface="Times New Roman"/>
              </a:rPr>
              <a:t>DeepSD: </a:t>
            </a:r>
            <a:br>
              <a:rPr lang="en-IN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90" name="Google Shape;190;p11"/>
          <p:cNvSpPr txBox="1"/>
          <p:nvPr>
            <p:ph idx="1" type="body"/>
          </p:nvPr>
        </p:nvSpPr>
        <p:spPr>
          <a:xfrm>
            <a:off x="1077362" y="1036794"/>
            <a:ext cx="9950103" cy="4765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is used for getting benefit of more variables.</a:t>
            </a:r>
            <a:endParaRPr/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augments SRCNN with multiscale channels to maximise predictability in statistical downscaling. </a:t>
            </a:r>
            <a:endParaRPr/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When downscaling precipitation, there are two types on inputs including low resolution (LR) precipitation and static topographical features such as HR (high resolution) elevation and land/water masks to estimate HR precipitation.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391" y="3298372"/>
            <a:ext cx="6564256" cy="3073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1077362" y="639987"/>
            <a:ext cx="9950103" cy="1015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br>
              <a:rPr lang="en-IN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97" name="Google Shape;197;p12"/>
          <p:cNvSpPr txBox="1"/>
          <p:nvPr>
            <p:ph idx="1" type="body"/>
          </p:nvPr>
        </p:nvSpPr>
        <p:spPr>
          <a:xfrm>
            <a:off x="1077362" y="948046"/>
            <a:ext cx="10156695" cy="470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u="sng">
                <a:latin typeface="Times New Roman"/>
                <a:ea typeface="Times New Roman"/>
                <a:cs typeface="Times New Roman"/>
                <a:sym typeface="Times New Roman"/>
              </a:rPr>
              <a:t>Target: Creating 0.25-degree data from 1.0-degree IMD rainfall gridded data</a:t>
            </a:r>
            <a:endParaRPr/>
          </a:p>
          <a:p>
            <a:pPr indent="-347472" lvl="0" marL="347472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362" y="1570050"/>
            <a:ext cx="6629938" cy="500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7855973" y="1655047"/>
            <a:ext cx="3378083" cy="37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7472" lvl="0" marL="34747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the extracted images is 35 x 35.</a:t>
            </a:r>
            <a:endParaRPr/>
          </a:p>
          <a:p>
            <a:pPr indent="-347472" lvl="0" marL="34747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patches are extracted at a stride of 23 to provide heterogeneity in the training set.</a:t>
            </a:r>
            <a:endParaRPr/>
          </a:p>
          <a:p>
            <a:pPr indent="-347472" lvl="0" marL="34747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Got 64 sub-images for a particular day.</a:t>
            </a:r>
            <a:endParaRPr/>
          </a:p>
          <a:p>
            <a:pPr indent="-347472" lvl="0" marL="34747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sub-images per year was 23360.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1077362" y="833195"/>
            <a:ext cx="9950103" cy="987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lang="en-IN" sz="3100" u="sng">
                <a:latin typeface="Times New Roman"/>
                <a:ea typeface="Times New Roman"/>
                <a:cs typeface="Times New Roman"/>
                <a:sym typeface="Times New Roman"/>
              </a:rPr>
              <a:t>Training inputs:</a:t>
            </a:r>
            <a:br>
              <a:rPr lang="en-IN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1077361" y="1660848"/>
            <a:ext cx="9950103" cy="450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472" lvl="0" marL="34747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Same input and label data used for training Stacked SRCNN model.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6" name="Google Shape;2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644" y="2647916"/>
            <a:ext cx="7701075" cy="3009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1077362" y="720435"/>
            <a:ext cx="6608086" cy="1507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br>
              <a:rPr lang="en-IN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1413264" y="2146041"/>
            <a:ext cx="6041895" cy="3872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latin typeface="Times New Roman"/>
                <a:ea typeface="Times New Roman"/>
                <a:cs typeface="Times New Roman"/>
                <a:sym typeface="Times New Roman"/>
              </a:rPr>
              <a:t>Stacked SRCNN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have been applied.</a:t>
            </a:r>
            <a:endParaRPr/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Data used</a:t>
            </a:r>
            <a:endParaRPr/>
          </a:p>
          <a:p>
            <a:pPr indent="-347472" lvl="2" marL="8046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IN">
                <a:latin typeface="Times New Roman"/>
                <a:ea typeface="Times New Roman"/>
                <a:cs typeface="Times New Roman"/>
                <a:sym typeface="Times New Roman"/>
              </a:rPr>
              <a:t>IMD Gridded Data</a:t>
            </a:r>
            <a:endParaRPr/>
          </a:p>
          <a:p>
            <a:pPr indent="-347472" lvl="0" marL="34747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target was to generate HR (High resolution) image</a:t>
            </a:r>
            <a:endParaRPr/>
          </a:p>
          <a:p>
            <a:pPr indent="-347472" lvl="5" marL="8046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baseline="30000" lang="en-IN" sz="2000">
                <a:latin typeface="Times New Roman"/>
                <a:ea typeface="Times New Roman"/>
                <a:cs typeface="Times New Roman"/>
                <a:sym typeface="Times New Roman"/>
              </a:rPr>
              <a:t>◦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→ 0.25</a:t>
            </a:r>
            <a:r>
              <a:rPr baseline="30000" lang="en-IN" sz="2000">
                <a:latin typeface="Times New Roman"/>
                <a:ea typeface="Times New Roman"/>
                <a:cs typeface="Times New Roman"/>
                <a:sym typeface="Times New Roman"/>
              </a:rPr>
              <a:t>◦                    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Resulted HR image compared with linear interpolation and ground truth.</a:t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7165910" y="0"/>
            <a:ext cx="5026090" cy="6858000"/>
          </a:xfrm>
          <a:prstGeom prst="rect">
            <a:avLst/>
          </a:prstGeom>
          <a:solidFill>
            <a:srgbClr val="31521B"/>
          </a:solidFill>
          <a:ln cap="flat" cmpd="sng" w="12700">
            <a:solidFill>
              <a:srgbClr val="3152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type="title"/>
          </p:nvPr>
        </p:nvSpPr>
        <p:spPr>
          <a:xfrm>
            <a:off x="1077362" y="917170"/>
            <a:ext cx="9950103" cy="623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lang="en-IN" sz="2800" u="sng">
                <a:latin typeface="Times New Roman"/>
                <a:ea typeface="Times New Roman"/>
                <a:cs typeface="Times New Roman"/>
                <a:sym typeface="Times New Roman"/>
              </a:rPr>
              <a:t>Comparison of results for a particular day:</a:t>
            </a:r>
            <a:endParaRPr b="0" sz="2800"/>
          </a:p>
        </p:txBody>
      </p:sp>
      <p:pic>
        <p:nvPicPr>
          <p:cNvPr id="219" name="Google Shape;21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7627" y="1800975"/>
            <a:ext cx="3469571" cy="2919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4393" y="1800975"/>
            <a:ext cx="3346557" cy="287760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5"/>
          <p:cNvSpPr txBox="1"/>
          <p:nvPr/>
        </p:nvSpPr>
        <p:spPr>
          <a:xfrm>
            <a:off x="4956527" y="4944468"/>
            <a:ext cx="21050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Downscaled 0.25</a:t>
            </a:r>
            <a:r>
              <a:rPr baseline="30000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◦ </a:t>
            </a: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rainfall with Stacked SRCNN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8761834" y="4939209"/>
            <a:ext cx="21050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0.25 </a:t>
            </a:r>
            <a:r>
              <a:rPr baseline="30000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◦</a:t>
            </a: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rainfall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0778" y="1800975"/>
            <a:ext cx="3371852" cy="287760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5"/>
          <p:cNvSpPr txBox="1"/>
          <p:nvPr/>
        </p:nvSpPr>
        <p:spPr>
          <a:xfrm>
            <a:off x="1553224" y="4939208"/>
            <a:ext cx="170301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</a:t>
            </a:r>
            <a:r>
              <a:rPr lang="en-IN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baseline="30000" lang="en-IN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◦ </a:t>
            </a: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rainfall (</a:t>
            </a:r>
            <a:r>
              <a:rPr i="1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got after doing linear interpolation on the existed actual 0.25 deg data</a:t>
            </a: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1077362" y="720434"/>
            <a:ext cx="9950103" cy="99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lang="en-IN" sz="3100" u="sng">
                <a:latin typeface="Times New Roman"/>
                <a:ea typeface="Times New Roman"/>
                <a:cs typeface="Times New Roman"/>
                <a:sym typeface="Times New Roman"/>
              </a:rPr>
              <a:t>Statistical analysis:</a:t>
            </a:r>
            <a:br>
              <a:rPr lang="en-IN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230" name="Google Shape;23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535" y="1533525"/>
            <a:ext cx="4332212" cy="3196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1228" y="1611485"/>
            <a:ext cx="4257536" cy="31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6"/>
          <p:cNvSpPr txBox="1"/>
          <p:nvPr/>
        </p:nvSpPr>
        <p:spPr>
          <a:xfrm>
            <a:off x="1294095" y="4878824"/>
            <a:ext cx="9134669" cy="1171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7472" lvl="0" marL="34747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 that 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is better in Stacked SRCNN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as compared to that of Linear interpolation.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7472" lvl="0" marL="34747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 that 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MSE is less in Stacked SRCNN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compared to linear interpolation.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1021378" y="972359"/>
            <a:ext cx="9950103" cy="669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600"/>
          </a:p>
        </p:txBody>
      </p:sp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1120948" y="1987420"/>
            <a:ext cx="9950103" cy="4550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Meteorological data is attempted to downscale using deep learning techniques.</a:t>
            </a:r>
            <a:endParaRPr/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Stacked SRCNN technique is employed. To show better results, the technique must make use of multivariable, and the method is called DeepSD.</a:t>
            </a:r>
            <a:endParaRPr/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IMD 1 degree data is not from same stations as 0.25 degree.</a:t>
            </a:r>
            <a:endParaRPr/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This technique can be used to produce higher resolution maps/data obtained from model/observation.</a:t>
            </a:r>
            <a:endParaRPr/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Multivariable input is required during model training to improve the resolution by Stacked SRCNN.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838200" y="1343608"/>
            <a:ext cx="10515600" cy="533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br>
              <a:rPr lang="en-IN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44" name="Google Shape;244;p18"/>
          <p:cNvSpPr txBox="1"/>
          <p:nvPr>
            <p:ph idx="1" type="body"/>
          </p:nvPr>
        </p:nvSpPr>
        <p:spPr>
          <a:xfrm>
            <a:off x="931506" y="220818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Deep learning–based downscaling of summer monsoon rainfall data over Indian region(</a:t>
            </a:r>
            <a:r>
              <a:rPr lang="en-I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https://doi.org/10.1007/s00704-020-03489-6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DeepSD: Generating High Resolution Climate Change Projections through Single Image Super-Resolution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Image Super-Resolution Using Deep Convolutional Networks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Image super resolution reconstruction based on improved invertible rescaling net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Image Super-Resolution Via a Convolutional Neural Network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Analyzing different types of activation functions in neural networks — which one to prefer? | by vikashraj luhaniwal | Towards Data Science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https://becominghuman.ai/basics-of-neural-network-bef2ba97d2cf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idx="1" type="body"/>
          </p:nvPr>
        </p:nvSpPr>
        <p:spPr>
          <a:xfrm>
            <a:off x="4187889" y="2995126"/>
            <a:ext cx="3816221" cy="867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9A28"/>
              </a:buClr>
              <a:buSzPts val="4400"/>
              <a:buNone/>
            </a:pPr>
            <a:r>
              <a:rPr b="1" lang="en-IN" sz="4400">
                <a:solidFill>
                  <a:srgbClr val="739A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400">
              <a:solidFill>
                <a:srgbClr val="739A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978260" y="1020711"/>
            <a:ext cx="10535314" cy="529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b="0" lang="en-IN" sz="800" u="sng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lang="en-IN" sz="800" u="sng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lang="en-IN" sz="800" u="sng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lang="en-IN" sz="800" u="sng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IN" sz="3100" u="sng">
                <a:latin typeface="Times New Roman"/>
                <a:ea typeface="Times New Roman"/>
                <a:cs typeface="Times New Roman"/>
                <a:sym typeface="Times New Roman"/>
              </a:rPr>
              <a:t>CNN (Convolutional Neural Networks):</a:t>
            </a:r>
            <a:r>
              <a:rPr b="0" lang="en-IN" sz="3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IN" sz="2200">
                <a:latin typeface="Times New Roman"/>
                <a:ea typeface="Times New Roman"/>
                <a:cs typeface="Times New Roman"/>
                <a:sym typeface="Times New Roman"/>
              </a:rPr>
              <a:t>A neural network that uses convolution.</a:t>
            </a:r>
            <a:br>
              <a:rPr lang="en-IN" sz="800">
                <a:latin typeface="Calibri"/>
                <a:ea typeface="Calibri"/>
                <a:cs typeface="Calibri"/>
                <a:sym typeface="Calibri"/>
              </a:rPr>
            </a:br>
            <a:endParaRPr sz="800"/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989403" y="1834986"/>
            <a:ext cx="4035813" cy="2619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inputs are images which are convolved by a kernel of preferably smaller size in CNN.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i="0"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perform convolution, the kernel goes over the input image, doing matrix multiplication element after element. 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216" y="2152791"/>
            <a:ext cx="6764302" cy="1901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/>
        </p:nvSpPr>
        <p:spPr>
          <a:xfrm>
            <a:off x="938931" y="4824626"/>
            <a:ext cx="11167603" cy="138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7472" lvl="0" marL="34747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I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Layer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extract features from the input image.</a:t>
            </a:r>
            <a:endParaRPr/>
          </a:p>
          <a:p>
            <a:pPr indent="-347472" lvl="0" marL="34747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I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Pooling Layer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Applies an 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activation map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convolved feature.</a:t>
            </a:r>
            <a:endParaRPr/>
          </a:p>
          <a:p>
            <a:pPr indent="-347472" lvl="0" marL="34747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I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Connected Layer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classification based on the features extracted by the previous layers.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989403" y="510801"/>
            <a:ext cx="9736819" cy="641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978260" y="4424807"/>
            <a:ext cx="9791087" cy="42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7472" lvl="0" marL="34747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result for each area where convolution takes place, is written down in the feature map.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1077362" y="720433"/>
            <a:ext cx="9755479" cy="1005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lang="en-IN" sz="3100" u="sng">
                <a:latin typeface="Times New Roman"/>
                <a:ea typeface="Times New Roman"/>
                <a:cs typeface="Times New Roman"/>
                <a:sym typeface="Times New Roman"/>
              </a:rPr>
              <a:t>DOWNSCALING: </a:t>
            </a:r>
            <a:b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1077362" y="1223297"/>
            <a:ext cx="9950103" cy="4550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472" lvl="0" marL="34747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Downscaling is needed for -</a:t>
            </a:r>
            <a:endParaRPr/>
          </a:p>
          <a:p>
            <a:pPr indent="0" lvl="2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en-IN">
                <a:latin typeface="Times New Roman"/>
                <a:ea typeface="Times New Roman"/>
                <a:cs typeface="Times New Roman"/>
                <a:sym typeface="Times New Roman"/>
              </a:rPr>
              <a:t>     1)     To generate high resolution data  and     2)    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To get local scale projections.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764" y="1843436"/>
            <a:ext cx="6720847" cy="4550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1156996" y="720433"/>
            <a:ext cx="9950103" cy="1127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b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1084901" y="1405244"/>
            <a:ext cx="10811824" cy="4606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 u="sng">
                <a:latin typeface="Times New Roman"/>
                <a:ea typeface="Times New Roman"/>
                <a:cs typeface="Times New Roman"/>
                <a:sym typeface="Times New Roman"/>
              </a:rPr>
              <a:t>SRCNN (Super resolution convolutional neural network)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: 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Process of upscaling and / or improving the details in an image.</a:t>
            </a:r>
            <a:endParaRPr/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SR methods aim to accurately estimate a high-resolution image (HR) from a given low-resolution (LR) image.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utilises a CNN as a mapping function from LR input to high resolution output.</a:t>
            </a:r>
            <a:endParaRPr/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367" y="3799733"/>
            <a:ext cx="7691123" cy="242161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/>
          <p:nvPr/>
        </p:nvSpPr>
        <p:spPr>
          <a:xfrm>
            <a:off x="9164813" y="4129548"/>
            <a:ext cx="2040609" cy="1537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7472" lvl="0" marL="34747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resolution in SRCNN is better than the other method.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title"/>
          </p:nvPr>
        </p:nvSpPr>
        <p:spPr>
          <a:xfrm>
            <a:off x="1077359" y="647184"/>
            <a:ext cx="10259235" cy="1507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lang="en-IN" sz="2800" u="sng">
                <a:latin typeface="Times New Roman"/>
                <a:ea typeface="Times New Roman"/>
                <a:cs typeface="Times New Roman"/>
                <a:sym typeface="Times New Roman"/>
              </a:rPr>
              <a:t>SR using SRCNN</a:t>
            </a:r>
            <a:r>
              <a:rPr b="0" lang="en-IN" sz="2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lang="en-IN" sz="2000">
                <a:latin typeface="Times New Roman"/>
                <a:ea typeface="Times New Roman"/>
                <a:cs typeface="Times New Roman"/>
                <a:sym typeface="Times New Roman"/>
              </a:rPr>
              <a:t>Formulation of the neural network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lang="en-IN" sz="2000">
                <a:latin typeface="Times New Roman"/>
                <a:ea typeface="Times New Roman"/>
                <a:cs typeface="Times New Roman"/>
                <a:sym typeface="Times New Roman"/>
              </a:rPr>
              <a:t> SRCNN-</a:t>
            </a:r>
            <a:br>
              <a:rPr lang="en-IN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1077366" y="1446919"/>
            <a:ext cx="4287735" cy="4047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347472" lvl="0" marL="34747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5000">
                <a:latin typeface="Times New Roman"/>
                <a:ea typeface="Times New Roman"/>
                <a:cs typeface="Times New Roman"/>
                <a:sym typeface="Times New Roman"/>
              </a:rPr>
              <a:t>Given a low-resolution image Y, first convolutional layer of SRCNN extracts a set of feature maps.</a:t>
            </a:r>
            <a:endParaRPr/>
          </a:p>
          <a:p>
            <a:pPr indent="-347472" lvl="0" marL="34747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5000">
                <a:latin typeface="Times New Roman"/>
                <a:ea typeface="Times New Roman"/>
                <a:cs typeface="Times New Roman"/>
                <a:sym typeface="Times New Roman"/>
              </a:rPr>
              <a:t>Second layer maps these features nonlinearly to high resolution patch representations.</a:t>
            </a:r>
            <a:endParaRPr/>
          </a:p>
          <a:p>
            <a:pPr indent="-347472" lvl="0" marL="34747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5000">
                <a:latin typeface="Times New Roman"/>
                <a:ea typeface="Times New Roman"/>
                <a:cs typeface="Times New Roman"/>
                <a:sym typeface="Times New Roman"/>
              </a:rPr>
              <a:t>The last layer combines predictions within a spatial neighbourhood to produce the final high resolution image F(Y). </a:t>
            </a:r>
            <a:endParaRPr/>
          </a:p>
          <a:p>
            <a:pPr indent="-1574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5102" y="1960414"/>
            <a:ext cx="6316998" cy="270489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 txBox="1"/>
          <p:nvPr/>
        </p:nvSpPr>
        <p:spPr>
          <a:xfrm>
            <a:off x="1077359" y="5224847"/>
            <a:ext cx="996075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7472" lvl="0" marL="34747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SRCNN performs better than conventional models on meteorological data (Vandal et al. IJCAI 18).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1077362" y="720434"/>
            <a:ext cx="9950103" cy="1024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lang="en-IN" sz="2800" u="sng">
                <a:latin typeface="Times New Roman"/>
                <a:ea typeface="Times New Roman"/>
                <a:cs typeface="Times New Roman"/>
                <a:sym typeface="Times New Roman"/>
              </a:rPr>
              <a:t>SRCNN on meteorological data:</a:t>
            </a:r>
            <a:b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1077362" y="1400949"/>
            <a:ext cx="9950103" cy="3513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LR image – Made some patches – Pass them to hidden layers – Get a patch for HR image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Then keep generating the HR image of all the patches to generate the final HR image.</a:t>
            </a:r>
            <a:endParaRPr/>
          </a:p>
        </p:txBody>
      </p:sp>
      <p:pic>
        <p:nvPicPr>
          <p:cNvPr descr="Diagram, schematic&#10;&#10;Description automatically generated"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988" y="3005951"/>
            <a:ext cx="7652362" cy="2817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1077362" y="739095"/>
            <a:ext cx="9950103" cy="1089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b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1077362" y="998373"/>
            <a:ext cx="10875152" cy="5365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7472" lvl="0" marL="34747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4500" u="sng">
                <a:latin typeface="Times New Roman"/>
                <a:ea typeface="Times New Roman"/>
                <a:cs typeface="Times New Roman"/>
                <a:sym typeface="Times New Roman"/>
              </a:rPr>
              <a:t>SRCNN Algorithm:</a:t>
            </a:r>
            <a:endParaRPr/>
          </a:p>
          <a:p>
            <a:pPr indent="-347472" lvl="0" marL="34747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Input is 1.0</a:t>
            </a:r>
            <a:r>
              <a:rPr baseline="30000" lang="en-IN" sz="3200">
                <a:latin typeface="Times New Roman"/>
                <a:ea typeface="Times New Roman"/>
                <a:cs typeface="Times New Roman"/>
                <a:sym typeface="Times New Roman"/>
              </a:rPr>
              <a:t>◦ </a:t>
            </a: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data and label are 0.25</a:t>
            </a:r>
            <a:r>
              <a:rPr baseline="30000" lang="en-IN" sz="3200">
                <a:latin typeface="Times New Roman"/>
                <a:ea typeface="Times New Roman"/>
                <a:cs typeface="Times New Roman"/>
                <a:sym typeface="Times New Roman"/>
              </a:rPr>
              <a:t>◦</a:t>
            </a: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 data. Label data means how the data is being trained.</a:t>
            </a:r>
            <a:endParaRPr/>
          </a:p>
          <a:p>
            <a:pPr indent="-347472" lvl="0" marL="34747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Sliced into small images or patches (Patch extraction)</a:t>
            </a:r>
            <a:endParaRPr/>
          </a:p>
          <a:p>
            <a:pPr indent="-347472" lvl="5" marL="203911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64 pieces (8 vertical and 8 horizontal) of size 35 x 35.</a:t>
            </a:r>
            <a:endParaRPr/>
          </a:p>
          <a:p>
            <a:pPr indent="-347472" lvl="0" marL="34747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This small image then enters the convolution layers</a:t>
            </a:r>
            <a:endParaRPr/>
          </a:p>
          <a:p>
            <a:pPr indent="-347472" lvl="5" marL="203911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(3 layers) output image to a size of 23 x 23.</a:t>
            </a:r>
            <a:endParaRPr/>
          </a:p>
          <a:p>
            <a:pPr indent="-347472" lvl="0" marL="34747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CNN architecture can be designed to learn a functional mapping LR and HR using 3 operations- </a:t>
            </a:r>
            <a:endParaRPr/>
          </a:p>
          <a:p>
            <a:pPr indent="-347472" lvl="5" marL="203911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Patch extraction</a:t>
            </a:r>
            <a:endParaRPr/>
          </a:p>
          <a:p>
            <a:pPr indent="-347472" lvl="5" marL="203911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Non-linear mappings</a:t>
            </a:r>
            <a:endParaRPr/>
          </a:p>
          <a:p>
            <a:pPr indent="-347472" lvl="5" marL="203911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Reconstruction</a:t>
            </a:r>
            <a:endParaRPr/>
          </a:p>
          <a:p>
            <a:pPr indent="-347472" lvl="0" marL="34747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First layer has 64 filters of kernel size of (9,9)</a:t>
            </a:r>
            <a:endParaRPr/>
          </a:p>
          <a:p>
            <a:pPr indent="-347472" lvl="0" marL="34747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Second layer has 32 filters → kernel size of (1,1)</a:t>
            </a:r>
            <a:endParaRPr/>
          </a:p>
          <a:p>
            <a:pPr indent="-347472" lvl="0" marL="34747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Third layer has 1 filter → kernel size of (5,5)</a:t>
            </a:r>
            <a:endParaRPr/>
          </a:p>
          <a:p>
            <a:pPr indent="-347472" lvl="0" marL="34747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∙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Activation function PReLU is used in all the three layers.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1077361" y="473831"/>
            <a:ext cx="9950103" cy="632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Parameters used in SRCNN:</a:t>
            </a:r>
            <a:endParaRPr b="1" sz="2400"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403124" y="1016957"/>
            <a:ext cx="10624341" cy="4587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latin typeface="Times New Roman"/>
                <a:ea typeface="Times New Roman"/>
                <a:cs typeface="Times New Roman"/>
                <a:sym typeface="Times New Roman"/>
              </a:rPr>
              <a:t>Activation function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= PReLU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Text, letter&#10;&#10;Description automatically generated"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560" y="1543703"/>
            <a:ext cx="3403803" cy="700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1216" y="790083"/>
            <a:ext cx="5927455" cy="188960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403124" y="2610296"/>
            <a:ext cx="11788876" cy="437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Initializers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= GLOROT Normal, Random Normal, Truncated normal. </a:t>
            </a:r>
            <a:r>
              <a:rPr i="1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(initialise the weights of the neural networks)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Optimizer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= ADAM </a:t>
            </a:r>
            <a:r>
              <a:rPr i="1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(adapts to the gradient descent after every iteration to remain controlled and unbiased throughout the process)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= Mean squared error (MSE)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= 500 (due to limitation of available resources) </a:t>
            </a:r>
            <a:r>
              <a:rPr i="1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(1-time iteration from backward-forward iteration)</a:t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size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= 20 </a:t>
            </a: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training egs. present in a single batch) 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rate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= 10</a:t>
            </a:r>
            <a:r>
              <a:rPr baseline="30000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-4 </a:t>
            </a: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 is the no. of batches needed to complete 1 epoch)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every iteration, the output value from previous iteration is compared with the current one and the difference is checked. If    the difference is found less that a particular threshold value, the iteration is stopped.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iterations went upto10</a:t>
            </a:r>
            <a:r>
              <a:rPr baseline="30000" i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-4</a:t>
            </a:r>
            <a:r>
              <a:rPr i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training was stopped. 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No. of years of data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10 Years (1995 – 2004)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1084728" y="2754999"/>
            <a:ext cx="4348578" cy="2005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Flowchart: Model Training</a:t>
            </a:r>
            <a:br>
              <a:rPr b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8530" y="0"/>
            <a:ext cx="66402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2022-10-31T04:45:31Z</dcterms:created>
  <dc:creator>P S Priti Sudha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0x010100E30B5B8357C42243976D8EF9156AAFFF</vt:lpwstr>
  </property>
</Properties>
</file>