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19c86ab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19c86ab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19c86abc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19c86abc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19c86abc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19c86abc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c2340789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c2340789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c2340789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c2340789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c2340789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c2340789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c2340789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c2340789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c2340789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c2340789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c2340789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c2340789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19c86ab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19c86ab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19c86ab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19c86ab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650">
                <a:solidFill>
                  <a:schemeClr val="accent4"/>
                </a:solidFill>
                <a:highlight>
                  <a:srgbClr val="FFFF00"/>
                </a:highlight>
              </a:rPr>
              <a:t>EXPOSYS DATALAB INTERNSHIP PROJECT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GB" sz="2400"/>
              <a:t>DIABETES PREDICTION USING MACHINE LEARNING </a:t>
            </a:r>
            <a:endParaRPr sz="24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BY- P S PRITI SUDHA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a:t>
            </a:r>
            <a:endParaRPr/>
          </a:p>
        </p:txBody>
      </p:sp>
      <p:sp>
        <p:nvSpPr>
          <p:cNvPr id="145" name="Google Shape;14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Implementation can be described as the realisation of an application, or execution of the plans, ideas, models, design and system development, specification of the model, standard, algorithms used in the system, or authority.</a:t>
            </a:r>
            <a:endParaRPr/>
          </a:p>
          <a:p>
            <a:pPr indent="0" lvl="0" marL="0" rtl="0" algn="l">
              <a:spcBef>
                <a:spcPts val="1200"/>
              </a:spcBef>
              <a:spcAft>
                <a:spcPts val="0"/>
              </a:spcAft>
              <a:buNone/>
            </a:pPr>
            <a:r>
              <a:rPr lang="en-GB"/>
              <a:t>In computer science, an implement is explained as the realisation of technically specified or algorithm’s as a programmed, a software component, or any others computer systems through computer programming and deployment. </a:t>
            </a:r>
            <a:endParaRPr/>
          </a:p>
          <a:p>
            <a:pPr indent="0" lvl="0" marL="0" rtl="0" algn="l">
              <a:spcBef>
                <a:spcPts val="1200"/>
              </a:spcBef>
              <a:spcAft>
                <a:spcPts val="1200"/>
              </a:spcAft>
              <a:buNone/>
            </a:pPr>
            <a:r>
              <a:rPr lang="en-GB"/>
              <a:t>Many of the implementations may existed for a given specification or standard.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536675"/>
            <a:ext cx="8520600" cy="40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1" name="Google Shape;151;p23"/>
          <p:cNvSpPr/>
          <p:nvPr/>
        </p:nvSpPr>
        <p:spPr>
          <a:xfrm>
            <a:off x="3963100" y="536675"/>
            <a:ext cx="846288" cy="26832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START</a:t>
            </a:r>
            <a:endParaRPr/>
          </a:p>
        </p:txBody>
      </p:sp>
      <p:sp>
        <p:nvSpPr>
          <p:cNvPr id="152" name="Google Shape;152;p23"/>
          <p:cNvSpPr/>
          <p:nvPr/>
        </p:nvSpPr>
        <p:spPr>
          <a:xfrm>
            <a:off x="3488350" y="1073325"/>
            <a:ext cx="1795800" cy="412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VISITOR</a:t>
            </a:r>
            <a:endParaRPr/>
          </a:p>
        </p:txBody>
      </p:sp>
      <p:sp>
        <p:nvSpPr>
          <p:cNvPr id="153" name="Google Shape;153;p23"/>
          <p:cNvSpPr/>
          <p:nvPr/>
        </p:nvSpPr>
        <p:spPr>
          <a:xfrm>
            <a:off x="3963100" y="1754450"/>
            <a:ext cx="846288" cy="26832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LOGIN</a:t>
            </a:r>
            <a:endParaRPr/>
          </a:p>
        </p:txBody>
      </p:sp>
      <p:sp>
        <p:nvSpPr>
          <p:cNvPr id="154" name="Google Shape;154;p23"/>
          <p:cNvSpPr/>
          <p:nvPr/>
        </p:nvSpPr>
        <p:spPr>
          <a:xfrm>
            <a:off x="3719350" y="2366488"/>
            <a:ext cx="1403700" cy="639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IS VALID</a:t>
            </a:r>
            <a:endParaRPr/>
          </a:p>
        </p:txBody>
      </p:sp>
      <p:sp>
        <p:nvSpPr>
          <p:cNvPr id="155" name="Google Shape;155;p23"/>
          <p:cNvSpPr/>
          <p:nvPr/>
        </p:nvSpPr>
        <p:spPr>
          <a:xfrm>
            <a:off x="3488350" y="3220000"/>
            <a:ext cx="1610100" cy="639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IS ADMIN</a:t>
            </a:r>
            <a:endParaRPr/>
          </a:p>
        </p:txBody>
      </p:sp>
      <p:sp>
        <p:nvSpPr>
          <p:cNvPr id="156" name="Google Shape;156;p23"/>
          <p:cNvSpPr/>
          <p:nvPr/>
        </p:nvSpPr>
        <p:spPr>
          <a:xfrm>
            <a:off x="3797975" y="4148825"/>
            <a:ext cx="1176552" cy="26832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LOG OUT</a:t>
            </a:r>
            <a:endParaRPr/>
          </a:p>
        </p:txBody>
      </p:sp>
      <p:sp>
        <p:nvSpPr>
          <p:cNvPr id="157" name="Google Shape;157;p23"/>
          <p:cNvSpPr/>
          <p:nvPr/>
        </p:nvSpPr>
        <p:spPr>
          <a:xfrm>
            <a:off x="3870250" y="4706075"/>
            <a:ext cx="846300" cy="26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END</a:t>
            </a:r>
            <a:endParaRPr/>
          </a:p>
        </p:txBody>
      </p:sp>
      <p:sp>
        <p:nvSpPr>
          <p:cNvPr id="158" name="Google Shape;158;p23"/>
          <p:cNvSpPr/>
          <p:nvPr/>
        </p:nvSpPr>
        <p:spPr>
          <a:xfrm>
            <a:off x="5890625" y="928850"/>
            <a:ext cx="11766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PROFILE UPDATION</a:t>
            </a:r>
            <a:endParaRPr/>
          </a:p>
        </p:txBody>
      </p:sp>
      <p:sp>
        <p:nvSpPr>
          <p:cNvPr id="159" name="Google Shape;159;p23"/>
          <p:cNvSpPr/>
          <p:nvPr/>
        </p:nvSpPr>
        <p:spPr>
          <a:xfrm>
            <a:off x="5890625" y="4004300"/>
            <a:ext cx="13131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DISCUSSION FORUM</a:t>
            </a:r>
            <a:endParaRPr/>
          </a:p>
        </p:txBody>
      </p:sp>
      <p:sp>
        <p:nvSpPr>
          <p:cNvPr id="160" name="Google Shape;160;p23"/>
          <p:cNvSpPr/>
          <p:nvPr/>
        </p:nvSpPr>
        <p:spPr>
          <a:xfrm>
            <a:off x="5890625" y="1671925"/>
            <a:ext cx="11766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TRAINING DATASET</a:t>
            </a:r>
            <a:endParaRPr/>
          </a:p>
        </p:txBody>
      </p:sp>
      <p:sp>
        <p:nvSpPr>
          <p:cNvPr id="161" name="Google Shape;161;p23"/>
          <p:cNvSpPr/>
          <p:nvPr/>
        </p:nvSpPr>
        <p:spPr>
          <a:xfrm>
            <a:off x="5890625" y="2415000"/>
            <a:ext cx="13131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DIABETES PREDICTION</a:t>
            </a:r>
            <a:endParaRPr/>
          </a:p>
        </p:txBody>
      </p:sp>
      <p:sp>
        <p:nvSpPr>
          <p:cNvPr id="162" name="Google Shape;162;p23"/>
          <p:cNvSpPr/>
          <p:nvPr/>
        </p:nvSpPr>
        <p:spPr>
          <a:xfrm>
            <a:off x="5890625" y="3158075"/>
            <a:ext cx="13131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TIME PREDICTION</a:t>
            </a:r>
            <a:endParaRPr/>
          </a:p>
        </p:txBody>
      </p:sp>
      <p:sp>
        <p:nvSpPr>
          <p:cNvPr id="163" name="Google Shape;163;p23"/>
          <p:cNvSpPr/>
          <p:nvPr/>
        </p:nvSpPr>
        <p:spPr>
          <a:xfrm>
            <a:off x="7529175" y="3100050"/>
            <a:ext cx="846300" cy="4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Home page</a:t>
            </a:r>
            <a:endParaRPr/>
          </a:p>
        </p:txBody>
      </p:sp>
      <p:sp>
        <p:nvSpPr>
          <p:cNvPr id="164" name="Google Shape;164;p23"/>
          <p:cNvSpPr/>
          <p:nvPr/>
        </p:nvSpPr>
        <p:spPr>
          <a:xfrm>
            <a:off x="7529175" y="2365350"/>
            <a:ext cx="846300" cy="4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Contact us</a:t>
            </a:r>
            <a:endParaRPr/>
          </a:p>
        </p:txBody>
      </p:sp>
      <p:sp>
        <p:nvSpPr>
          <p:cNvPr id="165" name="Google Shape;165;p23"/>
          <p:cNvSpPr/>
          <p:nvPr/>
        </p:nvSpPr>
        <p:spPr>
          <a:xfrm>
            <a:off x="7529175" y="1630650"/>
            <a:ext cx="846300" cy="4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About us</a:t>
            </a:r>
            <a:endParaRPr/>
          </a:p>
        </p:txBody>
      </p:sp>
      <p:sp>
        <p:nvSpPr>
          <p:cNvPr id="166" name="Google Shape;166;p23"/>
          <p:cNvSpPr/>
          <p:nvPr/>
        </p:nvSpPr>
        <p:spPr>
          <a:xfrm>
            <a:off x="1238475" y="1520500"/>
            <a:ext cx="11766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Discussion forum</a:t>
            </a:r>
            <a:endParaRPr/>
          </a:p>
        </p:txBody>
      </p:sp>
      <p:sp>
        <p:nvSpPr>
          <p:cNvPr id="167" name="Google Shape;167;p23"/>
          <p:cNvSpPr/>
          <p:nvPr/>
        </p:nvSpPr>
        <p:spPr>
          <a:xfrm>
            <a:off x="1238475" y="2274125"/>
            <a:ext cx="10320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Update profile</a:t>
            </a:r>
            <a:endParaRPr/>
          </a:p>
        </p:txBody>
      </p:sp>
      <p:sp>
        <p:nvSpPr>
          <p:cNvPr id="168" name="Google Shape;168;p23"/>
          <p:cNvSpPr/>
          <p:nvPr/>
        </p:nvSpPr>
        <p:spPr>
          <a:xfrm>
            <a:off x="1238475" y="3027750"/>
            <a:ext cx="10320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New user</a:t>
            </a:r>
            <a:endParaRPr/>
          </a:p>
        </p:txBody>
      </p:sp>
      <p:sp>
        <p:nvSpPr>
          <p:cNvPr id="169" name="Google Shape;169;p23"/>
          <p:cNvSpPr/>
          <p:nvPr/>
        </p:nvSpPr>
        <p:spPr>
          <a:xfrm>
            <a:off x="1238475" y="3715475"/>
            <a:ext cx="1032000" cy="5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All member</a:t>
            </a:r>
            <a:endParaRPr/>
          </a:p>
        </p:txBody>
      </p:sp>
      <p:sp>
        <p:nvSpPr>
          <p:cNvPr id="170" name="Google Shape;170;p23"/>
          <p:cNvSpPr/>
          <p:nvPr/>
        </p:nvSpPr>
        <p:spPr>
          <a:xfrm>
            <a:off x="4334650" y="805000"/>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4199475" y="3828888"/>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4302675" y="1455275"/>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4334650" y="2064163"/>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4199475" y="2951700"/>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a:off x="4241800" y="4448125"/>
            <a:ext cx="103200" cy="268200"/>
          </a:xfrm>
          <a:prstGeom prst="downArrow">
            <a:avLst>
              <a:gd fmla="val 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3"/>
          <p:cNvCxnSpPr>
            <a:stCxn id="154" idx="3"/>
            <a:endCxn id="154" idx="3"/>
          </p:cNvCxnSpPr>
          <p:nvPr/>
        </p:nvCxnSpPr>
        <p:spPr>
          <a:xfrm>
            <a:off x="5123050" y="2686438"/>
            <a:ext cx="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3"/>
          <p:cNvCxnSpPr>
            <a:stCxn id="154" idx="3"/>
            <a:endCxn id="154" idx="3"/>
          </p:cNvCxnSpPr>
          <p:nvPr/>
        </p:nvCxnSpPr>
        <p:spPr>
          <a:xfrm>
            <a:off x="5123050" y="2686438"/>
            <a:ext cx="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3"/>
          <p:cNvCxnSpPr/>
          <p:nvPr/>
        </p:nvCxnSpPr>
        <p:spPr>
          <a:xfrm flipH="1" rot="10800000">
            <a:off x="5093200" y="2688450"/>
            <a:ext cx="381900" cy="10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3"/>
          <p:cNvCxnSpPr>
            <a:stCxn id="155" idx="3"/>
            <a:endCxn id="159" idx="1"/>
          </p:cNvCxnSpPr>
          <p:nvPr/>
        </p:nvCxnSpPr>
        <p:spPr>
          <a:xfrm>
            <a:off x="5098450" y="3539950"/>
            <a:ext cx="792300" cy="7431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3"/>
          <p:cNvCxnSpPr>
            <a:stCxn id="156" idx="3"/>
            <a:endCxn id="156" idx="3"/>
          </p:cNvCxnSpPr>
          <p:nvPr/>
        </p:nvCxnSpPr>
        <p:spPr>
          <a:xfrm>
            <a:off x="4974527" y="4282988"/>
            <a:ext cx="0" cy="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3"/>
          <p:cNvCxnSpPr>
            <a:stCxn id="158" idx="1"/>
            <a:endCxn id="158" idx="1"/>
          </p:cNvCxnSpPr>
          <p:nvPr/>
        </p:nvCxnSpPr>
        <p:spPr>
          <a:xfrm>
            <a:off x="5890625" y="12075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3"/>
          <p:cNvCxnSpPr>
            <a:stCxn id="158" idx="1"/>
            <a:endCxn id="158" idx="1"/>
          </p:cNvCxnSpPr>
          <p:nvPr/>
        </p:nvCxnSpPr>
        <p:spPr>
          <a:xfrm>
            <a:off x="5890625" y="12075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3"/>
          <p:cNvCxnSpPr>
            <a:stCxn id="156" idx="3"/>
            <a:endCxn id="156" idx="3"/>
          </p:cNvCxnSpPr>
          <p:nvPr/>
        </p:nvCxnSpPr>
        <p:spPr>
          <a:xfrm>
            <a:off x="4974527" y="4282988"/>
            <a:ext cx="0" cy="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3"/>
          <p:cNvCxnSpPr>
            <a:stCxn id="156" idx="3"/>
          </p:cNvCxnSpPr>
          <p:nvPr/>
        </p:nvCxnSpPr>
        <p:spPr>
          <a:xfrm>
            <a:off x="4974527" y="4282988"/>
            <a:ext cx="598500" cy="309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3"/>
          <p:cNvCxnSpPr>
            <a:endCxn id="158" idx="1"/>
          </p:cNvCxnSpPr>
          <p:nvPr/>
        </p:nvCxnSpPr>
        <p:spPr>
          <a:xfrm rot="-5400000">
            <a:off x="4147775" y="2612300"/>
            <a:ext cx="3147600" cy="338100"/>
          </a:xfrm>
          <a:prstGeom prst="bentConnector2">
            <a:avLst/>
          </a:prstGeom>
          <a:noFill/>
          <a:ln cap="flat" cmpd="sng" w="9525">
            <a:solidFill>
              <a:schemeClr val="dk2"/>
            </a:solidFill>
            <a:prstDash val="solid"/>
            <a:round/>
            <a:headEnd len="med" w="med" type="none"/>
            <a:tailEnd len="med" w="med" type="none"/>
          </a:ln>
        </p:spPr>
      </p:cxnSp>
      <p:cxnSp>
        <p:nvCxnSpPr>
          <p:cNvPr id="186" name="Google Shape;186;p23"/>
          <p:cNvCxnSpPr>
            <a:endCxn id="153" idx="3"/>
          </p:cNvCxnSpPr>
          <p:nvPr/>
        </p:nvCxnSpPr>
        <p:spPr>
          <a:xfrm flipH="1" rot="5400000">
            <a:off x="4731988" y="1966013"/>
            <a:ext cx="815400" cy="660600"/>
          </a:xfrm>
          <a:prstGeom prst="bentConnector2">
            <a:avLst/>
          </a:prstGeom>
          <a:noFill/>
          <a:ln cap="flat" cmpd="sng" w="9525">
            <a:solidFill>
              <a:schemeClr val="dk2"/>
            </a:solidFill>
            <a:prstDash val="solid"/>
            <a:round/>
            <a:headEnd len="med" w="med" type="none"/>
            <a:tailEnd len="med" w="med" type="none"/>
          </a:ln>
        </p:spPr>
      </p:cxnSp>
      <p:cxnSp>
        <p:nvCxnSpPr>
          <p:cNvPr id="187" name="Google Shape;187;p23"/>
          <p:cNvCxnSpPr>
            <a:endCxn id="153" idx="3"/>
          </p:cNvCxnSpPr>
          <p:nvPr/>
        </p:nvCxnSpPr>
        <p:spPr>
          <a:xfrm rot="10800000">
            <a:off x="4809388" y="1888613"/>
            <a:ext cx="433500" cy="105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3"/>
          <p:cNvCxnSpPr>
            <a:endCxn id="160" idx="1"/>
          </p:cNvCxnSpPr>
          <p:nvPr/>
        </p:nvCxnSpPr>
        <p:spPr>
          <a:xfrm flipH="1" rot="10800000">
            <a:off x="5573225" y="1950625"/>
            <a:ext cx="317400" cy="102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3"/>
          <p:cNvCxnSpPr>
            <a:endCxn id="161" idx="1"/>
          </p:cNvCxnSpPr>
          <p:nvPr/>
        </p:nvCxnSpPr>
        <p:spPr>
          <a:xfrm flipH="1" rot="10800000">
            <a:off x="5552525" y="2693700"/>
            <a:ext cx="338100" cy="102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3"/>
          <p:cNvCxnSpPr>
            <a:stCxn id="162" idx="1"/>
            <a:endCxn id="162" idx="1"/>
          </p:cNvCxnSpPr>
          <p:nvPr/>
        </p:nvCxnSpPr>
        <p:spPr>
          <a:xfrm>
            <a:off x="5890625" y="34367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3"/>
          <p:cNvCxnSpPr>
            <a:stCxn id="162" idx="1"/>
            <a:endCxn id="162" idx="1"/>
          </p:cNvCxnSpPr>
          <p:nvPr/>
        </p:nvCxnSpPr>
        <p:spPr>
          <a:xfrm>
            <a:off x="5890625" y="34367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3"/>
          <p:cNvCxnSpPr>
            <a:endCxn id="162" idx="1"/>
          </p:cNvCxnSpPr>
          <p:nvPr/>
        </p:nvCxnSpPr>
        <p:spPr>
          <a:xfrm flipH="1" rot="10800000">
            <a:off x="5573225" y="3436775"/>
            <a:ext cx="317400" cy="723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3"/>
          <p:cNvCxnSpPr>
            <a:stCxn id="165" idx="3"/>
            <a:endCxn id="165" idx="3"/>
          </p:cNvCxnSpPr>
          <p:nvPr/>
        </p:nvCxnSpPr>
        <p:spPr>
          <a:xfrm>
            <a:off x="8375475" y="18370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3"/>
          <p:cNvCxnSpPr>
            <a:stCxn id="165" idx="3"/>
            <a:endCxn id="165" idx="3"/>
          </p:cNvCxnSpPr>
          <p:nvPr/>
        </p:nvCxnSpPr>
        <p:spPr>
          <a:xfrm>
            <a:off x="8375475" y="18370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3"/>
          <p:cNvCxnSpPr>
            <a:stCxn id="165" idx="3"/>
            <a:endCxn id="165" idx="3"/>
          </p:cNvCxnSpPr>
          <p:nvPr/>
        </p:nvCxnSpPr>
        <p:spPr>
          <a:xfrm>
            <a:off x="8375475" y="18370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3"/>
          <p:cNvCxnSpPr>
            <a:stCxn id="152" idx="3"/>
          </p:cNvCxnSpPr>
          <p:nvPr/>
        </p:nvCxnSpPr>
        <p:spPr>
          <a:xfrm flipH="1" rot="10800000">
            <a:off x="5284150" y="743025"/>
            <a:ext cx="103200" cy="536700"/>
          </a:xfrm>
          <a:prstGeom prst="bentConnector2">
            <a:avLst/>
          </a:prstGeom>
          <a:noFill/>
          <a:ln cap="flat" cmpd="sng" w="9525">
            <a:solidFill>
              <a:schemeClr val="dk2"/>
            </a:solidFill>
            <a:prstDash val="solid"/>
            <a:round/>
            <a:headEnd len="med" w="med" type="none"/>
            <a:tailEnd len="med" w="med" type="none"/>
          </a:ln>
        </p:spPr>
      </p:cxnSp>
      <p:cxnSp>
        <p:nvCxnSpPr>
          <p:cNvPr id="197" name="Google Shape;197;p23"/>
          <p:cNvCxnSpPr/>
          <p:nvPr/>
        </p:nvCxnSpPr>
        <p:spPr>
          <a:xfrm>
            <a:off x="5407975" y="763725"/>
            <a:ext cx="36534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8" name="Google Shape;198;p23"/>
          <p:cNvCxnSpPr>
            <a:endCxn id="150" idx="3"/>
          </p:cNvCxnSpPr>
          <p:nvPr/>
        </p:nvCxnSpPr>
        <p:spPr>
          <a:xfrm rot="5400000">
            <a:off x="8052300" y="1585025"/>
            <a:ext cx="1747800" cy="187800"/>
          </a:xfrm>
          <a:prstGeom prst="bentConnector2">
            <a:avLst/>
          </a:prstGeom>
          <a:noFill/>
          <a:ln cap="flat" cmpd="sng" w="9525">
            <a:solidFill>
              <a:schemeClr val="dk2"/>
            </a:solidFill>
            <a:prstDash val="solid"/>
            <a:round/>
            <a:headEnd len="med" w="med" type="none"/>
            <a:tailEnd len="med" w="med" type="none"/>
          </a:ln>
        </p:spPr>
      </p:cxnSp>
      <p:cxnSp>
        <p:nvCxnSpPr>
          <p:cNvPr id="199" name="Google Shape;199;p23"/>
          <p:cNvCxnSpPr>
            <a:stCxn id="157" idx="6"/>
            <a:endCxn id="150" idx="3"/>
          </p:cNvCxnSpPr>
          <p:nvPr/>
        </p:nvCxnSpPr>
        <p:spPr>
          <a:xfrm flipH="1" rot="10800000">
            <a:off x="4716550" y="2552675"/>
            <a:ext cx="4115700" cy="2287500"/>
          </a:xfrm>
          <a:prstGeom prst="bentConnector3">
            <a:avLst>
              <a:gd fmla="val 105787" name="adj1"/>
            </a:avLst>
          </a:prstGeom>
          <a:noFill/>
          <a:ln cap="flat" cmpd="sng" w="9525">
            <a:solidFill>
              <a:schemeClr val="dk2"/>
            </a:solidFill>
            <a:prstDash val="solid"/>
            <a:round/>
            <a:headEnd len="med" w="med" type="none"/>
            <a:tailEnd len="med" w="med" type="none"/>
          </a:ln>
        </p:spPr>
      </p:cxnSp>
      <p:cxnSp>
        <p:nvCxnSpPr>
          <p:cNvPr id="200" name="Google Shape;200;p23"/>
          <p:cNvCxnSpPr>
            <a:stCxn id="150" idx="3"/>
            <a:endCxn id="164" idx="3"/>
          </p:cNvCxnSpPr>
          <p:nvPr/>
        </p:nvCxnSpPr>
        <p:spPr>
          <a:xfrm flipH="1">
            <a:off x="8375400" y="2552825"/>
            <a:ext cx="456900" cy="189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3"/>
          <p:cNvCxnSpPr>
            <a:endCxn id="165" idx="3"/>
          </p:cNvCxnSpPr>
          <p:nvPr/>
        </p:nvCxnSpPr>
        <p:spPr>
          <a:xfrm rot="10800000">
            <a:off x="8375475" y="1837050"/>
            <a:ext cx="644700" cy="414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3"/>
          <p:cNvCxnSpPr>
            <a:endCxn id="163" idx="3"/>
          </p:cNvCxnSpPr>
          <p:nvPr/>
        </p:nvCxnSpPr>
        <p:spPr>
          <a:xfrm flipH="1">
            <a:off x="8375475" y="3281850"/>
            <a:ext cx="706500" cy="246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3"/>
          <p:cNvCxnSpPr>
            <a:endCxn id="157" idx="6"/>
          </p:cNvCxnSpPr>
          <p:nvPr/>
        </p:nvCxnSpPr>
        <p:spPr>
          <a:xfrm rot="10800000">
            <a:off x="4716550" y="4840175"/>
            <a:ext cx="402600" cy="105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3"/>
          <p:cNvCxnSpPr>
            <a:stCxn id="155" idx="1"/>
            <a:endCxn id="169" idx="3"/>
          </p:cNvCxnSpPr>
          <p:nvPr/>
        </p:nvCxnSpPr>
        <p:spPr>
          <a:xfrm flipH="1">
            <a:off x="2270350" y="3539950"/>
            <a:ext cx="1218000" cy="4542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205" name="Google Shape;205;p23"/>
          <p:cNvCxnSpPr>
            <a:endCxn id="156" idx="1"/>
          </p:cNvCxnSpPr>
          <p:nvPr/>
        </p:nvCxnSpPr>
        <p:spPr>
          <a:xfrm flipH="1" rot="-5400000">
            <a:off x="3101225" y="3586238"/>
            <a:ext cx="712200" cy="681300"/>
          </a:xfrm>
          <a:prstGeom prst="bentConnector2">
            <a:avLst/>
          </a:prstGeom>
          <a:noFill/>
          <a:ln cap="flat" cmpd="sng" w="9525">
            <a:solidFill>
              <a:schemeClr val="dk2"/>
            </a:solidFill>
            <a:prstDash val="solid"/>
            <a:round/>
            <a:headEnd len="med" w="med" type="none"/>
            <a:tailEnd len="med" w="med" type="none"/>
          </a:ln>
        </p:spPr>
      </p:cxnSp>
      <p:cxnSp>
        <p:nvCxnSpPr>
          <p:cNvPr id="206" name="Google Shape;206;p23"/>
          <p:cNvCxnSpPr>
            <a:endCxn id="156" idx="1"/>
          </p:cNvCxnSpPr>
          <p:nvPr/>
        </p:nvCxnSpPr>
        <p:spPr>
          <a:xfrm flipH="1" rot="10800000">
            <a:off x="3405875" y="4282988"/>
            <a:ext cx="392100" cy="10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3"/>
          <p:cNvCxnSpPr>
            <a:stCxn id="169" idx="3"/>
            <a:endCxn id="169" idx="3"/>
          </p:cNvCxnSpPr>
          <p:nvPr/>
        </p:nvCxnSpPr>
        <p:spPr>
          <a:xfrm>
            <a:off x="2270475" y="3994175"/>
            <a:ext cx="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3"/>
          <p:cNvCxnSpPr>
            <a:endCxn id="166" idx="3"/>
          </p:cNvCxnSpPr>
          <p:nvPr/>
        </p:nvCxnSpPr>
        <p:spPr>
          <a:xfrm flipH="1" rot="5400000">
            <a:off x="1818225" y="2396050"/>
            <a:ext cx="1730400" cy="536700"/>
          </a:xfrm>
          <a:prstGeom prst="bentConnector2">
            <a:avLst/>
          </a:prstGeom>
          <a:noFill/>
          <a:ln cap="flat" cmpd="sng" w="9525">
            <a:solidFill>
              <a:schemeClr val="dk2"/>
            </a:solidFill>
            <a:prstDash val="solid"/>
            <a:round/>
            <a:headEnd len="med" w="med" type="none"/>
            <a:tailEnd len="med" w="med" type="none"/>
          </a:ln>
        </p:spPr>
      </p:cxnSp>
      <p:cxnSp>
        <p:nvCxnSpPr>
          <p:cNvPr id="209" name="Google Shape;209;p23"/>
          <p:cNvCxnSpPr>
            <a:stCxn id="166" idx="3"/>
            <a:endCxn id="166" idx="3"/>
          </p:cNvCxnSpPr>
          <p:nvPr/>
        </p:nvCxnSpPr>
        <p:spPr>
          <a:xfrm>
            <a:off x="2415075" y="17992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3"/>
          <p:cNvCxnSpPr>
            <a:endCxn id="167" idx="3"/>
          </p:cNvCxnSpPr>
          <p:nvPr/>
        </p:nvCxnSpPr>
        <p:spPr>
          <a:xfrm rot="10800000">
            <a:off x="2270475" y="2552825"/>
            <a:ext cx="722400" cy="273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3"/>
          <p:cNvCxnSpPr>
            <a:endCxn id="168" idx="3"/>
          </p:cNvCxnSpPr>
          <p:nvPr/>
        </p:nvCxnSpPr>
        <p:spPr>
          <a:xfrm flipH="1">
            <a:off x="2270475" y="3240750"/>
            <a:ext cx="681300" cy="657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3"/>
          <p:cNvSpPr txBox="1"/>
          <p:nvPr/>
        </p:nvSpPr>
        <p:spPr>
          <a:xfrm>
            <a:off x="2511325" y="14920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213" name="Google Shape;213;p23"/>
          <p:cNvSpPr txBox="1"/>
          <p:nvPr/>
        </p:nvSpPr>
        <p:spPr>
          <a:xfrm>
            <a:off x="4343550" y="1368588"/>
            <a:ext cx="4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214" name="Google Shape;214;p23"/>
          <p:cNvSpPr txBox="1"/>
          <p:nvPr/>
        </p:nvSpPr>
        <p:spPr>
          <a:xfrm>
            <a:off x="5226188" y="3436763"/>
            <a:ext cx="5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NO</a:t>
            </a:r>
            <a:endParaRPr>
              <a:latin typeface="Proxima Nova"/>
              <a:ea typeface="Proxima Nova"/>
              <a:cs typeface="Proxima Nova"/>
              <a:sym typeface="Proxima Nova"/>
            </a:endParaRPr>
          </a:p>
        </p:txBody>
      </p:sp>
      <p:sp>
        <p:nvSpPr>
          <p:cNvPr id="215" name="Google Shape;215;p23"/>
          <p:cNvSpPr txBox="1"/>
          <p:nvPr/>
        </p:nvSpPr>
        <p:spPr>
          <a:xfrm>
            <a:off x="2992875" y="3272825"/>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216" name="Google Shape;216;p23"/>
          <p:cNvSpPr txBox="1"/>
          <p:nvPr/>
        </p:nvSpPr>
        <p:spPr>
          <a:xfrm>
            <a:off x="5399225" y="470738"/>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217" name="Google Shape;217;p23"/>
          <p:cNvSpPr txBox="1"/>
          <p:nvPr/>
        </p:nvSpPr>
        <p:spPr>
          <a:xfrm>
            <a:off x="3511813" y="2885688"/>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YES</a:t>
            </a:r>
            <a:endParaRPr>
              <a:latin typeface="Proxima Nova"/>
              <a:ea typeface="Proxima Nova"/>
              <a:cs typeface="Proxima Nova"/>
              <a:sym typeface="Proxima Nova"/>
            </a:endParaRPr>
          </a:p>
        </p:txBody>
      </p:sp>
      <p:sp>
        <p:nvSpPr>
          <p:cNvPr id="218" name="Google Shape;218;p23"/>
          <p:cNvSpPr txBox="1"/>
          <p:nvPr/>
        </p:nvSpPr>
        <p:spPr>
          <a:xfrm>
            <a:off x="5032575" y="2093688"/>
            <a:ext cx="4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NO</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24" name="Google Shape;2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 our project, the result is classified into Yes or No.                                                          If the result is classified into No then we use time prediction module. Time prediction i.e. here we predict the “time” of getting the diabetes disease. We analyse the result of the diabetes prediction and check the accuracy of the diabetes prediction, time taken to compute the accuracy of the diabetes prediction, correctly classification and incorrectly classification of result of the diabetes prediction.</a:t>
            </a:r>
            <a:endParaRPr/>
          </a:p>
          <a:p>
            <a:pPr indent="0" lvl="0" marL="0" rtl="0" algn="l">
              <a:spcBef>
                <a:spcPts val="1200"/>
              </a:spcBef>
              <a:spcAft>
                <a:spcPts val="0"/>
              </a:spcAft>
              <a:buNone/>
            </a:pPr>
            <a:r>
              <a:rPr lang="en-GB"/>
              <a:t>We have used SVM algorithm to predict the diabetes where result is classified into Yes or No and also for time prediction module same SVM algorithm is used.</a:t>
            </a:r>
            <a:endParaRPr/>
          </a:p>
          <a:p>
            <a:pPr indent="0" lvl="0" marL="0" rtl="0" algn="l">
              <a:spcBef>
                <a:spcPts val="1200"/>
              </a:spcBef>
              <a:spcAft>
                <a:spcPts val="1200"/>
              </a:spcAft>
              <a:buNone/>
            </a:pPr>
            <a:r>
              <a:rPr lang="en-GB"/>
              <a:t>We compared the testing data and actual data to get the accuracy of our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EXISTING METHOD</a:t>
            </a:r>
            <a:endParaRPr/>
          </a:p>
          <a:p>
            <a:pPr indent="-342900" lvl="0" marL="457200" rtl="0" algn="l">
              <a:spcBef>
                <a:spcPts val="0"/>
              </a:spcBef>
              <a:spcAft>
                <a:spcPts val="0"/>
              </a:spcAft>
              <a:buSzPts val="1800"/>
              <a:buChar char="●"/>
            </a:pPr>
            <a:r>
              <a:rPr lang="en-GB"/>
              <a:t>PROPOSED METHOD</a:t>
            </a:r>
            <a:endParaRPr/>
          </a:p>
          <a:p>
            <a:pPr indent="-342900" lvl="0" marL="457200" rtl="0" algn="l">
              <a:spcBef>
                <a:spcPts val="0"/>
              </a:spcBef>
              <a:spcAft>
                <a:spcPts val="0"/>
              </a:spcAft>
              <a:buSzPts val="1800"/>
              <a:buChar char="●"/>
            </a:pPr>
            <a:r>
              <a:rPr lang="en-GB"/>
              <a:t>METHODOLOGY</a:t>
            </a:r>
            <a:endParaRPr/>
          </a:p>
          <a:p>
            <a:pPr indent="-342900" lvl="0" marL="457200" rtl="0" algn="l">
              <a:spcBef>
                <a:spcPts val="0"/>
              </a:spcBef>
              <a:spcAft>
                <a:spcPts val="0"/>
              </a:spcAft>
              <a:buSzPts val="1800"/>
              <a:buChar char="●"/>
            </a:pPr>
            <a:r>
              <a:rPr lang="en-GB"/>
              <a:t>IMPLEMENTATION</a:t>
            </a:r>
            <a:endParaRPr/>
          </a:p>
          <a:p>
            <a:pPr indent="-342900" lvl="0" marL="457200" rtl="0" algn="l">
              <a:spcBef>
                <a:spcPts val="0"/>
              </a:spcBef>
              <a:spcAft>
                <a:spcPts val="0"/>
              </a:spcAft>
              <a:buSzPts val="1800"/>
              <a:buChar char="●"/>
            </a:pPr>
            <a:r>
              <a:rPr lang="en-GB"/>
              <a:t>RESULT</a:t>
            </a:r>
            <a:endParaRPr/>
          </a:p>
          <a:p>
            <a:pPr indent="-342900" lvl="0" marL="457200" rtl="0" algn="l">
              <a:spcBef>
                <a:spcPts val="0"/>
              </a:spcBef>
              <a:spcAft>
                <a:spcPts val="0"/>
              </a:spcAft>
              <a:buSzPts val="1800"/>
              <a:buChar char="●"/>
            </a:pPr>
            <a:r>
              <a:rPr lang="en-GB"/>
              <a:t>CONCLUSION</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In this Diabetes Prediction using Machine Learning Project Code, the objective is to predict whether the person has diabetes or not based on various features like number of pregnancies, insulin level, age, BMI. </a:t>
            </a:r>
            <a:endParaRPr/>
          </a:p>
          <a:p>
            <a:pPr indent="0" lvl="0" marL="0" rtl="0" algn="l">
              <a:spcBef>
                <a:spcPts val="1200"/>
              </a:spcBef>
              <a:spcAft>
                <a:spcPts val="0"/>
              </a:spcAft>
              <a:buNone/>
            </a:pPr>
            <a:r>
              <a:rPr lang="en-GB"/>
              <a:t>The dataset that has used in this project has taken from the kaggle.                                “This </a:t>
            </a:r>
            <a:r>
              <a:rPr lang="en-GB"/>
              <a:t>dataset</a:t>
            </a:r>
            <a:r>
              <a:rPr lang="en-GB"/>
              <a:t> is originally from the National Institute of Diabetes and Digestive and Kidney Diseases. The objective of the dataset is to diagnostically predict whether or not a patient has diabetes, based on certain diagnostic measurements included in the dataset. </a:t>
            </a:r>
            <a:r>
              <a:rPr lang="en-GB"/>
              <a:t>Several constraints were placed on the selection of these instances from a larger database. In particular, all patients here are females at least 21 years old of Pima Indian heritage” </a:t>
            </a:r>
            <a:endParaRPr/>
          </a:p>
          <a:p>
            <a:pPr indent="0" lvl="0" marL="0" rtl="0" algn="l">
              <a:spcBef>
                <a:spcPts val="1200"/>
              </a:spcBef>
              <a:spcAft>
                <a:spcPts val="1200"/>
              </a:spcAft>
              <a:buNone/>
            </a:pPr>
            <a:r>
              <a:rPr lang="en-GB"/>
              <a:t>I have tried different classifier models and found that support vector machine model gives almost accurate result., means the accuracy score of the SVM model is more as compared to others.</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TECHNOLOGIES USED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Python 3.7</a:t>
            </a:r>
            <a:endParaRPr/>
          </a:p>
          <a:p>
            <a:pPr indent="0" lvl="0" marL="0" rtl="0" algn="l">
              <a:spcBef>
                <a:spcPts val="1200"/>
              </a:spcBef>
              <a:spcAft>
                <a:spcPts val="0"/>
              </a:spcAft>
              <a:buNone/>
            </a:pPr>
            <a:r>
              <a:rPr lang="en-GB"/>
              <a:t>Pandas (1.1.5 version)</a:t>
            </a:r>
            <a:endParaRPr/>
          </a:p>
          <a:p>
            <a:pPr indent="0" lvl="0" marL="0" rtl="0" algn="l">
              <a:spcBef>
                <a:spcPts val="1200"/>
              </a:spcBef>
              <a:spcAft>
                <a:spcPts val="0"/>
              </a:spcAft>
              <a:buNone/>
            </a:pPr>
            <a:r>
              <a:rPr lang="en-GB"/>
              <a:t>Numpy (1.19.5 version)</a:t>
            </a:r>
            <a:endParaRPr/>
          </a:p>
          <a:p>
            <a:pPr indent="0" lvl="0" marL="0" rtl="0" algn="l">
              <a:spcBef>
                <a:spcPts val="1200"/>
              </a:spcBef>
              <a:spcAft>
                <a:spcPts val="0"/>
              </a:spcAft>
              <a:buNone/>
            </a:pPr>
            <a:r>
              <a:rPr lang="en-GB"/>
              <a:t>Matplotlib.pyplot</a:t>
            </a:r>
            <a:endParaRPr/>
          </a:p>
          <a:p>
            <a:pPr indent="0" lvl="0" marL="0" rtl="0" algn="l">
              <a:spcBef>
                <a:spcPts val="1200"/>
              </a:spcBef>
              <a:spcAft>
                <a:spcPts val="0"/>
              </a:spcAft>
              <a:buNone/>
            </a:pPr>
            <a:r>
              <a:rPr lang="en-GB"/>
              <a:t>Seaborn (0.11.2 version)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ASPECT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Training a machine learning model using scikit-learn.</a:t>
            </a:r>
            <a:endParaRPr/>
          </a:p>
          <a:p>
            <a:pPr indent="-342900" lvl="0" marL="457200" rtl="0" algn="l">
              <a:spcBef>
                <a:spcPts val="0"/>
              </a:spcBef>
              <a:spcAft>
                <a:spcPts val="0"/>
              </a:spcAft>
              <a:buSzPts val="1800"/>
              <a:buChar char="●"/>
            </a:pPr>
            <a:r>
              <a:rPr lang="en-GB"/>
              <a:t>A user has to put details like Number of Pregnancies, Glucose, Insulin level, Age, BMI, etc</a:t>
            </a:r>
            <a:endParaRPr/>
          </a:p>
          <a:p>
            <a:pPr indent="-342900" lvl="0" marL="457200" rtl="0" algn="l">
              <a:spcBef>
                <a:spcPts val="0"/>
              </a:spcBef>
              <a:spcAft>
                <a:spcPts val="0"/>
              </a:spcAft>
              <a:buSzPts val="1800"/>
              <a:buChar char="●"/>
            </a:pPr>
            <a:r>
              <a:rPr lang="en-GB"/>
              <a:t>Once it gets all the fields information, the prediction is displayed on a predict 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EXISTING METHOD</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The priore diabetes isn’t therefore great than the traditional worth.                             Diabetes is appreciations to either the exocrine gland not </a:t>
            </a:r>
            <a:r>
              <a:rPr lang="en-GB"/>
              <a:t>manufacturing</a:t>
            </a:r>
            <a:r>
              <a:rPr lang="en-GB"/>
              <a:t> plentiful hypoglycemic agent not responding properly to the hypoglycemic agent created.</a:t>
            </a:r>
            <a:endParaRPr/>
          </a:p>
          <a:p>
            <a:pPr indent="0" lvl="0" marL="0" rtl="0" algn="l">
              <a:spcBef>
                <a:spcPts val="1200"/>
              </a:spcBef>
              <a:spcAft>
                <a:spcPts val="1200"/>
              </a:spcAft>
              <a:buNone/>
            </a:pPr>
            <a:r>
              <a:rPr lang="en-GB"/>
              <a:t>Various information mining algorithms presents different decision support systems for assisting health specialists.                                                                                                     The effectiveness of the decision support system is recognised by its accuracy. Therefore, the objective is to build a decision support system to predict and diagnose a certain disease with extreme amount of precision.                                                                            The AI consists of ML which is its subfield that resolves the real world difficulties by “providing learning capability to workstation without supplementary program writing”.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METHOD AND ARCHITECTURE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proposed system focuses using algorithms combinations shown below  in the block diagram.</a:t>
            </a:r>
            <a:endParaRPr/>
          </a:p>
        </p:txBody>
      </p:sp>
      <p:sp>
        <p:nvSpPr>
          <p:cNvPr id="94" name="Google Shape;94;p19"/>
          <p:cNvSpPr/>
          <p:nvPr/>
        </p:nvSpPr>
        <p:spPr>
          <a:xfrm>
            <a:off x="3385200" y="3069413"/>
            <a:ext cx="1723575" cy="243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FEATURE EXTRACTION</a:t>
            </a:r>
            <a:endParaRPr sz="1000"/>
          </a:p>
        </p:txBody>
      </p:sp>
      <p:sp>
        <p:nvSpPr>
          <p:cNvPr id="95" name="Google Shape;95;p19"/>
          <p:cNvSpPr/>
          <p:nvPr/>
        </p:nvSpPr>
        <p:spPr>
          <a:xfrm>
            <a:off x="3632813" y="2069750"/>
            <a:ext cx="1176600" cy="407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Training Dataset</a:t>
            </a:r>
            <a:endParaRPr sz="1000"/>
          </a:p>
        </p:txBody>
      </p:sp>
      <p:sp>
        <p:nvSpPr>
          <p:cNvPr id="96" name="Google Shape;96;p19"/>
          <p:cNvSpPr/>
          <p:nvPr/>
        </p:nvSpPr>
        <p:spPr>
          <a:xfrm>
            <a:off x="3519275" y="2647596"/>
            <a:ext cx="1403700" cy="24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PRE PROCESSING</a:t>
            </a:r>
            <a:endParaRPr sz="1000"/>
          </a:p>
        </p:txBody>
      </p:sp>
      <p:sp>
        <p:nvSpPr>
          <p:cNvPr id="97" name="Google Shape;97;p19"/>
          <p:cNvSpPr/>
          <p:nvPr/>
        </p:nvSpPr>
        <p:spPr>
          <a:xfrm>
            <a:off x="3519275" y="1656288"/>
            <a:ext cx="1403700" cy="243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DATA COLLECTION</a:t>
            </a:r>
            <a:endParaRPr sz="1000"/>
          </a:p>
        </p:txBody>
      </p:sp>
      <p:sp>
        <p:nvSpPr>
          <p:cNvPr id="98" name="Google Shape;98;p19"/>
          <p:cNvSpPr/>
          <p:nvPr/>
        </p:nvSpPr>
        <p:spPr>
          <a:xfrm>
            <a:off x="3714175" y="4101700"/>
            <a:ext cx="1013875"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CLASSIFIER </a:t>
            </a:r>
            <a:endParaRPr sz="1000"/>
          </a:p>
          <a:p>
            <a:pPr indent="0" lvl="0" marL="0" rtl="0" algn="l">
              <a:spcBef>
                <a:spcPts val="0"/>
              </a:spcBef>
              <a:spcAft>
                <a:spcPts val="0"/>
              </a:spcAft>
              <a:buNone/>
            </a:pPr>
            <a:r>
              <a:rPr lang="en-GB" sz="1000"/>
              <a:t>(ML ALGOS)</a:t>
            </a:r>
            <a:endParaRPr sz="1000"/>
          </a:p>
        </p:txBody>
      </p:sp>
      <p:sp>
        <p:nvSpPr>
          <p:cNvPr id="99" name="Google Shape;99;p19"/>
          <p:cNvSpPr/>
          <p:nvPr/>
        </p:nvSpPr>
        <p:spPr>
          <a:xfrm>
            <a:off x="3385200" y="4575800"/>
            <a:ext cx="1723575"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MODEL</a:t>
            </a:r>
            <a:endParaRPr sz="1000"/>
          </a:p>
          <a:p>
            <a:pPr indent="0" lvl="0" marL="0" rtl="0" algn="l">
              <a:spcBef>
                <a:spcPts val="0"/>
              </a:spcBef>
              <a:spcAft>
                <a:spcPts val="0"/>
              </a:spcAft>
              <a:buNone/>
            </a:pPr>
            <a:r>
              <a:rPr lang="en-GB" sz="1000"/>
              <a:t>(PREDICTION SYSTEM)</a:t>
            </a:r>
            <a:endParaRPr sz="1000"/>
          </a:p>
        </p:txBody>
      </p:sp>
      <p:sp>
        <p:nvSpPr>
          <p:cNvPr id="100" name="Google Shape;100;p19"/>
          <p:cNvSpPr/>
          <p:nvPr/>
        </p:nvSpPr>
        <p:spPr>
          <a:xfrm>
            <a:off x="5565825" y="4526825"/>
            <a:ext cx="14037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RESULT ANALYSIS</a:t>
            </a:r>
            <a:endParaRPr sz="1000"/>
          </a:p>
        </p:txBody>
      </p:sp>
      <p:sp>
        <p:nvSpPr>
          <p:cNvPr id="101" name="Google Shape;101;p19"/>
          <p:cNvSpPr/>
          <p:nvPr/>
        </p:nvSpPr>
        <p:spPr>
          <a:xfrm>
            <a:off x="2091200" y="4526822"/>
            <a:ext cx="9464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TEST DATA</a:t>
            </a:r>
            <a:endParaRPr sz="1000"/>
          </a:p>
        </p:txBody>
      </p:sp>
      <p:sp>
        <p:nvSpPr>
          <p:cNvPr id="102" name="Google Shape;102;p19"/>
          <p:cNvSpPr/>
          <p:nvPr/>
        </p:nvSpPr>
        <p:spPr>
          <a:xfrm>
            <a:off x="1504313" y="3552400"/>
            <a:ext cx="1013875"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NAIVE BAYES</a:t>
            </a:r>
            <a:endParaRPr sz="1000"/>
          </a:p>
        </p:txBody>
      </p:sp>
      <p:sp>
        <p:nvSpPr>
          <p:cNvPr id="103" name="Google Shape;103;p19"/>
          <p:cNvSpPr/>
          <p:nvPr/>
        </p:nvSpPr>
        <p:spPr>
          <a:xfrm>
            <a:off x="1504325" y="2878413"/>
            <a:ext cx="4643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SVM</a:t>
            </a:r>
            <a:endParaRPr sz="1000"/>
          </a:p>
        </p:txBody>
      </p:sp>
      <p:sp>
        <p:nvSpPr>
          <p:cNvPr id="104" name="Google Shape;104;p19"/>
          <p:cNvSpPr/>
          <p:nvPr/>
        </p:nvSpPr>
        <p:spPr>
          <a:xfrm>
            <a:off x="1488863" y="2207650"/>
            <a:ext cx="11766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DECISION TREE</a:t>
            </a:r>
            <a:endParaRPr sz="1000"/>
          </a:p>
        </p:txBody>
      </p:sp>
      <p:sp>
        <p:nvSpPr>
          <p:cNvPr id="105" name="Google Shape;105;p19"/>
          <p:cNvSpPr/>
          <p:nvPr/>
        </p:nvSpPr>
        <p:spPr>
          <a:xfrm>
            <a:off x="3714113" y="3503350"/>
            <a:ext cx="1014000" cy="407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Target Dataset</a:t>
            </a:r>
            <a:endParaRPr sz="1000"/>
          </a:p>
        </p:txBody>
      </p:sp>
      <p:sp>
        <p:nvSpPr>
          <p:cNvPr id="106" name="Google Shape;106;p19"/>
          <p:cNvSpPr/>
          <p:nvPr/>
        </p:nvSpPr>
        <p:spPr>
          <a:xfrm>
            <a:off x="4138613" y="1890550"/>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4138613" y="2479988"/>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4138600" y="2918100"/>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4138600" y="3335738"/>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4138600" y="3934075"/>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4138600" y="4434325"/>
            <a:ext cx="165000" cy="1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077300" y="4559975"/>
            <a:ext cx="268200" cy="24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5203200" y="4608950"/>
            <a:ext cx="268200" cy="24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9"/>
          <p:cNvCxnSpPr>
            <a:stCxn id="102" idx="3"/>
            <a:endCxn id="105" idx="2"/>
          </p:cNvCxnSpPr>
          <p:nvPr/>
        </p:nvCxnSpPr>
        <p:spPr>
          <a:xfrm>
            <a:off x="2518188" y="3707200"/>
            <a:ext cx="119580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9"/>
          <p:cNvCxnSpPr>
            <a:stCxn id="104" idx="3"/>
          </p:cNvCxnSpPr>
          <p:nvPr/>
        </p:nvCxnSpPr>
        <p:spPr>
          <a:xfrm>
            <a:off x="2665463" y="2362450"/>
            <a:ext cx="0" cy="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p:cNvCxnSpPr>
            <a:stCxn id="104" idx="3"/>
          </p:cNvCxnSpPr>
          <p:nvPr/>
        </p:nvCxnSpPr>
        <p:spPr>
          <a:xfrm>
            <a:off x="2665463" y="2362450"/>
            <a:ext cx="389400" cy="114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9"/>
          <p:cNvCxnSpPr/>
          <p:nvPr/>
        </p:nvCxnSpPr>
        <p:spPr>
          <a:xfrm>
            <a:off x="3054875" y="2373725"/>
            <a:ext cx="0" cy="13830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9"/>
          <p:cNvCxnSpPr>
            <a:stCxn id="103" idx="3"/>
          </p:cNvCxnSpPr>
          <p:nvPr/>
        </p:nvCxnSpPr>
        <p:spPr>
          <a:xfrm>
            <a:off x="1968625" y="3033213"/>
            <a:ext cx="1107000" cy="216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9"/>
          <p:cNvSpPr/>
          <p:nvPr/>
        </p:nvSpPr>
        <p:spPr>
          <a:xfrm>
            <a:off x="970179" y="2543025"/>
            <a:ext cx="15326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RANDOM FOREST CLASSIFIER</a:t>
            </a:r>
            <a:endParaRPr sz="1000"/>
          </a:p>
        </p:txBody>
      </p:sp>
      <p:cxnSp>
        <p:nvCxnSpPr>
          <p:cNvPr id="120" name="Google Shape;120;p19"/>
          <p:cNvCxnSpPr>
            <a:stCxn id="119" idx="3"/>
          </p:cNvCxnSpPr>
          <p:nvPr/>
        </p:nvCxnSpPr>
        <p:spPr>
          <a:xfrm>
            <a:off x="2502779" y="2697825"/>
            <a:ext cx="548700" cy="66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9"/>
          <p:cNvSpPr/>
          <p:nvPr/>
        </p:nvSpPr>
        <p:spPr>
          <a:xfrm>
            <a:off x="1148163" y="3213825"/>
            <a:ext cx="11766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LOGISTIC REGRESSION</a:t>
            </a:r>
            <a:endParaRPr sz="1000"/>
          </a:p>
        </p:txBody>
      </p:sp>
      <p:cxnSp>
        <p:nvCxnSpPr>
          <p:cNvPr id="122" name="Google Shape;122;p19"/>
          <p:cNvCxnSpPr>
            <a:stCxn id="121" idx="3"/>
          </p:cNvCxnSpPr>
          <p:nvPr/>
        </p:nvCxnSpPr>
        <p:spPr>
          <a:xfrm>
            <a:off x="2324763" y="3368625"/>
            <a:ext cx="736800" cy="93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9"/>
          <p:cNvSpPr/>
          <p:nvPr/>
        </p:nvSpPr>
        <p:spPr>
          <a:xfrm>
            <a:off x="1779113" y="1870675"/>
            <a:ext cx="464300" cy="309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KNN</a:t>
            </a:r>
            <a:endParaRPr sz="1000"/>
          </a:p>
        </p:txBody>
      </p:sp>
      <p:cxnSp>
        <p:nvCxnSpPr>
          <p:cNvPr id="124" name="Google Shape;124;p19"/>
          <p:cNvCxnSpPr>
            <a:stCxn id="123" idx="3"/>
            <a:endCxn id="123" idx="3"/>
          </p:cNvCxnSpPr>
          <p:nvPr/>
        </p:nvCxnSpPr>
        <p:spPr>
          <a:xfrm>
            <a:off x="2243413" y="2025475"/>
            <a:ext cx="0" cy="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9"/>
          <p:cNvCxnSpPr>
            <a:stCxn id="123" idx="3"/>
          </p:cNvCxnSpPr>
          <p:nvPr/>
        </p:nvCxnSpPr>
        <p:spPr>
          <a:xfrm flipH="1" rot="10800000">
            <a:off x="2243413" y="2020675"/>
            <a:ext cx="746700" cy="4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26" name="Google Shape;126;p19"/>
          <p:cNvCxnSpPr/>
          <p:nvPr/>
        </p:nvCxnSpPr>
        <p:spPr>
          <a:xfrm>
            <a:off x="3010575" y="2020650"/>
            <a:ext cx="40800" cy="3573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9"/>
          <p:cNvCxnSpPr/>
          <p:nvPr/>
        </p:nvCxnSpPr>
        <p:spPr>
          <a:xfrm>
            <a:off x="2979975" y="2020650"/>
            <a:ext cx="40800" cy="1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base classification algorithms are: Decision tree, Support Vector Machine, Naive Bayes for accuracy.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38" name="Google Shape;13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proposed method use SVM algorithm for classification and prediction of diabetes using trained data.</a:t>
            </a:r>
            <a:endParaRPr/>
          </a:p>
          <a:p>
            <a:pPr indent="0" lvl="0" marL="0" rtl="0" algn="l">
              <a:spcBef>
                <a:spcPts val="1200"/>
              </a:spcBef>
              <a:spcAft>
                <a:spcPts val="0"/>
              </a:spcAft>
              <a:buNone/>
            </a:pPr>
            <a:r>
              <a:rPr lang="en-GB"/>
              <a:t>And the proposed system also predicts the time of getting diabetes.</a:t>
            </a:r>
            <a:endParaRPr/>
          </a:p>
          <a:p>
            <a:pPr indent="0" lvl="0" marL="0" rtl="0" algn="l">
              <a:spcBef>
                <a:spcPts val="1200"/>
              </a:spcBef>
              <a:spcAft>
                <a:spcPts val="1200"/>
              </a:spcAft>
              <a:buNone/>
            </a:pPr>
            <a:r>
              <a:t/>
            </a:r>
            <a:endParaRPr/>
          </a:p>
        </p:txBody>
      </p:sp>
      <p:pic>
        <p:nvPicPr>
          <p:cNvPr id="139" name="Google Shape;139;p21"/>
          <p:cNvPicPr preferRelativeResize="0"/>
          <p:nvPr/>
        </p:nvPicPr>
        <p:blipFill>
          <a:blip r:embed="rId3">
            <a:alphaModFix/>
          </a:blip>
          <a:stretch>
            <a:fillRect/>
          </a:stretch>
        </p:blipFill>
        <p:spPr>
          <a:xfrm>
            <a:off x="1568713" y="2375075"/>
            <a:ext cx="6006574" cy="231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