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1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03D88-5790-4F9C-8442-E4A383FDDAB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10F9C-7DBD-459D-8E04-9B2D828764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10F9C-7DBD-459D-8E04-9B2D8287647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A904-E515-4EA3-AF81-CC2E50AE95FF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3096-9BDC-45B9-862D-984023D82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A904-E515-4EA3-AF81-CC2E50AE95FF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3096-9BDC-45B9-862D-984023D82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A904-E515-4EA3-AF81-CC2E50AE95FF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3096-9BDC-45B9-862D-984023D82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A904-E515-4EA3-AF81-CC2E50AE95FF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3096-9BDC-45B9-862D-984023D82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A904-E515-4EA3-AF81-CC2E50AE95FF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3096-9BDC-45B9-862D-984023D82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A904-E515-4EA3-AF81-CC2E50AE95FF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3096-9BDC-45B9-862D-984023D82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A904-E515-4EA3-AF81-CC2E50AE95FF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3096-9BDC-45B9-862D-984023D82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A904-E515-4EA3-AF81-CC2E50AE95FF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3096-9BDC-45B9-862D-984023D82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A904-E515-4EA3-AF81-CC2E50AE95FF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3096-9BDC-45B9-862D-984023D82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A904-E515-4EA3-AF81-CC2E50AE95FF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3096-9BDC-45B9-862D-984023D82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A904-E515-4EA3-AF81-CC2E50AE95FF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3096-9BDC-45B9-862D-984023D82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B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A904-E515-4EA3-AF81-CC2E50AE95FF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C3096-9BDC-45B9-862D-984023D82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 niVersal\Downloads\pexels-ron-lach-743708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392" y="0"/>
            <a:ext cx="4571611" cy="6858000"/>
          </a:xfrm>
          <a:prstGeom prst="rect">
            <a:avLst/>
          </a:prstGeom>
          <a:noFill/>
        </p:spPr>
      </p:pic>
      <p:pic>
        <p:nvPicPr>
          <p:cNvPr id="3" name="Picture 2" descr="C:\Users\U niVersal\Downloads\WhatsApp Image 2021-04-08 at 14.07.07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572000" cy="2234799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533400" y="2362200"/>
            <a:ext cx="344036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CONSULTING</a:t>
            </a:r>
          </a:p>
          <a:p>
            <a:pPr algn="ctr"/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EXPERIENCE</a:t>
            </a:r>
          </a:p>
          <a:p>
            <a:pPr algn="ctr"/>
            <a:r>
              <a:rPr lang="en-US" sz="4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PROJECT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4495800"/>
            <a:ext cx="396239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Task-1</a:t>
            </a:r>
          </a:p>
          <a:p>
            <a:pPr algn="ctr"/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Company and Industry Analysis</a:t>
            </a:r>
            <a:endParaRPr lang="en-US" sz="3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6082742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Name: Milk Basket(Group 18)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Name- Company selected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of team members: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P S </a:t>
            </a:r>
            <a:r>
              <a:rPr lang="en-US" dirty="0" err="1">
                <a:latin typeface="Comic Sans MS" panose="030F0702030302020204" pitchFamily="66" charset="0"/>
              </a:rPr>
              <a:t>Priti</a:t>
            </a:r>
            <a:r>
              <a:rPr lang="en-US" dirty="0">
                <a:latin typeface="Comic Sans MS" panose="030F0702030302020204" pitchFamily="66" charset="0"/>
              </a:rPr>
              <a:t> Sudha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Swati Jalan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Shrikant </a:t>
            </a:r>
            <a:r>
              <a:rPr lang="en-US" dirty="0" err="1">
                <a:latin typeface="Comic Sans MS" panose="030F0702030302020204" pitchFamily="66" charset="0"/>
              </a:rPr>
              <a:t>Sagat</a:t>
            </a:r>
            <a:endParaRPr lang="en-US" dirty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Vikrant Singh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Rahul </a:t>
            </a:r>
            <a:r>
              <a:rPr lang="en-US" dirty="0" err="1">
                <a:latin typeface="Comic Sans MS" panose="030F0702030302020204" pitchFamily="66" charset="0"/>
              </a:rPr>
              <a:t>Gouri</a:t>
            </a:r>
            <a:endParaRPr lang="en-US" dirty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Shubham </a:t>
            </a:r>
            <a:r>
              <a:rPr lang="en-US" dirty="0" err="1">
                <a:latin typeface="Comic Sans MS" panose="030F0702030302020204" pitchFamily="66" charset="0"/>
              </a:rPr>
              <a:t>Bindal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 niVersal\Downloads\Slide4-snip-850x322.png"/>
          <p:cNvPicPr>
            <a:picLocks noChangeAspect="1" noChangeArrowheads="1"/>
          </p:cNvPicPr>
          <p:nvPr/>
        </p:nvPicPr>
        <p:blipFill>
          <a:blip r:embed="rId2"/>
          <a:srcRect l="4703" t="21530" r="4703" b="32918"/>
          <a:stretch>
            <a:fillRect/>
          </a:stretch>
        </p:blipFill>
        <p:spPr bwMode="auto">
          <a:xfrm>
            <a:off x="342899" y="533400"/>
            <a:ext cx="8458200" cy="161108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65760" y="2144486"/>
            <a:ext cx="1376944" cy="440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High government investment on ICT infrastructure.</a:t>
            </a: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Government intervention.</a:t>
            </a: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Digital India</a:t>
            </a: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Tax policy</a:t>
            </a: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Trade restrictions</a:t>
            </a: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endParaRPr lang="en-US" sz="1300" dirty="0">
              <a:latin typeface="Cavolini" panose="020B0502040204020203" pitchFamily="66" charset="0"/>
              <a:cs typeface="Cavolini" panose="020B0502040204020203" pitchFamily="66" charset="0"/>
            </a:endParaRPr>
          </a:p>
          <a:p>
            <a:pPr algn="ctr"/>
            <a:endParaRPr lang="en-US" sz="1300" dirty="0">
              <a:latin typeface="Cavolini" panose="020B0502040204020203" pitchFamily="66" charset="0"/>
              <a:cs typeface="Cavolini" panose="020B0502040204020203" pitchFamily="66" charset="0"/>
            </a:endParaRPr>
          </a:p>
          <a:p>
            <a:pPr algn="ctr"/>
            <a:endParaRPr lang="en-US" sz="1300" dirty="0">
              <a:latin typeface="Cavolini" panose="020B0502040204020203" pitchFamily="66" charset="0"/>
              <a:cs typeface="Cavolini" panose="020B0502040204020203" pitchFamily="66" charset="0"/>
            </a:endParaRPr>
          </a:p>
          <a:p>
            <a:pPr algn="ctr"/>
            <a:endParaRPr lang="en-US" sz="1400" dirty="0">
              <a:latin typeface="Cavolini" panose="020B0502040204020203" pitchFamily="66" charset="0"/>
              <a:cs typeface="Cavolini" panose="020B0502040204020203" pitchFamily="66" charset="0"/>
            </a:endParaRPr>
          </a:p>
          <a:p>
            <a:pPr algn="ctr"/>
            <a:endParaRPr lang="en-US" sz="1400" dirty="0">
              <a:latin typeface="Cavolini" panose="020B0502040204020203" pitchFamily="66" charset="0"/>
              <a:cs typeface="Cavolini" panose="020B0502040204020203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13088" y="2144486"/>
            <a:ext cx="1365628" cy="440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Exchange rate.</a:t>
            </a: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Economic condition: </a:t>
            </a:r>
            <a:r>
              <a:rPr lang="en-US" sz="1300" i="1" dirty="0">
                <a:latin typeface="Comic Sans MS" panose="030F0702030302020204" pitchFamily="66" charset="0"/>
                <a:cs typeface="Cavolini" panose="020B0502040204020203" pitchFamily="66" charset="0"/>
              </a:rPr>
              <a:t>Weak economic condition would limit the growth of revenue.</a:t>
            </a: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Interest rate</a:t>
            </a: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GDP trends affects the industry.</a:t>
            </a: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Online spending is expected to grow.</a:t>
            </a: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40304" y="2144486"/>
            <a:ext cx="1331695" cy="440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Cavolini" panose="020B0502040204020203" pitchFamily="66" charset="0"/>
              <a:cs typeface="Cavolini" panose="020B0502040204020203" pitchFamily="66" charset="0"/>
            </a:endParaRPr>
          </a:p>
          <a:p>
            <a:pPr algn="ctr"/>
            <a:endParaRPr lang="en-US" sz="1400" dirty="0">
              <a:latin typeface="Cavolini" panose="020B0502040204020203" pitchFamily="66" charset="0"/>
              <a:cs typeface="Cavolini" panose="020B0502040204020203" pitchFamily="66" charset="0"/>
            </a:endParaRPr>
          </a:p>
          <a:p>
            <a:pPr algn="ctr"/>
            <a:endParaRPr lang="en-US" sz="1400" dirty="0">
              <a:latin typeface="Cavolini" panose="020B0502040204020203" pitchFamily="66" charset="0"/>
              <a:cs typeface="Cavolini" panose="020B0502040204020203" pitchFamily="66" charset="0"/>
            </a:endParaRP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Lifestyle attitudes.</a:t>
            </a: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Cultural barriers.</a:t>
            </a: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Inclination towards milk products in Indian lifestyle.</a:t>
            </a: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Population age.</a:t>
            </a: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endParaRPr lang="en-US" sz="1400" dirty="0">
              <a:latin typeface="Cavolini" panose="020B0502040204020203" pitchFamily="66" charset="0"/>
              <a:cs typeface="Cavolini" panose="020B0502040204020203" pitchFamily="66" charset="0"/>
            </a:endParaRPr>
          </a:p>
          <a:p>
            <a:pPr algn="ctr"/>
            <a:endParaRPr lang="en-US" sz="1400" dirty="0">
              <a:latin typeface="Cavolini" panose="020B0502040204020203" pitchFamily="66" charset="0"/>
              <a:cs typeface="Cavolini" panose="020B0502040204020203" pitchFamily="66" charset="0"/>
            </a:endParaRPr>
          </a:p>
          <a:p>
            <a:pPr algn="ctr"/>
            <a:endParaRPr lang="en-US" sz="1400" dirty="0">
              <a:latin typeface="Cavolini" panose="020B0502040204020203" pitchFamily="66" charset="0"/>
              <a:cs typeface="Cavolini" panose="020B0502040204020203" pitchFamily="66" charset="0"/>
            </a:endParaRPr>
          </a:p>
          <a:p>
            <a:pPr algn="ctr"/>
            <a:endParaRPr lang="en-US" sz="1400" dirty="0">
              <a:latin typeface="Cavolini" panose="020B0502040204020203" pitchFamily="66" charset="0"/>
              <a:cs typeface="Cavolini" panose="020B0502040204020203" pitchFamily="66" charset="0"/>
            </a:endParaRPr>
          </a:p>
          <a:p>
            <a:pPr algn="ctr"/>
            <a:endParaRPr lang="en-US" sz="1400" dirty="0">
              <a:latin typeface="Cavolini" panose="020B0502040204020203" pitchFamily="66" charset="0"/>
              <a:cs typeface="Cavolini" panose="020B0502040204020203" pitchFamily="66" charset="0"/>
            </a:endParaRPr>
          </a:p>
          <a:p>
            <a:pPr algn="ctr"/>
            <a:endParaRPr lang="en-US" sz="1400" dirty="0">
              <a:latin typeface="Cavolini" panose="020B0502040204020203" pitchFamily="66" charset="0"/>
              <a:cs typeface="Cavolini" panose="020B0502040204020203" pitchFamily="66" charset="0"/>
            </a:endParaRPr>
          </a:p>
          <a:p>
            <a:pPr algn="ctr"/>
            <a:endParaRPr lang="en-US" sz="1400" dirty="0">
              <a:latin typeface="Cavolini" panose="020B0502040204020203" pitchFamily="66" charset="0"/>
              <a:cs typeface="Cavolini" panose="020B0502040204020203" pitchFamily="66" charset="0"/>
            </a:endParaRPr>
          </a:p>
          <a:p>
            <a:pPr algn="ctr"/>
            <a:endParaRPr lang="en-US" sz="1400" dirty="0">
              <a:latin typeface="Cavolini" panose="020B0502040204020203" pitchFamily="66" charset="0"/>
              <a:cs typeface="Cavolini" panose="020B0502040204020203" pitchFamily="66" charset="0"/>
            </a:endParaRPr>
          </a:p>
          <a:p>
            <a:pPr algn="ctr"/>
            <a:endParaRPr lang="en-US" sz="1400" dirty="0">
              <a:latin typeface="Cavolini" panose="020B0502040204020203" pitchFamily="66" charset="0"/>
              <a:cs typeface="Cavolini" panose="020B0502040204020203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0108" y="2144486"/>
            <a:ext cx="1333972" cy="440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Growth of internet.</a:t>
            </a: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Rapid development of high-speed network service.</a:t>
            </a: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Third party online payment system.</a:t>
            </a:r>
          </a:p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 </a:t>
            </a:r>
          </a:p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Ease of ordering and reordering.</a:t>
            </a: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endParaRPr lang="en-US" sz="1400" dirty="0">
              <a:latin typeface="Cavolini" panose="020B0502040204020203" pitchFamily="66" charset="0"/>
              <a:cs typeface="Cavolini" panose="020B050204020402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42187" y="2144486"/>
            <a:ext cx="1333973" cy="440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i="1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endParaRPr lang="en-US" sz="1050" i="1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endParaRPr lang="en-US" sz="1050" i="1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r>
              <a:rPr lang="en-US" sz="1050" i="1" dirty="0">
                <a:latin typeface="Comic Sans MS" panose="030F0702030302020204" pitchFamily="66" charset="0"/>
                <a:cs typeface="Cavolini" panose="020B0502040204020203" pitchFamily="66" charset="0"/>
              </a:rPr>
              <a:t>Strategy developed which have to comply with different legal obligations domestically and internationally</a:t>
            </a:r>
          </a:p>
          <a:p>
            <a:pPr algn="ctr"/>
            <a:endParaRPr lang="en-US" sz="105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Employment laws.</a:t>
            </a: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Consumer protection laws</a:t>
            </a: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Health and safety laws.</a:t>
            </a: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Discrimination laws.</a:t>
            </a: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endParaRPr lang="en-US" sz="1400" dirty="0">
              <a:latin typeface="Cavolini" panose="020B0502040204020203" pitchFamily="66" charset="0"/>
              <a:cs typeface="Cavolini" panose="020B0502040204020203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37748" y="2144486"/>
            <a:ext cx="1340492" cy="440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Global warming and pollution awareness increase globally.</a:t>
            </a: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Promoting biodegradable packaging.</a:t>
            </a: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Recyclable and Reusable bottles.</a:t>
            </a: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endParaRPr lang="en-US" sz="1400" dirty="0">
              <a:latin typeface="Cavolini" panose="020B0502040204020203" pitchFamily="66" charset="0"/>
              <a:cs typeface="Cavolini" panose="020B0502040204020203" pitchFamily="66" charset="0"/>
            </a:endParaRPr>
          </a:p>
          <a:p>
            <a:pPr algn="ctr"/>
            <a:endParaRPr lang="en-US" sz="1400" dirty="0">
              <a:latin typeface="Cavolini" panose="020B0502040204020203" pitchFamily="66" charset="0"/>
              <a:cs typeface="Cavolini" panose="020B0502040204020203" pitchFamily="66" charset="0"/>
            </a:endParaRPr>
          </a:p>
          <a:p>
            <a:pPr algn="ctr"/>
            <a:endParaRPr lang="en-US" sz="1400" dirty="0">
              <a:latin typeface="Cavolini" panose="020B0502040204020203" pitchFamily="66" charset="0"/>
              <a:cs typeface="Cavolini" panose="020B0502040204020203" pitchFamily="66" charset="0"/>
            </a:endParaRPr>
          </a:p>
          <a:p>
            <a:pPr algn="ctr"/>
            <a:endParaRPr lang="en-US" sz="1400" dirty="0">
              <a:latin typeface="Cavolini" panose="020B0502040204020203" pitchFamily="66" charset="0"/>
              <a:cs typeface="Cavolini" panose="020B0502040204020203" pitchFamily="66" charset="0"/>
            </a:endParaRPr>
          </a:p>
          <a:p>
            <a:pPr algn="ctr"/>
            <a:endParaRPr lang="en-US" sz="1400" dirty="0">
              <a:latin typeface="Cavolini" panose="020B0502040204020203" pitchFamily="66" charset="0"/>
              <a:cs typeface="Cavolini" panose="020B0502040204020203" pitchFamily="66" charset="0"/>
            </a:endParaRPr>
          </a:p>
          <a:p>
            <a:pPr algn="ctr"/>
            <a:endParaRPr lang="en-US" sz="1400" dirty="0">
              <a:latin typeface="Cavolini" panose="020B0502040204020203" pitchFamily="66" charset="0"/>
              <a:cs typeface="Cavolini" panose="020B0502040204020203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 niVersal\Downloads\Porter’s-five-forces-template-e1552181250772.png"/>
          <p:cNvPicPr>
            <a:picLocks noChangeAspect="1" noChangeArrowheads="1"/>
          </p:cNvPicPr>
          <p:nvPr/>
        </p:nvPicPr>
        <p:blipFill>
          <a:blip r:embed="rId2"/>
          <a:srcRect l="5833" t="18882" r="5000" b="51112"/>
          <a:stretch>
            <a:fillRect/>
          </a:stretch>
        </p:blipFill>
        <p:spPr bwMode="auto">
          <a:xfrm>
            <a:off x="0" y="1027632"/>
            <a:ext cx="9144000" cy="230736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47650" y="3429000"/>
            <a:ext cx="158115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High</a:t>
            </a: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Low entry costs</a:t>
            </a: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Depend on individual interests.</a:t>
            </a: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High cost of infrastructure and operations.</a:t>
            </a:r>
          </a:p>
        </p:txBody>
      </p:sp>
      <p:sp>
        <p:nvSpPr>
          <p:cNvPr id="7" name="Rectangle 6"/>
          <p:cNvSpPr/>
          <p:nvPr/>
        </p:nvSpPr>
        <p:spPr>
          <a:xfrm>
            <a:off x="2019300" y="3429000"/>
            <a:ext cx="158115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High</a:t>
            </a: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Search engines and price-comparison websites moving into online retailing and auctions.</a:t>
            </a:r>
          </a:p>
          <a:p>
            <a:pPr algn="ctr"/>
            <a:endParaRPr lang="en-US" sz="1400" dirty="0">
              <a:latin typeface="Cavolini" panose="020B0502040204020203" pitchFamily="66" charset="0"/>
              <a:cs typeface="Cavolini" panose="020B0502040204020203" pitchFamily="66" charset="0"/>
            </a:endParaRPr>
          </a:p>
          <a:p>
            <a:pPr algn="ctr"/>
            <a:endParaRPr lang="en-US" sz="1400" dirty="0">
              <a:latin typeface="Cavolini" panose="020B0502040204020203" pitchFamily="66" charset="0"/>
              <a:cs typeface="Cavolini" panose="020B0502040204020203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90950" y="3429000"/>
            <a:ext cx="158115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High bargaining power.</a:t>
            </a: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Other options.</a:t>
            </a: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Professional buyers.</a:t>
            </a: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Price comparison.</a:t>
            </a: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2600" y="3429000"/>
            <a:ext cx="158115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High</a:t>
            </a: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No delivery charge.</a:t>
            </a:r>
            <a:endParaRPr lang="en-US" sz="1300" dirty="0">
              <a:latin typeface="Comic Sans MS" panose="030F0702030302020204" pitchFamily="66" charset="0"/>
            </a:endParaRPr>
          </a:p>
          <a:p>
            <a:pPr algn="ctr"/>
            <a:endParaRPr lang="en-US" sz="1300" dirty="0">
              <a:latin typeface="Comic Sans MS" panose="030F0702030302020204" pitchFamily="66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34250" y="3429000"/>
            <a:ext cx="158115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High</a:t>
            </a:r>
          </a:p>
          <a:p>
            <a:pPr algn="ctr"/>
            <a:endParaRPr lang="en-US" sz="1300" dirty="0">
              <a:latin typeface="Comic Sans MS" panose="030F0702030302020204" pitchFamily="66" charset="0"/>
              <a:cs typeface="Cavolini" panose="020B0502040204020203" pitchFamily="66" charset="0"/>
            </a:endParaRPr>
          </a:p>
          <a:p>
            <a:pPr algn="ctr"/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Competitors from different backgrounds like BB Daily, Super Daily, </a:t>
            </a:r>
            <a:r>
              <a:rPr lang="en-US" sz="1300" dirty="0" err="1">
                <a:latin typeface="Comic Sans MS" panose="030F0702030302020204" pitchFamily="66" charset="0"/>
                <a:cs typeface="Cavolini" panose="020B0502040204020203" pitchFamily="66" charset="0"/>
              </a:rPr>
              <a:t>Grofers</a:t>
            </a:r>
            <a:r>
              <a:rPr lang="en-US" sz="1300" dirty="0">
                <a:latin typeface="Comic Sans MS" panose="030F0702030302020204" pitchFamily="66" charset="0"/>
                <a:cs typeface="Cavolini" panose="020B0502040204020203" pitchFamily="66" charset="0"/>
              </a:rPr>
              <a:t>, entered the market.</a:t>
            </a:r>
          </a:p>
          <a:p>
            <a:pPr algn="ctr"/>
            <a:endParaRPr lang="en-US" sz="1400" dirty="0">
              <a:latin typeface="Cavolini" panose="020B0502040204020203" pitchFamily="66" charset="0"/>
              <a:cs typeface="Cavolini" panose="020B0502040204020203" pitchFamily="66" charset="0"/>
            </a:endParaRPr>
          </a:p>
          <a:p>
            <a:pPr algn="ctr"/>
            <a:endParaRPr lang="en-US" sz="1400" dirty="0">
              <a:latin typeface="Cavolini" panose="020B0502040204020203" pitchFamily="66" charset="0"/>
              <a:cs typeface="Cavolini" panose="020B0502040204020203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 niVersal\Downloads\5df4f0392cea54b7b291922d_Folie0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39" y="857250"/>
            <a:ext cx="9144000" cy="5143500"/>
          </a:xfrm>
          <a:prstGeom prst="rect">
            <a:avLst/>
          </a:prstGeom>
          <a:noFill/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A975FDE-ECF4-467B-9E1E-E954BEA56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" y="600075"/>
            <a:ext cx="9144000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U niVersal\Downloads\Blank-SWOT-Analysis-Template-PPT-DO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3410" y="0"/>
            <a:ext cx="6817179" cy="685800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3827A-7CBA-4808-94AE-75FBAD9DFF7D}"/>
              </a:ext>
            </a:extLst>
          </p:cNvPr>
          <p:cNvSpPr txBox="1"/>
          <p:nvPr/>
        </p:nvSpPr>
        <p:spPr>
          <a:xfrm>
            <a:off x="1447800" y="609600"/>
            <a:ext cx="297965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  <a:cs typeface="Cavolini" panose="020B0502040204020203" pitchFamily="66" charset="0"/>
              </a:rPr>
              <a:t>Prepaid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  <a:cs typeface="Cavolini" panose="020B0502040204020203" pitchFamily="66" charset="0"/>
              </a:rPr>
              <a:t>Customer retention rate(98%)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  <a:cs typeface="Cavolini" panose="020B0502040204020203" pitchFamily="66" charset="0"/>
              </a:rPr>
              <a:t>Efficient supply chain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  <a:cs typeface="Cavolini" panose="020B0502040204020203" pitchFamily="66" charset="0"/>
              </a:rPr>
              <a:t>A first company in organized fresh milk e-model.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  <a:cs typeface="Cavolini" panose="020B0502040204020203" pitchFamily="66" charset="0"/>
              </a:rPr>
              <a:t>7 am delivery.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  <a:cs typeface="Cavolini" panose="020B0502040204020203" pitchFamily="66" charset="0"/>
              </a:rPr>
              <a:t>No minimum amount.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  <a:cs typeface="Cavolini" panose="020B0502040204020203" pitchFamily="66" charset="0"/>
              </a:rPr>
              <a:t>Powerful investors like Blume ventures, </a:t>
            </a:r>
            <a:r>
              <a:rPr lang="en-US" sz="1400" dirty="0" err="1">
                <a:latin typeface="Comic Sans MS" panose="030F0702030302020204" pitchFamily="66" charset="0"/>
                <a:cs typeface="Cavolini" panose="020B0502040204020203" pitchFamily="66" charset="0"/>
              </a:rPr>
              <a:t>Kalaari</a:t>
            </a:r>
            <a:r>
              <a:rPr lang="en-US" sz="1400" dirty="0">
                <a:latin typeface="Comic Sans MS" panose="030F0702030302020204" pitchFamily="66" charset="0"/>
                <a:cs typeface="Cavolini" panose="020B0502040204020203" pitchFamily="66" charset="0"/>
              </a:rPr>
              <a:t> Capital, Lenovo Capital, etc.</a:t>
            </a:r>
            <a:endParaRPr lang="en-IN" sz="1400" dirty="0">
              <a:latin typeface="Comic Sans MS" panose="030F0702030302020204" pitchFamily="66" charset="0"/>
              <a:cs typeface="Cavolini" panose="020B0502040204020203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84558-3314-4074-A666-0A7F73453398}"/>
              </a:ext>
            </a:extLst>
          </p:cNvPr>
          <p:cNvSpPr txBox="1"/>
          <p:nvPr/>
        </p:nvSpPr>
        <p:spPr>
          <a:xfrm>
            <a:off x="4892511" y="609600"/>
            <a:ext cx="28194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Comic Sans MS" panose="030F0702030302020204" pitchFamily="66" charset="0"/>
              </a:rPr>
              <a:t>Thin profit margin in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Comic Sans MS" panose="030F0702030302020204" pitchFamily="66" charset="0"/>
              </a:rPr>
              <a:t>Less presence on Social Media.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Comic Sans MS" panose="030F0702030302020204" pitchFamily="66" charset="0"/>
              </a:rPr>
              <a:t>Customer interface of App is of old style.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Comic Sans MS" panose="030F0702030302020204" pitchFamily="66" charset="0"/>
              </a:rPr>
              <a:t>Limited area of servicing.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Comic Sans MS" panose="030F0702030302020204" pitchFamily="66" charset="0"/>
              </a:rPr>
              <a:t>Post paid facility is not available.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2DE2F-4EB9-4CAB-8916-C2D1A20C67C1}"/>
              </a:ext>
            </a:extLst>
          </p:cNvPr>
          <p:cNvSpPr txBox="1"/>
          <p:nvPr/>
        </p:nvSpPr>
        <p:spPr>
          <a:xfrm>
            <a:off x="1524000" y="4114800"/>
            <a:ext cx="274320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Comic Sans MS" panose="030F0702030302020204" pitchFamily="66" charset="0"/>
              </a:rPr>
              <a:t>100 Billion opportunity till 20</a:t>
            </a:r>
            <a:r>
              <a:rPr lang="en-IN" sz="1300" dirty="0">
                <a:latin typeface="Comic Sans MS" panose="030F0702030302020204" pitchFamily="66" charset="0"/>
              </a:rPr>
              <a:t>30.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Comic Sans MS" panose="030F0702030302020204" pitchFamily="66" charset="0"/>
              </a:rPr>
              <a:t>Customer belief of online purchase is increasing.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Comic Sans MS" panose="030F0702030302020204" pitchFamily="66" charset="0"/>
              </a:rPr>
              <a:t>The internet is becoming cheaper year on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Comic Sans MS" panose="030F0702030302020204" pitchFamily="66" charset="0"/>
              </a:rPr>
              <a:t>Increase in diversity of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Comic Sans MS" panose="030F0702030302020204" pitchFamily="66" charset="0"/>
              </a:rPr>
              <a:t>Expansion to new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Comic Sans MS" panose="030F0702030302020204" pitchFamily="66" charset="0"/>
              </a:rPr>
              <a:t>Large market size to be captured.</a:t>
            </a:r>
            <a:endParaRPr lang="en-US" sz="1300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A1645-1FA2-46F2-BFC8-EA93B2C44195}"/>
              </a:ext>
            </a:extLst>
          </p:cNvPr>
          <p:cNvSpPr txBox="1"/>
          <p:nvPr/>
        </p:nvSpPr>
        <p:spPr>
          <a:xfrm>
            <a:off x="4905866" y="4187623"/>
            <a:ext cx="274320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Comic Sans MS" panose="030F0702030302020204" pitchFamily="66" charset="0"/>
              </a:rPr>
              <a:t>Big companies like </a:t>
            </a:r>
            <a:r>
              <a:rPr lang="en-US" sz="1300" dirty="0" err="1">
                <a:latin typeface="Comic Sans MS" panose="030F0702030302020204" pitchFamily="66" charset="0"/>
              </a:rPr>
              <a:t>Bigbasket</a:t>
            </a:r>
            <a:r>
              <a:rPr lang="en-US" sz="1300" dirty="0">
                <a:latin typeface="Comic Sans MS" panose="030F0702030302020204" pitchFamily="66" charset="0"/>
              </a:rPr>
              <a:t>, </a:t>
            </a:r>
            <a:r>
              <a:rPr lang="en-US" sz="1300" dirty="0" err="1">
                <a:latin typeface="Comic Sans MS" panose="030F0702030302020204" pitchFamily="66" charset="0"/>
              </a:rPr>
              <a:t>Grofers</a:t>
            </a:r>
            <a:r>
              <a:rPr lang="en-US" sz="1300" dirty="0">
                <a:latin typeface="Comic Sans MS" panose="030F0702030302020204" pitchFamily="66" charset="0"/>
              </a:rPr>
              <a:t> and Amazon prime will soon enter this business. Threat of competition from similar service providers.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Comic Sans MS" panose="030F0702030302020204" pitchFamily="66" charset="0"/>
              </a:rPr>
              <a:t>Traditional Dairy’s and Retail Stores.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384</Words>
  <Application>Microsoft Office PowerPoint</Application>
  <PresentationFormat>On-screen Show (4:3)</PresentationFormat>
  <Paragraphs>154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Arial</vt:lpstr>
      <vt:lpstr>Calibri</vt:lpstr>
      <vt:lpstr>Cavolini</vt:lpstr>
      <vt:lpstr>Comic Sans MS</vt:lpstr>
      <vt:lpstr>1_Office Theme</vt:lpstr>
      <vt:lpstr>PowerPoint Presentation</vt:lpstr>
      <vt:lpstr>Team Name- Company selected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 niVersal</dc:creator>
  <cp:lastModifiedBy>Prasan</cp:lastModifiedBy>
  <cp:revision>25</cp:revision>
  <dcterms:created xsi:type="dcterms:W3CDTF">2021-04-22T13:08:32Z</dcterms:created>
  <dcterms:modified xsi:type="dcterms:W3CDTF">2021-06-08T04:57:01Z</dcterms:modified>
</cp:coreProperties>
</file>