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2128" y="2146173"/>
            <a:ext cx="6679742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334" y="530478"/>
            <a:ext cx="79553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770634"/>
            <a:ext cx="8077200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6064" y="1905000"/>
            <a:ext cx="7911872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935" marR="5080" indent="-98933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Opportunity</a:t>
            </a:r>
            <a:r>
              <a:rPr spc="-1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pc="-4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for</a:t>
            </a:r>
            <a:r>
              <a:rPr spc="-15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pc="-1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restructuring </a:t>
            </a:r>
            <a:r>
              <a:rPr spc="-98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pc="-1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Discounting</a:t>
            </a:r>
            <a:r>
              <a:rPr spc="-2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pc="-25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3797274"/>
            <a:ext cx="3124200" cy="559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Consulting </a:t>
            </a:r>
            <a:r>
              <a:rPr sz="3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&amp; </a:t>
            </a:r>
            <a:r>
              <a:rPr sz="3200" spc="-5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Co</a:t>
            </a:r>
            <a:endParaRPr lang="en-US" sz="3200" spc="-5" dirty="0">
              <a:solidFill>
                <a:srgbClr val="888888"/>
              </a:solidFill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76179-EF40-438E-B4E5-BFB8FDB63511}"/>
              </a:ext>
            </a:extLst>
          </p:cNvPr>
          <p:cNvSpPr txBox="1"/>
          <p:nvPr/>
        </p:nvSpPr>
        <p:spPr>
          <a:xfrm>
            <a:off x="3695700" y="4495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12 June 2021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298" y="461899"/>
            <a:ext cx="816399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omic Sans MS" panose="030F0702030302020204" pitchFamily="66" charset="0"/>
              </a:rPr>
              <a:t>Our </a:t>
            </a:r>
            <a:r>
              <a:rPr spc="-15" dirty="0">
                <a:latin typeface="Comic Sans MS" panose="030F0702030302020204" pitchFamily="66" charset="0"/>
              </a:rPr>
              <a:t>Understanding</a:t>
            </a:r>
            <a:r>
              <a:rPr spc="5" dirty="0">
                <a:latin typeface="Comic Sans MS" panose="030F0702030302020204" pitchFamily="66" charset="0"/>
              </a:rPr>
              <a:t> </a:t>
            </a:r>
            <a:r>
              <a:rPr spc="-5" dirty="0">
                <a:latin typeface="Comic Sans MS" panose="030F0702030302020204" pitchFamily="66" charset="0"/>
              </a:rPr>
              <a:t>of</a:t>
            </a:r>
            <a:r>
              <a:rPr spc="-20" dirty="0">
                <a:latin typeface="Comic Sans MS" panose="030F0702030302020204" pitchFamily="66" charset="0"/>
              </a:rPr>
              <a:t> </a:t>
            </a:r>
            <a:r>
              <a:rPr dirty="0">
                <a:latin typeface="Comic Sans MS" panose="030F0702030302020204" pitchFamily="66" charset="0"/>
              </a:rPr>
              <a:t>the</a:t>
            </a:r>
            <a:r>
              <a:rPr spc="5" dirty="0">
                <a:latin typeface="Comic Sans MS" panose="030F0702030302020204" pitchFamily="66" charset="0"/>
              </a:rPr>
              <a:t> </a:t>
            </a:r>
            <a:r>
              <a:rPr spc="-5" dirty="0">
                <a:latin typeface="Comic Sans MS" panose="030F0702030302020204" pitchFamily="66" charset="0"/>
              </a:rPr>
              <a:t>industry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95895" y="1803430"/>
            <a:ext cx="3448050" cy="1669473"/>
            <a:chOff x="4714811" y="1743011"/>
            <a:chExt cx="4210050" cy="1842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08" y="1889302"/>
              <a:ext cx="4008782" cy="16480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19573" y="1747773"/>
              <a:ext cx="4200525" cy="1832610"/>
            </a:xfrm>
            <a:custGeom>
              <a:avLst/>
              <a:gdLst/>
              <a:ahLst/>
              <a:cxnLst/>
              <a:rect l="l" t="t" r="r" b="b"/>
              <a:pathLst>
                <a:path w="4200525" h="1832610">
                  <a:moveTo>
                    <a:pt x="0" y="1832228"/>
                  </a:moveTo>
                  <a:lnTo>
                    <a:pt x="4200525" y="1832228"/>
                  </a:lnTo>
                  <a:lnTo>
                    <a:pt x="4200525" y="0"/>
                  </a:lnTo>
                  <a:lnTo>
                    <a:pt x="0" y="0"/>
                  </a:lnTo>
                  <a:lnTo>
                    <a:pt x="0" y="18322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840514" y="4041758"/>
            <a:ext cx="1849541" cy="1964739"/>
            <a:chOff x="6472173" y="4110037"/>
            <a:chExt cx="2066925" cy="20669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9" y="4114801"/>
              <a:ext cx="2062099" cy="2057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72173" y="4110037"/>
              <a:ext cx="2066925" cy="2066925"/>
            </a:xfrm>
            <a:custGeom>
              <a:avLst/>
              <a:gdLst/>
              <a:ahLst/>
              <a:cxnLst/>
              <a:rect l="l" t="t" r="r" b="b"/>
              <a:pathLst>
                <a:path w="2066925" h="2066925">
                  <a:moveTo>
                    <a:pt x="0" y="2066925"/>
                  </a:moveTo>
                  <a:lnTo>
                    <a:pt x="2066925" y="2066925"/>
                  </a:lnTo>
                  <a:lnTo>
                    <a:pt x="2066925" y="0"/>
                  </a:lnTo>
                  <a:lnTo>
                    <a:pt x="0" y="0"/>
                  </a:lnTo>
                  <a:lnTo>
                    <a:pt x="0" y="2066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81602" y="1830039"/>
            <a:ext cx="880999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453771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•</a:t>
            </a:r>
            <a:r>
              <a:rPr sz="1600" spc="-5" dirty="0">
                <a:latin typeface="Comic Sans MS" panose="030F0702030302020204" pitchFamily="66" charset="0"/>
              </a:rPr>
              <a:t>Indian e-grocery </a:t>
            </a:r>
            <a:r>
              <a:rPr sz="1600" spc="-15" dirty="0">
                <a:latin typeface="Comic Sans MS" panose="030F0702030302020204" pitchFamily="66" charset="0"/>
              </a:rPr>
              <a:t>market </a:t>
            </a:r>
            <a:r>
              <a:rPr sz="1600" spc="-5" dirty="0">
                <a:latin typeface="Comic Sans MS" panose="030F0702030302020204" pitchFamily="66" charset="0"/>
              </a:rPr>
              <a:t>is </a:t>
            </a:r>
            <a:r>
              <a:rPr sz="1600" spc="-10" dirty="0">
                <a:latin typeface="Comic Sans MS" panose="030F0702030302020204" pitchFamily="66" charset="0"/>
              </a:rPr>
              <a:t>projected </a:t>
            </a:r>
            <a:r>
              <a:rPr sz="1600" spc="-395" dirty="0">
                <a:latin typeface="Comic Sans MS" panose="030F0702030302020204" pitchFamily="66" charset="0"/>
              </a:rPr>
              <a:t> </a:t>
            </a:r>
            <a:r>
              <a:rPr sz="1600" spc="-10" dirty="0">
                <a:latin typeface="Comic Sans MS" panose="030F0702030302020204" pitchFamily="66" charset="0"/>
              </a:rPr>
              <a:t>to grow</a:t>
            </a:r>
            <a:r>
              <a:rPr sz="1600" dirty="0">
                <a:latin typeface="Comic Sans MS" panose="030F0702030302020204" pitchFamily="66" charset="0"/>
              </a:rPr>
              <a:t> </a:t>
            </a:r>
            <a:r>
              <a:rPr sz="1600" spc="-5" dirty="0">
                <a:latin typeface="Comic Sans MS" panose="030F0702030302020204" pitchFamily="66" charset="0"/>
              </a:rPr>
              <a:t>by</a:t>
            </a:r>
            <a:r>
              <a:rPr sz="1600" dirty="0">
                <a:latin typeface="Comic Sans MS" panose="030F0702030302020204" pitchFamily="66" charset="0"/>
              </a:rPr>
              <a:t> </a:t>
            </a:r>
            <a:r>
              <a:rPr lang="en-US" sz="1600" b="1" spc="-5" dirty="0">
                <a:latin typeface="Comic Sans MS" panose="030F0702030302020204" pitchFamily="66" charset="0"/>
              </a:rPr>
              <a:t>10</a:t>
            </a:r>
            <a:r>
              <a:rPr sz="1600" b="1" spc="-5" dirty="0">
                <a:latin typeface="Comic Sans MS" panose="030F0702030302020204" pitchFamily="66" charset="0"/>
              </a:rPr>
              <a:t>x</a:t>
            </a:r>
            <a:r>
              <a:rPr sz="1600" b="1" spc="10" dirty="0">
                <a:latin typeface="Comic Sans MS" panose="030F0702030302020204" pitchFamily="66" charset="0"/>
              </a:rPr>
              <a:t> </a:t>
            </a:r>
            <a:r>
              <a:rPr sz="1600" spc="-5" dirty="0">
                <a:latin typeface="Comic Sans MS" panose="030F0702030302020204" pitchFamily="66" charset="0"/>
              </a:rPr>
              <a:t>in</a:t>
            </a:r>
            <a:r>
              <a:rPr sz="1600" spc="-10" dirty="0">
                <a:latin typeface="Comic Sans MS" panose="030F0702030302020204" pitchFamily="66" charset="0"/>
              </a:rPr>
              <a:t> </a:t>
            </a:r>
            <a:r>
              <a:rPr sz="1600" dirty="0">
                <a:latin typeface="Comic Sans MS" panose="030F0702030302020204" pitchFamily="66" charset="0"/>
              </a:rPr>
              <a:t>the</a:t>
            </a:r>
            <a:r>
              <a:rPr sz="1600" spc="10" dirty="0">
                <a:latin typeface="Comic Sans MS" panose="030F0702030302020204" pitchFamily="66" charset="0"/>
              </a:rPr>
              <a:t> </a:t>
            </a:r>
            <a:r>
              <a:rPr sz="1600" spc="-10" dirty="0">
                <a:latin typeface="Comic Sans MS" panose="030F0702030302020204" pitchFamily="66" charset="0"/>
              </a:rPr>
              <a:t>next</a:t>
            </a:r>
            <a:r>
              <a:rPr sz="1600" spc="30" dirty="0">
                <a:latin typeface="Comic Sans MS" panose="030F0702030302020204" pitchFamily="66" charset="0"/>
              </a:rPr>
              <a:t> </a:t>
            </a:r>
            <a:r>
              <a:rPr lang="en-US" sz="1600" b="1" spc="-10" dirty="0">
                <a:latin typeface="Comic Sans MS" panose="030F0702030302020204" pitchFamily="66" charset="0"/>
              </a:rPr>
              <a:t>5 - 7</a:t>
            </a:r>
            <a:r>
              <a:rPr sz="1600" b="1" spc="-10" dirty="0">
                <a:latin typeface="Comic Sans MS" panose="030F0702030302020204" pitchFamily="66" charset="0"/>
              </a:rPr>
              <a:t>yrs</a:t>
            </a:r>
            <a:r>
              <a:rPr lang="en-US"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3771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10" dirty="0">
                <a:latin typeface="Comic Sans MS" panose="030F0702030302020204" pitchFamily="66" charset="0"/>
              </a:rPr>
              <a:t>Drivers</a:t>
            </a:r>
            <a:r>
              <a:rPr sz="1600" spc="-15" dirty="0">
                <a:latin typeface="Comic Sans MS" panose="030F0702030302020204" pitchFamily="66" charset="0"/>
              </a:rPr>
              <a:t> </a:t>
            </a:r>
            <a:r>
              <a:rPr sz="1600" spc="-5" dirty="0">
                <a:latin typeface="Comic Sans MS" panose="030F0702030302020204" pitchFamily="66" charset="0"/>
              </a:rPr>
              <a:t>of</a:t>
            </a:r>
            <a:r>
              <a:rPr sz="1600" spc="-25" dirty="0">
                <a:latin typeface="Comic Sans MS" panose="030F0702030302020204" pitchFamily="66" charset="0"/>
              </a:rPr>
              <a:t> </a:t>
            </a:r>
            <a:r>
              <a:rPr sz="1600" spc="-10" dirty="0">
                <a:latin typeface="Comic Sans MS" panose="030F0702030302020204" pitchFamily="66" charset="0"/>
              </a:rPr>
              <a:t>growth</a:t>
            </a:r>
            <a:r>
              <a:rPr sz="1400" spc="-10" dirty="0">
                <a:latin typeface="Comic Sans MS" panose="030F0702030302020204" pitchFamily="66" charset="0"/>
              </a:rPr>
              <a:t>:</a:t>
            </a:r>
          </a:p>
          <a:p>
            <a:pPr marL="382904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IN" sz="1400" i="0" dirty="0">
                <a:effectLst/>
                <a:latin typeface="Comic Sans MS" panose="030F0702030302020204" pitchFamily="66" charset="0"/>
              </a:rPr>
              <a:t>Successful early adopters and Consumer empowerment</a:t>
            </a:r>
          </a:p>
          <a:p>
            <a:pPr marL="382904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sz="1400" spc="-10" dirty="0">
                <a:latin typeface="Comic Sans MS" panose="030F0702030302020204" pitchFamily="66" charset="0"/>
              </a:rPr>
              <a:t>Competitive</a:t>
            </a:r>
            <a:r>
              <a:rPr sz="1400" spc="5" dirty="0">
                <a:latin typeface="Comic Sans MS" panose="030F0702030302020204" pitchFamily="66" charset="0"/>
              </a:rPr>
              <a:t> </a:t>
            </a:r>
            <a:r>
              <a:rPr sz="1400" spc="-10" dirty="0">
                <a:latin typeface="Comic Sans MS" panose="030F0702030302020204" pitchFamily="66" charset="0"/>
              </a:rPr>
              <a:t>pricing </a:t>
            </a:r>
            <a:r>
              <a:rPr sz="1400" spc="-5" dirty="0">
                <a:latin typeface="Comic Sans MS" panose="030F0702030302020204" pitchFamily="66" charset="0"/>
              </a:rPr>
              <a:t>and</a:t>
            </a:r>
            <a:r>
              <a:rPr sz="1400" spc="-15" dirty="0">
                <a:latin typeface="Comic Sans MS" panose="030F0702030302020204" pitchFamily="66" charset="0"/>
              </a:rPr>
              <a:t> </a:t>
            </a:r>
            <a:r>
              <a:rPr sz="1400" spc="-5" dirty="0">
                <a:latin typeface="Comic Sans MS" panose="030F0702030302020204" pitchFamily="66" charset="0"/>
              </a:rPr>
              <a:t>change</a:t>
            </a:r>
            <a:r>
              <a:rPr sz="1400" spc="-20" dirty="0">
                <a:latin typeface="Comic Sans MS" panose="030F0702030302020204" pitchFamily="66" charset="0"/>
              </a:rPr>
              <a:t> </a:t>
            </a:r>
            <a:r>
              <a:rPr sz="1400" spc="-5" dirty="0">
                <a:latin typeface="Comic Sans MS" panose="030F0702030302020204" pitchFamily="66" charset="0"/>
              </a:rPr>
              <a:t>in </a:t>
            </a:r>
            <a:r>
              <a:rPr sz="1400" spc="-350" dirty="0">
                <a:latin typeface="Comic Sans MS" panose="030F0702030302020204" pitchFamily="66" charset="0"/>
              </a:rPr>
              <a:t> </a:t>
            </a:r>
            <a:r>
              <a:rPr sz="1400" spc="-10" dirty="0">
                <a:latin typeface="Comic Sans MS" panose="030F0702030302020204" pitchFamily="66" charset="0"/>
              </a:rPr>
              <a:t>customer</a:t>
            </a:r>
            <a:r>
              <a:rPr sz="1400" spc="10" dirty="0">
                <a:latin typeface="Comic Sans MS" panose="030F0702030302020204" pitchFamily="66" charset="0"/>
              </a:rPr>
              <a:t> </a:t>
            </a:r>
            <a:r>
              <a:rPr sz="1400" spc="-10" dirty="0">
                <a:latin typeface="Comic Sans MS" panose="030F0702030302020204" pitchFamily="66" charset="0"/>
              </a:rPr>
              <a:t>attitude</a:t>
            </a:r>
            <a:endParaRPr lang="en-US" sz="1400" spc="-10" dirty="0">
              <a:latin typeface="Comic Sans MS" panose="030F0702030302020204" pitchFamily="66" charset="0"/>
            </a:endParaRPr>
          </a:p>
          <a:p>
            <a:pPr marL="382904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IN" sz="1400" i="0" dirty="0">
                <a:effectLst/>
                <a:latin typeface="Comic Sans MS" panose="030F0702030302020204" pitchFamily="66" charset="0"/>
              </a:rPr>
              <a:t>Trusted information and tracked across the supply chain</a:t>
            </a:r>
          </a:p>
          <a:p>
            <a:pPr marL="382904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IN" sz="1400" dirty="0">
                <a:latin typeface="Comic Sans MS" panose="030F0702030302020204" pitchFamily="66" charset="0"/>
              </a:rPr>
              <a:t>N</a:t>
            </a:r>
            <a:r>
              <a:rPr lang="en-IN" sz="1400" b="0" i="0" dirty="0">
                <a:effectLst/>
                <a:latin typeface="Comic Sans MS" panose="030F0702030302020204" pitchFamily="66" charset="0"/>
              </a:rPr>
              <a:t>o contact delivery and online payment</a:t>
            </a:r>
          </a:p>
          <a:p>
            <a:pPr marL="382904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Comic Sans MS" panose="030F0702030302020204" pitchFamily="66" charset="0"/>
              </a:rPr>
              <a:t>Omnichannel shopping experience.                                      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3615" y="6120597"/>
            <a:ext cx="19410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mic Sans MS" panose="030F0702030302020204" pitchFamily="66" charset="0"/>
                <a:cs typeface="Calibri"/>
              </a:rPr>
              <a:t>Current</a:t>
            </a:r>
            <a:r>
              <a:rPr sz="1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split of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e-grocery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orders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87694" y="4043304"/>
            <a:ext cx="3456495" cy="1975371"/>
            <a:chOff x="600075" y="4105275"/>
            <a:chExt cx="4210050" cy="22809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4114800"/>
              <a:ext cx="4191000" cy="2261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4837" y="4110037"/>
              <a:ext cx="4200525" cy="2271395"/>
            </a:xfrm>
            <a:custGeom>
              <a:avLst/>
              <a:gdLst/>
              <a:ahLst/>
              <a:cxnLst/>
              <a:rect l="l" t="t" r="r" b="b"/>
              <a:pathLst>
                <a:path w="4200525" h="2271395">
                  <a:moveTo>
                    <a:pt x="0" y="2271141"/>
                  </a:moveTo>
                  <a:lnTo>
                    <a:pt x="4200525" y="2271141"/>
                  </a:lnTo>
                  <a:lnTo>
                    <a:pt x="4200525" y="0"/>
                  </a:lnTo>
                  <a:lnTo>
                    <a:pt x="0" y="0"/>
                  </a:lnTo>
                  <a:lnTo>
                    <a:pt x="0" y="22711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222" y="6118810"/>
            <a:ext cx="33763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 pitchFamily="66" charset="0"/>
                <a:cs typeface="Calibri"/>
              </a:rPr>
              <a:t>Current split </a:t>
            </a:r>
            <a:r>
              <a:rPr sz="1400" spc="-30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market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share</a:t>
            </a:r>
            <a:r>
              <a:rPr sz="1400" spc="-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among </a:t>
            </a:r>
            <a:r>
              <a:rPr sz="1400" spc="-3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major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players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00F1825F-D959-4D07-852D-3C146B770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90" y="4036393"/>
            <a:ext cx="3236903" cy="19958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5041A-7B45-48C7-872E-16A8B9F00AC6}"/>
              </a:ext>
            </a:extLst>
          </p:cNvPr>
          <p:cNvSpPr txBox="1"/>
          <p:nvPr/>
        </p:nvSpPr>
        <p:spPr>
          <a:xfrm>
            <a:off x="6070714" y="6080842"/>
            <a:ext cx="289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Consumer online grocery usage frequency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13A6F-4B59-47F3-B97E-DB5729EC1338}"/>
              </a:ext>
            </a:extLst>
          </p:cNvPr>
          <p:cNvSpPr/>
          <p:nvPr/>
        </p:nvSpPr>
        <p:spPr>
          <a:xfrm>
            <a:off x="5786380" y="4036393"/>
            <a:ext cx="3244723" cy="19891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CFEA3E-CB9A-4DAC-A863-2575AF08B216}"/>
              </a:ext>
            </a:extLst>
          </p:cNvPr>
          <p:cNvSpPr txBox="1"/>
          <p:nvPr/>
        </p:nvSpPr>
        <p:spPr>
          <a:xfrm>
            <a:off x="5414112" y="3490880"/>
            <a:ext cx="344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-5" dirty="0">
                <a:latin typeface="Comic Sans MS" panose="030F0702030302020204" pitchFamily="66" charset="0"/>
              </a:rPr>
              <a:t>Projection </a:t>
            </a:r>
            <a:r>
              <a:rPr lang="en-IN" sz="1400" dirty="0">
                <a:latin typeface="Comic Sans MS" panose="030F0702030302020204" pitchFamily="66" charset="0"/>
              </a:rPr>
              <a:t>of</a:t>
            </a:r>
            <a:r>
              <a:rPr lang="en-IN" sz="1400" spc="-10" dirty="0">
                <a:latin typeface="Comic Sans MS" panose="030F0702030302020204" pitchFamily="66" charset="0"/>
              </a:rPr>
              <a:t> </a:t>
            </a:r>
            <a:r>
              <a:rPr lang="en-IN" sz="1400" spc="-5" dirty="0">
                <a:latin typeface="Comic Sans MS" panose="030F0702030302020204" pitchFamily="66" charset="0"/>
              </a:rPr>
              <a:t>e-grocery</a:t>
            </a:r>
            <a:r>
              <a:rPr lang="en-IN" sz="1400" spc="-30" dirty="0">
                <a:latin typeface="Comic Sans MS" panose="030F0702030302020204" pitchFamily="66" charset="0"/>
              </a:rPr>
              <a:t> </a:t>
            </a:r>
            <a:r>
              <a:rPr lang="en-IN" sz="1400" spc="-15" dirty="0">
                <a:latin typeface="Comic Sans MS" panose="030F0702030302020204" pitchFamily="66" charset="0"/>
              </a:rPr>
              <a:t>market</a:t>
            </a:r>
            <a:r>
              <a:rPr lang="en-IN" sz="1400" spc="20" dirty="0">
                <a:latin typeface="Comic Sans MS" panose="030F0702030302020204" pitchFamily="66" charset="0"/>
              </a:rPr>
              <a:t> </a:t>
            </a:r>
            <a:r>
              <a:rPr lang="en-IN" sz="1400" spc="-10" dirty="0">
                <a:latin typeface="Comic Sans MS" panose="030F0702030302020204" pitchFamily="66" charset="0"/>
              </a:rPr>
              <a:t>by</a:t>
            </a:r>
            <a:r>
              <a:rPr lang="en-IN" sz="1400" spc="10" dirty="0">
                <a:latin typeface="Comic Sans MS" panose="030F0702030302020204" pitchFamily="66" charset="0"/>
              </a:rPr>
              <a:t> </a:t>
            </a:r>
            <a:r>
              <a:rPr lang="en-IN" sz="1400" spc="-5" dirty="0">
                <a:latin typeface="Comic Sans MS" panose="030F0702030302020204" pitchFamily="66" charset="0"/>
              </a:rPr>
              <a:t>split</a:t>
            </a:r>
            <a:r>
              <a:rPr lang="en-IN" sz="1400" spc="5" dirty="0">
                <a:latin typeface="Comic Sans MS" panose="030F0702030302020204" pitchFamily="66" charset="0"/>
              </a:rPr>
              <a:t> </a:t>
            </a:r>
            <a:r>
              <a:rPr lang="en-IN" sz="1400" spc="-5" dirty="0">
                <a:latin typeface="Comic Sans MS" panose="030F0702030302020204" pitchFamily="66" charset="0"/>
              </a:rPr>
              <a:t>of</a:t>
            </a:r>
            <a:r>
              <a:rPr lang="en-IN" sz="1400" spc="-10" dirty="0">
                <a:latin typeface="Comic Sans MS" panose="030F0702030302020204" pitchFamily="66" charset="0"/>
              </a:rPr>
              <a:t> products</a:t>
            </a: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52" y="461581"/>
            <a:ext cx="69576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omic Sans MS" panose="030F0702030302020204" pitchFamily="66" charset="0"/>
              </a:rPr>
              <a:t>Our </a:t>
            </a:r>
            <a:r>
              <a:rPr spc="-15" dirty="0">
                <a:latin typeface="Comic Sans MS" panose="030F0702030302020204" pitchFamily="66" charset="0"/>
              </a:rPr>
              <a:t>Understanding</a:t>
            </a:r>
            <a:r>
              <a:rPr dirty="0">
                <a:latin typeface="Comic Sans MS" panose="030F0702030302020204" pitchFamily="66" charset="0"/>
              </a:rPr>
              <a:t> </a:t>
            </a:r>
            <a:r>
              <a:rPr spc="-5" dirty="0">
                <a:latin typeface="Comic Sans MS" panose="030F0702030302020204" pitchFamily="66" charset="0"/>
              </a:rPr>
              <a:t>of</a:t>
            </a:r>
            <a:r>
              <a:rPr spc="-20" dirty="0">
                <a:latin typeface="Comic Sans MS" panose="030F0702030302020204" pitchFamily="66" charset="0"/>
              </a:rPr>
              <a:t> </a:t>
            </a:r>
            <a:r>
              <a:rPr dirty="0">
                <a:latin typeface="Comic Sans MS" panose="030F0702030302020204" pitchFamily="66" charset="0"/>
              </a:rPr>
              <a:t>e-mandi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81" y="1650515"/>
            <a:ext cx="430021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881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Key</a:t>
            </a:r>
            <a:r>
              <a:rPr sz="1400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features </a:t>
            </a:r>
            <a:r>
              <a:rPr sz="1400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differentiating</a:t>
            </a:r>
            <a:r>
              <a:rPr sz="140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from </a:t>
            </a:r>
            <a:r>
              <a:rPr sz="1400" spc="-39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competition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: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1400" spc="-10" dirty="0">
                <a:latin typeface="Comic Sans MS" panose="030F0702030302020204" pitchFamily="66" charset="0"/>
                <a:cs typeface="Calibri"/>
              </a:rPr>
              <a:t>Inventory</a:t>
            </a:r>
            <a:r>
              <a:rPr sz="1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led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model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1400" spc="-5" dirty="0">
                <a:latin typeface="Comic Sans MS" panose="030F0702030302020204" pitchFamily="66" charset="0"/>
                <a:cs typeface="Calibri"/>
              </a:rPr>
              <a:t>High quality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products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1400" spc="-10" dirty="0">
                <a:latin typeface="Comic Sans MS" panose="030F0702030302020204" pitchFamily="66" charset="0"/>
                <a:cs typeface="Calibri"/>
              </a:rPr>
              <a:t>Competitive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prices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55600" algn="l"/>
              </a:tabLst>
            </a:pPr>
            <a:r>
              <a:rPr sz="1400" spc="-5" dirty="0">
                <a:latin typeface="Comic Sans MS" panose="030F0702030302020204" pitchFamily="66" charset="0"/>
                <a:cs typeface="Calibri"/>
              </a:rPr>
              <a:t>Quick</a:t>
            </a:r>
            <a:r>
              <a:rPr sz="1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delivery</a:t>
            </a:r>
            <a:endParaRPr lang="en-US" sz="1400" spc="-5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n-IN" sz="1400" b="0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Scale for profitable growth</a:t>
            </a:r>
          </a:p>
          <a:p>
            <a:pPr marL="3556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n-IN" sz="1400" b="0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Give shoppers options for getting their online orders.</a:t>
            </a:r>
          </a:p>
          <a:p>
            <a:pPr marL="355600" indent="-342900">
              <a:buFont typeface="+mj-lt"/>
              <a:buAutoNum type="arabicPeriod"/>
              <a:tabLst>
                <a:tab pos="355600" algn="l"/>
              </a:tabLst>
            </a:pPr>
            <a:r>
              <a:rPr lang="en-IN" sz="1400" b="0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Improve seamless shopping</a:t>
            </a: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Key</a:t>
            </a:r>
            <a:r>
              <a:rPr sz="1400" spc="-2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Competitors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: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omic Sans MS" panose="030F0702030302020204" pitchFamily="66" charset="0"/>
                <a:cs typeface="Calibri"/>
              </a:rPr>
              <a:t>BigBasket,</a:t>
            </a:r>
            <a:r>
              <a:rPr sz="1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Peppertap,</a:t>
            </a:r>
            <a:r>
              <a:rPr sz="1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Grofers,</a:t>
            </a:r>
            <a:r>
              <a:rPr sz="1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35" dirty="0">
                <a:latin typeface="Comic Sans MS" panose="030F0702030302020204" pitchFamily="66" charset="0"/>
                <a:cs typeface="Calibri"/>
              </a:rPr>
              <a:t>Zopnow</a:t>
            </a:r>
            <a:r>
              <a:rPr sz="1800" spc="-35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Postmates,</a:t>
            </a:r>
            <a:r>
              <a:rPr sz="1800" spc="-10" dirty="0">
                <a:latin typeface="Calibri"/>
                <a:cs typeface="Calibri"/>
              </a:rPr>
              <a:t> Localbanya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64645" y="2046732"/>
            <a:ext cx="2486025" cy="1564005"/>
            <a:chOff x="5164645" y="2046732"/>
            <a:chExt cx="2486025" cy="1564005"/>
          </a:xfrm>
        </p:grpSpPr>
        <p:sp>
          <p:nvSpPr>
            <p:cNvPr id="6" name="object 6"/>
            <p:cNvSpPr/>
            <p:nvPr/>
          </p:nvSpPr>
          <p:spPr>
            <a:xfrm>
              <a:off x="5416296" y="2845308"/>
              <a:ext cx="330835" cy="704215"/>
            </a:xfrm>
            <a:custGeom>
              <a:avLst/>
              <a:gdLst/>
              <a:ahLst/>
              <a:cxnLst/>
              <a:rect l="l" t="t" r="r" b="b"/>
              <a:pathLst>
                <a:path w="330835" h="704214">
                  <a:moveTo>
                    <a:pt x="330707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330707" y="704088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6296" y="2793492"/>
              <a:ext cx="330835" cy="52069"/>
            </a:xfrm>
            <a:custGeom>
              <a:avLst/>
              <a:gdLst/>
              <a:ahLst/>
              <a:cxnLst/>
              <a:rect l="l" t="t" r="r" b="b"/>
              <a:pathLst>
                <a:path w="330835" h="52069">
                  <a:moveTo>
                    <a:pt x="330707" y="0"/>
                  </a:moveTo>
                  <a:lnTo>
                    <a:pt x="0" y="0"/>
                  </a:lnTo>
                  <a:lnTo>
                    <a:pt x="0" y="51816"/>
                  </a:lnTo>
                  <a:lnTo>
                    <a:pt x="330707" y="51816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6296" y="2510028"/>
              <a:ext cx="330835" cy="283845"/>
            </a:xfrm>
            <a:custGeom>
              <a:avLst/>
              <a:gdLst/>
              <a:ahLst/>
              <a:cxnLst/>
              <a:rect l="l" t="t" r="r" b="b"/>
              <a:pathLst>
                <a:path w="330835" h="283844">
                  <a:moveTo>
                    <a:pt x="330707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330707" y="283463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2304" y="2688336"/>
              <a:ext cx="330835" cy="861060"/>
            </a:xfrm>
            <a:custGeom>
              <a:avLst/>
              <a:gdLst/>
              <a:ahLst/>
              <a:cxnLst/>
              <a:rect l="l" t="t" r="r" b="b"/>
              <a:pathLst>
                <a:path w="330834" h="861060">
                  <a:moveTo>
                    <a:pt x="330707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330707" y="861060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2304" y="2625852"/>
              <a:ext cx="330835" cy="62865"/>
            </a:xfrm>
            <a:custGeom>
              <a:avLst/>
              <a:gdLst/>
              <a:ahLst/>
              <a:cxnLst/>
              <a:rect l="l" t="t" r="r" b="b"/>
              <a:pathLst>
                <a:path w="330834" h="62864">
                  <a:moveTo>
                    <a:pt x="330707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330707" y="62484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2304" y="2278380"/>
              <a:ext cx="330835" cy="347980"/>
            </a:xfrm>
            <a:custGeom>
              <a:avLst/>
              <a:gdLst/>
              <a:ahLst/>
              <a:cxnLst/>
              <a:rect l="l" t="t" r="r" b="b"/>
              <a:pathLst>
                <a:path w="330834" h="347980">
                  <a:moveTo>
                    <a:pt x="33070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30707" y="34747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8312" y="2516124"/>
              <a:ext cx="330835" cy="1033780"/>
            </a:xfrm>
            <a:custGeom>
              <a:avLst/>
              <a:gdLst/>
              <a:ahLst/>
              <a:cxnLst/>
              <a:rect l="l" t="t" r="r" b="b"/>
              <a:pathLst>
                <a:path w="330834" h="1033779">
                  <a:moveTo>
                    <a:pt x="330708" y="0"/>
                  </a:moveTo>
                  <a:lnTo>
                    <a:pt x="0" y="0"/>
                  </a:lnTo>
                  <a:lnTo>
                    <a:pt x="0" y="1033272"/>
                  </a:lnTo>
                  <a:lnTo>
                    <a:pt x="330708" y="1033272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8312" y="2446020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5">
                  <a:moveTo>
                    <a:pt x="33070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330708" y="70103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8312" y="2046732"/>
              <a:ext cx="330835" cy="399415"/>
            </a:xfrm>
            <a:custGeom>
              <a:avLst/>
              <a:gdLst/>
              <a:ahLst/>
              <a:cxnLst/>
              <a:rect l="l" t="t" r="r" b="b"/>
              <a:pathLst>
                <a:path w="330834" h="399414">
                  <a:moveTo>
                    <a:pt x="33070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330708" y="399288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9408" y="3549396"/>
              <a:ext cx="2476500" cy="56515"/>
            </a:xfrm>
            <a:custGeom>
              <a:avLst/>
              <a:gdLst/>
              <a:ahLst/>
              <a:cxnLst/>
              <a:rect l="l" t="t" r="r" b="b"/>
              <a:pathLst>
                <a:path w="2476500" h="56514">
                  <a:moveTo>
                    <a:pt x="0" y="0"/>
                  </a:moveTo>
                  <a:lnTo>
                    <a:pt x="2476499" y="0"/>
                  </a:lnTo>
                </a:path>
                <a:path w="2476500" h="56514">
                  <a:moveTo>
                    <a:pt x="0" y="0"/>
                  </a:moveTo>
                  <a:lnTo>
                    <a:pt x="0" y="56387"/>
                  </a:lnTo>
                </a:path>
                <a:path w="2476500" h="56514">
                  <a:moveTo>
                    <a:pt x="826007" y="0"/>
                  </a:moveTo>
                  <a:lnTo>
                    <a:pt x="826007" y="56387"/>
                  </a:lnTo>
                </a:path>
                <a:path w="2476500" h="56514">
                  <a:moveTo>
                    <a:pt x="1652015" y="0"/>
                  </a:moveTo>
                  <a:lnTo>
                    <a:pt x="1652015" y="56387"/>
                  </a:lnTo>
                </a:path>
                <a:path w="2476500" h="56514">
                  <a:moveTo>
                    <a:pt x="2476499" y="0"/>
                  </a:moveTo>
                  <a:lnTo>
                    <a:pt x="2476499" y="56387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05982" y="2956636"/>
            <a:ext cx="41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14.9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1990" y="2870453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17.9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9973" y="2488819"/>
            <a:ext cx="419100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ts val="173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4.9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ts val="1739"/>
              </a:lnSpc>
            </a:pPr>
            <a:r>
              <a:rPr sz="1800" dirty="0">
                <a:latin typeface="Calibri"/>
                <a:cs typeface="Calibri"/>
              </a:rPr>
              <a:t>0.9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latin typeface="Calibri"/>
                <a:cs typeface="Calibri"/>
              </a:rPr>
              <a:t>12.2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3894" y="2289428"/>
            <a:ext cx="3022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ts val="188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89"/>
              </a:lnSpc>
            </a:pPr>
            <a:r>
              <a:rPr sz="1800" dirty="0">
                <a:latin typeface="Calibri"/>
                <a:cs typeface="Calibri"/>
              </a:rPr>
              <a:t>1.1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89902" y="2084323"/>
            <a:ext cx="302260" cy="53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6.9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00"/>
              </a:lnSpc>
            </a:pPr>
            <a:r>
              <a:rPr sz="1800" dirty="0">
                <a:latin typeface="Calibri"/>
                <a:cs typeface="Calibri"/>
              </a:rPr>
              <a:t>1.2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8421" y="3641852"/>
            <a:ext cx="361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63840" y="2156460"/>
            <a:ext cx="97790" cy="99060"/>
          </a:xfrm>
          <a:custGeom>
            <a:avLst/>
            <a:gdLst/>
            <a:ahLst/>
            <a:cxnLst/>
            <a:rect l="l" t="t" r="r" b="b"/>
            <a:pathLst>
              <a:path w="97790" h="99060">
                <a:moveTo>
                  <a:pt x="97535" y="0"/>
                </a:moveTo>
                <a:lnTo>
                  <a:pt x="0" y="0"/>
                </a:lnTo>
                <a:lnTo>
                  <a:pt x="0" y="99060"/>
                </a:lnTo>
                <a:lnTo>
                  <a:pt x="97535" y="99060"/>
                </a:lnTo>
                <a:lnTo>
                  <a:pt x="9753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06460" y="2066289"/>
            <a:ext cx="720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Net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63840" y="2662427"/>
            <a:ext cx="97790" cy="605155"/>
            <a:chOff x="7863840" y="2662427"/>
            <a:chExt cx="97790" cy="605155"/>
          </a:xfrm>
        </p:grpSpPr>
        <p:sp>
          <p:nvSpPr>
            <p:cNvPr id="25" name="object 25"/>
            <p:cNvSpPr/>
            <p:nvPr/>
          </p:nvSpPr>
          <p:spPr>
            <a:xfrm>
              <a:off x="7863840" y="2662427"/>
              <a:ext cx="97790" cy="99060"/>
            </a:xfrm>
            <a:custGeom>
              <a:avLst/>
              <a:gdLst/>
              <a:ahLst/>
              <a:cxnLst/>
              <a:rect l="l" t="t" r="r" b="b"/>
              <a:pathLst>
                <a:path w="97790" h="99060">
                  <a:moveTo>
                    <a:pt x="9753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7535" y="99060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63840" y="3168395"/>
              <a:ext cx="97790" cy="99060"/>
            </a:xfrm>
            <a:custGeom>
              <a:avLst/>
              <a:gdLst/>
              <a:ahLst/>
              <a:cxnLst/>
              <a:rect l="l" t="t" r="r" b="b"/>
              <a:pathLst>
                <a:path w="97790" h="99060">
                  <a:moveTo>
                    <a:pt x="9753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97535" y="99060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06460" y="2572257"/>
            <a:ext cx="681990" cy="7454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699"/>
              </a:lnSpc>
              <a:spcBef>
                <a:spcPts val="75"/>
              </a:spcBef>
            </a:pP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pe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ses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1400" spc="-5" dirty="0">
                <a:latin typeface="Calibri"/>
                <a:cs typeface="Calibri"/>
              </a:rPr>
              <a:t>Costs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9200" y="1676400"/>
            <a:ext cx="3810000" cy="2286000"/>
          </a:xfrm>
          <a:custGeom>
            <a:avLst/>
            <a:gdLst/>
            <a:ahLst/>
            <a:cxnLst/>
            <a:rect l="l" t="t" r="r" b="b"/>
            <a:pathLst>
              <a:path w="3810000" h="2286000">
                <a:moveTo>
                  <a:pt x="0" y="2286000"/>
                </a:moveTo>
                <a:lnTo>
                  <a:pt x="3810000" y="2286000"/>
                </a:lnTo>
                <a:lnTo>
                  <a:pt x="3810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34429" y="3641852"/>
            <a:ext cx="137160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5500" algn="l"/>
              </a:tabLst>
            </a:pPr>
            <a:r>
              <a:rPr sz="1400" spc="-5" dirty="0">
                <a:latin typeface="Calibri"/>
                <a:cs typeface="Calibri"/>
              </a:rPr>
              <a:t>FY19	FY20</a:t>
            </a:r>
            <a:endParaRPr sz="14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1015"/>
              </a:spcBef>
            </a:pPr>
            <a:r>
              <a:rPr sz="1400" spc="-25" dirty="0">
                <a:latin typeface="Calibri"/>
                <a:cs typeface="Calibri"/>
              </a:rPr>
              <a:t>Trend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financials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40334" y="4616450"/>
            <a:ext cx="1588135" cy="1587500"/>
            <a:chOff x="6140334" y="4616450"/>
            <a:chExt cx="1588135" cy="1587500"/>
          </a:xfrm>
        </p:grpSpPr>
        <p:sp>
          <p:nvSpPr>
            <p:cNvPr id="31" name="object 31"/>
            <p:cNvSpPr/>
            <p:nvPr/>
          </p:nvSpPr>
          <p:spPr>
            <a:xfrm>
              <a:off x="6934199" y="4616450"/>
              <a:ext cx="219710" cy="793750"/>
            </a:xfrm>
            <a:custGeom>
              <a:avLst/>
              <a:gdLst/>
              <a:ahLst/>
              <a:cxnLst/>
              <a:rect l="l" t="t" r="r" b="b"/>
              <a:pathLst>
                <a:path w="219709" h="793750">
                  <a:moveTo>
                    <a:pt x="0" y="0"/>
                  </a:moveTo>
                  <a:lnTo>
                    <a:pt x="0" y="793750"/>
                  </a:lnTo>
                  <a:lnTo>
                    <a:pt x="219201" y="30861"/>
                  </a:lnTo>
                  <a:lnTo>
                    <a:pt x="165324" y="17412"/>
                  </a:lnTo>
                  <a:lnTo>
                    <a:pt x="110696" y="7762"/>
                  </a:lnTo>
                  <a:lnTo>
                    <a:pt x="55520" y="1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4199" y="4647311"/>
              <a:ext cx="719455" cy="763270"/>
            </a:xfrm>
            <a:custGeom>
              <a:avLst/>
              <a:gdLst/>
              <a:ahLst/>
              <a:cxnLst/>
              <a:rect l="l" t="t" r="r" b="b"/>
              <a:pathLst>
                <a:path w="719454" h="763270">
                  <a:moveTo>
                    <a:pt x="219201" y="0"/>
                  </a:moveTo>
                  <a:lnTo>
                    <a:pt x="0" y="762888"/>
                  </a:lnTo>
                  <a:lnTo>
                    <a:pt x="719074" y="426846"/>
                  </a:lnTo>
                  <a:lnTo>
                    <a:pt x="696969" y="383112"/>
                  </a:lnTo>
                  <a:lnTo>
                    <a:pt x="672363" y="341067"/>
                  </a:lnTo>
                  <a:lnTo>
                    <a:pt x="645356" y="300797"/>
                  </a:lnTo>
                  <a:lnTo>
                    <a:pt x="616052" y="262391"/>
                  </a:lnTo>
                  <a:lnTo>
                    <a:pt x="584554" y="225936"/>
                  </a:lnTo>
                  <a:lnTo>
                    <a:pt x="550963" y="191518"/>
                  </a:lnTo>
                  <a:lnTo>
                    <a:pt x="515381" y="159226"/>
                  </a:lnTo>
                  <a:lnTo>
                    <a:pt x="477913" y="129145"/>
                  </a:lnTo>
                  <a:lnTo>
                    <a:pt x="438659" y="101364"/>
                  </a:lnTo>
                  <a:lnTo>
                    <a:pt x="397723" y="75969"/>
                  </a:lnTo>
                  <a:lnTo>
                    <a:pt x="355206" y="53048"/>
                  </a:lnTo>
                  <a:lnTo>
                    <a:pt x="311212" y="32688"/>
                  </a:lnTo>
                  <a:lnTo>
                    <a:pt x="265843" y="14976"/>
                  </a:lnTo>
                  <a:lnTo>
                    <a:pt x="219201" y="0"/>
                  </a:lnTo>
                  <a:close/>
                </a:path>
              </a:pathLst>
            </a:custGeom>
            <a:solidFill>
              <a:srgbClr val="AA4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199" y="5074158"/>
              <a:ext cx="793750" cy="336550"/>
            </a:xfrm>
            <a:custGeom>
              <a:avLst/>
              <a:gdLst/>
              <a:ahLst/>
              <a:cxnLst/>
              <a:rect l="l" t="t" r="r" b="b"/>
              <a:pathLst>
                <a:path w="793750" h="336550">
                  <a:moveTo>
                    <a:pt x="719074" y="0"/>
                  </a:moveTo>
                  <a:lnTo>
                    <a:pt x="0" y="336042"/>
                  </a:lnTo>
                  <a:lnTo>
                    <a:pt x="793750" y="335407"/>
                  </a:lnTo>
                  <a:lnTo>
                    <a:pt x="792152" y="285829"/>
                  </a:lnTo>
                  <a:lnTo>
                    <a:pt x="787487" y="236577"/>
                  </a:lnTo>
                  <a:lnTo>
                    <a:pt x="779780" y="187786"/>
                  </a:lnTo>
                  <a:lnTo>
                    <a:pt x="769059" y="139595"/>
                  </a:lnTo>
                  <a:lnTo>
                    <a:pt x="755350" y="92142"/>
                  </a:lnTo>
                  <a:lnTo>
                    <a:pt x="738679" y="45564"/>
                  </a:lnTo>
                  <a:lnTo>
                    <a:pt x="719074" y="0"/>
                  </a:lnTo>
                  <a:close/>
                </a:path>
              </a:pathLst>
            </a:custGeom>
            <a:solidFill>
              <a:srgbClr val="88A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27240" y="5409565"/>
              <a:ext cx="1101090" cy="794385"/>
            </a:xfrm>
            <a:custGeom>
              <a:avLst/>
              <a:gdLst/>
              <a:ahLst/>
              <a:cxnLst/>
              <a:rect l="l" t="t" r="r" b="b"/>
              <a:pathLst>
                <a:path w="1101090" h="794385">
                  <a:moveTo>
                    <a:pt x="1100708" y="0"/>
                  </a:moveTo>
                  <a:lnTo>
                    <a:pt x="306958" y="635"/>
                  </a:lnTo>
                  <a:lnTo>
                    <a:pt x="0" y="732650"/>
                  </a:lnTo>
                  <a:lnTo>
                    <a:pt x="49278" y="751406"/>
                  </a:lnTo>
                  <a:lnTo>
                    <a:pt x="99586" y="766822"/>
                  </a:lnTo>
                  <a:lnTo>
                    <a:pt x="150749" y="778862"/>
                  </a:lnTo>
                  <a:lnTo>
                    <a:pt x="202588" y="787492"/>
                  </a:lnTo>
                  <a:lnTo>
                    <a:pt x="254928" y="792678"/>
                  </a:lnTo>
                  <a:lnTo>
                    <a:pt x="307593" y="794385"/>
                  </a:lnTo>
                  <a:lnTo>
                    <a:pt x="355948" y="792895"/>
                  </a:lnTo>
                  <a:lnTo>
                    <a:pt x="403535" y="788565"/>
                  </a:lnTo>
                  <a:lnTo>
                    <a:pt x="450269" y="781477"/>
                  </a:lnTo>
                  <a:lnTo>
                    <a:pt x="496069" y="771713"/>
                  </a:lnTo>
                  <a:lnTo>
                    <a:pt x="540852" y="759358"/>
                  </a:lnTo>
                  <a:lnTo>
                    <a:pt x="584534" y="744494"/>
                  </a:lnTo>
                  <a:lnTo>
                    <a:pt x="627032" y="727205"/>
                  </a:lnTo>
                  <a:lnTo>
                    <a:pt x="668264" y="707573"/>
                  </a:lnTo>
                  <a:lnTo>
                    <a:pt x="708147" y="685681"/>
                  </a:lnTo>
                  <a:lnTo>
                    <a:pt x="746597" y="661613"/>
                  </a:lnTo>
                  <a:lnTo>
                    <a:pt x="783532" y="635452"/>
                  </a:lnTo>
                  <a:lnTo>
                    <a:pt x="818869" y="607281"/>
                  </a:lnTo>
                  <a:lnTo>
                    <a:pt x="852524" y="577182"/>
                  </a:lnTo>
                  <a:lnTo>
                    <a:pt x="884415" y="545240"/>
                  </a:lnTo>
                  <a:lnTo>
                    <a:pt x="914459" y="511537"/>
                  </a:lnTo>
                  <a:lnTo>
                    <a:pt x="942573" y="476156"/>
                  </a:lnTo>
                  <a:lnTo>
                    <a:pt x="968674" y="439180"/>
                  </a:lnTo>
                  <a:lnTo>
                    <a:pt x="992679" y="400693"/>
                  </a:lnTo>
                  <a:lnTo>
                    <a:pt x="1014504" y="360777"/>
                  </a:lnTo>
                  <a:lnTo>
                    <a:pt x="1034068" y="319516"/>
                  </a:lnTo>
                  <a:lnTo>
                    <a:pt x="1051287" y="276993"/>
                  </a:lnTo>
                  <a:lnTo>
                    <a:pt x="1066077" y="233291"/>
                  </a:lnTo>
                  <a:lnTo>
                    <a:pt x="1078357" y="188492"/>
                  </a:lnTo>
                  <a:lnTo>
                    <a:pt x="1088043" y="142681"/>
                  </a:lnTo>
                  <a:lnTo>
                    <a:pt x="1095052" y="95939"/>
                  </a:lnTo>
                  <a:lnTo>
                    <a:pt x="1099302" y="48351"/>
                  </a:lnTo>
                  <a:lnTo>
                    <a:pt x="1100708" y="0"/>
                  </a:lnTo>
                  <a:close/>
                </a:path>
              </a:pathLst>
            </a:custGeom>
            <a:solidFill>
              <a:srgbClr val="705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0334" y="4959095"/>
              <a:ext cx="794385" cy="1183640"/>
            </a:xfrm>
            <a:custGeom>
              <a:avLst/>
              <a:gdLst/>
              <a:ahLst/>
              <a:cxnLst/>
              <a:rect l="l" t="t" r="r" b="b"/>
              <a:pathLst>
                <a:path w="794384" h="1183639">
                  <a:moveTo>
                    <a:pt x="140831" y="0"/>
                  </a:moveTo>
                  <a:lnTo>
                    <a:pt x="118290" y="34470"/>
                  </a:lnTo>
                  <a:lnTo>
                    <a:pt x="97571" y="70024"/>
                  </a:lnTo>
                  <a:lnTo>
                    <a:pt x="78734" y="106602"/>
                  </a:lnTo>
                  <a:lnTo>
                    <a:pt x="61837" y="144144"/>
                  </a:lnTo>
                  <a:lnTo>
                    <a:pt x="44472" y="189306"/>
                  </a:lnTo>
                  <a:lnTo>
                    <a:pt x="30025" y="234859"/>
                  </a:lnTo>
                  <a:lnTo>
                    <a:pt x="18452" y="280694"/>
                  </a:lnTo>
                  <a:lnTo>
                    <a:pt x="9707" y="326704"/>
                  </a:lnTo>
                  <a:lnTo>
                    <a:pt x="3746" y="372779"/>
                  </a:lnTo>
                  <a:lnTo>
                    <a:pt x="525" y="418810"/>
                  </a:lnTo>
                  <a:lnTo>
                    <a:pt x="0" y="464690"/>
                  </a:lnTo>
                  <a:lnTo>
                    <a:pt x="2124" y="510309"/>
                  </a:lnTo>
                  <a:lnTo>
                    <a:pt x="6855" y="555559"/>
                  </a:lnTo>
                  <a:lnTo>
                    <a:pt x="14148" y="600331"/>
                  </a:lnTo>
                  <a:lnTo>
                    <a:pt x="23957" y="644518"/>
                  </a:lnTo>
                  <a:lnTo>
                    <a:pt x="36240" y="688009"/>
                  </a:lnTo>
                  <a:lnTo>
                    <a:pt x="50950" y="730696"/>
                  </a:lnTo>
                  <a:lnTo>
                    <a:pt x="68044" y="772471"/>
                  </a:lnTo>
                  <a:lnTo>
                    <a:pt x="87476" y="813226"/>
                  </a:lnTo>
                  <a:lnTo>
                    <a:pt x="109204" y="852851"/>
                  </a:lnTo>
                  <a:lnTo>
                    <a:pt x="133181" y="891238"/>
                  </a:lnTo>
                  <a:lnTo>
                    <a:pt x="159363" y="928278"/>
                  </a:lnTo>
                  <a:lnTo>
                    <a:pt x="187707" y="963863"/>
                  </a:lnTo>
                  <a:lnTo>
                    <a:pt x="218167" y="997884"/>
                  </a:lnTo>
                  <a:lnTo>
                    <a:pt x="250699" y="1030233"/>
                  </a:lnTo>
                  <a:lnTo>
                    <a:pt x="285258" y="1060800"/>
                  </a:lnTo>
                  <a:lnTo>
                    <a:pt x="321800" y="1089478"/>
                  </a:lnTo>
                  <a:lnTo>
                    <a:pt x="360280" y="1116157"/>
                  </a:lnTo>
                  <a:lnTo>
                    <a:pt x="400654" y="1140730"/>
                  </a:lnTo>
                  <a:lnTo>
                    <a:pt x="442878" y="1163086"/>
                  </a:lnTo>
                  <a:lnTo>
                    <a:pt x="486906" y="1183119"/>
                  </a:lnTo>
                  <a:lnTo>
                    <a:pt x="793865" y="451103"/>
                  </a:lnTo>
                  <a:lnTo>
                    <a:pt x="140831" y="0"/>
                  </a:lnTo>
                  <a:close/>
                </a:path>
              </a:pathLst>
            </a:custGeom>
            <a:solidFill>
              <a:srgbClr val="419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1165" y="4690998"/>
              <a:ext cx="653415" cy="719455"/>
            </a:xfrm>
            <a:custGeom>
              <a:avLst/>
              <a:gdLst/>
              <a:ahLst/>
              <a:cxnLst/>
              <a:rect l="l" t="t" r="r" b="b"/>
              <a:pathLst>
                <a:path w="653415" h="719454">
                  <a:moveTo>
                    <a:pt x="317245" y="0"/>
                  </a:moveTo>
                  <a:lnTo>
                    <a:pt x="270250" y="23865"/>
                  </a:lnTo>
                  <a:lnTo>
                    <a:pt x="225081" y="50712"/>
                  </a:lnTo>
                  <a:lnTo>
                    <a:pt x="181874" y="80429"/>
                  </a:lnTo>
                  <a:lnTo>
                    <a:pt x="140763" y="112902"/>
                  </a:lnTo>
                  <a:lnTo>
                    <a:pt x="101885" y="148019"/>
                  </a:lnTo>
                  <a:lnTo>
                    <a:pt x="65375" y="185666"/>
                  </a:lnTo>
                  <a:lnTo>
                    <a:pt x="31368" y="225729"/>
                  </a:lnTo>
                  <a:lnTo>
                    <a:pt x="0" y="268096"/>
                  </a:lnTo>
                  <a:lnTo>
                    <a:pt x="653034" y="719201"/>
                  </a:lnTo>
                  <a:lnTo>
                    <a:pt x="317245" y="0"/>
                  </a:lnTo>
                  <a:close/>
                </a:path>
              </a:pathLst>
            </a:custGeom>
            <a:solidFill>
              <a:srgbClr val="DB8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98411" y="4616450"/>
              <a:ext cx="335915" cy="793750"/>
            </a:xfrm>
            <a:custGeom>
              <a:avLst/>
              <a:gdLst/>
              <a:ahLst/>
              <a:cxnLst/>
              <a:rect l="l" t="t" r="r" b="b"/>
              <a:pathLst>
                <a:path w="335915" h="793750">
                  <a:moveTo>
                    <a:pt x="335788" y="0"/>
                  </a:moveTo>
                  <a:lnTo>
                    <a:pt x="286156" y="1550"/>
                  </a:lnTo>
                  <a:lnTo>
                    <a:pt x="236849" y="6181"/>
                  </a:lnTo>
                  <a:lnTo>
                    <a:pt x="188004" y="13865"/>
                  </a:lnTo>
                  <a:lnTo>
                    <a:pt x="139759" y="24573"/>
                  </a:lnTo>
                  <a:lnTo>
                    <a:pt x="92251" y="38275"/>
                  </a:lnTo>
                  <a:lnTo>
                    <a:pt x="45619" y="54943"/>
                  </a:lnTo>
                  <a:lnTo>
                    <a:pt x="0" y="74549"/>
                  </a:lnTo>
                  <a:lnTo>
                    <a:pt x="335788" y="793750"/>
                  </a:lnTo>
                  <a:lnTo>
                    <a:pt x="335788" y="0"/>
                  </a:lnTo>
                  <a:close/>
                </a:path>
              </a:pathLst>
            </a:custGeom>
            <a:solidFill>
              <a:srgbClr val="92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29200" y="4343400"/>
            <a:ext cx="3810000" cy="2133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635"/>
              </a:spcBef>
            </a:pPr>
            <a:r>
              <a:rPr sz="1000" spc="-10" dirty="0">
                <a:latin typeface="Calibri"/>
                <a:cs typeface="Calibri"/>
              </a:rPr>
              <a:t>Tea,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7%</a:t>
            </a:r>
            <a:r>
              <a:rPr sz="1000" spc="345" dirty="0">
                <a:latin typeface="Calibri"/>
                <a:cs typeface="Calibri"/>
              </a:rPr>
              <a:t> </a:t>
            </a:r>
            <a:r>
              <a:rPr sz="1500" spc="-7" baseline="5555" dirty="0">
                <a:latin typeface="Calibri"/>
                <a:cs typeface="Calibri"/>
              </a:rPr>
              <a:t>Biscuits,</a:t>
            </a:r>
            <a:r>
              <a:rPr sz="1500" spc="7" baseline="5555" dirty="0">
                <a:latin typeface="Calibri"/>
                <a:cs typeface="Calibri"/>
              </a:rPr>
              <a:t> </a:t>
            </a:r>
            <a:r>
              <a:rPr sz="1500" spc="-15" baseline="5555" dirty="0">
                <a:latin typeface="Calibri"/>
                <a:cs typeface="Calibri"/>
              </a:rPr>
              <a:t>4%</a:t>
            </a:r>
            <a:endParaRPr sz="1500" baseline="5555" dirty="0">
              <a:latin typeface="Calibri"/>
              <a:cs typeface="Calibri"/>
            </a:endParaRPr>
          </a:p>
          <a:p>
            <a:pPr marL="218440" algn="ctr">
              <a:lnSpc>
                <a:spcPct val="100000"/>
              </a:lnSpc>
              <a:spcBef>
                <a:spcPts val="204"/>
              </a:spcBef>
              <a:tabLst>
                <a:tab pos="1792605" algn="l"/>
              </a:tabLst>
            </a:pPr>
            <a:r>
              <a:rPr sz="1000" spc="-5" dirty="0">
                <a:latin typeface="Calibri"/>
                <a:cs typeface="Calibri"/>
              </a:rPr>
              <a:t>Salt,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8%	</a:t>
            </a:r>
            <a:r>
              <a:rPr sz="1000" spc="-10" dirty="0">
                <a:latin typeface="Calibri"/>
                <a:cs typeface="Calibri"/>
              </a:rPr>
              <a:t>Coffee,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14%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R="582295" algn="r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Fruit,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7%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Calibri"/>
              <a:cs typeface="Calibri"/>
            </a:endParaRPr>
          </a:p>
          <a:p>
            <a:pPr marL="567055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Rice,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28%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2580005" marR="836294" indent="-167640">
              <a:lnSpc>
                <a:spcPct val="102000"/>
              </a:lnSpc>
            </a:pPr>
            <a:r>
              <a:rPr sz="1000" spc="-10" dirty="0">
                <a:latin typeface="Calibri"/>
                <a:cs typeface="Calibri"/>
              </a:rPr>
              <a:t>Fr</a:t>
            </a:r>
            <a:r>
              <a:rPr sz="1000" spc="-5" dirty="0">
                <a:latin typeface="Calibri"/>
                <a:cs typeface="Calibri"/>
              </a:rPr>
              <a:t>uit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J</a:t>
            </a:r>
            <a:r>
              <a:rPr sz="1000" spc="-5" dirty="0">
                <a:latin typeface="Calibri"/>
                <a:cs typeface="Calibri"/>
              </a:rPr>
              <a:t>uic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,  </a:t>
            </a:r>
            <a:r>
              <a:rPr sz="1000" spc="-10" dirty="0">
                <a:latin typeface="Calibri"/>
                <a:cs typeface="Calibri"/>
              </a:rPr>
              <a:t>31%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13628" y="6496303"/>
            <a:ext cx="3006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Revenue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split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last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months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80" y="4587216"/>
            <a:ext cx="4435542" cy="161949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00352" y="6274447"/>
            <a:ext cx="333002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understanding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e-mandi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95347"/>
            <a:ext cx="64503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omic Sans MS" panose="030F0702030302020204" pitchFamily="66" charset="0"/>
              </a:rPr>
              <a:t>Observations </a:t>
            </a:r>
            <a:r>
              <a:rPr spc="-25" dirty="0">
                <a:latin typeface="Comic Sans MS" panose="030F0702030302020204" pitchFamily="66" charset="0"/>
              </a:rPr>
              <a:t>from</a:t>
            </a:r>
            <a:r>
              <a:rPr spc="-15" dirty="0">
                <a:latin typeface="Comic Sans MS" panose="030F0702030302020204" pitchFamily="66" charset="0"/>
              </a:rPr>
              <a:t> </a:t>
            </a:r>
            <a:r>
              <a:rPr spc="-5" dirty="0">
                <a:latin typeface="Comic Sans MS" panose="030F0702030302020204" pitchFamily="66" charset="0"/>
              </a:rPr>
              <a:t>our</a:t>
            </a:r>
            <a:r>
              <a:rPr spc="-15" dirty="0">
                <a:latin typeface="Comic Sans MS" panose="030F0702030302020204" pitchFamily="66" charset="0"/>
              </a:rPr>
              <a:t> </a:t>
            </a:r>
            <a:r>
              <a:rPr spc="-10" dirty="0">
                <a:latin typeface="Comic Sans MS" panose="030F0702030302020204" pitchFamily="66" charset="0"/>
              </a:rPr>
              <a:t>team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5715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2645" y="2889504"/>
            <a:ext cx="5838825" cy="3153410"/>
            <a:chOff x="592645" y="2889504"/>
            <a:chExt cx="5838825" cy="3153410"/>
          </a:xfrm>
        </p:grpSpPr>
        <p:sp>
          <p:nvSpPr>
            <p:cNvPr id="5" name="object 5"/>
            <p:cNvSpPr/>
            <p:nvPr/>
          </p:nvSpPr>
          <p:spPr>
            <a:xfrm>
              <a:off x="1179576" y="5641848"/>
              <a:ext cx="777240" cy="327660"/>
            </a:xfrm>
            <a:custGeom>
              <a:avLst/>
              <a:gdLst/>
              <a:ahLst/>
              <a:cxnLst/>
              <a:rect l="l" t="t" r="r" b="b"/>
              <a:pathLst>
                <a:path w="777239" h="327660">
                  <a:moveTo>
                    <a:pt x="77724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777240" y="327659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457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9576" y="5262372"/>
              <a:ext cx="777240" cy="379730"/>
            </a:xfrm>
            <a:custGeom>
              <a:avLst/>
              <a:gdLst/>
              <a:ahLst/>
              <a:cxnLst/>
              <a:rect l="l" t="t" r="r" b="b"/>
              <a:pathLst>
                <a:path w="777239" h="379729">
                  <a:moveTo>
                    <a:pt x="777240" y="0"/>
                  </a:moveTo>
                  <a:lnTo>
                    <a:pt x="0" y="0"/>
                  </a:lnTo>
                  <a:lnTo>
                    <a:pt x="0" y="379475"/>
                  </a:lnTo>
                  <a:lnTo>
                    <a:pt x="777240" y="379475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AA4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9576" y="4908804"/>
              <a:ext cx="777240" cy="353695"/>
            </a:xfrm>
            <a:custGeom>
              <a:avLst/>
              <a:gdLst/>
              <a:ahLst/>
              <a:cxnLst/>
              <a:rect l="l" t="t" r="r" b="b"/>
              <a:pathLst>
                <a:path w="777239" h="353695">
                  <a:moveTo>
                    <a:pt x="77724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777240" y="353568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88A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9576" y="4454652"/>
              <a:ext cx="777240" cy="454659"/>
            </a:xfrm>
            <a:custGeom>
              <a:avLst/>
              <a:gdLst/>
              <a:ahLst/>
              <a:cxnLst/>
              <a:rect l="l" t="t" r="r" b="b"/>
              <a:pathLst>
                <a:path w="777239" h="454660">
                  <a:moveTo>
                    <a:pt x="777240" y="0"/>
                  </a:moveTo>
                  <a:lnTo>
                    <a:pt x="0" y="0"/>
                  </a:lnTo>
                  <a:lnTo>
                    <a:pt x="0" y="454152"/>
                  </a:lnTo>
                  <a:lnTo>
                    <a:pt x="777240" y="454152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705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9576" y="3924300"/>
              <a:ext cx="777240" cy="530860"/>
            </a:xfrm>
            <a:custGeom>
              <a:avLst/>
              <a:gdLst/>
              <a:ahLst/>
              <a:cxnLst/>
              <a:rect l="l" t="t" r="r" b="b"/>
              <a:pathLst>
                <a:path w="777239" h="530860">
                  <a:moveTo>
                    <a:pt x="777240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777240" y="530351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419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9576" y="3444240"/>
              <a:ext cx="777240" cy="480059"/>
            </a:xfrm>
            <a:custGeom>
              <a:avLst/>
              <a:gdLst/>
              <a:ahLst/>
              <a:cxnLst/>
              <a:rect l="l" t="t" r="r" b="b"/>
              <a:pathLst>
                <a:path w="777239" h="480060">
                  <a:moveTo>
                    <a:pt x="77724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777240" y="480060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DB8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576" y="3267456"/>
              <a:ext cx="777240" cy="177165"/>
            </a:xfrm>
            <a:custGeom>
              <a:avLst/>
              <a:gdLst/>
              <a:ahLst/>
              <a:cxnLst/>
              <a:rect l="l" t="t" r="r" b="b"/>
              <a:pathLst>
                <a:path w="777239" h="177164">
                  <a:moveTo>
                    <a:pt x="777240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777240" y="176784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92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9576" y="3040380"/>
              <a:ext cx="777240" cy="227329"/>
            </a:xfrm>
            <a:custGeom>
              <a:avLst/>
              <a:gdLst/>
              <a:ahLst/>
              <a:cxnLst/>
              <a:rect l="l" t="t" r="r" b="b"/>
              <a:pathLst>
                <a:path w="777239" h="227329">
                  <a:moveTo>
                    <a:pt x="777240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777240" y="227075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D1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9576" y="2889504"/>
              <a:ext cx="777240" cy="151130"/>
            </a:xfrm>
            <a:custGeom>
              <a:avLst/>
              <a:gdLst/>
              <a:ahLst/>
              <a:cxnLst/>
              <a:rect l="l" t="t" r="r" b="b"/>
              <a:pathLst>
                <a:path w="777239" h="151130">
                  <a:moveTo>
                    <a:pt x="77724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777240" y="150875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2675" y="5618988"/>
              <a:ext cx="777240" cy="350520"/>
            </a:xfrm>
            <a:custGeom>
              <a:avLst/>
              <a:gdLst/>
              <a:ahLst/>
              <a:cxnLst/>
              <a:rect l="l" t="t" r="r" b="b"/>
              <a:pathLst>
                <a:path w="777239" h="350520">
                  <a:moveTo>
                    <a:pt x="777239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777239" y="350520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457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2675" y="5247132"/>
              <a:ext cx="777240" cy="372110"/>
            </a:xfrm>
            <a:custGeom>
              <a:avLst/>
              <a:gdLst/>
              <a:ahLst/>
              <a:cxnLst/>
              <a:rect l="l" t="t" r="r" b="b"/>
              <a:pathLst>
                <a:path w="777239" h="372110">
                  <a:moveTo>
                    <a:pt x="777239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777239" y="371856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AA4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2675" y="4916424"/>
              <a:ext cx="777240" cy="330835"/>
            </a:xfrm>
            <a:custGeom>
              <a:avLst/>
              <a:gdLst/>
              <a:ahLst/>
              <a:cxnLst/>
              <a:rect l="l" t="t" r="r" b="b"/>
              <a:pathLst>
                <a:path w="777239" h="330835">
                  <a:moveTo>
                    <a:pt x="777239" y="0"/>
                  </a:moveTo>
                  <a:lnTo>
                    <a:pt x="0" y="0"/>
                  </a:lnTo>
                  <a:lnTo>
                    <a:pt x="0" y="330707"/>
                  </a:lnTo>
                  <a:lnTo>
                    <a:pt x="777239" y="330707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88A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2675" y="4482084"/>
              <a:ext cx="777240" cy="434340"/>
            </a:xfrm>
            <a:custGeom>
              <a:avLst/>
              <a:gdLst/>
              <a:ahLst/>
              <a:cxnLst/>
              <a:rect l="l" t="t" r="r" b="b"/>
              <a:pathLst>
                <a:path w="777239" h="434339">
                  <a:moveTo>
                    <a:pt x="777239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777239" y="434340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705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2675" y="3881628"/>
              <a:ext cx="777240" cy="600710"/>
            </a:xfrm>
            <a:custGeom>
              <a:avLst/>
              <a:gdLst/>
              <a:ahLst/>
              <a:cxnLst/>
              <a:rect l="l" t="t" r="r" b="b"/>
              <a:pathLst>
                <a:path w="777239" h="600710">
                  <a:moveTo>
                    <a:pt x="77723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777239" y="600456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419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2675" y="3468624"/>
              <a:ext cx="777240" cy="413384"/>
            </a:xfrm>
            <a:custGeom>
              <a:avLst/>
              <a:gdLst/>
              <a:ahLst/>
              <a:cxnLst/>
              <a:rect l="l" t="t" r="r" b="b"/>
              <a:pathLst>
                <a:path w="777239" h="413385">
                  <a:moveTo>
                    <a:pt x="777239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777239" y="413003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DB8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2675" y="3282696"/>
              <a:ext cx="777240" cy="186055"/>
            </a:xfrm>
            <a:custGeom>
              <a:avLst/>
              <a:gdLst/>
              <a:ahLst/>
              <a:cxnLst/>
              <a:rect l="l" t="t" r="r" b="b"/>
              <a:pathLst>
                <a:path w="777239" h="186054">
                  <a:moveTo>
                    <a:pt x="777239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777239" y="185927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92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2675" y="3034284"/>
              <a:ext cx="777240" cy="248920"/>
            </a:xfrm>
            <a:custGeom>
              <a:avLst/>
              <a:gdLst/>
              <a:ahLst/>
              <a:cxnLst/>
              <a:rect l="l" t="t" r="r" b="b"/>
              <a:pathLst>
                <a:path w="777239" h="248920">
                  <a:moveTo>
                    <a:pt x="777239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777239" y="248412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D1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2675" y="2889504"/>
              <a:ext cx="777240" cy="144780"/>
            </a:xfrm>
            <a:custGeom>
              <a:avLst/>
              <a:gdLst/>
              <a:ahLst/>
              <a:cxnLst/>
              <a:rect l="l" t="t" r="r" b="b"/>
              <a:pathLst>
                <a:path w="777239" h="144780">
                  <a:moveTo>
                    <a:pt x="77723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777239" y="144780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5775" y="5591555"/>
              <a:ext cx="779145" cy="378460"/>
            </a:xfrm>
            <a:custGeom>
              <a:avLst/>
              <a:gdLst/>
              <a:ahLst/>
              <a:cxnLst/>
              <a:rect l="l" t="t" r="r" b="b"/>
              <a:pathLst>
                <a:path w="779145" h="378460">
                  <a:moveTo>
                    <a:pt x="778763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778763" y="377952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457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5775" y="5161788"/>
              <a:ext cx="779145" cy="429895"/>
            </a:xfrm>
            <a:custGeom>
              <a:avLst/>
              <a:gdLst/>
              <a:ahLst/>
              <a:cxnLst/>
              <a:rect l="l" t="t" r="r" b="b"/>
              <a:pathLst>
                <a:path w="779145" h="429895">
                  <a:moveTo>
                    <a:pt x="778763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778763" y="429768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AA4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5775" y="4850892"/>
              <a:ext cx="779145" cy="311150"/>
            </a:xfrm>
            <a:custGeom>
              <a:avLst/>
              <a:gdLst/>
              <a:ahLst/>
              <a:cxnLst/>
              <a:rect l="l" t="t" r="r" b="b"/>
              <a:pathLst>
                <a:path w="779145" h="311150">
                  <a:moveTo>
                    <a:pt x="778763" y="0"/>
                  </a:moveTo>
                  <a:lnTo>
                    <a:pt x="0" y="0"/>
                  </a:lnTo>
                  <a:lnTo>
                    <a:pt x="0" y="310895"/>
                  </a:lnTo>
                  <a:lnTo>
                    <a:pt x="778763" y="310895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88A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65775" y="4421124"/>
              <a:ext cx="779145" cy="429895"/>
            </a:xfrm>
            <a:custGeom>
              <a:avLst/>
              <a:gdLst/>
              <a:ahLst/>
              <a:cxnLst/>
              <a:rect l="l" t="t" r="r" b="b"/>
              <a:pathLst>
                <a:path w="779145" h="429895">
                  <a:moveTo>
                    <a:pt x="778763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778763" y="429768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705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65775" y="3800856"/>
              <a:ext cx="779145" cy="620395"/>
            </a:xfrm>
            <a:custGeom>
              <a:avLst/>
              <a:gdLst/>
              <a:ahLst/>
              <a:cxnLst/>
              <a:rect l="l" t="t" r="r" b="b"/>
              <a:pathLst>
                <a:path w="779145" h="620395">
                  <a:moveTo>
                    <a:pt x="778763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778763" y="620268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419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5775" y="3439668"/>
              <a:ext cx="779145" cy="361315"/>
            </a:xfrm>
            <a:custGeom>
              <a:avLst/>
              <a:gdLst/>
              <a:ahLst/>
              <a:cxnLst/>
              <a:rect l="l" t="t" r="r" b="b"/>
              <a:pathLst>
                <a:path w="779145" h="361314">
                  <a:moveTo>
                    <a:pt x="778763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778763" y="361188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DB8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65775" y="3285744"/>
              <a:ext cx="779145" cy="154305"/>
            </a:xfrm>
            <a:custGeom>
              <a:avLst/>
              <a:gdLst/>
              <a:ahLst/>
              <a:cxnLst/>
              <a:rect l="l" t="t" r="r" b="b"/>
              <a:pathLst>
                <a:path w="779145" h="154304">
                  <a:moveTo>
                    <a:pt x="778763" y="0"/>
                  </a:moveTo>
                  <a:lnTo>
                    <a:pt x="0" y="0"/>
                  </a:lnTo>
                  <a:lnTo>
                    <a:pt x="0" y="153923"/>
                  </a:lnTo>
                  <a:lnTo>
                    <a:pt x="778763" y="153923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92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65775" y="3043428"/>
              <a:ext cx="779145" cy="242570"/>
            </a:xfrm>
            <a:custGeom>
              <a:avLst/>
              <a:gdLst/>
              <a:ahLst/>
              <a:cxnLst/>
              <a:rect l="l" t="t" r="r" b="b"/>
              <a:pathLst>
                <a:path w="779145" h="242570">
                  <a:moveTo>
                    <a:pt x="778763" y="0"/>
                  </a:moveTo>
                  <a:lnTo>
                    <a:pt x="0" y="0"/>
                  </a:lnTo>
                  <a:lnTo>
                    <a:pt x="0" y="242316"/>
                  </a:lnTo>
                  <a:lnTo>
                    <a:pt x="778763" y="242316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D1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65775" y="2889504"/>
              <a:ext cx="779145" cy="154305"/>
            </a:xfrm>
            <a:custGeom>
              <a:avLst/>
              <a:gdLst/>
              <a:ahLst/>
              <a:cxnLst/>
              <a:rect l="l" t="t" r="r" b="b"/>
              <a:pathLst>
                <a:path w="779145" h="154305">
                  <a:moveTo>
                    <a:pt x="778763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778763" y="153924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7408" y="5969508"/>
              <a:ext cx="5829300" cy="73660"/>
            </a:xfrm>
            <a:custGeom>
              <a:avLst/>
              <a:gdLst/>
              <a:ahLst/>
              <a:cxnLst/>
              <a:rect l="l" t="t" r="r" b="b"/>
              <a:pathLst>
                <a:path w="5829300" h="73660">
                  <a:moveTo>
                    <a:pt x="0" y="0"/>
                  </a:moveTo>
                  <a:lnTo>
                    <a:pt x="5829300" y="0"/>
                  </a:lnTo>
                </a:path>
                <a:path w="5829300" h="73660">
                  <a:moveTo>
                    <a:pt x="0" y="0"/>
                  </a:moveTo>
                  <a:lnTo>
                    <a:pt x="0" y="73151"/>
                  </a:lnTo>
                </a:path>
                <a:path w="5829300" h="73660">
                  <a:moveTo>
                    <a:pt x="1943100" y="0"/>
                  </a:moveTo>
                  <a:lnTo>
                    <a:pt x="1943100" y="73151"/>
                  </a:lnTo>
                </a:path>
                <a:path w="5829300" h="73660">
                  <a:moveTo>
                    <a:pt x="3886200" y="0"/>
                  </a:moveTo>
                  <a:lnTo>
                    <a:pt x="3886200" y="73151"/>
                  </a:lnTo>
                </a:path>
                <a:path w="5829300" h="73660">
                  <a:moveTo>
                    <a:pt x="5829300" y="0"/>
                  </a:moveTo>
                  <a:lnTo>
                    <a:pt x="5829300" y="73151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213205" y="4027678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17.21%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6585" y="4019804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19.46%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0320" y="3949065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20.11%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06194" y="6093358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FY18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49548" y="6093358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FY19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93284" y="6093358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FY20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33971" y="32872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8C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32269" y="3135477"/>
            <a:ext cx="1961514" cy="258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2195">
              <a:lnSpc>
                <a:spcPct val="146300"/>
              </a:lnSpc>
              <a:spcBef>
                <a:spcPts val="95"/>
              </a:spcBef>
            </a:pPr>
            <a:r>
              <a:rPr sz="1050" spc="-5" dirty="0">
                <a:latin typeface="Comic Sans MS" panose="030F0702030302020204" pitchFamily="66" charset="0"/>
                <a:cs typeface="Calibri"/>
              </a:rPr>
              <a:t>Other</a:t>
            </a:r>
            <a:r>
              <a:rPr sz="105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expenses </a:t>
            </a:r>
            <a:r>
              <a:rPr sz="1050" spc="-2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Salaries </a:t>
            </a:r>
            <a:r>
              <a:rPr sz="10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Utilities </a:t>
            </a:r>
            <a:r>
              <a:rPr sz="10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Marketing</a:t>
            </a:r>
            <a:endParaRPr sz="1050" dirty="0">
              <a:latin typeface="Comic Sans MS" panose="030F0702030302020204" pitchFamily="66" charset="0"/>
              <a:cs typeface="Calibri"/>
            </a:endParaRPr>
          </a:p>
          <a:p>
            <a:pPr marL="12700" marR="5080">
              <a:lnSpc>
                <a:spcPct val="146200"/>
              </a:lnSpc>
            </a:pPr>
            <a:r>
              <a:rPr sz="1050" spc="-5" dirty="0">
                <a:latin typeface="Comic Sans MS" panose="030F0702030302020204" pitchFamily="66" charset="0"/>
                <a:cs typeface="Calibri"/>
              </a:rPr>
              <a:t>Customer Acquisition </a:t>
            </a:r>
            <a:r>
              <a:rPr sz="1050" dirty="0">
                <a:latin typeface="Comic Sans MS" panose="030F0702030302020204" pitchFamily="66" charset="0"/>
                <a:cs typeface="Calibri"/>
              </a:rPr>
              <a:t>&amp;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Retention </a:t>
            </a:r>
            <a:r>
              <a:rPr sz="1050" spc="-2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Warehouse</a:t>
            </a:r>
            <a:endParaRPr sz="1050" dirty="0">
              <a:latin typeface="Comic Sans MS" panose="030F0702030302020204" pitchFamily="66" charset="0"/>
              <a:cs typeface="Calibri"/>
            </a:endParaRPr>
          </a:p>
          <a:p>
            <a:pPr marL="12700" marR="824230">
              <a:lnSpc>
                <a:spcPct val="146200"/>
              </a:lnSpc>
            </a:pPr>
            <a:r>
              <a:rPr sz="1050" spc="-5" dirty="0">
                <a:latin typeface="Comic Sans MS" panose="030F0702030302020204" pitchFamily="66" charset="0"/>
                <a:cs typeface="Calibri"/>
              </a:rPr>
              <a:t>Out-bound logistics </a:t>
            </a:r>
            <a:r>
              <a:rPr sz="1050" spc="-2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In-bound logistics </a:t>
            </a:r>
            <a:r>
              <a:rPr sz="10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Supplier</a:t>
            </a:r>
            <a:r>
              <a:rPr sz="105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050" spc="-5" dirty="0">
                <a:latin typeface="Comic Sans MS" panose="030F0702030302020204" pitchFamily="66" charset="0"/>
                <a:cs typeface="Calibri"/>
              </a:rPr>
              <a:t>acquisition</a:t>
            </a:r>
            <a:endParaRPr sz="105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33971" y="3531108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6200" y="0"/>
                </a:moveTo>
                <a:lnTo>
                  <a:pt x="0" y="0"/>
                </a:lnTo>
                <a:lnTo>
                  <a:pt x="0" y="77723"/>
                </a:lnTo>
                <a:lnTo>
                  <a:pt x="76200" y="77723"/>
                </a:lnTo>
                <a:lnTo>
                  <a:pt x="76200" y="0"/>
                </a:lnTo>
                <a:close/>
              </a:path>
            </a:pathLst>
          </a:custGeom>
          <a:solidFill>
            <a:srgbClr val="D1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33971" y="3776471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6200" y="0"/>
                </a:moveTo>
                <a:lnTo>
                  <a:pt x="0" y="0"/>
                </a:lnTo>
                <a:lnTo>
                  <a:pt x="0" y="77723"/>
                </a:lnTo>
                <a:lnTo>
                  <a:pt x="76200" y="77723"/>
                </a:lnTo>
                <a:lnTo>
                  <a:pt x="76200" y="0"/>
                </a:lnTo>
                <a:close/>
              </a:path>
            </a:pathLst>
          </a:custGeom>
          <a:solidFill>
            <a:srgbClr val="92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33971" y="402183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B84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33971" y="4267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19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33971" y="451256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705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33971" y="4756403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6200" y="0"/>
                </a:moveTo>
                <a:lnTo>
                  <a:pt x="0" y="0"/>
                </a:lnTo>
                <a:lnTo>
                  <a:pt x="0" y="77724"/>
                </a:lnTo>
                <a:lnTo>
                  <a:pt x="76200" y="77724"/>
                </a:lnTo>
                <a:lnTo>
                  <a:pt x="76200" y="0"/>
                </a:lnTo>
                <a:close/>
              </a:path>
            </a:pathLst>
          </a:custGeom>
          <a:solidFill>
            <a:srgbClr val="88A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33971" y="5001767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6200" y="0"/>
                </a:moveTo>
                <a:lnTo>
                  <a:pt x="0" y="0"/>
                </a:lnTo>
                <a:lnTo>
                  <a:pt x="0" y="77723"/>
                </a:lnTo>
                <a:lnTo>
                  <a:pt x="76200" y="77723"/>
                </a:lnTo>
                <a:lnTo>
                  <a:pt x="76200" y="0"/>
                </a:lnTo>
                <a:close/>
              </a:path>
            </a:pathLst>
          </a:custGeom>
          <a:solidFill>
            <a:srgbClr val="AA46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33971" y="52471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5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28600" y="1770634"/>
            <a:ext cx="868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Comic Sans MS" panose="030F0702030302020204" pitchFamily="66" charset="0"/>
                <a:cs typeface="Calibri"/>
              </a:rPr>
              <a:t>We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have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identified</a:t>
            </a:r>
            <a:r>
              <a:rPr sz="16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the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Customer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Acquisition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&amp;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Retention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costs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Y-o-Y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haven’t</a:t>
            </a:r>
            <a:endParaRPr sz="1600" dirty="0">
              <a:latin typeface="Comic Sans MS" panose="030F0702030302020204" pitchFamily="66" charset="0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Comic Sans MS" panose="030F0702030302020204" pitchFamily="66" charset="0"/>
                <a:cs typeface="Calibri"/>
              </a:rPr>
              <a:t>been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line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revenue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growth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cost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trends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562" y="461899"/>
            <a:ext cx="740790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omic Sans MS" panose="030F0702030302020204" pitchFamily="66" charset="0"/>
              </a:rPr>
              <a:t>Data</a:t>
            </a:r>
            <a:r>
              <a:rPr spc="-10" dirty="0">
                <a:latin typeface="Comic Sans MS" panose="030F0702030302020204" pitchFamily="66" charset="0"/>
              </a:rPr>
              <a:t> </a:t>
            </a:r>
            <a:r>
              <a:rPr dirty="0">
                <a:latin typeface="Comic Sans MS" panose="030F0702030302020204" pitchFamily="66" charset="0"/>
              </a:rPr>
              <a:t>supporting</a:t>
            </a:r>
            <a:r>
              <a:rPr spc="-10" dirty="0">
                <a:latin typeface="Comic Sans MS" panose="030F0702030302020204" pitchFamily="66" charset="0"/>
              </a:rPr>
              <a:t> </a:t>
            </a:r>
            <a:r>
              <a:rPr spc="-5" dirty="0">
                <a:latin typeface="Comic Sans MS" panose="030F0702030302020204" pitchFamily="66" charset="0"/>
              </a:rPr>
              <a:t>our</a:t>
            </a:r>
            <a:r>
              <a:rPr spc="-15" dirty="0">
                <a:latin typeface="Comic Sans MS" panose="030F0702030302020204" pitchFamily="66" charset="0"/>
              </a:rPr>
              <a:t> </a:t>
            </a:r>
            <a:r>
              <a:rPr spc="-10" dirty="0">
                <a:latin typeface="Comic Sans MS" panose="030F0702030302020204" pitchFamily="66" charset="0"/>
              </a:rPr>
              <a:t>observation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67193" y="2881693"/>
            <a:ext cx="2842895" cy="2902585"/>
            <a:chOff x="1167193" y="2881693"/>
            <a:chExt cx="2842895" cy="2902585"/>
          </a:xfrm>
        </p:grpSpPr>
        <p:sp>
          <p:nvSpPr>
            <p:cNvPr id="5" name="object 5"/>
            <p:cNvSpPr/>
            <p:nvPr/>
          </p:nvSpPr>
          <p:spPr>
            <a:xfrm>
              <a:off x="1171955" y="2886455"/>
              <a:ext cx="2833370" cy="2893060"/>
            </a:xfrm>
            <a:custGeom>
              <a:avLst/>
              <a:gdLst/>
              <a:ahLst/>
              <a:cxnLst/>
              <a:rect l="l" t="t" r="r" b="b"/>
              <a:pathLst>
                <a:path w="2833370" h="2893060">
                  <a:moveTo>
                    <a:pt x="47243" y="2843784"/>
                  </a:moveTo>
                  <a:lnTo>
                    <a:pt x="47243" y="0"/>
                  </a:lnTo>
                </a:path>
                <a:path w="2833370" h="2893060">
                  <a:moveTo>
                    <a:pt x="0" y="2843784"/>
                  </a:moveTo>
                  <a:lnTo>
                    <a:pt x="47243" y="2843784"/>
                  </a:lnTo>
                </a:path>
                <a:path w="2833370" h="2893060">
                  <a:moveTo>
                    <a:pt x="0" y="2369820"/>
                  </a:moveTo>
                  <a:lnTo>
                    <a:pt x="47243" y="2369820"/>
                  </a:lnTo>
                </a:path>
                <a:path w="2833370" h="2893060">
                  <a:moveTo>
                    <a:pt x="0" y="1895856"/>
                  </a:moveTo>
                  <a:lnTo>
                    <a:pt x="47243" y="1895856"/>
                  </a:lnTo>
                </a:path>
                <a:path w="2833370" h="2893060">
                  <a:moveTo>
                    <a:pt x="0" y="1421892"/>
                  </a:moveTo>
                  <a:lnTo>
                    <a:pt x="47243" y="1421892"/>
                  </a:lnTo>
                </a:path>
                <a:path w="2833370" h="2893060">
                  <a:moveTo>
                    <a:pt x="0" y="947928"/>
                  </a:moveTo>
                  <a:lnTo>
                    <a:pt x="47243" y="947928"/>
                  </a:lnTo>
                </a:path>
                <a:path w="2833370" h="2893060">
                  <a:moveTo>
                    <a:pt x="0" y="473964"/>
                  </a:moveTo>
                  <a:lnTo>
                    <a:pt x="47243" y="473964"/>
                  </a:lnTo>
                </a:path>
                <a:path w="2833370" h="2893060">
                  <a:moveTo>
                    <a:pt x="0" y="0"/>
                  </a:moveTo>
                  <a:lnTo>
                    <a:pt x="47243" y="0"/>
                  </a:lnTo>
                </a:path>
                <a:path w="2833370" h="2893060">
                  <a:moveTo>
                    <a:pt x="47243" y="2843784"/>
                  </a:moveTo>
                  <a:lnTo>
                    <a:pt x="2833116" y="2843784"/>
                  </a:lnTo>
                </a:path>
                <a:path w="2833370" h="2893060">
                  <a:moveTo>
                    <a:pt x="47243" y="2843784"/>
                  </a:moveTo>
                  <a:lnTo>
                    <a:pt x="47243" y="2892552"/>
                  </a:lnTo>
                </a:path>
                <a:path w="2833370" h="2893060">
                  <a:moveTo>
                    <a:pt x="512063" y="2843784"/>
                  </a:moveTo>
                  <a:lnTo>
                    <a:pt x="512063" y="2892552"/>
                  </a:lnTo>
                </a:path>
                <a:path w="2833370" h="2893060">
                  <a:moveTo>
                    <a:pt x="975360" y="2843784"/>
                  </a:moveTo>
                  <a:lnTo>
                    <a:pt x="975360" y="2892552"/>
                  </a:lnTo>
                </a:path>
                <a:path w="2833370" h="2893060">
                  <a:moveTo>
                    <a:pt x="1440180" y="2843784"/>
                  </a:moveTo>
                  <a:lnTo>
                    <a:pt x="1440180" y="2892552"/>
                  </a:lnTo>
                </a:path>
                <a:path w="2833370" h="2893060">
                  <a:moveTo>
                    <a:pt x="1905000" y="2843784"/>
                  </a:moveTo>
                  <a:lnTo>
                    <a:pt x="1905000" y="2892552"/>
                  </a:lnTo>
                </a:path>
                <a:path w="2833370" h="2893060">
                  <a:moveTo>
                    <a:pt x="2368296" y="2843784"/>
                  </a:moveTo>
                  <a:lnTo>
                    <a:pt x="2368296" y="2892552"/>
                  </a:lnTo>
                </a:path>
                <a:path w="2833370" h="2893060">
                  <a:moveTo>
                    <a:pt x="2833116" y="2843784"/>
                  </a:moveTo>
                  <a:lnTo>
                    <a:pt x="2833116" y="2892552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1609" y="3379469"/>
              <a:ext cx="2321560" cy="274320"/>
            </a:xfrm>
            <a:custGeom>
              <a:avLst/>
              <a:gdLst/>
              <a:ahLst/>
              <a:cxnLst/>
              <a:rect l="l" t="t" r="r" b="b"/>
              <a:pathLst>
                <a:path w="2321560" h="274320">
                  <a:moveTo>
                    <a:pt x="0" y="0"/>
                  </a:moveTo>
                  <a:lnTo>
                    <a:pt x="464820" y="120395"/>
                  </a:lnTo>
                  <a:lnTo>
                    <a:pt x="928116" y="178307"/>
                  </a:lnTo>
                  <a:lnTo>
                    <a:pt x="1392936" y="105155"/>
                  </a:lnTo>
                  <a:lnTo>
                    <a:pt x="1856231" y="274319"/>
                  </a:lnTo>
                  <a:lnTo>
                    <a:pt x="2321052" y="204215"/>
                  </a:lnTo>
                </a:path>
              </a:pathLst>
            </a:custGeom>
            <a:ln w="28575">
              <a:solidFill>
                <a:srgbClr val="416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1609" y="4557522"/>
              <a:ext cx="2321560" cy="149860"/>
            </a:xfrm>
            <a:custGeom>
              <a:avLst/>
              <a:gdLst/>
              <a:ahLst/>
              <a:cxnLst/>
              <a:rect l="l" t="t" r="r" b="b"/>
              <a:pathLst>
                <a:path w="2321560" h="149860">
                  <a:moveTo>
                    <a:pt x="0" y="99059"/>
                  </a:moveTo>
                  <a:lnTo>
                    <a:pt x="464820" y="89915"/>
                  </a:lnTo>
                  <a:lnTo>
                    <a:pt x="928116" y="100583"/>
                  </a:lnTo>
                  <a:lnTo>
                    <a:pt x="1392936" y="0"/>
                  </a:lnTo>
                  <a:lnTo>
                    <a:pt x="1856231" y="149351"/>
                  </a:lnTo>
                  <a:lnTo>
                    <a:pt x="2321052" y="3047"/>
                  </a:lnTo>
                </a:path>
              </a:pathLst>
            </a:custGeom>
            <a:ln w="28575">
              <a:solidFill>
                <a:srgbClr val="A84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1609" y="4604766"/>
              <a:ext cx="2321560" cy="86995"/>
            </a:xfrm>
            <a:custGeom>
              <a:avLst/>
              <a:gdLst/>
              <a:ahLst/>
              <a:cxnLst/>
              <a:rect l="l" t="t" r="r" b="b"/>
              <a:pathLst>
                <a:path w="2321560" h="86995">
                  <a:moveTo>
                    <a:pt x="0" y="86867"/>
                  </a:moveTo>
                  <a:lnTo>
                    <a:pt x="464820" y="3047"/>
                  </a:lnTo>
                  <a:lnTo>
                    <a:pt x="928116" y="0"/>
                  </a:lnTo>
                  <a:lnTo>
                    <a:pt x="1392936" y="24383"/>
                  </a:lnTo>
                  <a:lnTo>
                    <a:pt x="1856231" y="24383"/>
                  </a:lnTo>
                  <a:lnTo>
                    <a:pt x="2321052" y="7619"/>
                  </a:lnTo>
                </a:path>
              </a:pathLst>
            </a:custGeom>
            <a:ln w="28574">
              <a:solidFill>
                <a:srgbClr val="85A3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1609" y="3396233"/>
              <a:ext cx="2321560" cy="241300"/>
            </a:xfrm>
            <a:custGeom>
              <a:avLst/>
              <a:gdLst/>
              <a:ahLst/>
              <a:cxnLst/>
              <a:rect l="l" t="t" r="r" b="b"/>
              <a:pathLst>
                <a:path w="2321560" h="241300">
                  <a:moveTo>
                    <a:pt x="0" y="0"/>
                  </a:moveTo>
                  <a:lnTo>
                    <a:pt x="464820" y="196595"/>
                  </a:lnTo>
                  <a:lnTo>
                    <a:pt x="928116" y="135636"/>
                  </a:lnTo>
                  <a:lnTo>
                    <a:pt x="1392936" y="45719"/>
                  </a:lnTo>
                  <a:lnTo>
                    <a:pt x="1856231" y="240791"/>
                  </a:lnTo>
                  <a:lnTo>
                    <a:pt x="2321052" y="79248"/>
                  </a:lnTo>
                </a:path>
              </a:pathLst>
            </a:custGeom>
            <a:ln w="28575">
              <a:solidFill>
                <a:srgbClr val="6D5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1609" y="3432809"/>
              <a:ext cx="2321560" cy="269875"/>
            </a:xfrm>
            <a:custGeom>
              <a:avLst/>
              <a:gdLst/>
              <a:ahLst/>
              <a:cxnLst/>
              <a:rect l="l" t="t" r="r" b="b"/>
              <a:pathLst>
                <a:path w="2321560" h="269875">
                  <a:moveTo>
                    <a:pt x="0" y="3048"/>
                  </a:moveTo>
                  <a:lnTo>
                    <a:pt x="464820" y="126491"/>
                  </a:lnTo>
                  <a:lnTo>
                    <a:pt x="928116" y="0"/>
                  </a:lnTo>
                  <a:lnTo>
                    <a:pt x="1392936" y="121919"/>
                  </a:lnTo>
                  <a:lnTo>
                    <a:pt x="1856231" y="269747"/>
                  </a:lnTo>
                  <a:lnTo>
                    <a:pt x="2321052" y="67055"/>
                  </a:lnTo>
                </a:path>
              </a:pathLst>
            </a:custGeom>
            <a:ln w="28575">
              <a:solidFill>
                <a:srgbClr val="3C95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1609" y="4562094"/>
              <a:ext cx="2321560" cy="121920"/>
            </a:xfrm>
            <a:custGeom>
              <a:avLst/>
              <a:gdLst/>
              <a:ahLst/>
              <a:cxnLst/>
              <a:rect l="l" t="t" r="r" b="b"/>
              <a:pathLst>
                <a:path w="2321560" h="121920">
                  <a:moveTo>
                    <a:pt x="0" y="56387"/>
                  </a:moveTo>
                  <a:lnTo>
                    <a:pt x="464820" y="106679"/>
                  </a:lnTo>
                  <a:lnTo>
                    <a:pt x="928116" y="36575"/>
                  </a:lnTo>
                  <a:lnTo>
                    <a:pt x="1392936" y="9143"/>
                  </a:lnTo>
                  <a:lnTo>
                    <a:pt x="1856231" y="121919"/>
                  </a:lnTo>
                  <a:lnTo>
                    <a:pt x="2321052" y="0"/>
                  </a:lnTo>
                </a:path>
              </a:pathLst>
            </a:custGeom>
            <a:ln w="28574">
              <a:solidFill>
                <a:srgbClr val="DA8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1609" y="4575810"/>
              <a:ext cx="2321560" cy="88900"/>
            </a:xfrm>
            <a:custGeom>
              <a:avLst/>
              <a:gdLst/>
              <a:ahLst/>
              <a:cxnLst/>
              <a:rect l="l" t="t" r="r" b="b"/>
              <a:pathLst>
                <a:path w="2321560" h="88900">
                  <a:moveTo>
                    <a:pt x="0" y="0"/>
                  </a:moveTo>
                  <a:lnTo>
                    <a:pt x="464820" y="88391"/>
                  </a:lnTo>
                  <a:lnTo>
                    <a:pt x="928116" y="16763"/>
                  </a:lnTo>
                  <a:lnTo>
                    <a:pt x="1392936" y="59435"/>
                  </a:lnTo>
                  <a:lnTo>
                    <a:pt x="1856231" y="64007"/>
                  </a:lnTo>
                  <a:lnTo>
                    <a:pt x="2321052" y="83819"/>
                  </a:lnTo>
                </a:path>
              </a:pathLst>
            </a:custGeom>
            <a:ln w="28575">
              <a:solidFill>
                <a:srgbClr val="8EA4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1267" y="5609945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619" y="3713479"/>
            <a:ext cx="321310" cy="163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latin typeface="Calibri"/>
                <a:cs typeface="Calibri"/>
              </a:rPr>
              <a:t>6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Calibri"/>
                <a:cs typeface="Calibri"/>
              </a:rPr>
              <a:t>4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latin typeface="Calibri"/>
                <a:cs typeface="Calibri"/>
              </a:rPr>
              <a:t>2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200" y="3238957"/>
            <a:ext cx="3994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200" y="2765297"/>
            <a:ext cx="399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3913" y="5808370"/>
            <a:ext cx="2569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918844" algn="l"/>
                <a:tab pos="1399540" algn="l"/>
                <a:tab pos="1851660" algn="l"/>
                <a:tab pos="2300605" algn="l"/>
              </a:tabLst>
            </a:pP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ct	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v	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c	Jan	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eb	M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702" y="2129790"/>
            <a:ext cx="3358515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310640" marR="5080" indent="-1310640">
              <a:lnSpc>
                <a:spcPct val="101699"/>
              </a:lnSpc>
              <a:spcBef>
                <a:spcPts val="60"/>
              </a:spcBef>
            </a:pPr>
            <a:r>
              <a:rPr b="1" dirty="0">
                <a:latin typeface="Comic Sans MS" panose="030F0702030302020204" pitchFamily="66" charset="0"/>
                <a:cs typeface="Calibri"/>
              </a:rPr>
              <a:t>Sales</a:t>
            </a:r>
            <a:r>
              <a:rPr b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b="1" dirty="0">
                <a:latin typeface="Comic Sans MS" panose="030F0702030302020204" pitchFamily="66" charset="0"/>
                <a:cs typeface="Calibri"/>
              </a:rPr>
              <a:t>–</a:t>
            </a:r>
            <a:r>
              <a:rPr b="1" spc="-5" dirty="0">
                <a:latin typeface="Comic Sans MS" panose="030F0702030302020204" pitchFamily="66" charset="0"/>
                <a:cs typeface="Calibri"/>
              </a:rPr>
              <a:t> quantities</a:t>
            </a:r>
            <a:r>
              <a:rPr b="1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b="1" dirty="0">
                <a:latin typeface="Comic Sans MS" panose="030F0702030302020204" pitchFamily="66" charset="0"/>
                <a:cs typeface="Calibri"/>
              </a:rPr>
              <a:t>of</a:t>
            </a:r>
            <a:r>
              <a:rPr b="1" spc="-5" dirty="0">
                <a:latin typeface="Comic Sans MS" panose="030F0702030302020204" pitchFamily="66" charset="0"/>
                <a:cs typeface="Calibri"/>
              </a:rPr>
              <a:t> products</a:t>
            </a:r>
            <a:r>
              <a:rPr b="1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b="1" spc="-10" dirty="0">
                <a:latin typeface="Comic Sans MS" panose="030F0702030302020204" pitchFamily="66" charset="0"/>
                <a:cs typeface="Calibri"/>
              </a:rPr>
              <a:t>last</a:t>
            </a:r>
            <a:r>
              <a:rPr b="1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b="1" dirty="0">
                <a:latin typeface="Comic Sans MS" panose="030F0702030302020204" pitchFamily="66" charset="0"/>
                <a:cs typeface="Calibri"/>
              </a:rPr>
              <a:t>6 </a:t>
            </a:r>
            <a:r>
              <a:rPr b="1" spc="-395" dirty="0">
                <a:latin typeface="Comic Sans MS" panose="030F0702030302020204" pitchFamily="66" charset="0"/>
                <a:cs typeface="Calibri"/>
              </a:rPr>
              <a:t> </a:t>
            </a:r>
            <a:r>
              <a:rPr b="1" spc="-5" dirty="0">
                <a:latin typeface="Comic Sans MS" panose="030F0702030302020204" pitchFamily="66" charset="0"/>
                <a:cs typeface="Calibri"/>
              </a:rPr>
              <a:t>months</a:t>
            </a:r>
            <a:endParaRPr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89666" y="3525202"/>
            <a:ext cx="272415" cy="1775460"/>
            <a:chOff x="4189666" y="3525202"/>
            <a:chExt cx="272415" cy="1775460"/>
          </a:xfrm>
        </p:grpSpPr>
        <p:sp>
          <p:nvSpPr>
            <p:cNvPr id="20" name="object 20"/>
            <p:cNvSpPr/>
            <p:nvPr/>
          </p:nvSpPr>
          <p:spPr>
            <a:xfrm>
              <a:off x="4203953" y="353949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416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3953" y="383057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A842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03953" y="4121658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85A3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3953" y="441274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6D53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3953" y="470382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3C95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3953" y="499491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DA8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3953" y="52859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8EA4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73828" y="3322802"/>
            <a:ext cx="744855" cy="206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0">
              <a:lnSpc>
                <a:spcPct val="1365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iscu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ts  </a:t>
            </a:r>
            <a:r>
              <a:rPr sz="1400" spc="-5" dirty="0">
                <a:latin typeface="Calibri"/>
                <a:cs typeface="Calibri"/>
              </a:rPr>
              <a:t>Coffee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Fruit</a:t>
            </a:r>
            <a:endParaRPr sz="1400">
              <a:latin typeface="Calibri"/>
              <a:cs typeface="Calibri"/>
            </a:endParaRPr>
          </a:p>
          <a:p>
            <a:pPr marR="5080">
              <a:lnSpc>
                <a:spcPct val="136400"/>
              </a:lnSpc>
            </a:pPr>
            <a:r>
              <a:rPr sz="1400" spc="-5" dirty="0">
                <a:latin typeface="Calibri"/>
                <a:cs typeface="Calibri"/>
              </a:rPr>
              <a:t>Fruit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Juice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Rice</a:t>
            </a:r>
            <a:endParaRPr sz="1400">
              <a:latin typeface="Calibri"/>
              <a:cs typeface="Calibri"/>
            </a:endParaRPr>
          </a:p>
          <a:p>
            <a:pPr marR="469900">
              <a:lnSpc>
                <a:spcPct val="136400"/>
              </a:lnSpc>
            </a:pPr>
            <a:r>
              <a:rPr sz="1400" spc="-5" dirty="0">
                <a:latin typeface="Calibri"/>
                <a:cs typeface="Calibri"/>
              </a:rPr>
              <a:t>Sa</a:t>
            </a:r>
            <a:r>
              <a:rPr sz="1400" spc="-10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t  </a:t>
            </a:r>
            <a:r>
              <a:rPr sz="1400" spc="-5" dirty="0">
                <a:latin typeface="Calibri"/>
                <a:cs typeface="Calibri"/>
              </a:rPr>
              <a:t>Tea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600" y="2057400"/>
            <a:ext cx="4724400" cy="4038600"/>
          </a:xfrm>
          <a:custGeom>
            <a:avLst/>
            <a:gdLst/>
            <a:ahLst/>
            <a:cxnLst/>
            <a:rect l="l" t="t" r="r" b="b"/>
            <a:pathLst>
              <a:path w="4724400" h="4038600">
                <a:moveTo>
                  <a:pt x="0" y="4038600"/>
                </a:moveTo>
                <a:lnTo>
                  <a:pt x="4724400" y="4038600"/>
                </a:lnTo>
                <a:lnTo>
                  <a:pt x="47244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42228" y="2075815"/>
            <a:ext cx="31070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Seasonal</a:t>
            </a:r>
            <a:r>
              <a:rPr sz="16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trends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haven’t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been</a:t>
            </a:r>
            <a:endParaRPr sz="16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omic Sans MS" panose="030F0702030302020204" pitchFamily="66" charset="0"/>
                <a:cs typeface="Calibri"/>
              </a:rPr>
              <a:t>boosted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42228" y="2898775"/>
            <a:ext cx="15633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1600" spc="-7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example</a:t>
            </a:r>
            <a:r>
              <a:rPr sz="1800" spc="-10" dirty="0">
                <a:latin typeface="Calibri"/>
                <a:cs typeface="Calibri"/>
              </a:rPr>
              <a:t>,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9428" y="3176142"/>
            <a:ext cx="25793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Fruit</a:t>
            </a:r>
            <a:r>
              <a:rPr sz="1600" spc="-5" dirty="0">
                <a:latin typeface="Calibri"/>
                <a:cs typeface="Calibri"/>
              </a:rPr>
              <a:t> Juice </a:t>
            </a:r>
            <a:r>
              <a:rPr sz="1600" spc="-15" dirty="0">
                <a:latin typeface="Calibri"/>
                <a:cs typeface="Calibri"/>
              </a:rPr>
              <a:t>surge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January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Rice </a:t>
            </a:r>
            <a:r>
              <a:rPr sz="1600" spc="-15" dirty="0">
                <a:latin typeface="Calibri"/>
                <a:cs typeface="Calibri"/>
              </a:rPr>
              <a:t>surge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December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42228" y="3935348"/>
            <a:ext cx="296164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Also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we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see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there was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no change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in the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strategy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1600" spc="-39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move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inventory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during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the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dip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February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0" y="4800600"/>
            <a:ext cx="1371600" cy="2057400"/>
          </a:xfrm>
          <a:custGeom>
            <a:avLst/>
            <a:gdLst/>
            <a:ahLst/>
            <a:cxnLst/>
            <a:rect l="l" t="t" r="r" b="b"/>
            <a:pathLst>
              <a:path w="1371600" h="2057400">
                <a:moveTo>
                  <a:pt x="1371600" y="0"/>
                </a:moveTo>
                <a:lnTo>
                  <a:pt x="0" y="627761"/>
                </a:lnTo>
                <a:lnTo>
                  <a:pt x="0" y="1429689"/>
                </a:lnTo>
                <a:lnTo>
                  <a:pt x="1371600" y="2057399"/>
                </a:lnTo>
                <a:lnTo>
                  <a:pt x="137160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200" y="1371599"/>
            <a:ext cx="1371600" cy="3352800"/>
          </a:xfrm>
          <a:custGeom>
            <a:avLst/>
            <a:gdLst/>
            <a:ahLst/>
            <a:cxnLst/>
            <a:rect l="l" t="t" r="r" b="b"/>
            <a:pathLst>
              <a:path w="1371600" h="3352800">
                <a:moveTo>
                  <a:pt x="1371600" y="1752600"/>
                </a:moveTo>
                <a:lnTo>
                  <a:pt x="0" y="2095500"/>
                </a:lnTo>
                <a:lnTo>
                  <a:pt x="0" y="3009900"/>
                </a:lnTo>
                <a:lnTo>
                  <a:pt x="1371600" y="3352800"/>
                </a:lnTo>
                <a:lnTo>
                  <a:pt x="1371600" y="1752600"/>
                </a:lnTo>
                <a:close/>
              </a:path>
              <a:path w="1371600" h="3352800">
                <a:moveTo>
                  <a:pt x="1371600" y="0"/>
                </a:moveTo>
                <a:lnTo>
                  <a:pt x="0" y="342900"/>
                </a:lnTo>
                <a:lnTo>
                  <a:pt x="0" y="1409700"/>
                </a:lnTo>
                <a:lnTo>
                  <a:pt x="1371600" y="1752600"/>
                </a:lnTo>
                <a:lnTo>
                  <a:pt x="137160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3741" y="173951"/>
            <a:ext cx="8531251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2710" marR="5080" indent="-135064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mic Sans MS" panose="030F0702030302020204" pitchFamily="66" charset="0"/>
              </a:rPr>
              <a:t>Opportunity</a:t>
            </a:r>
            <a:r>
              <a:rPr spc="5" dirty="0">
                <a:latin typeface="Comic Sans MS" panose="030F0702030302020204" pitchFamily="66" charset="0"/>
              </a:rPr>
              <a:t> </a:t>
            </a:r>
            <a:r>
              <a:rPr spc="-20" dirty="0">
                <a:latin typeface="Comic Sans MS" panose="030F0702030302020204" pitchFamily="66" charset="0"/>
              </a:rPr>
              <a:t>to</a:t>
            </a:r>
            <a:r>
              <a:rPr spc="-10" dirty="0">
                <a:latin typeface="Comic Sans MS" panose="030F0702030302020204" pitchFamily="66" charset="0"/>
              </a:rPr>
              <a:t> </a:t>
            </a:r>
            <a:r>
              <a:rPr spc="-15" dirty="0">
                <a:latin typeface="Comic Sans MS" panose="030F0702030302020204" pitchFamily="66" charset="0"/>
              </a:rPr>
              <a:t>boost</a:t>
            </a:r>
            <a:r>
              <a:rPr spc="-20" dirty="0">
                <a:latin typeface="Comic Sans MS" panose="030F0702030302020204" pitchFamily="66" charset="0"/>
              </a:rPr>
              <a:t> </a:t>
            </a:r>
            <a:r>
              <a:rPr spc="-15" dirty="0">
                <a:latin typeface="Comic Sans MS" panose="030F0702030302020204" pitchFamily="66" charset="0"/>
              </a:rPr>
              <a:t>topline </a:t>
            </a:r>
            <a:r>
              <a:rPr spc="-10" dirty="0">
                <a:latin typeface="Comic Sans MS" panose="030F0702030302020204" pitchFamily="66" charset="0"/>
              </a:rPr>
              <a:t>through </a:t>
            </a:r>
            <a:r>
              <a:rPr spc="-890" dirty="0">
                <a:latin typeface="Comic Sans MS" panose="030F0702030302020204" pitchFamily="66" charset="0"/>
              </a:rPr>
              <a:t> </a:t>
            </a:r>
            <a:r>
              <a:rPr spc="-15" dirty="0">
                <a:latin typeface="Comic Sans MS" panose="030F0702030302020204" pitchFamily="66" charset="0"/>
              </a:rPr>
              <a:t>discounting</a:t>
            </a:r>
            <a:r>
              <a:rPr spc="-10" dirty="0">
                <a:latin typeface="Comic Sans MS" panose="030F0702030302020204" pitchFamily="66" charset="0"/>
              </a:rPr>
              <a:t> realignment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8575" y="1343025"/>
            <a:ext cx="9201150" cy="1508760"/>
            <a:chOff x="-28575" y="1343025"/>
            <a:chExt cx="9201150" cy="1508760"/>
          </a:xfrm>
        </p:grpSpPr>
        <p:sp>
          <p:nvSpPr>
            <p:cNvPr id="6" name="object 6"/>
            <p:cNvSpPr/>
            <p:nvPr/>
          </p:nvSpPr>
          <p:spPr>
            <a:xfrm>
              <a:off x="0" y="1371600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5">
                  <a:moveTo>
                    <a:pt x="0" y="0"/>
                  </a:moveTo>
                  <a:lnTo>
                    <a:pt x="9144000" y="1650"/>
                  </a:lnTo>
                </a:path>
              </a:pathLst>
            </a:cu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9408" y="2116835"/>
              <a:ext cx="3175000" cy="688975"/>
            </a:xfrm>
            <a:custGeom>
              <a:avLst/>
              <a:gdLst/>
              <a:ahLst/>
              <a:cxnLst/>
              <a:rect l="l" t="t" r="r" b="b"/>
              <a:pathLst>
                <a:path w="3175000" h="688975">
                  <a:moveTo>
                    <a:pt x="373380" y="368808"/>
                  </a:moveTo>
                  <a:lnTo>
                    <a:pt x="0" y="368808"/>
                  </a:lnTo>
                  <a:lnTo>
                    <a:pt x="0" y="688848"/>
                  </a:lnTo>
                  <a:lnTo>
                    <a:pt x="373380" y="688848"/>
                  </a:lnTo>
                  <a:lnTo>
                    <a:pt x="373380" y="368808"/>
                  </a:lnTo>
                  <a:close/>
                </a:path>
                <a:path w="3175000" h="688975">
                  <a:moveTo>
                    <a:pt x="1307592" y="0"/>
                  </a:moveTo>
                  <a:lnTo>
                    <a:pt x="934212" y="0"/>
                  </a:lnTo>
                  <a:lnTo>
                    <a:pt x="934212" y="688848"/>
                  </a:lnTo>
                  <a:lnTo>
                    <a:pt x="1307592" y="688848"/>
                  </a:lnTo>
                  <a:lnTo>
                    <a:pt x="1307592" y="0"/>
                  </a:lnTo>
                  <a:close/>
                </a:path>
                <a:path w="3175000" h="688975">
                  <a:moveTo>
                    <a:pt x="2240280" y="234696"/>
                  </a:moveTo>
                  <a:lnTo>
                    <a:pt x="1866900" y="234696"/>
                  </a:lnTo>
                  <a:lnTo>
                    <a:pt x="1866900" y="688848"/>
                  </a:lnTo>
                  <a:lnTo>
                    <a:pt x="2240280" y="688848"/>
                  </a:lnTo>
                  <a:lnTo>
                    <a:pt x="2240280" y="234696"/>
                  </a:lnTo>
                  <a:close/>
                </a:path>
                <a:path w="3175000" h="688975">
                  <a:moveTo>
                    <a:pt x="3174492" y="553212"/>
                  </a:moveTo>
                  <a:lnTo>
                    <a:pt x="2801112" y="553212"/>
                  </a:lnTo>
                  <a:lnTo>
                    <a:pt x="2801112" y="688848"/>
                  </a:lnTo>
                  <a:lnTo>
                    <a:pt x="3174492" y="688848"/>
                  </a:lnTo>
                  <a:lnTo>
                    <a:pt x="3174492" y="553212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849367" y="1952244"/>
              <a:ext cx="3773804" cy="894715"/>
            </a:xfrm>
            <a:custGeom>
              <a:avLst/>
              <a:gdLst/>
              <a:ahLst/>
              <a:cxnLst/>
              <a:rect l="l" t="t" r="r" b="b"/>
              <a:pathLst>
                <a:path w="3773804" h="894714">
                  <a:moveTo>
                    <a:pt x="39624" y="853439"/>
                  </a:moveTo>
                  <a:lnTo>
                    <a:pt x="39624" y="0"/>
                  </a:lnTo>
                </a:path>
                <a:path w="3773804" h="894714">
                  <a:moveTo>
                    <a:pt x="0" y="853439"/>
                  </a:moveTo>
                  <a:lnTo>
                    <a:pt x="39624" y="853439"/>
                  </a:lnTo>
                </a:path>
                <a:path w="3773804" h="894714">
                  <a:moveTo>
                    <a:pt x="0" y="640079"/>
                  </a:moveTo>
                  <a:lnTo>
                    <a:pt x="39624" y="640079"/>
                  </a:lnTo>
                </a:path>
                <a:path w="3773804" h="894714">
                  <a:moveTo>
                    <a:pt x="0" y="426719"/>
                  </a:moveTo>
                  <a:lnTo>
                    <a:pt x="39624" y="426719"/>
                  </a:lnTo>
                </a:path>
                <a:path w="3773804" h="894714">
                  <a:moveTo>
                    <a:pt x="0" y="213359"/>
                  </a:moveTo>
                  <a:lnTo>
                    <a:pt x="39624" y="213359"/>
                  </a:lnTo>
                </a:path>
                <a:path w="3773804" h="894714">
                  <a:moveTo>
                    <a:pt x="0" y="0"/>
                  </a:moveTo>
                  <a:lnTo>
                    <a:pt x="39624" y="0"/>
                  </a:lnTo>
                </a:path>
                <a:path w="3773804" h="894714">
                  <a:moveTo>
                    <a:pt x="39624" y="853439"/>
                  </a:moveTo>
                  <a:lnTo>
                    <a:pt x="3773424" y="853439"/>
                  </a:lnTo>
                </a:path>
                <a:path w="3773804" h="894714">
                  <a:moveTo>
                    <a:pt x="39624" y="853439"/>
                  </a:moveTo>
                  <a:lnTo>
                    <a:pt x="39624" y="894588"/>
                  </a:lnTo>
                </a:path>
                <a:path w="3773804" h="894714">
                  <a:moveTo>
                    <a:pt x="973836" y="853439"/>
                  </a:moveTo>
                  <a:lnTo>
                    <a:pt x="973836" y="894588"/>
                  </a:lnTo>
                </a:path>
                <a:path w="3773804" h="894714">
                  <a:moveTo>
                    <a:pt x="1906524" y="853439"/>
                  </a:moveTo>
                  <a:lnTo>
                    <a:pt x="1906524" y="894588"/>
                  </a:lnTo>
                </a:path>
                <a:path w="3773804" h="894714">
                  <a:moveTo>
                    <a:pt x="2840736" y="853439"/>
                  </a:moveTo>
                  <a:lnTo>
                    <a:pt x="2840736" y="894588"/>
                  </a:lnTo>
                </a:path>
                <a:path w="3773804" h="894714">
                  <a:moveTo>
                    <a:pt x="3773424" y="853439"/>
                  </a:moveTo>
                  <a:lnTo>
                    <a:pt x="3773424" y="894588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66284" y="1788058"/>
            <a:ext cx="219075" cy="1092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000" spc="-5" dirty="0">
                <a:latin typeface="Calibri"/>
                <a:cs typeface="Calibri"/>
              </a:rPr>
              <a:t>8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5365" y="1540850"/>
            <a:ext cx="2553843" cy="3324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86740" marR="5080" indent="-574675">
              <a:lnSpc>
                <a:spcPct val="101899"/>
              </a:lnSpc>
              <a:spcBef>
                <a:spcPts val="80"/>
              </a:spcBef>
            </a:pP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Number of </a:t>
            </a:r>
            <a:r>
              <a:rPr sz="105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users </a:t>
            </a: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- </a:t>
            </a:r>
            <a:r>
              <a:rPr sz="105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average order </a:t>
            </a: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size </a:t>
            </a:r>
            <a:r>
              <a:rPr sz="1050" b="1" spc="-22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in</a:t>
            </a:r>
            <a:r>
              <a:rPr sz="1050" b="1" spc="-2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last</a:t>
            </a:r>
            <a:r>
              <a:rPr sz="1050" b="1" spc="-1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6</a:t>
            </a:r>
            <a:r>
              <a:rPr sz="105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05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months</a:t>
            </a:r>
            <a:endParaRPr sz="1050" dirty="0">
              <a:solidFill>
                <a:srgbClr val="0070C0"/>
              </a:solidFill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91037" y="1366837"/>
            <a:ext cx="4276725" cy="3085465"/>
            <a:chOff x="4491037" y="1366837"/>
            <a:chExt cx="4276725" cy="3085465"/>
          </a:xfrm>
        </p:grpSpPr>
        <p:sp>
          <p:nvSpPr>
            <p:cNvPr id="12" name="object 12"/>
            <p:cNvSpPr/>
            <p:nvPr/>
          </p:nvSpPr>
          <p:spPr>
            <a:xfrm>
              <a:off x="4495800" y="1371600"/>
              <a:ext cx="4267200" cy="1752600"/>
            </a:xfrm>
            <a:custGeom>
              <a:avLst/>
              <a:gdLst/>
              <a:ahLst/>
              <a:cxnLst/>
              <a:rect l="l" t="t" r="r" b="b"/>
              <a:pathLst>
                <a:path w="4267200" h="1752600">
                  <a:moveTo>
                    <a:pt x="0" y="1752600"/>
                  </a:moveTo>
                  <a:lnTo>
                    <a:pt x="4267200" y="175260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3020" y="3654551"/>
              <a:ext cx="3286125" cy="751840"/>
            </a:xfrm>
            <a:custGeom>
              <a:avLst/>
              <a:gdLst/>
              <a:ahLst/>
              <a:cxnLst/>
              <a:rect l="l" t="t" r="r" b="b"/>
              <a:pathLst>
                <a:path w="3286125" h="751839">
                  <a:moveTo>
                    <a:pt x="298704" y="522732"/>
                  </a:moveTo>
                  <a:lnTo>
                    <a:pt x="0" y="522732"/>
                  </a:lnTo>
                  <a:lnTo>
                    <a:pt x="0" y="751332"/>
                  </a:lnTo>
                  <a:lnTo>
                    <a:pt x="298704" y="751332"/>
                  </a:lnTo>
                  <a:lnTo>
                    <a:pt x="298704" y="522732"/>
                  </a:lnTo>
                  <a:close/>
                </a:path>
                <a:path w="3286125" h="751839">
                  <a:moveTo>
                    <a:pt x="1045464" y="144780"/>
                  </a:moveTo>
                  <a:lnTo>
                    <a:pt x="746760" y="144780"/>
                  </a:lnTo>
                  <a:lnTo>
                    <a:pt x="746760" y="751332"/>
                  </a:lnTo>
                  <a:lnTo>
                    <a:pt x="1045464" y="751332"/>
                  </a:lnTo>
                  <a:lnTo>
                    <a:pt x="1045464" y="144780"/>
                  </a:lnTo>
                  <a:close/>
                </a:path>
                <a:path w="3286125" h="751839">
                  <a:moveTo>
                    <a:pt x="1792224" y="0"/>
                  </a:moveTo>
                  <a:lnTo>
                    <a:pt x="1493520" y="0"/>
                  </a:lnTo>
                  <a:lnTo>
                    <a:pt x="1493520" y="751332"/>
                  </a:lnTo>
                  <a:lnTo>
                    <a:pt x="1792224" y="751332"/>
                  </a:lnTo>
                  <a:lnTo>
                    <a:pt x="1792224" y="0"/>
                  </a:lnTo>
                  <a:close/>
                </a:path>
                <a:path w="3286125" h="751839">
                  <a:moveTo>
                    <a:pt x="2538984" y="342900"/>
                  </a:moveTo>
                  <a:lnTo>
                    <a:pt x="2240280" y="342900"/>
                  </a:lnTo>
                  <a:lnTo>
                    <a:pt x="2240280" y="751332"/>
                  </a:lnTo>
                  <a:lnTo>
                    <a:pt x="2538984" y="751332"/>
                  </a:lnTo>
                  <a:lnTo>
                    <a:pt x="2538984" y="342900"/>
                  </a:lnTo>
                  <a:close/>
                </a:path>
                <a:path w="3286125" h="751839">
                  <a:moveTo>
                    <a:pt x="3285744" y="644652"/>
                  </a:moveTo>
                  <a:lnTo>
                    <a:pt x="2987040" y="644652"/>
                  </a:lnTo>
                  <a:lnTo>
                    <a:pt x="2987040" y="751332"/>
                  </a:lnTo>
                  <a:lnTo>
                    <a:pt x="3285744" y="751332"/>
                  </a:lnTo>
                  <a:lnTo>
                    <a:pt x="3285744" y="64465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9368" y="3566160"/>
              <a:ext cx="3773804" cy="881380"/>
            </a:xfrm>
            <a:custGeom>
              <a:avLst/>
              <a:gdLst/>
              <a:ahLst/>
              <a:cxnLst/>
              <a:rect l="l" t="t" r="r" b="b"/>
              <a:pathLst>
                <a:path w="3773804" h="881379">
                  <a:moveTo>
                    <a:pt x="39624" y="839723"/>
                  </a:moveTo>
                  <a:lnTo>
                    <a:pt x="39624" y="0"/>
                  </a:lnTo>
                </a:path>
                <a:path w="3773804" h="881379">
                  <a:moveTo>
                    <a:pt x="0" y="839723"/>
                  </a:moveTo>
                  <a:lnTo>
                    <a:pt x="39624" y="839723"/>
                  </a:lnTo>
                </a:path>
                <a:path w="3773804" h="881379">
                  <a:moveTo>
                    <a:pt x="0" y="559307"/>
                  </a:moveTo>
                  <a:lnTo>
                    <a:pt x="39624" y="559307"/>
                  </a:lnTo>
                </a:path>
                <a:path w="3773804" h="881379">
                  <a:moveTo>
                    <a:pt x="0" y="278891"/>
                  </a:moveTo>
                  <a:lnTo>
                    <a:pt x="39624" y="278891"/>
                  </a:lnTo>
                </a:path>
                <a:path w="3773804" h="881379">
                  <a:moveTo>
                    <a:pt x="0" y="0"/>
                  </a:moveTo>
                  <a:lnTo>
                    <a:pt x="39624" y="0"/>
                  </a:lnTo>
                </a:path>
                <a:path w="3773804" h="881379">
                  <a:moveTo>
                    <a:pt x="39624" y="839723"/>
                  </a:moveTo>
                  <a:lnTo>
                    <a:pt x="3773424" y="839723"/>
                  </a:lnTo>
                </a:path>
                <a:path w="3773804" h="881379">
                  <a:moveTo>
                    <a:pt x="39624" y="839723"/>
                  </a:moveTo>
                  <a:lnTo>
                    <a:pt x="39624" y="880871"/>
                  </a:lnTo>
                </a:path>
                <a:path w="3773804" h="881379">
                  <a:moveTo>
                    <a:pt x="786384" y="839723"/>
                  </a:moveTo>
                  <a:lnTo>
                    <a:pt x="786384" y="880871"/>
                  </a:lnTo>
                </a:path>
                <a:path w="3773804" h="881379">
                  <a:moveTo>
                    <a:pt x="1533144" y="839723"/>
                  </a:moveTo>
                  <a:lnTo>
                    <a:pt x="1533144" y="880871"/>
                  </a:lnTo>
                </a:path>
                <a:path w="3773804" h="881379">
                  <a:moveTo>
                    <a:pt x="2279904" y="839723"/>
                  </a:moveTo>
                  <a:lnTo>
                    <a:pt x="2279904" y="880871"/>
                  </a:lnTo>
                </a:path>
                <a:path w="3773804" h="881379">
                  <a:moveTo>
                    <a:pt x="3026664" y="839723"/>
                  </a:moveTo>
                  <a:lnTo>
                    <a:pt x="3026664" y="880871"/>
                  </a:lnTo>
                </a:path>
                <a:path w="3773804" h="881379">
                  <a:moveTo>
                    <a:pt x="3773424" y="839723"/>
                  </a:moveTo>
                  <a:lnTo>
                    <a:pt x="3773424" y="880871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95190" y="430390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6284" y="4023486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6284" y="3743325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6284" y="3462909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1155" y="4469129"/>
            <a:ext cx="66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Less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3393" y="4469129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spc="-15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85303" y="4469129"/>
            <a:ext cx="730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More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1001" y="2868548"/>
            <a:ext cx="3593465" cy="71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  <a:tabLst>
                <a:tab pos="1116330" algn="l"/>
                <a:tab pos="2050414" algn="l"/>
                <a:tab pos="2811145" algn="l"/>
              </a:tabLst>
            </a:pPr>
            <a:r>
              <a:rPr sz="1000" spc="-5" dirty="0">
                <a:latin typeface="Calibri"/>
                <a:cs typeface="Calibri"/>
              </a:rPr>
              <a:t>Less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300	300-350	350-400	More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400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Number</a:t>
            </a:r>
            <a:r>
              <a:rPr sz="12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of</a:t>
            </a: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users </a:t>
            </a:r>
            <a:r>
              <a:rPr sz="12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-</a:t>
            </a:r>
            <a:r>
              <a:rPr sz="12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number </a:t>
            </a:r>
            <a:r>
              <a:rPr sz="12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of</a:t>
            </a: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orders</a:t>
            </a:r>
            <a:r>
              <a:rPr sz="1200" b="1" spc="-2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in</a:t>
            </a:r>
            <a:r>
              <a:rPr sz="12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last </a:t>
            </a:r>
            <a:r>
              <a:rPr sz="12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6</a:t>
            </a: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months</a:t>
            </a:r>
            <a:endParaRPr sz="1200" dirty="0">
              <a:solidFill>
                <a:srgbClr val="0070C0"/>
              </a:solidFill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91037" y="3119437"/>
            <a:ext cx="4276725" cy="3679825"/>
            <a:chOff x="4491037" y="3119437"/>
            <a:chExt cx="4276725" cy="3679825"/>
          </a:xfrm>
        </p:grpSpPr>
        <p:sp>
          <p:nvSpPr>
            <p:cNvPr id="24" name="object 24"/>
            <p:cNvSpPr/>
            <p:nvPr/>
          </p:nvSpPr>
          <p:spPr>
            <a:xfrm>
              <a:off x="4495800" y="3124200"/>
              <a:ext cx="4267200" cy="1600200"/>
            </a:xfrm>
            <a:custGeom>
              <a:avLst/>
              <a:gdLst/>
              <a:ahLst/>
              <a:cxnLst/>
              <a:rect l="l" t="t" r="r" b="b"/>
              <a:pathLst>
                <a:path w="4267200" h="1600200">
                  <a:moveTo>
                    <a:pt x="0" y="1600200"/>
                  </a:moveTo>
                  <a:lnTo>
                    <a:pt x="4267200" y="160020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25212" y="5239511"/>
              <a:ext cx="3380740" cy="451484"/>
            </a:xfrm>
            <a:custGeom>
              <a:avLst/>
              <a:gdLst/>
              <a:ahLst/>
              <a:cxnLst/>
              <a:rect l="l" t="t" r="r" b="b"/>
              <a:pathLst>
                <a:path w="3380740" h="451485">
                  <a:moveTo>
                    <a:pt x="144780" y="94488"/>
                  </a:moveTo>
                  <a:lnTo>
                    <a:pt x="0" y="94488"/>
                  </a:lnTo>
                  <a:lnTo>
                    <a:pt x="0" y="451104"/>
                  </a:lnTo>
                  <a:lnTo>
                    <a:pt x="144780" y="451104"/>
                  </a:lnTo>
                  <a:lnTo>
                    <a:pt x="144780" y="94488"/>
                  </a:lnTo>
                  <a:close/>
                </a:path>
                <a:path w="3380740" h="451485">
                  <a:moveTo>
                    <a:pt x="504444" y="292608"/>
                  </a:moveTo>
                  <a:lnTo>
                    <a:pt x="359664" y="292608"/>
                  </a:lnTo>
                  <a:lnTo>
                    <a:pt x="359664" y="451104"/>
                  </a:lnTo>
                  <a:lnTo>
                    <a:pt x="504444" y="451104"/>
                  </a:lnTo>
                  <a:lnTo>
                    <a:pt x="504444" y="292608"/>
                  </a:lnTo>
                  <a:close/>
                </a:path>
                <a:path w="3380740" h="451485">
                  <a:moveTo>
                    <a:pt x="864108" y="233172"/>
                  </a:moveTo>
                  <a:lnTo>
                    <a:pt x="719328" y="233172"/>
                  </a:lnTo>
                  <a:lnTo>
                    <a:pt x="719328" y="451104"/>
                  </a:lnTo>
                  <a:lnTo>
                    <a:pt x="864108" y="451104"/>
                  </a:lnTo>
                  <a:lnTo>
                    <a:pt x="864108" y="233172"/>
                  </a:lnTo>
                  <a:close/>
                </a:path>
                <a:path w="3380740" h="451485">
                  <a:moveTo>
                    <a:pt x="1223772" y="204216"/>
                  </a:moveTo>
                  <a:lnTo>
                    <a:pt x="1078992" y="204216"/>
                  </a:lnTo>
                  <a:lnTo>
                    <a:pt x="1078992" y="451104"/>
                  </a:lnTo>
                  <a:lnTo>
                    <a:pt x="1223772" y="451104"/>
                  </a:lnTo>
                  <a:lnTo>
                    <a:pt x="1223772" y="204216"/>
                  </a:lnTo>
                  <a:close/>
                </a:path>
                <a:path w="3380740" h="451485">
                  <a:moveTo>
                    <a:pt x="1583436" y="121920"/>
                  </a:moveTo>
                  <a:lnTo>
                    <a:pt x="1438656" y="121920"/>
                  </a:lnTo>
                  <a:lnTo>
                    <a:pt x="1438656" y="451104"/>
                  </a:lnTo>
                  <a:lnTo>
                    <a:pt x="1583436" y="451104"/>
                  </a:lnTo>
                  <a:lnTo>
                    <a:pt x="1583436" y="121920"/>
                  </a:lnTo>
                  <a:close/>
                </a:path>
                <a:path w="3380740" h="451485">
                  <a:moveTo>
                    <a:pt x="1943100" y="25908"/>
                  </a:moveTo>
                  <a:lnTo>
                    <a:pt x="1798320" y="25908"/>
                  </a:lnTo>
                  <a:lnTo>
                    <a:pt x="1798320" y="451104"/>
                  </a:lnTo>
                  <a:lnTo>
                    <a:pt x="1943100" y="451104"/>
                  </a:lnTo>
                  <a:lnTo>
                    <a:pt x="1943100" y="25908"/>
                  </a:lnTo>
                  <a:close/>
                </a:path>
                <a:path w="3380740" h="451485">
                  <a:moveTo>
                    <a:pt x="2301240" y="242316"/>
                  </a:moveTo>
                  <a:lnTo>
                    <a:pt x="2157984" y="242316"/>
                  </a:lnTo>
                  <a:lnTo>
                    <a:pt x="2157984" y="451104"/>
                  </a:lnTo>
                  <a:lnTo>
                    <a:pt x="2301240" y="451104"/>
                  </a:lnTo>
                  <a:lnTo>
                    <a:pt x="2301240" y="242316"/>
                  </a:lnTo>
                  <a:close/>
                </a:path>
                <a:path w="3380740" h="451485">
                  <a:moveTo>
                    <a:pt x="2660904" y="216408"/>
                  </a:moveTo>
                  <a:lnTo>
                    <a:pt x="2517648" y="216408"/>
                  </a:lnTo>
                  <a:lnTo>
                    <a:pt x="2517648" y="451104"/>
                  </a:lnTo>
                  <a:lnTo>
                    <a:pt x="2660904" y="451104"/>
                  </a:lnTo>
                  <a:lnTo>
                    <a:pt x="2660904" y="216408"/>
                  </a:lnTo>
                  <a:close/>
                </a:path>
                <a:path w="3380740" h="451485">
                  <a:moveTo>
                    <a:pt x="3020568" y="0"/>
                  </a:moveTo>
                  <a:lnTo>
                    <a:pt x="2877312" y="0"/>
                  </a:lnTo>
                  <a:lnTo>
                    <a:pt x="2877312" y="451104"/>
                  </a:lnTo>
                  <a:lnTo>
                    <a:pt x="3020568" y="451104"/>
                  </a:lnTo>
                  <a:lnTo>
                    <a:pt x="3020568" y="0"/>
                  </a:lnTo>
                  <a:close/>
                </a:path>
                <a:path w="3380740" h="451485">
                  <a:moveTo>
                    <a:pt x="3380232" y="182880"/>
                  </a:moveTo>
                  <a:lnTo>
                    <a:pt x="3236976" y="182880"/>
                  </a:lnTo>
                  <a:lnTo>
                    <a:pt x="3236976" y="451104"/>
                  </a:lnTo>
                  <a:lnTo>
                    <a:pt x="3380232" y="451104"/>
                  </a:lnTo>
                  <a:lnTo>
                    <a:pt x="3380232" y="18288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7383" y="5166360"/>
              <a:ext cx="3636645" cy="1628139"/>
            </a:xfrm>
            <a:custGeom>
              <a:avLst/>
              <a:gdLst/>
              <a:ahLst/>
              <a:cxnLst/>
              <a:rect l="l" t="t" r="r" b="b"/>
              <a:pathLst>
                <a:path w="3636645" h="1628140">
                  <a:moveTo>
                    <a:pt x="41148" y="524255"/>
                  </a:moveTo>
                  <a:lnTo>
                    <a:pt x="41148" y="0"/>
                  </a:lnTo>
                </a:path>
                <a:path w="3636645" h="1628140">
                  <a:moveTo>
                    <a:pt x="0" y="524255"/>
                  </a:moveTo>
                  <a:lnTo>
                    <a:pt x="41148" y="524255"/>
                  </a:lnTo>
                </a:path>
                <a:path w="3636645" h="1628140">
                  <a:moveTo>
                    <a:pt x="0" y="458723"/>
                  </a:moveTo>
                  <a:lnTo>
                    <a:pt x="41148" y="458723"/>
                  </a:lnTo>
                </a:path>
                <a:path w="3636645" h="1628140">
                  <a:moveTo>
                    <a:pt x="0" y="393191"/>
                  </a:moveTo>
                  <a:lnTo>
                    <a:pt x="41148" y="393191"/>
                  </a:lnTo>
                </a:path>
                <a:path w="3636645" h="1628140">
                  <a:moveTo>
                    <a:pt x="0" y="327659"/>
                  </a:moveTo>
                  <a:lnTo>
                    <a:pt x="41148" y="327659"/>
                  </a:lnTo>
                </a:path>
                <a:path w="3636645" h="1628140">
                  <a:moveTo>
                    <a:pt x="0" y="262127"/>
                  </a:moveTo>
                  <a:lnTo>
                    <a:pt x="41148" y="262127"/>
                  </a:lnTo>
                </a:path>
                <a:path w="3636645" h="1628140">
                  <a:moveTo>
                    <a:pt x="0" y="196595"/>
                  </a:moveTo>
                  <a:lnTo>
                    <a:pt x="41148" y="196595"/>
                  </a:lnTo>
                </a:path>
                <a:path w="3636645" h="1628140">
                  <a:moveTo>
                    <a:pt x="0" y="131063"/>
                  </a:moveTo>
                  <a:lnTo>
                    <a:pt x="41148" y="131063"/>
                  </a:lnTo>
                </a:path>
                <a:path w="3636645" h="1628140">
                  <a:moveTo>
                    <a:pt x="0" y="65531"/>
                  </a:moveTo>
                  <a:lnTo>
                    <a:pt x="41148" y="65531"/>
                  </a:lnTo>
                </a:path>
                <a:path w="3636645" h="1628140">
                  <a:moveTo>
                    <a:pt x="0" y="0"/>
                  </a:moveTo>
                  <a:lnTo>
                    <a:pt x="41148" y="0"/>
                  </a:lnTo>
                </a:path>
                <a:path w="3636645" h="1628140">
                  <a:moveTo>
                    <a:pt x="41148" y="524255"/>
                  </a:moveTo>
                  <a:lnTo>
                    <a:pt x="3636264" y="524255"/>
                  </a:lnTo>
                </a:path>
                <a:path w="3636645" h="1628140">
                  <a:moveTo>
                    <a:pt x="41148" y="524255"/>
                  </a:moveTo>
                  <a:lnTo>
                    <a:pt x="41148" y="565403"/>
                  </a:lnTo>
                </a:path>
                <a:path w="3636645" h="1628140">
                  <a:moveTo>
                    <a:pt x="41148" y="524255"/>
                  </a:moveTo>
                  <a:lnTo>
                    <a:pt x="41148" y="1382267"/>
                  </a:lnTo>
                </a:path>
                <a:path w="3636645" h="1628140">
                  <a:moveTo>
                    <a:pt x="400812" y="524255"/>
                  </a:moveTo>
                  <a:lnTo>
                    <a:pt x="400812" y="565403"/>
                  </a:lnTo>
                </a:path>
                <a:path w="3636645" h="1628140">
                  <a:moveTo>
                    <a:pt x="400812" y="524255"/>
                  </a:moveTo>
                  <a:lnTo>
                    <a:pt x="400812" y="1382267"/>
                  </a:lnTo>
                </a:path>
                <a:path w="3636645" h="1628140">
                  <a:moveTo>
                    <a:pt x="760476" y="524255"/>
                  </a:moveTo>
                  <a:lnTo>
                    <a:pt x="760476" y="565403"/>
                  </a:lnTo>
                </a:path>
                <a:path w="3636645" h="1628140">
                  <a:moveTo>
                    <a:pt x="760476" y="524255"/>
                  </a:moveTo>
                  <a:lnTo>
                    <a:pt x="760476" y="1382267"/>
                  </a:lnTo>
                </a:path>
                <a:path w="3636645" h="1628140">
                  <a:moveTo>
                    <a:pt x="1120139" y="524255"/>
                  </a:moveTo>
                  <a:lnTo>
                    <a:pt x="1120139" y="565403"/>
                  </a:lnTo>
                </a:path>
                <a:path w="3636645" h="1628140">
                  <a:moveTo>
                    <a:pt x="1120139" y="524255"/>
                  </a:moveTo>
                  <a:lnTo>
                    <a:pt x="1120139" y="1382267"/>
                  </a:lnTo>
                </a:path>
                <a:path w="3636645" h="1628140">
                  <a:moveTo>
                    <a:pt x="1478279" y="524255"/>
                  </a:moveTo>
                  <a:lnTo>
                    <a:pt x="1478279" y="565403"/>
                  </a:lnTo>
                </a:path>
                <a:path w="3636645" h="1628140">
                  <a:moveTo>
                    <a:pt x="1478279" y="524255"/>
                  </a:moveTo>
                  <a:lnTo>
                    <a:pt x="1478279" y="1382267"/>
                  </a:lnTo>
                </a:path>
                <a:path w="3636645" h="1628140">
                  <a:moveTo>
                    <a:pt x="1837943" y="524255"/>
                  </a:moveTo>
                  <a:lnTo>
                    <a:pt x="1837943" y="565403"/>
                  </a:lnTo>
                </a:path>
                <a:path w="3636645" h="1628140">
                  <a:moveTo>
                    <a:pt x="1837943" y="524255"/>
                  </a:moveTo>
                  <a:lnTo>
                    <a:pt x="1837943" y="1382267"/>
                  </a:lnTo>
                </a:path>
                <a:path w="3636645" h="1628140">
                  <a:moveTo>
                    <a:pt x="2197608" y="524255"/>
                  </a:moveTo>
                  <a:lnTo>
                    <a:pt x="2197608" y="565403"/>
                  </a:lnTo>
                </a:path>
                <a:path w="3636645" h="1628140">
                  <a:moveTo>
                    <a:pt x="2197608" y="524255"/>
                  </a:moveTo>
                  <a:lnTo>
                    <a:pt x="2197608" y="1382267"/>
                  </a:lnTo>
                </a:path>
                <a:path w="3636645" h="1628140">
                  <a:moveTo>
                    <a:pt x="2557271" y="524255"/>
                  </a:moveTo>
                  <a:lnTo>
                    <a:pt x="2557271" y="565403"/>
                  </a:lnTo>
                </a:path>
                <a:path w="3636645" h="1628140">
                  <a:moveTo>
                    <a:pt x="2557271" y="524255"/>
                  </a:moveTo>
                  <a:lnTo>
                    <a:pt x="2557271" y="1382267"/>
                  </a:lnTo>
                </a:path>
                <a:path w="3636645" h="1628140">
                  <a:moveTo>
                    <a:pt x="2916936" y="524255"/>
                  </a:moveTo>
                  <a:lnTo>
                    <a:pt x="2916936" y="565403"/>
                  </a:lnTo>
                </a:path>
                <a:path w="3636645" h="1628140">
                  <a:moveTo>
                    <a:pt x="2916936" y="524255"/>
                  </a:moveTo>
                  <a:lnTo>
                    <a:pt x="2916936" y="1382267"/>
                  </a:lnTo>
                </a:path>
                <a:path w="3636645" h="1628140">
                  <a:moveTo>
                    <a:pt x="3276599" y="524255"/>
                  </a:moveTo>
                  <a:lnTo>
                    <a:pt x="3276599" y="565403"/>
                  </a:lnTo>
                </a:path>
                <a:path w="3636645" h="1628140">
                  <a:moveTo>
                    <a:pt x="3276599" y="524255"/>
                  </a:moveTo>
                  <a:lnTo>
                    <a:pt x="3276599" y="1382267"/>
                  </a:lnTo>
                </a:path>
                <a:path w="3636645" h="1628140">
                  <a:moveTo>
                    <a:pt x="3636264" y="524255"/>
                  </a:moveTo>
                  <a:lnTo>
                    <a:pt x="3636264" y="565403"/>
                  </a:lnTo>
                </a:path>
                <a:path w="3636645" h="1628140">
                  <a:moveTo>
                    <a:pt x="3636264" y="524255"/>
                  </a:moveTo>
                  <a:lnTo>
                    <a:pt x="3636264" y="1382267"/>
                  </a:lnTo>
                </a:path>
                <a:path w="3636645" h="1628140">
                  <a:moveTo>
                    <a:pt x="41148" y="1382267"/>
                  </a:moveTo>
                  <a:lnTo>
                    <a:pt x="41148" y="1627632"/>
                  </a:lnTo>
                </a:path>
                <a:path w="3636645" h="1628140">
                  <a:moveTo>
                    <a:pt x="760476" y="1382267"/>
                  </a:moveTo>
                  <a:lnTo>
                    <a:pt x="760476" y="1627632"/>
                  </a:lnTo>
                </a:path>
                <a:path w="3636645" h="1628140">
                  <a:moveTo>
                    <a:pt x="1120139" y="1382267"/>
                  </a:moveTo>
                  <a:lnTo>
                    <a:pt x="1120139" y="1627632"/>
                  </a:lnTo>
                </a:path>
                <a:path w="3636645" h="1628140">
                  <a:moveTo>
                    <a:pt x="1478279" y="1382267"/>
                  </a:moveTo>
                  <a:lnTo>
                    <a:pt x="1478279" y="1627632"/>
                  </a:lnTo>
                </a:path>
                <a:path w="3636645" h="1628140">
                  <a:moveTo>
                    <a:pt x="2197608" y="1382267"/>
                  </a:moveTo>
                  <a:lnTo>
                    <a:pt x="2197608" y="1627632"/>
                  </a:lnTo>
                </a:path>
                <a:path w="3636645" h="1628140">
                  <a:moveTo>
                    <a:pt x="2916936" y="1382267"/>
                  </a:moveTo>
                  <a:lnTo>
                    <a:pt x="2916936" y="1627632"/>
                  </a:lnTo>
                </a:path>
                <a:path w="3636645" h="1628140">
                  <a:moveTo>
                    <a:pt x="3276599" y="1382267"/>
                  </a:moveTo>
                  <a:lnTo>
                    <a:pt x="3276599" y="1627632"/>
                  </a:lnTo>
                </a:path>
                <a:path w="3636645" h="1628140">
                  <a:moveTo>
                    <a:pt x="3636264" y="1382267"/>
                  </a:moveTo>
                  <a:lnTo>
                    <a:pt x="3636264" y="1627632"/>
                  </a:lnTo>
                </a:path>
              </a:pathLst>
            </a:custGeom>
            <a:solidFill>
              <a:srgbClr val="C00000"/>
            </a:solidFill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66284" y="5589219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6284" y="5523382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600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66284" y="5457850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700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6284" y="5392039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800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66284" y="5325821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9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6284" y="5260594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6284" y="5194808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100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66284" y="5129276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200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66284" y="5063490"/>
            <a:ext cx="34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300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34102" y="5759788"/>
            <a:ext cx="152400" cy="44830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Bad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Day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3765" y="5761040"/>
            <a:ext cx="152400" cy="295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Mary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2820" y="5760599"/>
            <a:ext cx="152400" cy="433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spc="-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5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f</a:t>
            </a:r>
            <a:r>
              <a:rPr sz="1000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2713" y="5761137"/>
            <a:ext cx="152400" cy="403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Or</a:t>
            </a:r>
            <a:r>
              <a:rPr sz="1000" dirty="0">
                <a:latin typeface="Calibri"/>
                <a:cs typeface="Calibri"/>
              </a:rPr>
              <a:t>ange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95034" y="5760613"/>
            <a:ext cx="2105025" cy="793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9375" algn="ctr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Subtropic</a:t>
            </a:r>
            <a:endParaRPr sz="1000">
              <a:latin typeface="Calibri"/>
              <a:cs typeface="Calibri"/>
            </a:endParaRPr>
          </a:p>
          <a:p>
            <a:pPr marL="79375" algn="ctr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latin typeface="Calibri"/>
                <a:cs typeface="Calibri"/>
              </a:rPr>
              <a:t>Ap</a:t>
            </a:r>
            <a:r>
              <a:rPr sz="1000" spc="5" dirty="0">
                <a:latin typeface="Calibri"/>
                <a:cs typeface="Calibri"/>
              </a:rPr>
              <a:t>p</a:t>
            </a:r>
            <a:r>
              <a:rPr sz="1000" dirty="0">
                <a:latin typeface="Calibri"/>
                <a:cs typeface="Calibri"/>
              </a:rPr>
              <a:t>le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q</a:t>
            </a:r>
            <a:r>
              <a:rPr sz="1000" spc="-10" dirty="0">
                <a:latin typeface="Calibri"/>
                <a:cs typeface="Calibri"/>
              </a:rPr>
              <a:t>u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h</a:t>
            </a:r>
            <a:endParaRPr sz="1000">
              <a:latin typeface="Calibri"/>
              <a:cs typeface="Calibri"/>
            </a:endParaRPr>
          </a:p>
          <a:p>
            <a:pPr marL="12065" marR="5715" algn="ctr">
              <a:lnSpc>
                <a:spcPct val="101600"/>
              </a:lnSpc>
              <a:spcBef>
                <a:spcPts val="390"/>
              </a:spcBef>
            </a:pPr>
            <a:r>
              <a:rPr sz="1000" spc="-5" dirty="0">
                <a:latin typeface="Calibri"/>
                <a:cs typeface="Calibri"/>
              </a:rPr>
              <a:t>Subtropic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Or</a:t>
            </a:r>
            <a:r>
              <a:rPr sz="1000" dirty="0">
                <a:latin typeface="Calibri"/>
                <a:cs typeface="Calibri"/>
              </a:rPr>
              <a:t>ange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quash</a:t>
            </a:r>
            <a:endParaRPr sz="1000">
              <a:latin typeface="Calibri"/>
              <a:cs typeface="Calibri"/>
            </a:endParaRPr>
          </a:p>
          <a:p>
            <a:pPr marL="118110" marR="5080" algn="ctr">
              <a:lnSpc>
                <a:spcPct val="101600"/>
              </a:lnSpc>
              <a:spcBef>
                <a:spcPts val="395"/>
              </a:spcBef>
            </a:pPr>
            <a:r>
              <a:rPr sz="1000" spc="5" dirty="0">
                <a:latin typeface="Calibri"/>
                <a:cs typeface="Calibri"/>
              </a:rPr>
              <a:t>G</a:t>
            </a:r>
            <a:r>
              <a:rPr sz="1000" dirty="0">
                <a:latin typeface="Calibri"/>
                <a:cs typeface="Calibri"/>
              </a:rPr>
              <a:t>ol</a:t>
            </a:r>
            <a:r>
              <a:rPr sz="1000" spc="-10" dirty="0">
                <a:latin typeface="Calibri"/>
                <a:cs typeface="Calibri"/>
              </a:rPr>
              <a:t>d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n grain  </a:t>
            </a:r>
            <a:r>
              <a:rPr sz="1000" spc="-5" dirty="0">
                <a:latin typeface="Calibri"/>
                <a:cs typeface="Calibri"/>
              </a:rPr>
              <a:t>1kg</a:t>
            </a:r>
            <a:endParaRPr sz="1000">
              <a:latin typeface="Calibri"/>
              <a:cs typeface="Calibri"/>
            </a:endParaRPr>
          </a:p>
          <a:p>
            <a:pPr marL="118110" marR="5080" algn="ctr">
              <a:lnSpc>
                <a:spcPct val="101800"/>
              </a:lnSpc>
              <a:spcBef>
                <a:spcPts val="390"/>
              </a:spcBef>
            </a:pPr>
            <a:r>
              <a:rPr sz="1000" spc="5" dirty="0">
                <a:latin typeface="Calibri"/>
                <a:cs typeface="Calibri"/>
              </a:rPr>
              <a:t>G</a:t>
            </a:r>
            <a:r>
              <a:rPr sz="1000" dirty="0">
                <a:latin typeface="Calibri"/>
                <a:cs typeface="Calibri"/>
              </a:rPr>
              <a:t>ol</a:t>
            </a:r>
            <a:r>
              <a:rPr sz="1000" spc="-10" dirty="0">
                <a:latin typeface="Calibri"/>
                <a:cs typeface="Calibri"/>
              </a:rPr>
              <a:t>d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n grain  </a:t>
            </a:r>
            <a:r>
              <a:rPr sz="1000" spc="-5" dirty="0">
                <a:latin typeface="Calibri"/>
                <a:cs typeface="Calibri"/>
              </a:rPr>
              <a:t>2kg</a:t>
            </a:r>
            <a:endParaRPr sz="1000">
              <a:latin typeface="Calibri"/>
              <a:cs typeface="Calibri"/>
            </a:endParaRPr>
          </a:p>
          <a:p>
            <a:pPr marL="377825" marR="5080" algn="ctr">
              <a:lnSpc>
                <a:spcPct val="101800"/>
              </a:lnSpc>
              <a:spcBef>
                <a:spcPts val="385"/>
              </a:spcBef>
            </a:pPr>
            <a:r>
              <a:rPr sz="1000" dirty="0">
                <a:latin typeface="Calibri"/>
                <a:cs typeface="Calibri"/>
              </a:rPr>
              <a:t>Ara</a:t>
            </a:r>
            <a:r>
              <a:rPr sz="1000" spc="5" dirty="0">
                <a:latin typeface="Calibri"/>
                <a:cs typeface="Calibri"/>
              </a:rPr>
              <a:t>b</a:t>
            </a:r>
            <a:r>
              <a:rPr sz="1000" dirty="0">
                <a:latin typeface="Calibri"/>
                <a:cs typeface="Calibri"/>
              </a:rPr>
              <a:t>ian  </a:t>
            </a:r>
            <a:r>
              <a:rPr sz="1000" spc="-5" dirty="0">
                <a:latin typeface="Calibri"/>
                <a:cs typeface="Calibri"/>
              </a:rPr>
              <a:t>Delight</a:t>
            </a:r>
            <a:endParaRPr sz="1000">
              <a:latin typeface="Calibri"/>
              <a:cs typeface="Calibri"/>
            </a:endParaRPr>
          </a:p>
          <a:p>
            <a:pPr marL="349885" marR="5715" algn="ctr">
              <a:lnSpc>
                <a:spcPct val="101800"/>
              </a:lnSpc>
              <a:spcBef>
                <a:spcPts val="390"/>
              </a:spcBef>
            </a:pPr>
            <a:r>
              <a:rPr sz="1000" dirty="0">
                <a:latin typeface="Calibri"/>
                <a:cs typeface="Calibri"/>
              </a:rPr>
              <a:t>M</a:t>
            </a:r>
            <a:r>
              <a:rPr sz="1000" spc="5" dirty="0">
                <a:latin typeface="Calibri"/>
                <a:cs typeface="Calibri"/>
              </a:rPr>
              <a:t>um</a:t>
            </a:r>
            <a:r>
              <a:rPr sz="100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z  </a:t>
            </a:r>
            <a:r>
              <a:rPr sz="1000" spc="-5" dirty="0">
                <a:latin typeface="Calibri"/>
                <a:cs typeface="Calibri"/>
              </a:rPr>
              <a:t>Mahal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71059" y="6612432"/>
            <a:ext cx="414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Biscuits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35828" y="6612432"/>
            <a:ext cx="674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Coffee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Fruit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42658" y="6612432"/>
            <a:ext cx="548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Fruit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Juice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5910" y="6612432"/>
            <a:ext cx="240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Ri</a:t>
            </a:r>
            <a:r>
              <a:rPr sz="100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67598" y="6612432"/>
            <a:ext cx="573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650" algn="l"/>
              </a:tabLst>
            </a:pPr>
            <a:r>
              <a:rPr sz="1000" spc="-10" dirty="0">
                <a:latin typeface="Calibri"/>
                <a:cs typeface="Calibri"/>
              </a:rPr>
              <a:t>Sal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	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93383" y="4488084"/>
            <a:ext cx="1566418" cy="527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8825" algn="l"/>
              </a:tabLst>
            </a:pPr>
            <a:r>
              <a:rPr sz="1000" spc="-5" dirty="0">
                <a:latin typeface="Calibri"/>
                <a:cs typeface="Calibri"/>
              </a:rPr>
              <a:t>25-30	30-35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Calibri"/>
              <a:cs typeface="Calibri"/>
            </a:endParaRPr>
          </a:p>
          <a:p>
            <a:pPr marL="29019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Sales</a:t>
            </a:r>
            <a:r>
              <a:rPr sz="1200" b="1" spc="-3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-</a:t>
            </a:r>
            <a:r>
              <a:rPr sz="1200" b="1" spc="-3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volumes</a:t>
            </a:r>
            <a:endParaRPr sz="1200" dirty="0">
              <a:solidFill>
                <a:srgbClr val="0070C0"/>
              </a:solidFill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62" y="2750390"/>
            <a:ext cx="8753348" cy="4126463"/>
            <a:chOff x="762" y="2731536"/>
            <a:chExt cx="8753348" cy="4126463"/>
          </a:xfrm>
        </p:grpSpPr>
        <p:sp>
          <p:nvSpPr>
            <p:cNvPr id="48" name="object 48"/>
            <p:cNvSpPr/>
            <p:nvPr/>
          </p:nvSpPr>
          <p:spPr>
            <a:xfrm>
              <a:off x="4495800" y="4724399"/>
              <a:ext cx="4258310" cy="2133600"/>
            </a:xfrm>
            <a:custGeom>
              <a:avLst/>
              <a:gdLst/>
              <a:ahLst/>
              <a:cxnLst/>
              <a:rect l="l" t="t" r="r" b="b"/>
              <a:pathLst>
                <a:path w="4258309" h="2133600">
                  <a:moveTo>
                    <a:pt x="0" y="2133600"/>
                  </a:moveTo>
                  <a:lnTo>
                    <a:pt x="4258056" y="2133600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3675" y="4775565"/>
              <a:ext cx="658942" cy="445091"/>
            </a:xfrm>
            <a:custGeom>
              <a:avLst/>
              <a:gdLst/>
              <a:ahLst/>
              <a:cxnLst/>
              <a:rect l="l" t="t" r="r" b="b"/>
              <a:pathLst>
                <a:path w="522605" h="482600">
                  <a:moveTo>
                    <a:pt x="0" y="0"/>
                  </a:moveTo>
                  <a:lnTo>
                    <a:pt x="522477" y="48209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13382" y="3991864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7669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94714" y="2731536"/>
              <a:ext cx="620395" cy="549910"/>
            </a:xfrm>
            <a:custGeom>
              <a:avLst/>
              <a:gdLst/>
              <a:ahLst/>
              <a:cxnLst/>
              <a:rect l="l" t="t" r="r" b="b"/>
              <a:pathLst>
                <a:path w="620394" h="549910">
                  <a:moveTo>
                    <a:pt x="0" y="549909"/>
                  </a:moveTo>
                  <a:lnTo>
                    <a:pt x="619887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" y="2865882"/>
              <a:ext cx="2250947" cy="2250947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53" name="object 53"/>
            <p:cNvSpPr/>
            <p:nvPr/>
          </p:nvSpPr>
          <p:spPr>
            <a:xfrm>
              <a:off x="762" y="2865882"/>
              <a:ext cx="2251075" cy="2251075"/>
            </a:xfrm>
            <a:custGeom>
              <a:avLst/>
              <a:gdLst/>
              <a:ahLst/>
              <a:cxnLst/>
              <a:rect l="l" t="t" r="r" b="b"/>
              <a:pathLst>
                <a:path w="2251075" h="2251075">
                  <a:moveTo>
                    <a:pt x="0" y="1125473"/>
                  </a:moveTo>
                  <a:lnTo>
                    <a:pt x="1039" y="1076656"/>
                  </a:lnTo>
                  <a:lnTo>
                    <a:pt x="4131" y="1028370"/>
                  </a:lnTo>
                  <a:lnTo>
                    <a:pt x="9231" y="980656"/>
                  </a:lnTo>
                  <a:lnTo>
                    <a:pt x="16299" y="933558"/>
                  </a:lnTo>
                  <a:lnTo>
                    <a:pt x="25292" y="887118"/>
                  </a:lnTo>
                  <a:lnTo>
                    <a:pt x="36167" y="841377"/>
                  </a:lnTo>
                  <a:lnTo>
                    <a:pt x="48882" y="796379"/>
                  </a:lnTo>
                  <a:lnTo>
                    <a:pt x="63396" y="752165"/>
                  </a:lnTo>
                  <a:lnTo>
                    <a:pt x="79666" y="708777"/>
                  </a:lnTo>
                  <a:lnTo>
                    <a:pt x="97649" y="666259"/>
                  </a:lnTo>
                  <a:lnTo>
                    <a:pt x="117304" y="624651"/>
                  </a:lnTo>
                  <a:lnTo>
                    <a:pt x="138587" y="583997"/>
                  </a:lnTo>
                  <a:lnTo>
                    <a:pt x="161458" y="544339"/>
                  </a:lnTo>
                  <a:lnTo>
                    <a:pt x="185874" y="505718"/>
                  </a:lnTo>
                  <a:lnTo>
                    <a:pt x="211792" y="468177"/>
                  </a:lnTo>
                  <a:lnTo>
                    <a:pt x="239171" y="431759"/>
                  </a:lnTo>
                  <a:lnTo>
                    <a:pt x="267967" y="396505"/>
                  </a:lnTo>
                  <a:lnTo>
                    <a:pt x="298140" y="362458"/>
                  </a:lnTo>
                  <a:lnTo>
                    <a:pt x="329645" y="329660"/>
                  </a:lnTo>
                  <a:lnTo>
                    <a:pt x="362443" y="298153"/>
                  </a:lnTo>
                  <a:lnTo>
                    <a:pt x="396489" y="267980"/>
                  </a:lnTo>
                  <a:lnTo>
                    <a:pt x="431743" y="239182"/>
                  </a:lnTo>
                  <a:lnTo>
                    <a:pt x="468161" y="211803"/>
                  </a:lnTo>
                  <a:lnTo>
                    <a:pt x="505701" y="185884"/>
                  </a:lnTo>
                  <a:lnTo>
                    <a:pt x="544322" y="161467"/>
                  </a:lnTo>
                  <a:lnTo>
                    <a:pt x="583980" y="138595"/>
                  </a:lnTo>
                  <a:lnTo>
                    <a:pt x="624635" y="117310"/>
                  </a:lnTo>
                  <a:lnTo>
                    <a:pt x="666242" y="97655"/>
                  </a:lnTo>
                  <a:lnTo>
                    <a:pt x="708762" y="79671"/>
                  </a:lnTo>
                  <a:lnTo>
                    <a:pt x="752150" y="63400"/>
                  </a:lnTo>
                  <a:lnTo>
                    <a:pt x="796365" y="48886"/>
                  </a:lnTo>
                  <a:lnTo>
                    <a:pt x="841364" y="36169"/>
                  </a:lnTo>
                  <a:lnTo>
                    <a:pt x="887106" y="25293"/>
                  </a:lnTo>
                  <a:lnTo>
                    <a:pt x="933549" y="16300"/>
                  </a:lnTo>
                  <a:lnTo>
                    <a:pt x="980649" y="9232"/>
                  </a:lnTo>
                  <a:lnTo>
                    <a:pt x="1028364" y="4131"/>
                  </a:lnTo>
                  <a:lnTo>
                    <a:pt x="1076653" y="1039"/>
                  </a:lnTo>
                  <a:lnTo>
                    <a:pt x="1125474" y="0"/>
                  </a:lnTo>
                  <a:lnTo>
                    <a:pt x="1174291" y="1039"/>
                  </a:lnTo>
                  <a:lnTo>
                    <a:pt x="1222577" y="4131"/>
                  </a:lnTo>
                  <a:lnTo>
                    <a:pt x="1270291" y="9232"/>
                  </a:lnTo>
                  <a:lnTo>
                    <a:pt x="1317389" y="16300"/>
                  </a:lnTo>
                  <a:lnTo>
                    <a:pt x="1363829" y="25293"/>
                  </a:lnTo>
                  <a:lnTo>
                    <a:pt x="1409570" y="36169"/>
                  </a:lnTo>
                  <a:lnTo>
                    <a:pt x="1454568" y="48886"/>
                  </a:lnTo>
                  <a:lnTo>
                    <a:pt x="1498782" y="63400"/>
                  </a:lnTo>
                  <a:lnTo>
                    <a:pt x="1542170" y="79671"/>
                  </a:lnTo>
                  <a:lnTo>
                    <a:pt x="1584688" y="97655"/>
                  </a:lnTo>
                  <a:lnTo>
                    <a:pt x="1626296" y="117310"/>
                  </a:lnTo>
                  <a:lnTo>
                    <a:pt x="1666950" y="138595"/>
                  </a:lnTo>
                  <a:lnTo>
                    <a:pt x="1706608" y="161467"/>
                  </a:lnTo>
                  <a:lnTo>
                    <a:pt x="1745229" y="185884"/>
                  </a:lnTo>
                  <a:lnTo>
                    <a:pt x="1782770" y="211803"/>
                  </a:lnTo>
                  <a:lnTo>
                    <a:pt x="1819188" y="239182"/>
                  </a:lnTo>
                  <a:lnTo>
                    <a:pt x="1854442" y="267980"/>
                  </a:lnTo>
                  <a:lnTo>
                    <a:pt x="1888489" y="298153"/>
                  </a:lnTo>
                  <a:lnTo>
                    <a:pt x="1921287" y="329660"/>
                  </a:lnTo>
                  <a:lnTo>
                    <a:pt x="1952794" y="362458"/>
                  </a:lnTo>
                  <a:lnTo>
                    <a:pt x="1982967" y="396505"/>
                  </a:lnTo>
                  <a:lnTo>
                    <a:pt x="2011765" y="431759"/>
                  </a:lnTo>
                  <a:lnTo>
                    <a:pt x="2039144" y="468177"/>
                  </a:lnTo>
                  <a:lnTo>
                    <a:pt x="2065063" y="505718"/>
                  </a:lnTo>
                  <a:lnTo>
                    <a:pt x="2089480" y="544339"/>
                  </a:lnTo>
                  <a:lnTo>
                    <a:pt x="2112352" y="583997"/>
                  </a:lnTo>
                  <a:lnTo>
                    <a:pt x="2133637" y="624651"/>
                  </a:lnTo>
                  <a:lnTo>
                    <a:pt x="2153292" y="666259"/>
                  </a:lnTo>
                  <a:lnTo>
                    <a:pt x="2171276" y="708777"/>
                  </a:lnTo>
                  <a:lnTo>
                    <a:pt x="2187547" y="752165"/>
                  </a:lnTo>
                  <a:lnTo>
                    <a:pt x="2202061" y="796379"/>
                  </a:lnTo>
                  <a:lnTo>
                    <a:pt x="2214778" y="841377"/>
                  </a:lnTo>
                  <a:lnTo>
                    <a:pt x="2225654" y="887118"/>
                  </a:lnTo>
                  <a:lnTo>
                    <a:pt x="2234647" y="933558"/>
                  </a:lnTo>
                  <a:lnTo>
                    <a:pt x="2241715" y="980656"/>
                  </a:lnTo>
                  <a:lnTo>
                    <a:pt x="2246816" y="1028370"/>
                  </a:lnTo>
                  <a:lnTo>
                    <a:pt x="2249908" y="1076656"/>
                  </a:lnTo>
                  <a:lnTo>
                    <a:pt x="2250948" y="1125473"/>
                  </a:lnTo>
                  <a:lnTo>
                    <a:pt x="2249908" y="1174291"/>
                  </a:lnTo>
                  <a:lnTo>
                    <a:pt x="2246816" y="1222577"/>
                  </a:lnTo>
                  <a:lnTo>
                    <a:pt x="2241715" y="1270291"/>
                  </a:lnTo>
                  <a:lnTo>
                    <a:pt x="2234647" y="1317389"/>
                  </a:lnTo>
                  <a:lnTo>
                    <a:pt x="2225654" y="1363829"/>
                  </a:lnTo>
                  <a:lnTo>
                    <a:pt x="2214778" y="1409570"/>
                  </a:lnTo>
                  <a:lnTo>
                    <a:pt x="2202061" y="1454568"/>
                  </a:lnTo>
                  <a:lnTo>
                    <a:pt x="2187547" y="1498782"/>
                  </a:lnTo>
                  <a:lnTo>
                    <a:pt x="2171276" y="1542170"/>
                  </a:lnTo>
                  <a:lnTo>
                    <a:pt x="2153292" y="1584688"/>
                  </a:lnTo>
                  <a:lnTo>
                    <a:pt x="2133637" y="1626296"/>
                  </a:lnTo>
                  <a:lnTo>
                    <a:pt x="2112352" y="1666950"/>
                  </a:lnTo>
                  <a:lnTo>
                    <a:pt x="2089480" y="1706608"/>
                  </a:lnTo>
                  <a:lnTo>
                    <a:pt x="2065063" y="1745229"/>
                  </a:lnTo>
                  <a:lnTo>
                    <a:pt x="2039144" y="1782770"/>
                  </a:lnTo>
                  <a:lnTo>
                    <a:pt x="2011765" y="1819188"/>
                  </a:lnTo>
                  <a:lnTo>
                    <a:pt x="1982967" y="1854442"/>
                  </a:lnTo>
                  <a:lnTo>
                    <a:pt x="1952794" y="1888489"/>
                  </a:lnTo>
                  <a:lnTo>
                    <a:pt x="1921287" y="1921287"/>
                  </a:lnTo>
                  <a:lnTo>
                    <a:pt x="1888489" y="1952794"/>
                  </a:lnTo>
                  <a:lnTo>
                    <a:pt x="1854442" y="1982967"/>
                  </a:lnTo>
                  <a:lnTo>
                    <a:pt x="1819188" y="2011765"/>
                  </a:lnTo>
                  <a:lnTo>
                    <a:pt x="1782770" y="2039144"/>
                  </a:lnTo>
                  <a:lnTo>
                    <a:pt x="1745229" y="2065063"/>
                  </a:lnTo>
                  <a:lnTo>
                    <a:pt x="1706608" y="2089480"/>
                  </a:lnTo>
                  <a:lnTo>
                    <a:pt x="1666950" y="2112352"/>
                  </a:lnTo>
                  <a:lnTo>
                    <a:pt x="1626296" y="2133637"/>
                  </a:lnTo>
                  <a:lnTo>
                    <a:pt x="1584688" y="2153292"/>
                  </a:lnTo>
                  <a:lnTo>
                    <a:pt x="1542170" y="2171276"/>
                  </a:lnTo>
                  <a:lnTo>
                    <a:pt x="1498782" y="2187547"/>
                  </a:lnTo>
                  <a:lnTo>
                    <a:pt x="1454568" y="2202061"/>
                  </a:lnTo>
                  <a:lnTo>
                    <a:pt x="1409570" y="2214778"/>
                  </a:lnTo>
                  <a:lnTo>
                    <a:pt x="1363829" y="2225654"/>
                  </a:lnTo>
                  <a:lnTo>
                    <a:pt x="1317389" y="2234647"/>
                  </a:lnTo>
                  <a:lnTo>
                    <a:pt x="1270291" y="2241715"/>
                  </a:lnTo>
                  <a:lnTo>
                    <a:pt x="1222577" y="2246816"/>
                  </a:lnTo>
                  <a:lnTo>
                    <a:pt x="1174291" y="2249908"/>
                  </a:lnTo>
                  <a:lnTo>
                    <a:pt x="1125474" y="2250947"/>
                  </a:lnTo>
                  <a:lnTo>
                    <a:pt x="1076653" y="2249908"/>
                  </a:lnTo>
                  <a:lnTo>
                    <a:pt x="1028364" y="2246816"/>
                  </a:lnTo>
                  <a:lnTo>
                    <a:pt x="980649" y="2241715"/>
                  </a:lnTo>
                  <a:lnTo>
                    <a:pt x="933549" y="2234647"/>
                  </a:lnTo>
                  <a:lnTo>
                    <a:pt x="887106" y="2225654"/>
                  </a:lnTo>
                  <a:lnTo>
                    <a:pt x="841364" y="2214778"/>
                  </a:lnTo>
                  <a:lnTo>
                    <a:pt x="796365" y="2202061"/>
                  </a:lnTo>
                  <a:lnTo>
                    <a:pt x="752150" y="2187547"/>
                  </a:lnTo>
                  <a:lnTo>
                    <a:pt x="708762" y="2171276"/>
                  </a:lnTo>
                  <a:lnTo>
                    <a:pt x="666242" y="2153292"/>
                  </a:lnTo>
                  <a:lnTo>
                    <a:pt x="624635" y="2133637"/>
                  </a:lnTo>
                  <a:lnTo>
                    <a:pt x="583980" y="2112352"/>
                  </a:lnTo>
                  <a:lnTo>
                    <a:pt x="544322" y="2089480"/>
                  </a:lnTo>
                  <a:lnTo>
                    <a:pt x="505701" y="2065063"/>
                  </a:lnTo>
                  <a:lnTo>
                    <a:pt x="468161" y="2039144"/>
                  </a:lnTo>
                  <a:lnTo>
                    <a:pt x="431743" y="2011765"/>
                  </a:lnTo>
                  <a:lnTo>
                    <a:pt x="396489" y="1982967"/>
                  </a:lnTo>
                  <a:lnTo>
                    <a:pt x="362443" y="1952794"/>
                  </a:lnTo>
                  <a:lnTo>
                    <a:pt x="329645" y="1921287"/>
                  </a:lnTo>
                  <a:lnTo>
                    <a:pt x="298140" y="1888489"/>
                  </a:lnTo>
                  <a:lnTo>
                    <a:pt x="267967" y="1854442"/>
                  </a:lnTo>
                  <a:lnTo>
                    <a:pt x="239171" y="1819188"/>
                  </a:lnTo>
                  <a:lnTo>
                    <a:pt x="211792" y="1782770"/>
                  </a:lnTo>
                  <a:lnTo>
                    <a:pt x="185874" y="1745229"/>
                  </a:lnTo>
                  <a:lnTo>
                    <a:pt x="161458" y="1706608"/>
                  </a:lnTo>
                  <a:lnTo>
                    <a:pt x="138587" y="1666950"/>
                  </a:lnTo>
                  <a:lnTo>
                    <a:pt x="117304" y="1626296"/>
                  </a:lnTo>
                  <a:lnTo>
                    <a:pt x="97649" y="1584688"/>
                  </a:lnTo>
                  <a:lnTo>
                    <a:pt x="79666" y="1542170"/>
                  </a:lnTo>
                  <a:lnTo>
                    <a:pt x="63396" y="1498782"/>
                  </a:lnTo>
                  <a:lnTo>
                    <a:pt x="48882" y="1454568"/>
                  </a:lnTo>
                  <a:lnTo>
                    <a:pt x="36167" y="1409570"/>
                  </a:lnTo>
                  <a:lnTo>
                    <a:pt x="25292" y="1363829"/>
                  </a:lnTo>
                  <a:lnTo>
                    <a:pt x="16299" y="1317389"/>
                  </a:lnTo>
                  <a:lnTo>
                    <a:pt x="9231" y="1270291"/>
                  </a:lnTo>
                  <a:lnTo>
                    <a:pt x="4131" y="1222577"/>
                  </a:lnTo>
                  <a:lnTo>
                    <a:pt x="1039" y="1174291"/>
                  </a:lnTo>
                  <a:lnTo>
                    <a:pt x="0" y="112547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8109" y="2359361"/>
            <a:ext cx="22914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 pitchFamily="66" charset="0"/>
                <a:cs typeface="Calibri"/>
              </a:rPr>
              <a:t>Revenues can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be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driven </a:t>
            </a:r>
            <a:r>
              <a:rPr sz="1600" spc="-3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the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 three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levers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39" y="6421628"/>
            <a:ext cx="2510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alibri"/>
                <a:cs typeface="Calibri"/>
              </a:rPr>
              <a:t>This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slide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can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be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split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into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1 </a:t>
            </a:r>
            <a:r>
              <a:rPr sz="1200" i="1" spc="-5" dirty="0">
                <a:latin typeface="Calibri"/>
                <a:cs typeface="Calibri"/>
              </a:rPr>
              <a:t>landing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slide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Calibri"/>
                <a:cs typeface="Calibri"/>
              </a:rPr>
              <a:t>+</a:t>
            </a:r>
            <a:r>
              <a:rPr sz="1200" i="1" spc="-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3 </a:t>
            </a:r>
            <a:r>
              <a:rPr sz="1200" i="1" spc="-5" dirty="0">
                <a:latin typeface="Calibri"/>
                <a:cs typeface="Calibri"/>
              </a:rPr>
              <a:t>individual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slides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about </a:t>
            </a:r>
            <a:r>
              <a:rPr sz="1200" i="1" dirty="0">
                <a:latin typeface="Calibri"/>
                <a:cs typeface="Calibri"/>
              </a:rPr>
              <a:t>each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lever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EA58456C-7E05-43E4-8BAB-47740FEF6EA0}"/>
              </a:ext>
            </a:extLst>
          </p:cNvPr>
          <p:cNvSpPr/>
          <p:nvPr/>
        </p:nvSpPr>
        <p:spPr>
          <a:xfrm>
            <a:off x="2836036" y="3262699"/>
            <a:ext cx="1517396" cy="1430651"/>
          </a:xfrm>
          <a:prstGeom prst="diamond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763D86-F75B-4DA0-9025-E9C136B2EC76}"/>
              </a:ext>
            </a:extLst>
          </p:cNvPr>
          <p:cNvSpPr txBox="1"/>
          <p:nvPr/>
        </p:nvSpPr>
        <p:spPr>
          <a:xfrm>
            <a:off x="3061949" y="3635332"/>
            <a:ext cx="111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-5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Higher </a:t>
            </a:r>
            <a:r>
              <a:rPr lang="en-IN" sz="1200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lang="en-IN" sz="1200" spc="-15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ordering </a:t>
            </a:r>
            <a:r>
              <a:rPr lang="en-IN" sz="1200" spc="-10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lang="en-IN" sz="1200" spc="-5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f</a:t>
            </a:r>
            <a:r>
              <a:rPr lang="en-IN" sz="1200" spc="-35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r</a:t>
            </a:r>
            <a:r>
              <a:rPr lang="en-IN" sz="1200" spc="-5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equenc</a:t>
            </a:r>
            <a:r>
              <a:rPr lang="en-IN" sz="1400" spc="-5" dirty="0">
                <a:solidFill>
                  <a:schemeClr val="bg1"/>
                </a:solidFill>
                <a:latin typeface="Comic Sans MS" panose="030F0702030302020204" pitchFamily="66" charset="0"/>
                <a:cs typeface="Calibri"/>
              </a:rPr>
              <a:t>y</a:t>
            </a:r>
            <a:endParaRPr lang="en-IN" sz="1400" dirty="0">
              <a:solidFill>
                <a:schemeClr val="bg1"/>
              </a:solidFill>
              <a:latin typeface="Comic Sans MS" panose="030F0702030302020204" pitchFamily="66" charset="0"/>
              <a:cs typeface="Calibri"/>
            </a:endParaRPr>
          </a:p>
          <a:p>
            <a:endParaRPr lang="en-IN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162C077A-6421-4590-8FF0-C74DE9929FD3}"/>
              </a:ext>
            </a:extLst>
          </p:cNvPr>
          <p:cNvSpPr/>
          <p:nvPr/>
        </p:nvSpPr>
        <p:spPr>
          <a:xfrm>
            <a:off x="2288316" y="1734468"/>
            <a:ext cx="1420305" cy="1350645"/>
          </a:xfrm>
          <a:prstGeom prst="diamond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E90B5DAB-2AEA-41CC-8301-FF3B69F3C705}"/>
              </a:ext>
            </a:extLst>
          </p:cNvPr>
          <p:cNvSpPr/>
          <p:nvPr/>
        </p:nvSpPr>
        <p:spPr>
          <a:xfrm>
            <a:off x="2315463" y="4936324"/>
            <a:ext cx="1439545" cy="1350640"/>
          </a:xfrm>
          <a:prstGeom prst="diamond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8C8494-AB9E-4746-82AB-CE5E285333DA}"/>
              </a:ext>
            </a:extLst>
          </p:cNvPr>
          <p:cNvSpPr txBox="1"/>
          <p:nvPr/>
        </p:nvSpPr>
        <p:spPr>
          <a:xfrm>
            <a:off x="2457993" y="2247776"/>
            <a:ext cx="111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Higher order size</a:t>
            </a:r>
            <a:endParaRPr lang="en-IN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4893C57-70A6-461C-A397-717215E3787C}"/>
              </a:ext>
            </a:extLst>
          </p:cNvPr>
          <p:cNvSpPr txBox="1"/>
          <p:nvPr/>
        </p:nvSpPr>
        <p:spPr>
          <a:xfrm>
            <a:off x="2378025" y="5342058"/>
            <a:ext cx="129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Higher % </a:t>
            </a:r>
            <a:r>
              <a:rPr lang="en-IN" sz="1200" spc="-35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lang="en-IN" sz="12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of</a:t>
            </a:r>
            <a:r>
              <a:rPr lang="en-IN" sz="1200" spc="27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lang="en-IN" sz="12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higher </a:t>
            </a:r>
            <a:r>
              <a:rPr lang="en-IN" sz="1200" spc="-34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lang="en-IN" sz="12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margin </a:t>
            </a:r>
            <a:r>
              <a:rPr lang="en-IN" sz="12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lang="en-IN" sz="12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products</a:t>
            </a:r>
            <a:endParaRPr lang="en-IN" sz="1200" dirty="0">
              <a:latin typeface="Comic Sans MS" panose="030F0702030302020204" pitchFamily="66" charset="0"/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443045"/>
            <a:ext cx="70827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omic Sans MS" panose="030F0702030302020204" pitchFamily="66" charset="0"/>
              </a:rPr>
              <a:t>Cart</a:t>
            </a:r>
            <a:r>
              <a:rPr spc="-15" dirty="0">
                <a:latin typeface="Comic Sans MS" panose="030F0702030302020204" pitchFamily="66" charset="0"/>
              </a:rPr>
              <a:t> </a:t>
            </a:r>
            <a:r>
              <a:rPr spc="-25" dirty="0">
                <a:latin typeface="Comic Sans MS" panose="030F0702030302020204" pitchFamily="66" charset="0"/>
              </a:rPr>
              <a:t>size</a:t>
            </a:r>
            <a:r>
              <a:rPr spc="-10" dirty="0">
                <a:latin typeface="Comic Sans MS" panose="030F0702030302020204" pitchFamily="66" charset="0"/>
              </a:rPr>
              <a:t> </a:t>
            </a:r>
            <a:r>
              <a:rPr dirty="0">
                <a:latin typeface="Comic Sans MS" panose="030F0702030302020204" pitchFamily="66" charset="0"/>
              </a:rPr>
              <a:t>and</a:t>
            </a:r>
            <a:r>
              <a:rPr spc="-5" dirty="0">
                <a:latin typeface="Comic Sans MS" panose="030F0702030302020204" pitchFamily="66" charset="0"/>
              </a:rPr>
              <a:t> </a:t>
            </a:r>
            <a:r>
              <a:rPr spc="-15" dirty="0">
                <a:latin typeface="Comic Sans MS" panose="030F0702030302020204" pitchFamily="66" charset="0"/>
              </a:rPr>
              <a:t>frequent</a:t>
            </a:r>
            <a:r>
              <a:rPr spc="-35" dirty="0">
                <a:latin typeface="Comic Sans MS" panose="030F0702030302020204" pitchFamily="66" charset="0"/>
              </a:rPr>
              <a:t> </a:t>
            </a:r>
            <a:r>
              <a:rPr spc="-10" dirty="0">
                <a:latin typeface="Comic Sans MS" panose="030F0702030302020204" pitchFamily="66" charset="0"/>
              </a:rPr>
              <a:t>ordering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3605" y="2099881"/>
            <a:ext cx="4545330" cy="1590040"/>
            <a:chOff x="653605" y="2099881"/>
            <a:chExt cx="4545330" cy="1590040"/>
          </a:xfrm>
        </p:grpSpPr>
        <p:sp>
          <p:nvSpPr>
            <p:cNvPr id="5" name="object 5"/>
            <p:cNvSpPr/>
            <p:nvPr/>
          </p:nvSpPr>
          <p:spPr>
            <a:xfrm>
              <a:off x="1034796" y="2223515"/>
              <a:ext cx="3822700" cy="1420495"/>
            </a:xfrm>
            <a:custGeom>
              <a:avLst/>
              <a:gdLst/>
              <a:ahLst/>
              <a:cxnLst/>
              <a:rect l="l" t="t" r="r" b="b"/>
              <a:pathLst>
                <a:path w="3822700" h="1420495">
                  <a:moveTo>
                    <a:pt x="449580" y="758952"/>
                  </a:moveTo>
                  <a:lnTo>
                    <a:pt x="0" y="758952"/>
                  </a:lnTo>
                  <a:lnTo>
                    <a:pt x="0" y="1420368"/>
                  </a:lnTo>
                  <a:lnTo>
                    <a:pt x="449580" y="1420368"/>
                  </a:lnTo>
                  <a:lnTo>
                    <a:pt x="449580" y="758952"/>
                  </a:lnTo>
                  <a:close/>
                </a:path>
                <a:path w="3822700" h="1420495">
                  <a:moveTo>
                    <a:pt x="1574292" y="0"/>
                  </a:moveTo>
                  <a:lnTo>
                    <a:pt x="1124712" y="0"/>
                  </a:lnTo>
                  <a:lnTo>
                    <a:pt x="1124712" y="1420368"/>
                  </a:lnTo>
                  <a:lnTo>
                    <a:pt x="1574292" y="1420368"/>
                  </a:lnTo>
                  <a:lnTo>
                    <a:pt x="1574292" y="0"/>
                  </a:lnTo>
                  <a:close/>
                </a:path>
                <a:path w="3822700" h="1420495">
                  <a:moveTo>
                    <a:pt x="2699004" y="484632"/>
                  </a:moveTo>
                  <a:lnTo>
                    <a:pt x="2249424" y="484632"/>
                  </a:lnTo>
                  <a:lnTo>
                    <a:pt x="2249424" y="1420368"/>
                  </a:lnTo>
                  <a:lnTo>
                    <a:pt x="2699004" y="1420368"/>
                  </a:lnTo>
                  <a:lnTo>
                    <a:pt x="2699004" y="484632"/>
                  </a:lnTo>
                  <a:close/>
                </a:path>
                <a:path w="3822700" h="1420495">
                  <a:moveTo>
                    <a:pt x="3822192" y="1141476"/>
                  </a:moveTo>
                  <a:lnTo>
                    <a:pt x="3372612" y="1141476"/>
                  </a:lnTo>
                  <a:lnTo>
                    <a:pt x="3372612" y="1420368"/>
                  </a:lnTo>
                  <a:lnTo>
                    <a:pt x="3822192" y="1420368"/>
                  </a:lnTo>
                  <a:lnTo>
                    <a:pt x="3822192" y="1141476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58368" y="2104644"/>
              <a:ext cx="4535805" cy="1580515"/>
            </a:xfrm>
            <a:custGeom>
              <a:avLst/>
              <a:gdLst/>
              <a:ahLst/>
              <a:cxnLst/>
              <a:rect l="l" t="t" r="r" b="b"/>
              <a:pathLst>
                <a:path w="4535805" h="1580514">
                  <a:moveTo>
                    <a:pt x="39623" y="1539239"/>
                  </a:moveTo>
                  <a:lnTo>
                    <a:pt x="39623" y="0"/>
                  </a:lnTo>
                </a:path>
                <a:path w="4535805" h="1580514">
                  <a:moveTo>
                    <a:pt x="0" y="1539239"/>
                  </a:moveTo>
                  <a:lnTo>
                    <a:pt x="39623" y="1539239"/>
                  </a:lnTo>
                </a:path>
                <a:path w="4535805" h="1580514">
                  <a:moveTo>
                    <a:pt x="0" y="1319783"/>
                  </a:moveTo>
                  <a:lnTo>
                    <a:pt x="39623" y="1319783"/>
                  </a:lnTo>
                </a:path>
                <a:path w="4535805" h="1580514">
                  <a:moveTo>
                    <a:pt x="0" y="1100327"/>
                  </a:moveTo>
                  <a:lnTo>
                    <a:pt x="39623" y="1100327"/>
                  </a:lnTo>
                </a:path>
                <a:path w="4535805" h="1580514">
                  <a:moveTo>
                    <a:pt x="0" y="879347"/>
                  </a:moveTo>
                  <a:lnTo>
                    <a:pt x="39623" y="879347"/>
                  </a:lnTo>
                </a:path>
                <a:path w="4535805" h="1580514">
                  <a:moveTo>
                    <a:pt x="0" y="659891"/>
                  </a:moveTo>
                  <a:lnTo>
                    <a:pt x="39623" y="659891"/>
                  </a:lnTo>
                </a:path>
                <a:path w="4535805" h="1580514">
                  <a:moveTo>
                    <a:pt x="0" y="440435"/>
                  </a:moveTo>
                  <a:lnTo>
                    <a:pt x="39623" y="440435"/>
                  </a:lnTo>
                </a:path>
                <a:path w="4535805" h="1580514">
                  <a:moveTo>
                    <a:pt x="0" y="219455"/>
                  </a:moveTo>
                  <a:lnTo>
                    <a:pt x="39623" y="219455"/>
                  </a:lnTo>
                </a:path>
                <a:path w="4535805" h="1580514">
                  <a:moveTo>
                    <a:pt x="0" y="0"/>
                  </a:moveTo>
                  <a:lnTo>
                    <a:pt x="39623" y="0"/>
                  </a:lnTo>
                </a:path>
                <a:path w="4535805" h="1580514">
                  <a:moveTo>
                    <a:pt x="39623" y="1539239"/>
                  </a:moveTo>
                  <a:lnTo>
                    <a:pt x="4535424" y="1539239"/>
                  </a:lnTo>
                </a:path>
                <a:path w="4535805" h="1580514">
                  <a:moveTo>
                    <a:pt x="39623" y="1539239"/>
                  </a:moveTo>
                  <a:lnTo>
                    <a:pt x="39623" y="1580387"/>
                  </a:lnTo>
                </a:path>
                <a:path w="4535805" h="1580514">
                  <a:moveTo>
                    <a:pt x="1164336" y="1539239"/>
                  </a:moveTo>
                  <a:lnTo>
                    <a:pt x="1164336" y="1580387"/>
                  </a:lnTo>
                </a:path>
                <a:path w="4535805" h="1580514">
                  <a:moveTo>
                    <a:pt x="2287524" y="1539239"/>
                  </a:moveTo>
                  <a:lnTo>
                    <a:pt x="2287524" y="1580387"/>
                  </a:lnTo>
                </a:path>
                <a:path w="4535805" h="1580514">
                  <a:moveTo>
                    <a:pt x="3412235" y="1539239"/>
                  </a:moveTo>
                  <a:lnTo>
                    <a:pt x="3412235" y="1580387"/>
                  </a:lnTo>
                </a:path>
                <a:path w="4535805" h="1580514">
                  <a:moveTo>
                    <a:pt x="4535424" y="1539239"/>
                  </a:moveTo>
                  <a:lnTo>
                    <a:pt x="4535424" y="1580387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4700" y="1933727"/>
            <a:ext cx="219075" cy="17849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000" spc="-5" dirty="0">
                <a:latin typeface="Calibri"/>
                <a:cs typeface="Calibri"/>
              </a:rPr>
              <a:t>7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5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368" y="1766587"/>
            <a:ext cx="4371695" cy="4399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86740" marR="5080" indent="-574675" algn="ctr">
              <a:lnSpc>
                <a:spcPct val="101899"/>
              </a:lnSpc>
              <a:spcBef>
                <a:spcPts val="80"/>
              </a:spcBef>
            </a:pP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Number of 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users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- 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average order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size </a:t>
            </a:r>
            <a:r>
              <a:rPr sz="1400" b="1" spc="-22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in</a:t>
            </a:r>
            <a:r>
              <a:rPr sz="1400" b="1" spc="-2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last</a:t>
            </a:r>
            <a:r>
              <a:rPr sz="1400" b="1" spc="-1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6</a:t>
            </a:r>
            <a:r>
              <a:rPr sz="14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months</a:t>
            </a:r>
            <a:endParaRPr sz="1400" dirty="0">
              <a:solidFill>
                <a:srgbClr val="0070C0"/>
              </a:solidFill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037" y="1519237"/>
            <a:ext cx="5038725" cy="4685665"/>
            <a:chOff x="300037" y="1519237"/>
            <a:chExt cx="5038725" cy="4685665"/>
          </a:xfrm>
        </p:grpSpPr>
        <p:sp>
          <p:nvSpPr>
            <p:cNvPr id="10" name="object 10"/>
            <p:cNvSpPr/>
            <p:nvPr/>
          </p:nvSpPr>
          <p:spPr>
            <a:xfrm>
              <a:off x="304800" y="1524000"/>
              <a:ext cx="5029200" cy="2438400"/>
            </a:xfrm>
            <a:custGeom>
              <a:avLst/>
              <a:gdLst/>
              <a:ahLst/>
              <a:cxnLst/>
              <a:rect l="l" t="t" r="r" b="b"/>
              <a:pathLst>
                <a:path w="5029200" h="2438400">
                  <a:moveTo>
                    <a:pt x="0" y="2438400"/>
                  </a:moveTo>
                  <a:lnTo>
                    <a:pt x="5029200" y="24384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7740" y="4590287"/>
              <a:ext cx="3956685" cy="1568450"/>
            </a:xfrm>
            <a:custGeom>
              <a:avLst/>
              <a:gdLst/>
              <a:ahLst/>
              <a:cxnLst/>
              <a:rect l="l" t="t" r="r" b="b"/>
              <a:pathLst>
                <a:path w="3956685" h="1568450">
                  <a:moveTo>
                    <a:pt x="359664" y="1091184"/>
                  </a:moveTo>
                  <a:lnTo>
                    <a:pt x="0" y="1091184"/>
                  </a:lnTo>
                  <a:lnTo>
                    <a:pt x="0" y="1568196"/>
                  </a:lnTo>
                  <a:lnTo>
                    <a:pt x="359664" y="1568196"/>
                  </a:lnTo>
                  <a:lnTo>
                    <a:pt x="359664" y="1091184"/>
                  </a:lnTo>
                  <a:close/>
                </a:path>
                <a:path w="3956685" h="1568450">
                  <a:moveTo>
                    <a:pt x="1258824" y="301752"/>
                  </a:moveTo>
                  <a:lnTo>
                    <a:pt x="899160" y="301752"/>
                  </a:lnTo>
                  <a:lnTo>
                    <a:pt x="899160" y="1568196"/>
                  </a:lnTo>
                  <a:lnTo>
                    <a:pt x="1258824" y="1568196"/>
                  </a:lnTo>
                  <a:lnTo>
                    <a:pt x="1258824" y="301752"/>
                  </a:lnTo>
                  <a:close/>
                </a:path>
                <a:path w="3956685" h="1568450">
                  <a:moveTo>
                    <a:pt x="2157984" y="0"/>
                  </a:moveTo>
                  <a:lnTo>
                    <a:pt x="1798320" y="0"/>
                  </a:lnTo>
                  <a:lnTo>
                    <a:pt x="1798320" y="1568196"/>
                  </a:lnTo>
                  <a:lnTo>
                    <a:pt x="2157984" y="1568196"/>
                  </a:lnTo>
                  <a:lnTo>
                    <a:pt x="2157984" y="0"/>
                  </a:lnTo>
                  <a:close/>
                </a:path>
                <a:path w="3956685" h="1568450">
                  <a:moveTo>
                    <a:pt x="3057144" y="714756"/>
                  </a:moveTo>
                  <a:lnTo>
                    <a:pt x="2697480" y="714756"/>
                  </a:lnTo>
                  <a:lnTo>
                    <a:pt x="2697480" y="1568196"/>
                  </a:lnTo>
                  <a:lnTo>
                    <a:pt x="3057144" y="1568196"/>
                  </a:lnTo>
                  <a:lnTo>
                    <a:pt x="3057144" y="714756"/>
                  </a:lnTo>
                  <a:close/>
                </a:path>
                <a:path w="3956685" h="1568450">
                  <a:moveTo>
                    <a:pt x="3956304" y="1345692"/>
                  </a:moveTo>
                  <a:lnTo>
                    <a:pt x="3596640" y="1345692"/>
                  </a:lnTo>
                  <a:lnTo>
                    <a:pt x="3596640" y="1568196"/>
                  </a:lnTo>
                  <a:lnTo>
                    <a:pt x="3956304" y="1568196"/>
                  </a:lnTo>
                  <a:lnTo>
                    <a:pt x="3956304" y="134569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368" y="4404360"/>
              <a:ext cx="4535805" cy="1795780"/>
            </a:xfrm>
            <a:custGeom>
              <a:avLst/>
              <a:gdLst/>
              <a:ahLst/>
              <a:cxnLst/>
              <a:rect l="l" t="t" r="r" b="b"/>
              <a:pathLst>
                <a:path w="4535805" h="1795779">
                  <a:moveTo>
                    <a:pt x="39623" y="1754124"/>
                  </a:moveTo>
                  <a:lnTo>
                    <a:pt x="39623" y="0"/>
                  </a:lnTo>
                </a:path>
                <a:path w="4535805" h="1795779">
                  <a:moveTo>
                    <a:pt x="0" y="1754124"/>
                  </a:moveTo>
                  <a:lnTo>
                    <a:pt x="39623" y="1754124"/>
                  </a:lnTo>
                </a:path>
                <a:path w="4535805" h="1795779">
                  <a:moveTo>
                    <a:pt x="0" y="1461515"/>
                  </a:moveTo>
                  <a:lnTo>
                    <a:pt x="39623" y="1461515"/>
                  </a:lnTo>
                </a:path>
                <a:path w="4535805" h="1795779">
                  <a:moveTo>
                    <a:pt x="0" y="1168908"/>
                  </a:moveTo>
                  <a:lnTo>
                    <a:pt x="39623" y="1168908"/>
                  </a:lnTo>
                </a:path>
                <a:path w="4535805" h="1795779">
                  <a:moveTo>
                    <a:pt x="0" y="876299"/>
                  </a:moveTo>
                  <a:lnTo>
                    <a:pt x="39623" y="876299"/>
                  </a:lnTo>
                </a:path>
                <a:path w="4535805" h="1795779">
                  <a:moveTo>
                    <a:pt x="0" y="583691"/>
                  </a:moveTo>
                  <a:lnTo>
                    <a:pt x="39623" y="583691"/>
                  </a:lnTo>
                </a:path>
                <a:path w="4535805" h="1795779">
                  <a:moveTo>
                    <a:pt x="0" y="292607"/>
                  </a:moveTo>
                  <a:lnTo>
                    <a:pt x="39623" y="292607"/>
                  </a:lnTo>
                </a:path>
                <a:path w="4535805" h="1795779">
                  <a:moveTo>
                    <a:pt x="0" y="0"/>
                  </a:moveTo>
                  <a:lnTo>
                    <a:pt x="39623" y="0"/>
                  </a:lnTo>
                </a:path>
                <a:path w="4535805" h="1795779">
                  <a:moveTo>
                    <a:pt x="39623" y="1754124"/>
                  </a:moveTo>
                  <a:lnTo>
                    <a:pt x="4535424" y="1754124"/>
                  </a:lnTo>
                </a:path>
                <a:path w="4535805" h="1795779">
                  <a:moveTo>
                    <a:pt x="39623" y="1754124"/>
                  </a:moveTo>
                  <a:lnTo>
                    <a:pt x="39623" y="1795271"/>
                  </a:lnTo>
                </a:path>
                <a:path w="4535805" h="1795779">
                  <a:moveTo>
                    <a:pt x="938784" y="1754124"/>
                  </a:moveTo>
                  <a:lnTo>
                    <a:pt x="938784" y="1795271"/>
                  </a:lnTo>
                </a:path>
                <a:path w="4535805" h="1795779">
                  <a:moveTo>
                    <a:pt x="1837944" y="1754124"/>
                  </a:moveTo>
                  <a:lnTo>
                    <a:pt x="1837944" y="1795271"/>
                  </a:lnTo>
                </a:path>
                <a:path w="4535805" h="1795779">
                  <a:moveTo>
                    <a:pt x="2737104" y="1754124"/>
                  </a:moveTo>
                  <a:lnTo>
                    <a:pt x="2737104" y="1795271"/>
                  </a:lnTo>
                </a:path>
                <a:path w="4535805" h="1795779">
                  <a:moveTo>
                    <a:pt x="3636264" y="1754124"/>
                  </a:moveTo>
                  <a:lnTo>
                    <a:pt x="3636264" y="1795271"/>
                  </a:lnTo>
                </a:path>
                <a:path w="4535805" h="1795779">
                  <a:moveTo>
                    <a:pt x="4535424" y="1754124"/>
                  </a:moveTo>
                  <a:lnTo>
                    <a:pt x="4535424" y="1795271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42228" y="1770634"/>
            <a:ext cx="303784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Average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order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size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order </a:t>
            </a:r>
            <a:r>
              <a:rPr sz="1600" spc="-39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frequency of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ordering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inversely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proportional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228" y="2868295"/>
            <a:ext cx="299974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Order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sizes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increased </a:t>
            </a:r>
            <a:r>
              <a:rPr sz="1600" spc="-39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using cart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size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based 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discounting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2228" y="3965829"/>
            <a:ext cx="29248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Frequent ordering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be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encouraged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 subscription </a:t>
            </a:r>
            <a:r>
              <a:rPr sz="1600" spc="-39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discounting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228" y="5062804"/>
            <a:ext cx="295465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35" dirty="0">
                <a:latin typeface="Comic Sans MS" panose="030F0702030302020204" pitchFamily="66" charset="0"/>
                <a:cs typeface="Calibri"/>
              </a:rPr>
              <a:t>We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20" dirty="0">
                <a:latin typeface="Comic Sans MS" panose="030F0702030302020204" pitchFamily="66" charset="0"/>
                <a:cs typeface="Calibri"/>
              </a:rPr>
              <a:t>iterate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between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1600" spc="-39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two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identify most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suitable scenarios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to boost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margins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631" y="605678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700" y="5764174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700" y="5471566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700" y="5178933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700" y="4886325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700" y="4594097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5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700" y="4301490"/>
            <a:ext cx="219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746" y="6221984"/>
            <a:ext cx="66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Less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6457" y="6221984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spc="-15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85998" y="6221984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-15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35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5159" y="6221984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spc="-15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79721" y="6221984"/>
            <a:ext cx="730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More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368" y="3706748"/>
            <a:ext cx="437169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080" algn="l"/>
                <a:tab pos="2399665" algn="l"/>
                <a:tab pos="3350895" algn="l"/>
              </a:tabLst>
            </a:pPr>
            <a:r>
              <a:rPr sz="1000" spc="-5" dirty="0">
                <a:latin typeface="Calibri"/>
                <a:cs typeface="Calibri"/>
              </a:rPr>
              <a:t>Less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300	300-350	350-400	More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400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Calibri"/>
              <a:cs typeface="Calibri"/>
            </a:endParaRPr>
          </a:p>
          <a:p>
            <a:pPr marL="266700" algn="ctr">
              <a:lnSpc>
                <a:spcPct val="100000"/>
              </a:lnSpc>
            </a:pP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Number</a:t>
            </a:r>
            <a:r>
              <a:rPr sz="14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of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users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-</a:t>
            </a:r>
            <a:r>
              <a:rPr sz="14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number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of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orders</a:t>
            </a:r>
            <a:r>
              <a:rPr sz="1400" b="1" spc="-2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in</a:t>
            </a:r>
            <a:r>
              <a:rPr sz="1400" b="1" spc="-1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last </a:t>
            </a:r>
            <a:r>
              <a:rPr sz="14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6</a:t>
            </a:r>
            <a:r>
              <a:rPr sz="14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months</a:t>
            </a:r>
            <a:endParaRPr sz="1400" dirty="0">
              <a:solidFill>
                <a:srgbClr val="0070C0"/>
              </a:solidFill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800" y="3962400"/>
            <a:ext cx="5029200" cy="2514600"/>
          </a:xfrm>
          <a:custGeom>
            <a:avLst/>
            <a:gdLst/>
            <a:ahLst/>
            <a:cxnLst/>
            <a:rect l="l" t="t" r="r" b="b"/>
            <a:pathLst>
              <a:path w="5029200" h="2514600">
                <a:moveTo>
                  <a:pt x="0" y="2514600"/>
                </a:moveTo>
                <a:lnTo>
                  <a:pt x="5029200" y="2514600"/>
                </a:lnTo>
                <a:lnTo>
                  <a:pt x="5029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97" y="578975"/>
            <a:ext cx="83490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mic Sans MS" panose="030F0702030302020204" pitchFamily="66" charset="0"/>
              </a:rPr>
              <a:t>Increasing</a:t>
            </a:r>
            <a:r>
              <a:rPr sz="3200" spc="-35" dirty="0">
                <a:latin typeface="Comic Sans MS" panose="030F0702030302020204" pitchFamily="66" charset="0"/>
              </a:rPr>
              <a:t> </a:t>
            </a:r>
            <a:r>
              <a:rPr sz="3200" spc="-15" dirty="0">
                <a:latin typeface="Comic Sans MS" panose="030F0702030302020204" pitchFamily="66" charset="0"/>
              </a:rPr>
              <a:t>share</a:t>
            </a:r>
            <a:r>
              <a:rPr sz="3200" spc="-20" dirty="0">
                <a:latin typeface="Comic Sans MS" panose="030F0702030302020204" pitchFamily="66" charset="0"/>
              </a:rPr>
              <a:t> </a:t>
            </a:r>
            <a:r>
              <a:rPr sz="3200" spc="-5" dirty="0">
                <a:latin typeface="Comic Sans MS" panose="030F0702030302020204" pitchFamily="66" charset="0"/>
              </a:rPr>
              <a:t>of</a:t>
            </a:r>
            <a:r>
              <a:rPr sz="3200" spc="-10" dirty="0">
                <a:latin typeface="Comic Sans MS" panose="030F0702030302020204" pitchFamily="66" charset="0"/>
              </a:rPr>
              <a:t> </a:t>
            </a:r>
            <a:r>
              <a:rPr sz="3200" dirty="0">
                <a:latin typeface="Comic Sans MS" panose="030F0702030302020204" pitchFamily="66" charset="0"/>
              </a:rPr>
              <a:t>higher</a:t>
            </a:r>
            <a:r>
              <a:rPr sz="3200" spc="-25" dirty="0">
                <a:latin typeface="Comic Sans MS" panose="030F0702030302020204" pitchFamily="66" charset="0"/>
              </a:rPr>
              <a:t> </a:t>
            </a:r>
            <a:r>
              <a:rPr sz="3200" spc="-10" dirty="0">
                <a:latin typeface="Comic Sans MS" panose="030F0702030302020204" pitchFamily="66" charset="0"/>
              </a:rPr>
              <a:t>margin</a:t>
            </a:r>
            <a:r>
              <a:rPr sz="3200" spc="-40" dirty="0">
                <a:latin typeface="Comic Sans MS" panose="030F0702030302020204" pitchFamily="66" charset="0"/>
              </a:rPr>
              <a:t> </a:t>
            </a:r>
            <a:r>
              <a:rPr sz="3200" spc="-10" dirty="0">
                <a:latin typeface="Comic Sans MS" panose="030F0702030302020204" pitchFamily="66" charset="0"/>
              </a:rPr>
              <a:t>products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38783" y="2130361"/>
            <a:ext cx="4488815" cy="3140075"/>
            <a:chOff x="938783" y="2130361"/>
            <a:chExt cx="4488815" cy="3140075"/>
          </a:xfrm>
        </p:grpSpPr>
        <p:sp>
          <p:nvSpPr>
            <p:cNvPr id="5" name="object 5"/>
            <p:cNvSpPr/>
            <p:nvPr/>
          </p:nvSpPr>
          <p:spPr>
            <a:xfrm>
              <a:off x="1112520" y="2269235"/>
              <a:ext cx="4177665" cy="1374775"/>
            </a:xfrm>
            <a:custGeom>
              <a:avLst/>
              <a:gdLst/>
              <a:ahLst/>
              <a:cxnLst/>
              <a:rect l="l" t="t" r="r" b="b"/>
              <a:pathLst>
                <a:path w="4177665" h="1374775">
                  <a:moveTo>
                    <a:pt x="178308" y="60960"/>
                  </a:moveTo>
                  <a:lnTo>
                    <a:pt x="0" y="60960"/>
                  </a:lnTo>
                  <a:lnTo>
                    <a:pt x="0" y="1374648"/>
                  </a:lnTo>
                  <a:lnTo>
                    <a:pt x="178308" y="1374648"/>
                  </a:lnTo>
                  <a:lnTo>
                    <a:pt x="178308" y="60960"/>
                  </a:lnTo>
                  <a:close/>
                </a:path>
                <a:path w="4177665" h="1374775">
                  <a:moveTo>
                    <a:pt x="621792" y="192024"/>
                  </a:moveTo>
                  <a:lnTo>
                    <a:pt x="445008" y="192024"/>
                  </a:lnTo>
                  <a:lnTo>
                    <a:pt x="445008" y="1374648"/>
                  </a:lnTo>
                  <a:lnTo>
                    <a:pt x="621792" y="1374648"/>
                  </a:lnTo>
                  <a:lnTo>
                    <a:pt x="621792" y="192024"/>
                  </a:lnTo>
                  <a:close/>
                </a:path>
                <a:path w="4177665" h="1374775">
                  <a:moveTo>
                    <a:pt x="1066800" y="152400"/>
                  </a:moveTo>
                  <a:lnTo>
                    <a:pt x="888492" y="152400"/>
                  </a:lnTo>
                  <a:lnTo>
                    <a:pt x="888492" y="1374648"/>
                  </a:lnTo>
                  <a:lnTo>
                    <a:pt x="1066800" y="1374648"/>
                  </a:lnTo>
                  <a:lnTo>
                    <a:pt x="1066800" y="152400"/>
                  </a:lnTo>
                  <a:close/>
                </a:path>
                <a:path w="4177665" h="1374775">
                  <a:moveTo>
                    <a:pt x="1510284" y="134112"/>
                  </a:moveTo>
                  <a:lnTo>
                    <a:pt x="1333500" y="134112"/>
                  </a:lnTo>
                  <a:lnTo>
                    <a:pt x="1333500" y="1374648"/>
                  </a:lnTo>
                  <a:lnTo>
                    <a:pt x="1510284" y="1374648"/>
                  </a:lnTo>
                  <a:lnTo>
                    <a:pt x="1510284" y="134112"/>
                  </a:lnTo>
                  <a:close/>
                </a:path>
                <a:path w="4177665" h="1374775">
                  <a:moveTo>
                    <a:pt x="1955292" y="79248"/>
                  </a:moveTo>
                  <a:lnTo>
                    <a:pt x="1776984" y="79248"/>
                  </a:lnTo>
                  <a:lnTo>
                    <a:pt x="1776984" y="1374648"/>
                  </a:lnTo>
                  <a:lnTo>
                    <a:pt x="1955292" y="1374648"/>
                  </a:lnTo>
                  <a:lnTo>
                    <a:pt x="1955292" y="79248"/>
                  </a:lnTo>
                  <a:close/>
                </a:path>
                <a:path w="4177665" h="1374775">
                  <a:moveTo>
                    <a:pt x="2400300" y="16764"/>
                  </a:moveTo>
                  <a:lnTo>
                    <a:pt x="2221992" y="16764"/>
                  </a:lnTo>
                  <a:lnTo>
                    <a:pt x="2221992" y="1374648"/>
                  </a:lnTo>
                  <a:lnTo>
                    <a:pt x="2400300" y="1374648"/>
                  </a:lnTo>
                  <a:lnTo>
                    <a:pt x="2400300" y="16764"/>
                  </a:lnTo>
                  <a:close/>
                </a:path>
                <a:path w="4177665" h="1374775">
                  <a:moveTo>
                    <a:pt x="2843784" y="158496"/>
                  </a:moveTo>
                  <a:lnTo>
                    <a:pt x="2667000" y="158496"/>
                  </a:lnTo>
                  <a:lnTo>
                    <a:pt x="2667000" y="1374648"/>
                  </a:lnTo>
                  <a:lnTo>
                    <a:pt x="2843784" y="1374648"/>
                  </a:lnTo>
                  <a:lnTo>
                    <a:pt x="2843784" y="158496"/>
                  </a:lnTo>
                  <a:close/>
                </a:path>
                <a:path w="4177665" h="1374775">
                  <a:moveTo>
                    <a:pt x="3288792" y="141732"/>
                  </a:moveTo>
                  <a:lnTo>
                    <a:pt x="3110484" y="141732"/>
                  </a:lnTo>
                  <a:lnTo>
                    <a:pt x="3110484" y="1374648"/>
                  </a:lnTo>
                  <a:lnTo>
                    <a:pt x="3288792" y="1374648"/>
                  </a:lnTo>
                  <a:lnTo>
                    <a:pt x="3288792" y="141732"/>
                  </a:lnTo>
                  <a:close/>
                </a:path>
                <a:path w="4177665" h="1374775">
                  <a:moveTo>
                    <a:pt x="3732276" y="0"/>
                  </a:moveTo>
                  <a:lnTo>
                    <a:pt x="3555492" y="0"/>
                  </a:lnTo>
                  <a:lnTo>
                    <a:pt x="3555492" y="1374648"/>
                  </a:lnTo>
                  <a:lnTo>
                    <a:pt x="3732276" y="1374648"/>
                  </a:lnTo>
                  <a:lnTo>
                    <a:pt x="3732276" y="0"/>
                  </a:lnTo>
                  <a:close/>
                </a:path>
                <a:path w="4177665" h="1374775">
                  <a:moveTo>
                    <a:pt x="4177284" y="120396"/>
                  </a:moveTo>
                  <a:lnTo>
                    <a:pt x="3998976" y="120396"/>
                  </a:lnTo>
                  <a:lnTo>
                    <a:pt x="3998976" y="1374648"/>
                  </a:lnTo>
                  <a:lnTo>
                    <a:pt x="4177284" y="1374648"/>
                  </a:lnTo>
                  <a:lnTo>
                    <a:pt x="4177284" y="12039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3" y="2135123"/>
              <a:ext cx="4483735" cy="3134995"/>
            </a:xfrm>
            <a:custGeom>
              <a:avLst/>
              <a:gdLst/>
              <a:ahLst/>
              <a:cxnLst/>
              <a:rect l="l" t="t" r="r" b="b"/>
              <a:pathLst>
                <a:path w="4483735" h="3134995">
                  <a:moveTo>
                    <a:pt x="41147" y="1508759"/>
                  </a:moveTo>
                  <a:lnTo>
                    <a:pt x="41147" y="0"/>
                  </a:lnTo>
                </a:path>
                <a:path w="4483735" h="3134995">
                  <a:moveTo>
                    <a:pt x="0" y="1508759"/>
                  </a:moveTo>
                  <a:lnTo>
                    <a:pt x="41147" y="1508759"/>
                  </a:lnTo>
                </a:path>
                <a:path w="4483735" h="3134995">
                  <a:moveTo>
                    <a:pt x="0" y="1292352"/>
                  </a:moveTo>
                  <a:lnTo>
                    <a:pt x="41147" y="1292352"/>
                  </a:lnTo>
                </a:path>
                <a:path w="4483735" h="3134995">
                  <a:moveTo>
                    <a:pt x="0" y="1077467"/>
                  </a:moveTo>
                  <a:lnTo>
                    <a:pt x="41147" y="1077467"/>
                  </a:lnTo>
                </a:path>
                <a:path w="4483735" h="3134995">
                  <a:moveTo>
                    <a:pt x="0" y="861060"/>
                  </a:moveTo>
                  <a:lnTo>
                    <a:pt x="41147" y="861060"/>
                  </a:lnTo>
                </a:path>
                <a:path w="4483735" h="3134995">
                  <a:moveTo>
                    <a:pt x="0" y="646176"/>
                  </a:moveTo>
                  <a:lnTo>
                    <a:pt x="41147" y="646176"/>
                  </a:lnTo>
                </a:path>
                <a:path w="4483735" h="3134995">
                  <a:moveTo>
                    <a:pt x="0" y="431291"/>
                  </a:moveTo>
                  <a:lnTo>
                    <a:pt x="41147" y="431291"/>
                  </a:lnTo>
                </a:path>
                <a:path w="4483735" h="3134995">
                  <a:moveTo>
                    <a:pt x="0" y="214884"/>
                  </a:moveTo>
                  <a:lnTo>
                    <a:pt x="41147" y="214884"/>
                  </a:lnTo>
                </a:path>
                <a:path w="4483735" h="3134995">
                  <a:moveTo>
                    <a:pt x="0" y="0"/>
                  </a:moveTo>
                  <a:lnTo>
                    <a:pt x="41147" y="0"/>
                  </a:lnTo>
                </a:path>
                <a:path w="4483735" h="3134995">
                  <a:moveTo>
                    <a:pt x="41147" y="1508759"/>
                  </a:moveTo>
                  <a:lnTo>
                    <a:pt x="4483608" y="1508759"/>
                  </a:lnTo>
                </a:path>
                <a:path w="4483735" h="3134995">
                  <a:moveTo>
                    <a:pt x="41147" y="1508759"/>
                  </a:moveTo>
                  <a:lnTo>
                    <a:pt x="41147" y="1548383"/>
                  </a:lnTo>
                </a:path>
                <a:path w="4483735" h="3134995">
                  <a:moveTo>
                    <a:pt x="41147" y="1508759"/>
                  </a:moveTo>
                  <a:lnTo>
                    <a:pt x="41147" y="2889504"/>
                  </a:lnTo>
                </a:path>
                <a:path w="4483735" h="3134995">
                  <a:moveTo>
                    <a:pt x="484631" y="1508759"/>
                  </a:moveTo>
                  <a:lnTo>
                    <a:pt x="484631" y="1548383"/>
                  </a:lnTo>
                </a:path>
                <a:path w="4483735" h="3134995">
                  <a:moveTo>
                    <a:pt x="484631" y="1508759"/>
                  </a:moveTo>
                  <a:lnTo>
                    <a:pt x="484631" y="2889504"/>
                  </a:lnTo>
                </a:path>
                <a:path w="4483735" h="3134995">
                  <a:moveTo>
                    <a:pt x="929640" y="1508759"/>
                  </a:moveTo>
                  <a:lnTo>
                    <a:pt x="929640" y="1548383"/>
                  </a:lnTo>
                </a:path>
                <a:path w="4483735" h="3134995">
                  <a:moveTo>
                    <a:pt x="929640" y="1508759"/>
                  </a:moveTo>
                  <a:lnTo>
                    <a:pt x="929640" y="2889504"/>
                  </a:lnTo>
                </a:path>
                <a:path w="4483735" h="3134995">
                  <a:moveTo>
                    <a:pt x="1373123" y="1508759"/>
                  </a:moveTo>
                  <a:lnTo>
                    <a:pt x="1373123" y="1548383"/>
                  </a:lnTo>
                </a:path>
                <a:path w="4483735" h="3134995">
                  <a:moveTo>
                    <a:pt x="1373123" y="1508759"/>
                  </a:moveTo>
                  <a:lnTo>
                    <a:pt x="1373123" y="2889504"/>
                  </a:lnTo>
                </a:path>
                <a:path w="4483735" h="3134995">
                  <a:moveTo>
                    <a:pt x="1818132" y="1508759"/>
                  </a:moveTo>
                  <a:lnTo>
                    <a:pt x="1818132" y="1548383"/>
                  </a:lnTo>
                </a:path>
                <a:path w="4483735" h="3134995">
                  <a:moveTo>
                    <a:pt x="1818132" y="1508759"/>
                  </a:moveTo>
                  <a:lnTo>
                    <a:pt x="1818132" y="2889504"/>
                  </a:lnTo>
                </a:path>
                <a:path w="4483735" h="3134995">
                  <a:moveTo>
                    <a:pt x="2263140" y="1508759"/>
                  </a:moveTo>
                  <a:lnTo>
                    <a:pt x="2263140" y="1548383"/>
                  </a:lnTo>
                </a:path>
                <a:path w="4483735" h="3134995">
                  <a:moveTo>
                    <a:pt x="2263140" y="1508759"/>
                  </a:moveTo>
                  <a:lnTo>
                    <a:pt x="2263140" y="2889504"/>
                  </a:lnTo>
                </a:path>
                <a:path w="4483735" h="3134995">
                  <a:moveTo>
                    <a:pt x="2706624" y="1508759"/>
                  </a:moveTo>
                  <a:lnTo>
                    <a:pt x="2706624" y="1548383"/>
                  </a:lnTo>
                </a:path>
                <a:path w="4483735" h="3134995">
                  <a:moveTo>
                    <a:pt x="2706624" y="1508759"/>
                  </a:moveTo>
                  <a:lnTo>
                    <a:pt x="2706624" y="2889504"/>
                  </a:lnTo>
                </a:path>
                <a:path w="4483735" h="3134995">
                  <a:moveTo>
                    <a:pt x="3151631" y="1508759"/>
                  </a:moveTo>
                  <a:lnTo>
                    <a:pt x="3151631" y="1548383"/>
                  </a:lnTo>
                </a:path>
                <a:path w="4483735" h="3134995">
                  <a:moveTo>
                    <a:pt x="3151631" y="1508759"/>
                  </a:moveTo>
                  <a:lnTo>
                    <a:pt x="3151631" y="2889504"/>
                  </a:lnTo>
                </a:path>
                <a:path w="4483735" h="3134995">
                  <a:moveTo>
                    <a:pt x="3595116" y="1508759"/>
                  </a:moveTo>
                  <a:lnTo>
                    <a:pt x="3595116" y="1548383"/>
                  </a:lnTo>
                </a:path>
                <a:path w="4483735" h="3134995">
                  <a:moveTo>
                    <a:pt x="3595116" y="1508759"/>
                  </a:moveTo>
                  <a:lnTo>
                    <a:pt x="3595116" y="2889504"/>
                  </a:lnTo>
                </a:path>
                <a:path w="4483735" h="3134995">
                  <a:moveTo>
                    <a:pt x="4040124" y="1508759"/>
                  </a:moveTo>
                  <a:lnTo>
                    <a:pt x="4040124" y="1548383"/>
                  </a:lnTo>
                </a:path>
                <a:path w="4483735" h="3134995">
                  <a:moveTo>
                    <a:pt x="4040124" y="1508759"/>
                  </a:moveTo>
                  <a:lnTo>
                    <a:pt x="4040124" y="2889504"/>
                  </a:lnTo>
                </a:path>
                <a:path w="4483735" h="3134995">
                  <a:moveTo>
                    <a:pt x="4483608" y="1508759"/>
                  </a:moveTo>
                  <a:lnTo>
                    <a:pt x="4483608" y="1548383"/>
                  </a:lnTo>
                </a:path>
                <a:path w="4483735" h="3134995">
                  <a:moveTo>
                    <a:pt x="4483608" y="1508759"/>
                  </a:moveTo>
                  <a:lnTo>
                    <a:pt x="4483608" y="2889504"/>
                  </a:lnTo>
                </a:path>
                <a:path w="4483735" h="3134995">
                  <a:moveTo>
                    <a:pt x="41147" y="2889504"/>
                  </a:moveTo>
                  <a:lnTo>
                    <a:pt x="41147" y="3134867"/>
                  </a:lnTo>
                </a:path>
                <a:path w="4483735" h="3134995">
                  <a:moveTo>
                    <a:pt x="929640" y="2889504"/>
                  </a:moveTo>
                  <a:lnTo>
                    <a:pt x="929640" y="3134867"/>
                  </a:lnTo>
                </a:path>
                <a:path w="4483735" h="3134995">
                  <a:moveTo>
                    <a:pt x="1373123" y="2889504"/>
                  </a:moveTo>
                  <a:lnTo>
                    <a:pt x="1373123" y="3134867"/>
                  </a:lnTo>
                </a:path>
                <a:path w="4483735" h="3134995">
                  <a:moveTo>
                    <a:pt x="1818132" y="2889504"/>
                  </a:moveTo>
                  <a:lnTo>
                    <a:pt x="1818132" y="3134867"/>
                  </a:lnTo>
                </a:path>
                <a:path w="4483735" h="3134995">
                  <a:moveTo>
                    <a:pt x="2706624" y="2889504"/>
                  </a:moveTo>
                  <a:lnTo>
                    <a:pt x="2706624" y="3134867"/>
                  </a:lnTo>
                </a:path>
                <a:path w="4483735" h="3134995">
                  <a:moveTo>
                    <a:pt x="3595116" y="2889504"/>
                  </a:moveTo>
                  <a:lnTo>
                    <a:pt x="3595116" y="3134867"/>
                  </a:lnTo>
                </a:path>
                <a:path w="4483735" h="3134995">
                  <a:moveTo>
                    <a:pt x="4040124" y="2889504"/>
                  </a:moveTo>
                  <a:lnTo>
                    <a:pt x="4040124" y="3134867"/>
                  </a:lnTo>
                </a:path>
                <a:path w="4483735" h="3134995">
                  <a:moveTo>
                    <a:pt x="4483608" y="2889504"/>
                  </a:moveTo>
                  <a:lnTo>
                    <a:pt x="4483608" y="3134867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100" y="1967636"/>
            <a:ext cx="347345" cy="17506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8</a:t>
            </a:r>
            <a:r>
              <a:rPr sz="1000" spc="-5" dirty="0">
                <a:latin typeface="Calibri"/>
                <a:cs typeface="Calibri"/>
              </a:rPr>
              <a:t>000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7</a:t>
            </a:r>
            <a:r>
              <a:rPr sz="1000" spc="-5" dirty="0">
                <a:latin typeface="Calibri"/>
                <a:cs typeface="Calibri"/>
              </a:rPr>
              <a:t>000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6</a:t>
            </a:r>
            <a:r>
              <a:rPr sz="1000" spc="-5" dirty="0"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6</a:t>
            </a:r>
            <a:r>
              <a:rPr sz="1000" spc="-5" dirty="0">
                <a:latin typeface="Calibri"/>
                <a:cs typeface="Calibri"/>
              </a:rPr>
              <a:t>000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spc="-5" dirty="0">
                <a:latin typeface="Calibri"/>
                <a:cs typeface="Calibri"/>
              </a:rPr>
              <a:t>500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spc="-5" dirty="0">
                <a:latin typeface="Calibri"/>
                <a:cs typeface="Calibri"/>
              </a:rPr>
              <a:t>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234" y="3712643"/>
            <a:ext cx="152400" cy="447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Bad </a:t>
            </a:r>
            <a:r>
              <a:rPr sz="1000" spc="-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ay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1658" y="3712784"/>
            <a:ext cx="152400" cy="295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dirty="0">
                <a:latin typeface="Calibri"/>
                <a:cs typeface="Calibri"/>
              </a:rPr>
              <a:t>Mary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6030" y="3712588"/>
            <a:ext cx="152400" cy="4324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D</a:t>
            </a:r>
            <a:r>
              <a:rPr sz="1000" spc="5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1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f</a:t>
            </a:r>
            <a:r>
              <a:rPr sz="1000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0404" y="3712551"/>
            <a:ext cx="152400" cy="403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Or</a:t>
            </a:r>
            <a:r>
              <a:rPr sz="1000" dirty="0">
                <a:latin typeface="Calibri"/>
                <a:cs typeface="Calibri"/>
              </a:rPr>
              <a:t>ange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4776" y="3712670"/>
            <a:ext cx="152400" cy="1237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Subtropic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Apple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squash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9277" y="3713314"/>
            <a:ext cx="152400" cy="1316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Subtropic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Orange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squash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3650" y="3712774"/>
            <a:ext cx="152400" cy="897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Golden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grain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1kg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8022" y="3712774"/>
            <a:ext cx="152400" cy="897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Golden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grain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2kg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2396" y="3711980"/>
            <a:ext cx="152400" cy="8248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Arabian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Delight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6769" y="3713460"/>
            <a:ext cx="152400" cy="8096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Calibri"/>
                <a:cs typeface="Calibri"/>
              </a:rPr>
              <a:t>Mumtaz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Mahal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6558" y="5088128"/>
            <a:ext cx="414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Biscuits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8810" y="5088128"/>
            <a:ext cx="363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Co</a:t>
            </a:r>
            <a:r>
              <a:rPr sz="1000" dirty="0">
                <a:latin typeface="Calibri"/>
                <a:cs typeface="Calibri"/>
              </a:rPr>
              <a:t>f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1951" y="5088128"/>
            <a:ext cx="26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Fr</a:t>
            </a:r>
            <a:r>
              <a:rPr sz="1000" spc="-5" dirty="0">
                <a:latin typeface="Calibri"/>
                <a:cs typeface="Calibri"/>
              </a:rPr>
              <a:t>uit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7350" y="5088128"/>
            <a:ext cx="548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Fruit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Juice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0146" y="5088128"/>
            <a:ext cx="241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Ri</a:t>
            </a:r>
            <a:r>
              <a:rPr sz="1000" spc="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8961" y="5088128"/>
            <a:ext cx="215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Salt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5747" y="5088128"/>
            <a:ext cx="2114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7457" y="1672590"/>
            <a:ext cx="19805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Sales</a:t>
            </a:r>
            <a:r>
              <a:rPr sz="1600" b="1" spc="-4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-</a:t>
            </a:r>
            <a:r>
              <a:rPr sz="1600" b="1" spc="-30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Comic Sans MS" panose="030F0702030302020204" pitchFamily="66" charset="0"/>
                <a:cs typeface="Calibri"/>
              </a:rPr>
              <a:t>volumes</a:t>
            </a:r>
            <a:endParaRPr sz="1600" dirty="0">
              <a:solidFill>
                <a:srgbClr val="0070C0"/>
              </a:solidFill>
              <a:latin typeface="Comic Sans MS" panose="030F0702030302020204" pitchFamily="66" charset="0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91200" y="1372425"/>
          <a:ext cx="3152139" cy="398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Labels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B w="6350">
                      <a:solidFill>
                        <a:srgbClr val="94B3D6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21590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Quantity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sold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B w="6350">
                      <a:solidFill>
                        <a:srgbClr val="94B3D6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B w="6350">
                      <a:solidFill>
                        <a:srgbClr val="94B3D6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Biscuits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T w="6350">
                      <a:solidFill>
                        <a:srgbClr val="94B3D6"/>
                      </a:solidFill>
                      <a:prstDash val="solid"/>
                    </a:lnT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55787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T w="6350">
                      <a:solidFill>
                        <a:srgbClr val="94B3D6"/>
                      </a:solidFill>
                      <a:prstDash val="solid"/>
                    </a:lnT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4B3D6"/>
                      </a:solidFill>
                      <a:prstDash val="solid"/>
                    </a:lnT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Bad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28045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6360">
                        <a:lnSpc>
                          <a:spcPts val="12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27742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ts val="12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35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Coffee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27833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Descafe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27833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3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Fruit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27877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Orange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27877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3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Fruit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Juice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56151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Subtropic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Apple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squash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28003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6360">
                        <a:lnSpc>
                          <a:spcPts val="115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Subtropic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Orange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squash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8445" marR="215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28148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32131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3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55679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Golden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1kg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27820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6360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Golden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2kg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27859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35">
                        <a:lnSpc>
                          <a:spcPts val="120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Salt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0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28187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Arabian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Delight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28187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35">
                        <a:lnSpc>
                          <a:spcPts val="120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Tea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0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27910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636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mtaz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159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27910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  <a:lnB w="6350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279424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T w="6350">
                      <a:solidFill>
                        <a:srgbClr val="94B3D6"/>
                      </a:solidFill>
                      <a:prstDash val="solid"/>
                    </a:lnT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4B3D6"/>
                      </a:solidFill>
                      <a:prstDash val="solid"/>
                    </a:lnT>
                    <a:solidFill>
                      <a:srgbClr val="D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12140" y="5581599"/>
            <a:ext cx="813436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Orange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squash is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competitor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oranges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 whereas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it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substitute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apple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squash</a:t>
            </a:r>
            <a:endParaRPr sz="1600" dirty="0">
              <a:latin typeface="Comic Sans MS" panose="030F0702030302020204" pitchFamily="66" charset="0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600" dirty="0">
                <a:latin typeface="Comic Sans MS" panose="030F0702030302020204" pitchFamily="66" charset="0"/>
                <a:cs typeface="Times New Roman"/>
              </a:rPr>
              <a:t>	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Rice</a:t>
            </a:r>
            <a:r>
              <a:rPr sz="16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offered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two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different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packaging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has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different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margin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%</a:t>
            </a: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600" dirty="0">
                <a:latin typeface="Comic Sans MS" panose="030F0702030302020204" pitchFamily="66" charset="0"/>
                <a:cs typeface="Times New Roman"/>
              </a:rPr>
              <a:t>	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Mary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and Bad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Day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1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direct</a:t>
            </a:r>
            <a:r>
              <a:rPr sz="16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competitors</a:t>
            </a:r>
            <a:r>
              <a:rPr sz="1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0" dirty="0">
                <a:latin typeface="Comic Sans MS" panose="030F0702030302020204" pitchFamily="66" charset="0"/>
                <a:cs typeface="Calibri"/>
              </a:rPr>
              <a:t>significantly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15" dirty="0">
                <a:latin typeface="Comic Sans MS" panose="030F0702030302020204" pitchFamily="66" charset="0"/>
                <a:cs typeface="Calibri"/>
              </a:rPr>
              <a:t>different</a:t>
            </a:r>
            <a:r>
              <a:rPr sz="1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spc="-5" dirty="0">
                <a:latin typeface="Comic Sans MS" panose="030F0702030302020204" pitchFamily="66" charset="0"/>
                <a:cs typeface="Calibri"/>
              </a:rPr>
              <a:t>margin</a:t>
            </a:r>
            <a:r>
              <a:rPr sz="1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dirty="0">
                <a:latin typeface="Comic Sans MS" panose="030F0702030302020204" pitchFamily="66" charset="0"/>
                <a:cs typeface="Calibri"/>
              </a:rPr>
              <a:t>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14" y="485930"/>
            <a:ext cx="56887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mic Sans MS" panose="030F0702030302020204" pitchFamily="66" charset="0"/>
              </a:rPr>
              <a:t>Approach</a:t>
            </a:r>
            <a:r>
              <a:rPr spc="-55" dirty="0">
                <a:latin typeface="Comic Sans MS" panose="030F0702030302020204" pitchFamily="66" charset="0"/>
              </a:rPr>
              <a:t> </a:t>
            </a:r>
            <a:r>
              <a:rPr spc="-25" dirty="0">
                <a:latin typeface="Comic Sans MS" panose="030F0702030302020204" pitchFamily="66" charset="0"/>
              </a:rPr>
              <a:t>we</a:t>
            </a:r>
            <a:r>
              <a:rPr spc="-20" dirty="0">
                <a:latin typeface="Comic Sans MS" panose="030F0702030302020204" pitchFamily="66" charset="0"/>
              </a:rPr>
              <a:t> </a:t>
            </a:r>
            <a:r>
              <a:rPr dirty="0">
                <a:latin typeface="Comic Sans MS" panose="030F0702030302020204" pitchFamily="66" charset="0"/>
              </a:rPr>
              <a:t>shall</a:t>
            </a:r>
            <a:r>
              <a:rPr spc="-30" dirty="0">
                <a:latin typeface="Comic Sans MS" panose="030F0702030302020204" pitchFamily="66" charset="0"/>
              </a:rPr>
              <a:t> </a:t>
            </a:r>
            <a:r>
              <a:rPr spc="-20" dirty="0">
                <a:latin typeface="Comic Sans MS" panose="030F0702030302020204" pitchFamily="66" charset="0"/>
              </a:rPr>
              <a:t>follow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343" y="2343886"/>
            <a:ext cx="678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71142" y="2017217"/>
            <a:ext cx="4947920" cy="1115060"/>
            <a:chOff x="1771142" y="1818385"/>
            <a:chExt cx="4947920" cy="1115060"/>
          </a:xfrm>
        </p:grpSpPr>
        <p:sp>
          <p:nvSpPr>
            <p:cNvPr id="9" name="object 9"/>
            <p:cNvSpPr/>
            <p:nvPr/>
          </p:nvSpPr>
          <p:spPr>
            <a:xfrm>
              <a:off x="1783842" y="1831085"/>
              <a:ext cx="4922520" cy="1089660"/>
            </a:xfrm>
            <a:custGeom>
              <a:avLst/>
              <a:gdLst/>
              <a:ahLst/>
              <a:cxnLst/>
              <a:rect l="l" t="t" r="r" b="b"/>
              <a:pathLst>
                <a:path w="4922520" h="1089660">
                  <a:moveTo>
                    <a:pt x="4740909" y="0"/>
                  </a:moveTo>
                  <a:lnTo>
                    <a:pt x="0" y="0"/>
                  </a:lnTo>
                  <a:lnTo>
                    <a:pt x="0" y="1089660"/>
                  </a:lnTo>
                  <a:lnTo>
                    <a:pt x="4740909" y="1089660"/>
                  </a:lnTo>
                  <a:lnTo>
                    <a:pt x="4789199" y="1083174"/>
                  </a:lnTo>
                  <a:lnTo>
                    <a:pt x="4832585" y="1064871"/>
                  </a:lnTo>
                  <a:lnTo>
                    <a:pt x="4869338" y="1036478"/>
                  </a:lnTo>
                  <a:lnTo>
                    <a:pt x="4897731" y="999725"/>
                  </a:lnTo>
                  <a:lnTo>
                    <a:pt x="4916034" y="956339"/>
                  </a:lnTo>
                  <a:lnTo>
                    <a:pt x="4922519" y="908050"/>
                  </a:lnTo>
                  <a:lnTo>
                    <a:pt x="4922519" y="181610"/>
                  </a:lnTo>
                  <a:lnTo>
                    <a:pt x="4916034" y="133320"/>
                  </a:lnTo>
                  <a:lnTo>
                    <a:pt x="4897731" y="89934"/>
                  </a:lnTo>
                  <a:lnTo>
                    <a:pt x="4869338" y="53181"/>
                  </a:lnTo>
                  <a:lnTo>
                    <a:pt x="4832585" y="24788"/>
                  </a:lnTo>
                  <a:lnTo>
                    <a:pt x="4789199" y="6485"/>
                  </a:lnTo>
                  <a:lnTo>
                    <a:pt x="474090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  <a:ln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842" y="1831085"/>
              <a:ext cx="4922520" cy="1089660"/>
            </a:xfrm>
            <a:custGeom>
              <a:avLst/>
              <a:gdLst/>
              <a:ahLst/>
              <a:cxnLst/>
              <a:rect l="l" t="t" r="r" b="b"/>
              <a:pathLst>
                <a:path w="4922520" h="1089660">
                  <a:moveTo>
                    <a:pt x="4922519" y="181610"/>
                  </a:moveTo>
                  <a:lnTo>
                    <a:pt x="4922519" y="908050"/>
                  </a:lnTo>
                  <a:lnTo>
                    <a:pt x="4916034" y="956339"/>
                  </a:lnTo>
                  <a:lnTo>
                    <a:pt x="4897731" y="999725"/>
                  </a:lnTo>
                  <a:lnTo>
                    <a:pt x="4869338" y="1036478"/>
                  </a:lnTo>
                  <a:lnTo>
                    <a:pt x="4832585" y="1064871"/>
                  </a:lnTo>
                  <a:lnTo>
                    <a:pt x="4789199" y="1083174"/>
                  </a:lnTo>
                  <a:lnTo>
                    <a:pt x="4740909" y="1089660"/>
                  </a:lnTo>
                  <a:lnTo>
                    <a:pt x="0" y="1089660"/>
                  </a:lnTo>
                  <a:lnTo>
                    <a:pt x="0" y="0"/>
                  </a:lnTo>
                  <a:lnTo>
                    <a:pt x="4740909" y="0"/>
                  </a:lnTo>
                  <a:lnTo>
                    <a:pt x="4789199" y="6485"/>
                  </a:lnTo>
                  <a:lnTo>
                    <a:pt x="4832585" y="24788"/>
                  </a:lnTo>
                  <a:lnTo>
                    <a:pt x="4869338" y="53181"/>
                  </a:lnTo>
                  <a:lnTo>
                    <a:pt x="4897731" y="89934"/>
                  </a:lnTo>
                  <a:lnTo>
                    <a:pt x="4916034" y="133320"/>
                  </a:lnTo>
                  <a:lnTo>
                    <a:pt x="4922519" y="18161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84933" y="2301128"/>
            <a:ext cx="4848988" cy="706796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29"/>
              </a:spcBef>
              <a:buFont typeface="Wingdings" panose="05000000000000000000" pitchFamily="2" charset="2"/>
              <a:buChar char="§"/>
            </a:pPr>
            <a:r>
              <a:rPr sz="1400" spc="-5" dirty="0">
                <a:latin typeface="Comic Sans MS" panose="030F0702030302020204" pitchFamily="66" charset="0"/>
                <a:cs typeface="Calibri"/>
              </a:rPr>
              <a:t>Analy</a:t>
            </a:r>
            <a:r>
              <a:rPr lang="en-US" sz="1400" spc="-5" dirty="0">
                <a:latin typeface="Comic Sans MS" panose="030F0702030302020204" pitchFamily="66" charset="0"/>
                <a:cs typeface="Calibri"/>
              </a:rPr>
              <a:t>z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ing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more</a:t>
            </a:r>
            <a:r>
              <a:rPr sz="1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historic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 from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other functions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298450" indent="-285750">
              <a:lnSpc>
                <a:spcPts val="1835"/>
              </a:lnSpc>
              <a:spcBef>
                <a:spcPts val="130"/>
              </a:spcBef>
              <a:buFont typeface="Wingdings" panose="05000000000000000000" pitchFamily="2" charset="2"/>
              <a:buChar char="§"/>
            </a:pPr>
            <a:r>
              <a:rPr sz="1400" spc="-5" dirty="0">
                <a:latin typeface="Comic Sans MS" panose="030F0702030302020204" pitchFamily="66" charset="0"/>
                <a:cs typeface="Calibri"/>
              </a:rPr>
              <a:t>Alignment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functions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personnel</a:t>
            </a:r>
            <a:r>
              <a:rPr sz="1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all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 dependent</a:t>
            </a:r>
            <a:r>
              <a:rPr lang="en-US" sz="1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functions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1142" y="3439991"/>
            <a:ext cx="4947920" cy="1115060"/>
            <a:chOff x="1771142" y="3302761"/>
            <a:chExt cx="4947920" cy="1115060"/>
          </a:xfrm>
        </p:grpSpPr>
        <p:sp>
          <p:nvSpPr>
            <p:cNvPr id="17" name="object 17"/>
            <p:cNvSpPr/>
            <p:nvPr/>
          </p:nvSpPr>
          <p:spPr>
            <a:xfrm>
              <a:off x="1783842" y="3315461"/>
              <a:ext cx="4922520" cy="1089660"/>
            </a:xfrm>
            <a:custGeom>
              <a:avLst/>
              <a:gdLst/>
              <a:ahLst/>
              <a:cxnLst/>
              <a:rect l="l" t="t" r="r" b="b"/>
              <a:pathLst>
                <a:path w="4922520" h="1089660">
                  <a:moveTo>
                    <a:pt x="4740909" y="0"/>
                  </a:moveTo>
                  <a:lnTo>
                    <a:pt x="0" y="0"/>
                  </a:lnTo>
                  <a:lnTo>
                    <a:pt x="0" y="1089660"/>
                  </a:lnTo>
                  <a:lnTo>
                    <a:pt x="4740909" y="1089660"/>
                  </a:lnTo>
                  <a:lnTo>
                    <a:pt x="4789199" y="1083174"/>
                  </a:lnTo>
                  <a:lnTo>
                    <a:pt x="4832585" y="1064871"/>
                  </a:lnTo>
                  <a:lnTo>
                    <a:pt x="4869338" y="1036478"/>
                  </a:lnTo>
                  <a:lnTo>
                    <a:pt x="4897731" y="999725"/>
                  </a:lnTo>
                  <a:lnTo>
                    <a:pt x="4916034" y="956339"/>
                  </a:lnTo>
                  <a:lnTo>
                    <a:pt x="4922519" y="908050"/>
                  </a:lnTo>
                  <a:lnTo>
                    <a:pt x="4922519" y="181610"/>
                  </a:lnTo>
                  <a:lnTo>
                    <a:pt x="4916034" y="133320"/>
                  </a:lnTo>
                  <a:lnTo>
                    <a:pt x="4897731" y="89934"/>
                  </a:lnTo>
                  <a:lnTo>
                    <a:pt x="4869338" y="53181"/>
                  </a:lnTo>
                  <a:lnTo>
                    <a:pt x="4832585" y="24788"/>
                  </a:lnTo>
                  <a:lnTo>
                    <a:pt x="4789199" y="6485"/>
                  </a:lnTo>
                  <a:lnTo>
                    <a:pt x="474090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  <a:ln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3842" y="3315461"/>
              <a:ext cx="4922520" cy="1089660"/>
            </a:xfrm>
            <a:custGeom>
              <a:avLst/>
              <a:gdLst/>
              <a:ahLst/>
              <a:cxnLst/>
              <a:rect l="l" t="t" r="r" b="b"/>
              <a:pathLst>
                <a:path w="4922520" h="1089660">
                  <a:moveTo>
                    <a:pt x="4922519" y="181610"/>
                  </a:moveTo>
                  <a:lnTo>
                    <a:pt x="4922519" y="908050"/>
                  </a:lnTo>
                  <a:lnTo>
                    <a:pt x="4916034" y="956339"/>
                  </a:lnTo>
                  <a:lnTo>
                    <a:pt x="4897731" y="999725"/>
                  </a:lnTo>
                  <a:lnTo>
                    <a:pt x="4869338" y="1036478"/>
                  </a:lnTo>
                  <a:lnTo>
                    <a:pt x="4832585" y="1064871"/>
                  </a:lnTo>
                  <a:lnTo>
                    <a:pt x="4789199" y="1083174"/>
                  </a:lnTo>
                  <a:lnTo>
                    <a:pt x="4740909" y="1089660"/>
                  </a:lnTo>
                  <a:lnTo>
                    <a:pt x="0" y="1089660"/>
                  </a:lnTo>
                  <a:lnTo>
                    <a:pt x="0" y="0"/>
                  </a:lnTo>
                  <a:lnTo>
                    <a:pt x="4740909" y="0"/>
                  </a:lnTo>
                  <a:lnTo>
                    <a:pt x="4789199" y="6485"/>
                  </a:lnTo>
                  <a:lnTo>
                    <a:pt x="4832585" y="24788"/>
                  </a:lnTo>
                  <a:lnTo>
                    <a:pt x="4869338" y="53181"/>
                  </a:lnTo>
                  <a:lnTo>
                    <a:pt x="4897731" y="89934"/>
                  </a:lnTo>
                  <a:lnTo>
                    <a:pt x="4916034" y="133320"/>
                  </a:lnTo>
                  <a:lnTo>
                    <a:pt x="4922519" y="18161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95134" y="3617051"/>
            <a:ext cx="4668267" cy="73244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29"/>
              </a:spcBef>
              <a:buFont typeface="Wingdings" panose="05000000000000000000" pitchFamily="2" charset="2"/>
              <a:buChar char="§"/>
            </a:pPr>
            <a:r>
              <a:rPr sz="1400" spc="-45" dirty="0">
                <a:latin typeface="Comic Sans MS" panose="030F0702030302020204" pitchFamily="66" charset="0"/>
                <a:cs typeface="Calibri"/>
              </a:rPr>
              <a:t>Test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designs,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 setting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up of</a:t>
            </a:r>
            <a:r>
              <a:rPr sz="1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measurement</a:t>
            </a:r>
            <a:r>
              <a:rPr sz="1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system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297815" marR="5080" indent="-285750">
              <a:lnSpc>
                <a:spcPts val="1750"/>
              </a:lnSpc>
              <a:spcBef>
                <a:spcPts val="334"/>
              </a:spcBef>
              <a:buFont typeface="Wingdings" panose="05000000000000000000" pitchFamily="2" charset="2"/>
              <a:buChar char="§"/>
            </a:pP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Launch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and monitoring of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test scenarios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on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various </a:t>
            </a:r>
            <a:r>
              <a:rPr sz="1400" spc="-3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customer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groups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349" y="5441696"/>
            <a:ext cx="709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Iterate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77360" y="4916323"/>
            <a:ext cx="4947920" cy="1116965"/>
            <a:chOff x="1771142" y="4785614"/>
            <a:chExt cx="4947920" cy="1116965"/>
          </a:xfrm>
        </p:grpSpPr>
        <p:sp>
          <p:nvSpPr>
            <p:cNvPr id="25" name="object 25"/>
            <p:cNvSpPr/>
            <p:nvPr/>
          </p:nvSpPr>
          <p:spPr>
            <a:xfrm>
              <a:off x="1783842" y="4798314"/>
              <a:ext cx="4922520" cy="1091565"/>
            </a:xfrm>
            <a:custGeom>
              <a:avLst/>
              <a:gdLst/>
              <a:ahLst/>
              <a:cxnLst/>
              <a:rect l="l" t="t" r="r" b="b"/>
              <a:pathLst>
                <a:path w="4922520" h="1091564">
                  <a:moveTo>
                    <a:pt x="4740656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4740656" y="1091184"/>
                  </a:lnTo>
                  <a:lnTo>
                    <a:pt x="4789008" y="1084687"/>
                  </a:lnTo>
                  <a:lnTo>
                    <a:pt x="4832453" y="1066355"/>
                  </a:lnTo>
                  <a:lnTo>
                    <a:pt x="4869259" y="1037918"/>
                  </a:lnTo>
                  <a:lnTo>
                    <a:pt x="4897693" y="1001111"/>
                  </a:lnTo>
                  <a:lnTo>
                    <a:pt x="4916024" y="957667"/>
                  </a:lnTo>
                  <a:lnTo>
                    <a:pt x="4922519" y="909320"/>
                  </a:lnTo>
                  <a:lnTo>
                    <a:pt x="4922519" y="181863"/>
                  </a:lnTo>
                  <a:lnTo>
                    <a:pt x="4916024" y="133511"/>
                  </a:lnTo>
                  <a:lnTo>
                    <a:pt x="4897693" y="90066"/>
                  </a:lnTo>
                  <a:lnTo>
                    <a:pt x="4869259" y="53260"/>
                  </a:lnTo>
                  <a:lnTo>
                    <a:pt x="4832453" y="24826"/>
                  </a:lnTo>
                  <a:lnTo>
                    <a:pt x="4789008" y="6495"/>
                  </a:lnTo>
                  <a:lnTo>
                    <a:pt x="47406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  <a:ln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3842" y="4798314"/>
              <a:ext cx="4922520" cy="1091565"/>
            </a:xfrm>
            <a:custGeom>
              <a:avLst/>
              <a:gdLst/>
              <a:ahLst/>
              <a:cxnLst/>
              <a:rect l="l" t="t" r="r" b="b"/>
              <a:pathLst>
                <a:path w="4922520" h="1091564">
                  <a:moveTo>
                    <a:pt x="4922519" y="181863"/>
                  </a:moveTo>
                  <a:lnTo>
                    <a:pt x="4922519" y="909320"/>
                  </a:lnTo>
                  <a:lnTo>
                    <a:pt x="4916024" y="957667"/>
                  </a:lnTo>
                  <a:lnTo>
                    <a:pt x="4897693" y="1001111"/>
                  </a:lnTo>
                  <a:lnTo>
                    <a:pt x="4869259" y="1037918"/>
                  </a:lnTo>
                  <a:lnTo>
                    <a:pt x="4832453" y="1066355"/>
                  </a:lnTo>
                  <a:lnTo>
                    <a:pt x="4789008" y="1084687"/>
                  </a:lnTo>
                  <a:lnTo>
                    <a:pt x="4740656" y="1091184"/>
                  </a:lnTo>
                  <a:lnTo>
                    <a:pt x="0" y="1091184"/>
                  </a:lnTo>
                  <a:lnTo>
                    <a:pt x="0" y="0"/>
                  </a:lnTo>
                  <a:lnTo>
                    <a:pt x="4740656" y="0"/>
                  </a:lnTo>
                  <a:lnTo>
                    <a:pt x="4789008" y="6495"/>
                  </a:lnTo>
                  <a:lnTo>
                    <a:pt x="4832453" y="24826"/>
                  </a:lnTo>
                  <a:lnTo>
                    <a:pt x="4869259" y="53260"/>
                  </a:lnTo>
                  <a:lnTo>
                    <a:pt x="4897693" y="90066"/>
                  </a:lnTo>
                  <a:lnTo>
                    <a:pt x="4916024" y="133511"/>
                  </a:lnTo>
                  <a:lnTo>
                    <a:pt x="4922519" y="18186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23068" y="4994910"/>
            <a:ext cx="4640333" cy="4612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ts val="1835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IN" sz="1400" spc="-5" dirty="0" err="1">
                <a:latin typeface="Comic Sans MS" panose="030F0702030302020204" pitchFamily="66" charset="0"/>
                <a:cs typeface="Calibri"/>
              </a:rPr>
              <a:t>Analyzin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g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responses</a:t>
            </a:r>
            <a:r>
              <a:rPr sz="14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through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1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and identifying</a:t>
            </a:r>
            <a:r>
              <a:rPr lang="en-US" sz="1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improvement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pathways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7196" y="5465401"/>
            <a:ext cx="4640333" cy="49949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7815" marR="5080" indent="-285750">
              <a:lnSpc>
                <a:spcPts val="1750"/>
              </a:lnSpc>
              <a:spcBef>
                <a:spcPts val="295"/>
              </a:spcBef>
              <a:buFont typeface="Wingdings" panose="05000000000000000000" pitchFamily="2" charset="2"/>
              <a:buChar char="§"/>
            </a:pPr>
            <a:r>
              <a:rPr sz="1400" spc="-30" dirty="0">
                <a:latin typeface="Comic Sans MS" panose="030F0702030302020204" pitchFamily="66" charset="0"/>
                <a:cs typeface="Calibri"/>
              </a:rPr>
              <a:t>Transfer </a:t>
            </a:r>
            <a:r>
              <a:rPr sz="1400" spc="-5" dirty="0">
                <a:latin typeface="Comic Sans MS" panose="030F0702030302020204" pitchFamily="66" charset="0"/>
                <a:cs typeface="Calibri"/>
              </a:rPr>
              <a:t>of knowledge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1400" spc="-15" dirty="0">
                <a:latin typeface="Comic Sans MS" panose="030F0702030302020204" pitchFamily="66" charset="0"/>
                <a:cs typeface="Calibri"/>
              </a:rPr>
              <a:t>company </a:t>
            </a:r>
            <a:r>
              <a:rPr sz="1400" spc="-10" dirty="0">
                <a:latin typeface="Comic Sans MS" panose="030F0702030302020204" pitchFamily="66" charset="0"/>
                <a:cs typeface="Calibri"/>
              </a:rPr>
              <a:t>personnel </a:t>
            </a:r>
            <a:r>
              <a:rPr sz="1400" spc="-20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1400" spc="-3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10" dirty="0" err="1">
                <a:latin typeface="Comic Sans MS" panose="030F0702030302020204" pitchFamily="66" charset="0"/>
                <a:cs typeface="Calibri"/>
              </a:rPr>
              <a:t>sustanence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938128" y="2023974"/>
            <a:ext cx="2003433" cy="1092200"/>
            <a:chOff x="6998461" y="1816861"/>
            <a:chExt cx="1930400" cy="1092200"/>
          </a:xfr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object 30"/>
            <p:cNvSpPr/>
            <p:nvPr/>
          </p:nvSpPr>
          <p:spPr>
            <a:xfrm>
              <a:off x="7011161" y="18295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7272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727200" y="1066800"/>
                  </a:lnTo>
                  <a:lnTo>
                    <a:pt x="1774457" y="1060447"/>
                  </a:lnTo>
                  <a:lnTo>
                    <a:pt x="1816927" y="1042519"/>
                  </a:lnTo>
                  <a:lnTo>
                    <a:pt x="1852914" y="1014714"/>
                  </a:lnTo>
                  <a:lnTo>
                    <a:pt x="1880719" y="978727"/>
                  </a:lnTo>
                  <a:lnTo>
                    <a:pt x="1898647" y="936257"/>
                  </a:lnTo>
                  <a:lnTo>
                    <a:pt x="1905000" y="889000"/>
                  </a:lnTo>
                  <a:lnTo>
                    <a:pt x="1905000" y="177800"/>
                  </a:lnTo>
                  <a:lnTo>
                    <a:pt x="1898647" y="130542"/>
                  </a:lnTo>
                  <a:lnTo>
                    <a:pt x="1880719" y="88072"/>
                  </a:lnTo>
                  <a:lnTo>
                    <a:pt x="1852914" y="52085"/>
                  </a:lnTo>
                  <a:lnTo>
                    <a:pt x="1816927" y="24280"/>
                  </a:lnTo>
                  <a:lnTo>
                    <a:pt x="1774457" y="6352"/>
                  </a:lnTo>
                  <a:lnTo>
                    <a:pt x="172720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11161" y="18295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727200" y="0"/>
                  </a:lnTo>
                  <a:lnTo>
                    <a:pt x="1774457" y="6352"/>
                  </a:lnTo>
                  <a:lnTo>
                    <a:pt x="1816927" y="24280"/>
                  </a:lnTo>
                  <a:lnTo>
                    <a:pt x="1852914" y="52085"/>
                  </a:lnTo>
                  <a:lnTo>
                    <a:pt x="1880719" y="88072"/>
                  </a:lnTo>
                  <a:lnTo>
                    <a:pt x="1898647" y="130542"/>
                  </a:lnTo>
                  <a:lnTo>
                    <a:pt x="1905000" y="177800"/>
                  </a:lnTo>
                  <a:lnTo>
                    <a:pt x="1905000" y="889000"/>
                  </a:lnTo>
                  <a:lnTo>
                    <a:pt x="1898647" y="936257"/>
                  </a:lnTo>
                  <a:lnTo>
                    <a:pt x="1880719" y="978727"/>
                  </a:lnTo>
                  <a:lnTo>
                    <a:pt x="1852914" y="1014714"/>
                  </a:lnTo>
                  <a:lnTo>
                    <a:pt x="1816927" y="1042519"/>
                  </a:lnTo>
                  <a:lnTo>
                    <a:pt x="1774457" y="1060447"/>
                  </a:lnTo>
                  <a:lnTo>
                    <a:pt x="17272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51420" y="2208124"/>
            <a:ext cx="181587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Brainstorming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frameworks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Arial"/>
              </a:rPr>
              <a:t>•</a:t>
            </a: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Data</a:t>
            </a:r>
            <a:r>
              <a:rPr sz="1400" spc="-3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analytics 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tools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71590" y="3454352"/>
            <a:ext cx="2055076" cy="1130679"/>
            <a:chOff x="6998461" y="3302761"/>
            <a:chExt cx="1930400" cy="1092200"/>
          </a:xfr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object 34"/>
            <p:cNvSpPr/>
            <p:nvPr/>
          </p:nvSpPr>
          <p:spPr>
            <a:xfrm>
              <a:off x="7011161" y="33154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7272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727200" y="1066800"/>
                  </a:lnTo>
                  <a:lnTo>
                    <a:pt x="1774457" y="1060447"/>
                  </a:lnTo>
                  <a:lnTo>
                    <a:pt x="1816927" y="1042519"/>
                  </a:lnTo>
                  <a:lnTo>
                    <a:pt x="1852914" y="1014714"/>
                  </a:lnTo>
                  <a:lnTo>
                    <a:pt x="1880719" y="978727"/>
                  </a:lnTo>
                  <a:lnTo>
                    <a:pt x="1898647" y="936257"/>
                  </a:lnTo>
                  <a:lnTo>
                    <a:pt x="1905000" y="889000"/>
                  </a:lnTo>
                  <a:lnTo>
                    <a:pt x="1905000" y="177800"/>
                  </a:lnTo>
                  <a:lnTo>
                    <a:pt x="1898647" y="130542"/>
                  </a:lnTo>
                  <a:lnTo>
                    <a:pt x="1880719" y="88072"/>
                  </a:lnTo>
                  <a:lnTo>
                    <a:pt x="1852914" y="52085"/>
                  </a:lnTo>
                  <a:lnTo>
                    <a:pt x="1816927" y="24280"/>
                  </a:lnTo>
                  <a:lnTo>
                    <a:pt x="1774457" y="6352"/>
                  </a:lnTo>
                  <a:lnTo>
                    <a:pt x="172720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11161" y="33154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727200" y="0"/>
                  </a:lnTo>
                  <a:lnTo>
                    <a:pt x="1774457" y="6352"/>
                  </a:lnTo>
                  <a:lnTo>
                    <a:pt x="1816927" y="24280"/>
                  </a:lnTo>
                  <a:lnTo>
                    <a:pt x="1852914" y="52085"/>
                  </a:lnTo>
                  <a:lnTo>
                    <a:pt x="1880719" y="88072"/>
                  </a:lnTo>
                  <a:lnTo>
                    <a:pt x="1898647" y="130542"/>
                  </a:lnTo>
                  <a:lnTo>
                    <a:pt x="1905000" y="177800"/>
                  </a:lnTo>
                  <a:lnTo>
                    <a:pt x="1905000" y="889000"/>
                  </a:lnTo>
                  <a:lnTo>
                    <a:pt x="1898647" y="936257"/>
                  </a:lnTo>
                  <a:lnTo>
                    <a:pt x="1880719" y="978727"/>
                  </a:lnTo>
                  <a:lnTo>
                    <a:pt x="1852914" y="1014714"/>
                  </a:lnTo>
                  <a:lnTo>
                    <a:pt x="1816927" y="1042519"/>
                  </a:lnTo>
                  <a:lnTo>
                    <a:pt x="1774457" y="1060447"/>
                  </a:lnTo>
                  <a:lnTo>
                    <a:pt x="17272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51420" y="3775345"/>
            <a:ext cx="169269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400" spc="-12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esign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frameworks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84025" y="4940300"/>
            <a:ext cx="2044356" cy="1155700"/>
            <a:chOff x="6998461" y="4788661"/>
            <a:chExt cx="1930400" cy="1092200"/>
          </a:xfr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8" name="object 38"/>
            <p:cNvSpPr/>
            <p:nvPr/>
          </p:nvSpPr>
          <p:spPr>
            <a:xfrm>
              <a:off x="7011161" y="48013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7272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66"/>
                  </a:lnTo>
                  <a:lnTo>
                    <a:pt x="24280" y="978739"/>
                  </a:lnTo>
                  <a:lnTo>
                    <a:pt x="52085" y="1014723"/>
                  </a:lnTo>
                  <a:lnTo>
                    <a:pt x="88072" y="1042525"/>
                  </a:lnTo>
                  <a:lnTo>
                    <a:pt x="130542" y="1060448"/>
                  </a:lnTo>
                  <a:lnTo>
                    <a:pt x="177800" y="1066800"/>
                  </a:lnTo>
                  <a:lnTo>
                    <a:pt x="1727200" y="1066800"/>
                  </a:lnTo>
                  <a:lnTo>
                    <a:pt x="1774457" y="1060448"/>
                  </a:lnTo>
                  <a:lnTo>
                    <a:pt x="1816927" y="1042525"/>
                  </a:lnTo>
                  <a:lnTo>
                    <a:pt x="1852914" y="1014723"/>
                  </a:lnTo>
                  <a:lnTo>
                    <a:pt x="1880719" y="978739"/>
                  </a:lnTo>
                  <a:lnTo>
                    <a:pt x="1898647" y="936266"/>
                  </a:lnTo>
                  <a:lnTo>
                    <a:pt x="1905000" y="889000"/>
                  </a:lnTo>
                  <a:lnTo>
                    <a:pt x="1905000" y="177800"/>
                  </a:lnTo>
                  <a:lnTo>
                    <a:pt x="1898647" y="130542"/>
                  </a:lnTo>
                  <a:lnTo>
                    <a:pt x="1880719" y="88072"/>
                  </a:lnTo>
                  <a:lnTo>
                    <a:pt x="1852914" y="52085"/>
                  </a:lnTo>
                  <a:lnTo>
                    <a:pt x="1816927" y="24280"/>
                  </a:lnTo>
                  <a:lnTo>
                    <a:pt x="1774457" y="6352"/>
                  </a:lnTo>
                  <a:lnTo>
                    <a:pt x="172720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1161" y="48013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727200" y="0"/>
                  </a:lnTo>
                  <a:lnTo>
                    <a:pt x="1774457" y="6352"/>
                  </a:lnTo>
                  <a:lnTo>
                    <a:pt x="1816927" y="24280"/>
                  </a:lnTo>
                  <a:lnTo>
                    <a:pt x="1852914" y="52085"/>
                  </a:lnTo>
                  <a:lnTo>
                    <a:pt x="1880719" y="88072"/>
                  </a:lnTo>
                  <a:lnTo>
                    <a:pt x="1898647" y="130542"/>
                  </a:lnTo>
                  <a:lnTo>
                    <a:pt x="1905000" y="177800"/>
                  </a:lnTo>
                  <a:lnTo>
                    <a:pt x="1905000" y="889000"/>
                  </a:lnTo>
                  <a:lnTo>
                    <a:pt x="1898647" y="936266"/>
                  </a:lnTo>
                  <a:lnTo>
                    <a:pt x="1880719" y="978739"/>
                  </a:lnTo>
                  <a:lnTo>
                    <a:pt x="1852914" y="1014723"/>
                  </a:lnTo>
                  <a:lnTo>
                    <a:pt x="1816927" y="1042525"/>
                  </a:lnTo>
                  <a:lnTo>
                    <a:pt x="1774457" y="1060448"/>
                  </a:lnTo>
                  <a:lnTo>
                    <a:pt x="1727200" y="1066800"/>
                  </a:lnTo>
                  <a:lnTo>
                    <a:pt x="177800" y="1066800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grpFill/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51421" y="5108321"/>
            <a:ext cx="181587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Decision</a:t>
            </a:r>
            <a:r>
              <a:rPr sz="1400" spc="-3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making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frameworks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Arial"/>
              </a:rPr>
              <a:t>•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Financial</a:t>
            </a:r>
            <a:r>
              <a:rPr sz="1400" spc="-3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modelling</a:t>
            </a:r>
            <a:endParaRPr sz="1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47608" y="1561420"/>
            <a:ext cx="834391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15" dirty="0">
                <a:latin typeface="Comic Sans MS" panose="030F0702030302020204" pitchFamily="66" charset="0"/>
                <a:cs typeface="Calibri"/>
              </a:rPr>
              <a:t>E</a:t>
            </a:r>
            <a:r>
              <a:rPr sz="1600" i="1" spc="-5" dirty="0">
                <a:latin typeface="Comic Sans MS" panose="030F0702030302020204" pitchFamily="66" charset="0"/>
                <a:cs typeface="Calibri"/>
              </a:rPr>
              <a:t>na</a:t>
            </a:r>
            <a:r>
              <a:rPr sz="1600" i="1" spc="-10" dirty="0">
                <a:latin typeface="Comic Sans MS" panose="030F0702030302020204" pitchFamily="66" charset="0"/>
                <a:cs typeface="Calibri"/>
              </a:rPr>
              <a:t>b</a:t>
            </a:r>
            <a:r>
              <a:rPr sz="1600" i="1" dirty="0">
                <a:latin typeface="Comic Sans MS" panose="030F0702030302020204" pitchFamily="66" charset="0"/>
                <a:cs typeface="Calibri"/>
              </a:rPr>
              <a:t>lers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9732" y="1541620"/>
            <a:ext cx="64198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i="1" dirty="0">
                <a:latin typeface="Comic Sans MS" panose="030F0702030302020204" pitchFamily="66" charset="0"/>
                <a:cs typeface="Calibri"/>
              </a:rPr>
              <a:t>Phase</a:t>
            </a:r>
            <a:endParaRPr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81650" y="1603641"/>
            <a:ext cx="12160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25" dirty="0">
                <a:latin typeface="Comic Sans MS" panose="030F0702030302020204" pitchFamily="66" charset="0"/>
                <a:cs typeface="Calibri"/>
              </a:rPr>
              <a:t>K</a:t>
            </a:r>
            <a:r>
              <a:rPr sz="1600" i="1" spc="-15" dirty="0">
                <a:latin typeface="Comic Sans MS" panose="030F0702030302020204" pitchFamily="66" charset="0"/>
                <a:cs typeface="Calibri"/>
              </a:rPr>
              <a:t>e</a:t>
            </a:r>
            <a:r>
              <a:rPr sz="1600" i="1" dirty="0">
                <a:latin typeface="Comic Sans MS" panose="030F0702030302020204" pitchFamily="66" charset="0"/>
                <a:cs typeface="Calibri"/>
              </a:rPr>
              <a:t>y</a:t>
            </a:r>
            <a:r>
              <a:rPr sz="1600" i="1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600" i="1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sz="1600" i="1" spc="-15" dirty="0">
                <a:latin typeface="Comic Sans MS" panose="030F0702030302020204" pitchFamily="66" charset="0"/>
                <a:cs typeface="Calibri"/>
              </a:rPr>
              <a:t>t</a:t>
            </a:r>
            <a:r>
              <a:rPr sz="1600" i="1" dirty="0">
                <a:latin typeface="Comic Sans MS" panose="030F0702030302020204" pitchFamily="66" charset="0"/>
                <a:cs typeface="Calibri"/>
              </a:rPr>
              <a:t>e</a:t>
            </a:r>
            <a:r>
              <a:rPr sz="1600" i="1" spc="-15" dirty="0">
                <a:latin typeface="Comic Sans MS" panose="030F0702030302020204" pitchFamily="66" charset="0"/>
                <a:cs typeface="Calibri"/>
              </a:rPr>
              <a:t>p</a:t>
            </a:r>
            <a:r>
              <a:rPr sz="1600" i="1" dirty="0">
                <a:latin typeface="Comic Sans MS" panose="030F0702030302020204" pitchFamily="66" charset="0"/>
                <a:cs typeface="Calibri"/>
              </a:rPr>
              <a:t>s</a:t>
            </a:r>
            <a:endParaRPr sz="1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4" name="Flowchart: Stored Data 43">
            <a:extLst>
              <a:ext uri="{FF2B5EF4-FFF2-40B4-BE49-F238E27FC236}">
                <a16:creationId xmlns:a16="http://schemas.microsoft.com/office/drawing/2014/main" id="{DC2CDB17-D60D-4222-9025-C8984DDFD579}"/>
              </a:ext>
            </a:extLst>
          </p:cNvPr>
          <p:cNvSpPr/>
          <p:nvPr/>
        </p:nvSpPr>
        <p:spPr>
          <a:xfrm rot="16200000">
            <a:off x="111379" y="1883550"/>
            <a:ext cx="1602410" cy="1373049"/>
          </a:xfrm>
          <a:prstGeom prst="flowChartOnlineStorag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C2D40-2205-442D-8936-318EE10AD23D}"/>
              </a:ext>
            </a:extLst>
          </p:cNvPr>
          <p:cNvSpPr txBox="1"/>
          <p:nvPr/>
        </p:nvSpPr>
        <p:spPr>
          <a:xfrm>
            <a:off x="415893" y="2472627"/>
            <a:ext cx="989665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3B494076-62A4-46CA-BD77-9ADC40EE7B5E}"/>
              </a:ext>
            </a:extLst>
          </p:cNvPr>
          <p:cNvSpPr/>
          <p:nvPr/>
        </p:nvSpPr>
        <p:spPr>
          <a:xfrm rot="16200000">
            <a:off x="132972" y="3301243"/>
            <a:ext cx="1578730" cy="1392556"/>
          </a:xfrm>
          <a:prstGeom prst="flowChartOnlineStorag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6701E-1F32-46DE-BDEA-0A1B0D2706E1}"/>
              </a:ext>
            </a:extLst>
          </p:cNvPr>
          <p:cNvSpPr txBox="1"/>
          <p:nvPr/>
        </p:nvSpPr>
        <p:spPr>
          <a:xfrm>
            <a:off x="399883" y="3801095"/>
            <a:ext cx="1044906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Flowchart: Stored Data 47">
            <a:extLst>
              <a:ext uri="{FF2B5EF4-FFF2-40B4-BE49-F238E27FC236}">
                <a16:creationId xmlns:a16="http://schemas.microsoft.com/office/drawing/2014/main" id="{EA4BD2DD-7472-4C12-A82A-10482136EF7B}"/>
              </a:ext>
            </a:extLst>
          </p:cNvPr>
          <p:cNvSpPr/>
          <p:nvPr/>
        </p:nvSpPr>
        <p:spPr>
          <a:xfrm rot="16200000">
            <a:off x="121285" y="4790122"/>
            <a:ext cx="1602104" cy="1392556"/>
          </a:xfrm>
          <a:prstGeom prst="flowChartOnlineStorag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B3443E-D534-49E4-A6C8-5215A635694D}"/>
              </a:ext>
            </a:extLst>
          </p:cNvPr>
          <p:cNvSpPr txBox="1"/>
          <p:nvPr/>
        </p:nvSpPr>
        <p:spPr>
          <a:xfrm>
            <a:off x="415893" y="5290140"/>
            <a:ext cx="1052059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846</Words>
  <Application>Microsoft Office PowerPoint</Application>
  <PresentationFormat>On-screen Show (4:3)</PresentationFormat>
  <Paragraphs>273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Times New Roman</vt:lpstr>
      <vt:lpstr>Wingdings</vt:lpstr>
      <vt:lpstr>Office Theme</vt:lpstr>
      <vt:lpstr>Opportunity for restructuring  Discounting Strategy</vt:lpstr>
      <vt:lpstr>Our Understanding of the industry</vt:lpstr>
      <vt:lpstr>Our Understanding of e-mandi</vt:lpstr>
      <vt:lpstr>Observations from our team</vt:lpstr>
      <vt:lpstr>Data supporting our observation</vt:lpstr>
      <vt:lpstr>Opportunity to boost topline through  discounting realignment</vt:lpstr>
      <vt:lpstr>Cart size and frequent ordering</vt:lpstr>
      <vt:lpstr>Increasing share of higher margin products</vt:lpstr>
      <vt:lpstr>Approach we shall follow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for restructuring Discounting Strategy</dc:title>
  <dc:creator>U niVersal</dc:creator>
  <cp:lastModifiedBy>Prasan</cp:lastModifiedBy>
  <cp:revision>16</cp:revision>
  <dcterms:created xsi:type="dcterms:W3CDTF">2021-06-11T17:57:23Z</dcterms:created>
  <dcterms:modified xsi:type="dcterms:W3CDTF">2021-06-12T04:44:38Z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2021-06-11T00:00:00Z</vt:filetime>
  </property>
</Properties>
</file>