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C261B6-99A7-4943-B8E6-614DF64945A5}">
  <a:tblStyle styleId="{81C261B6-99A7-4943-B8E6-614DF64945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586" y="115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04b8b675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04b8b675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07fba8f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07fba8f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07fba8f9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07fba8f9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07fba8f9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07fba8f9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04b8b675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04b8b675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04b8b675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04b8b675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04b8b675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e04b8b675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9" Type="http://schemas.openxmlformats.org/officeDocument/2006/relationships/image" Target="../media/image46.png"/><Relationship Id="rId21" Type="http://schemas.openxmlformats.org/officeDocument/2006/relationships/image" Target="../media/image28.png"/><Relationship Id="rId34" Type="http://schemas.openxmlformats.org/officeDocument/2006/relationships/image" Target="../media/image4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47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Relationship Id="rId8" Type="http://schemas.openxmlformats.org/officeDocument/2006/relationships/image" Target="../media/image15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71.png"/><Relationship Id="rId39" Type="http://schemas.openxmlformats.org/officeDocument/2006/relationships/image" Target="../media/image84.png"/><Relationship Id="rId21" Type="http://schemas.openxmlformats.org/officeDocument/2006/relationships/image" Target="../media/image66.png"/><Relationship Id="rId34" Type="http://schemas.openxmlformats.org/officeDocument/2006/relationships/image" Target="../media/image79.png"/><Relationship Id="rId42" Type="http://schemas.openxmlformats.org/officeDocument/2006/relationships/image" Target="../media/image87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29" Type="http://schemas.openxmlformats.org/officeDocument/2006/relationships/image" Target="../media/image74.png"/><Relationship Id="rId41" Type="http://schemas.openxmlformats.org/officeDocument/2006/relationships/image" Target="../media/image8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24" Type="http://schemas.openxmlformats.org/officeDocument/2006/relationships/image" Target="../media/image69.png"/><Relationship Id="rId32" Type="http://schemas.openxmlformats.org/officeDocument/2006/relationships/image" Target="../media/image77.png"/><Relationship Id="rId37" Type="http://schemas.openxmlformats.org/officeDocument/2006/relationships/image" Target="../media/image82.png"/><Relationship Id="rId40" Type="http://schemas.openxmlformats.org/officeDocument/2006/relationships/image" Target="../media/image85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28" Type="http://schemas.openxmlformats.org/officeDocument/2006/relationships/image" Target="../media/image73.png"/><Relationship Id="rId36" Type="http://schemas.openxmlformats.org/officeDocument/2006/relationships/image" Target="../media/image81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31" Type="http://schemas.openxmlformats.org/officeDocument/2006/relationships/image" Target="../media/image76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Relationship Id="rId27" Type="http://schemas.openxmlformats.org/officeDocument/2006/relationships/image" Target="../media/image72.png"/><Relationship Id="rId30" Type="http://schemas.openxmlformats.org/officeDocument/2006/relationships/image" Target="../media/image75.png"/><Relationship Id="rId35" Type="http://schemas.openxmlformats.org/officeDocument/2006/relationships/image" Target="../media/image80.png"/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70.png"/><Relationship Id="rId33" Type="http://schemas.openxmlformats.org/officeDocument/2006/relationships/image" Target="../media/image78.png"/><Relationship Id="rId38" Type="http://schemas.openxmlformats.org/officeDocument/2006/relationships/image" Target="../media/image83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26" Type="http://schemas.openxmlformats.org/officeDocument/2006/relationships/image" Target="../media/image110.png"/><Relationship Id="rId39" Type="http://schemas.openxmlformats.org/officeDocument/2006/relationships/image" Target="../media/image122.png"/><Relationship Id="rId21" Type="http://schemas.openxmlformats.org/officeDocument/2006/relationships/image" Target="../media/image105.png"/><Relationship Id="rId34" Type="http://schemas.openxmlformats.org/officeDocument/2006/relationships/image" Target="../media/image117.png"/><Relationship Id="rId42" Type="http://schemas.openxmlformats.org/officeDocument/2006/relationships/image" Target="../media/image125.png"/><Relationship Id="rId47" Type="http://schemas.openxmlformats.org/officeDocument/2006/relationships/image" Target="../media/image130.png"/><Relationship Id="rId50" Type="http://schemas.openxmlformats.org/officeDocument/2006/relationships/image" Target="../media/image133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00.png"/><Relationship Id="rId29" Type="http://schemas.openxmlformats.org/officeDocument/2006/relationships/image" Target="../media/image112.png"/><Relationship Id="rId11" Type="http://schemas.openxmlformats.org/officeDocument/2006/relationships/image" Target="../media/image95.png"/><Relationship Id="rId24" Type="http://schemas.openxmlformats.org/officeDocument/2006/relationships/image" Target="../media/image108.png"/><Relationship Id="rId32" Type="http://schemas.openxmlformats.org/officeDocument/2006/relationships/image" Target="../media/image115.png"/><Relationship Id="rId37" Type="http://schemas.openxmlformats.org/officeDocument/2006/relationships/image" Target="../media/image120.png"/><Relationship Id="rId40" Type="http://schemas.openxmlformats.org/officeDocument/2006/relationships/image" Target="../media/image123.png"/><Relationship Id="rId45" Type="http://schemas.openxmlformats.org/officeDocument/2006/relationships/image" Target="../media/image128.png"/><Relationship Id="rId5" Type="http://schemas.openxmlformats.org/officeDocument/2006/relationships/image" Target="../media/image90.png"/><Relationship Id="rId15" Type="http://schemas.openxmlformats.org/officeDocument/2006/relationships/image" Target="../media/image99.png"/><Relationship Id="rId23" Type="http://schemas.openxmlformats.org/officeDocument/2006/relationships/image" Target="../media/image107.png"/><Relationship Id="rId28" Type="http://schemas.openxmlformats.org/officeDocument/2006/relationships/image" Target="../media/image111.png"/><Relationship Id="rId36" Type="http://schemas.openxmlformats.org/officeDocument/2006/relationships/image" Target="../media/image119.png"/><Relationship Id="rId49" Type="http://schemas.openxmlformats.org/officeDocument/2006/relationships/image" Target="../media/image132.png"/><Relationship Id="rId10" Type="http://schemas.openxmlformats.org/officeDocument/2006/relationships/image" Target="../media/image5.png"/><Relationship Id="rId19" Type="http://schemas.openxmlformats.org/officeDocument/2006/relationships/image" Target="../media/image103.png"/><Relationship Id="rId31" Type="http://schemas.openxmlformats.org/officeDocument/2006/relationships/image" Target="../media/image114.png"/><Relationship Id="rId44" Type="http://schemas.openxmlformats.org/officeDocument/2006/relationships/image" Target="../media/image127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8.png"/><Relationship Id="rId22" Type="http://schemas.openxmlformats.org/officeDocument/2006/relationships/image" Target="../media/image106.png"/><Relationship Id="rId27" Type="http://schemas.openxmlformats.org/officeDocument/2006/relationships/image" Target="../media/image4.png"/><Relationship Id="rId30" Type="http://schemas.openxmlformats.org/officeDocument/2006/relationships/image" Target="../media/image113.png"/><Relationship Id="rId35" Type="http://schemas.openxmlformats.org/officeDocument/2006/relationships/image" Target="../media/image118.png"/><Relationship Id="rId43" Type="http://schemas.openxmlformats.org/officeDocument/2006/relationships/image" Target="../media/image126.png"/><Relationship Id="rId48" Type="http://schemas.openxmlformats.org/officeDocument/2006/relationships/image" Target="../media/image131.png"/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5" Type="http://schemas.openxmlformats.org/officeDocument/2006/relationships/image" Target="../media/image109.png"/><Relationship Id="rId33" Type="http://schemas.openxmlformats.org/officeDocument/2006/relationships/image" Target="../media/image116.png"/><Relationship Id="rId38" Type="http://schemas.openxmlformats.org/officeDocument/2006/relationships/image" Target="../media/image121.png"/><Relationship Id="rId46" Type="http://schemas.openxmlformats.org/officeDocument/2006/relationships/image" Target="../media/image129.png"/><Relationship Id="rId20" Type="http://schemas.openxmlformats.org/officeDocument/2006/relationships/image" Target="../media/image104.png"/><Relationship Id="rId41" Type="http://schemas.openxmlformats.org/officeDocument/2006/relationships/image" Target="../media/image12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4400" dirty="0" err="1"/>
              <a:t>PostgreSQL</a:t>
            </a:r>
            <a:r>
              <a:rPr lang="ru-RU" sz="4400" dirty="0"/>
              <a:t> для администраторов баз данных и разработчиков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3631007947"/>
              </p:ext>
            </p:extLst>
          </p:nvPr>
        </p:nvGraphicFramePr>
        <p:xfrm>
          <a:off x="952500" y="1544194"/>
          <a:ext cx="7239000" cy="1075597"/>
        </p:xfrm>
        <a:graphic>
          <a:graphicData uri="http://schemas.openxmlformats.org/drawingml/2006/table">
            <a:tbl>
              <a:tblPr>
                <a:noFill/>
                <a:tableStyleId>{81C261B6-99A7-4943-B8E6-614DF64945A5}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масштабирования </a:t>
                      </a:r>
                      <a:r>
                        <a:rPr lang="ru-RU" sz="1300" baseline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возможно добавление</a:t>
                      </a:r>
                      <a:r>
                        <a:rPr lang="en-US" sz="1300" baseline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TimescaleDB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3" name="Google Shape;143;p25"/>
          <p:cNvSpPr/>
          <p:nvPr/>
        </p:nvSpPr>
        <p:spPr>
          <a:xfrm>
            <a:off x="4994650" y="3348050"/>
            <a:ext cx="3229200" cy="706500"/>
          </a:xfrm>
          <a:prstGeom prst="wedgeRectCallout">
            <a:avLst>
              <a:gd name="adj1" fmla="val -31236"/>
              <a:gd name="adj2" fmla="val -97297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Запланируйте пару минут на рефлексию в конце защиты проекта и расскажите о планах по развитию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4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Инструкции для работы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 презентацией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87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87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7752" y="1597000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787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544450" y="1126669"/>
            <a:ext cx="25881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Работа с данными</a:t>
            </a:r>
            <a:endParaRPr sz="1500" b="1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1311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1311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1311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31311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00850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00850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3111675" y="1126669"/>
            <a:ext cx="15798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Интернет/Сети</a:t>
            </a:r>
            <a:endParaRPr sz="1500" b="1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197202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19720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197202" y="1597223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197202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90381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90381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390381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461057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46105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46105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531731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5317315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5317315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008368" y="3113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008368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3903671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5317176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4610430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/>
          <p:nvPr/>
        </p:nvSpPr>
        <p:spPr>
          <a:xfrm>
            <a:off x="6135375" y="330725"/>
            <a:ext cx="2655300" cy="620700"/>
          </a:xfrm>
          <a:prstGeom prst="wedgeRectCallout">
            <a:avLst>
              <a:gd name="adj1" fmla="val -20904"/>
              <a:gd name="adj2" fmla="val 84002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Используйте иллюстрации. Они облегчают восприятие материала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6545327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653885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65285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65285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>
            <a:spLocks noGrp="1"/>
          </p:cNvSpPr>
          <p:nvPr>
            <p:ph type="subTitle" idx="4294967295"/>
          </p:nvPr>
        </p:nvSpPr>
        <p:spPr>
          <a:xfrm>
            <a:off x="6455100" y="112666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Люди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7260470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725399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72436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72436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79588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 rotWithShape="1">
          <a:blip r:embed="rId40">
            <a:alphaModFix/>
          </a:blip>
          <a:srcRect/>
          <a:stretch/>
        </p:blipFill>
        <p:spPr>
          <a:xfrm>
            <a:off x="79588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>
            <a:spLocks noGrp="1"/>
          </p:cNvSpPr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027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202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7389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7389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>
            <a:spLocks noGrp="1"/>
          </p:cNvSpPr>
          <p:nvPr>
            <p:ph type="subTitle" idx="4294967295"/>
          </p:nvPr>
        </p:nvSpPr>
        <p:spPr>
          <a:xfrm>
            <a:off x="543825" y="1132719"/>
            <a:ext cx="25881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Обучение, исследование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11" name="Google Shape;211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31895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19070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19258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319258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043789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043789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043592" y="31375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056421" y="3876731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>
            <a:spLocks noGrp="1"/>
          </p:cNvSpPr>
          <p:nvPr>
            <p:ph type="subTitle" idx="4294967295"/>
          </p:nvPr>
        </p:nvSpPr>
        <p:spPr>
          <a:xfrm>
            <a:off x="3243325" y="1132719"/>
            <a:ext cx="25881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Компьютерные игры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20" name="Google Shape;220;p2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310877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310877" y="16219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310877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9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046945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4046945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4046945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310864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4783158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4046945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9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4783018" y="2369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4783018" y="31375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4783018" y="3876731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 txBox="1">
            <a:spLocks noGrp="1"/>
          </p:cNvSpPr>
          <p:nvPr>
            <p:ph type="subTitle" idx="4294967295"/>
          </p:nvPr>
        </p:nvSpPr>
        <p:spPr>
          <a:xfrm>
            <a:off x="5851075" y="113271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Технологии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33" name="Google Shape;233;p29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5929664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5929664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5929664" y="16219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5929664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6654295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6654295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9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6654295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6654295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7378933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7378933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7378933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7378933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8087089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 rotWithShape="1">
          <a:blip r:embed="rId40">
            <a:alphaModFix/>
          </a:blip>
          <a:srcRect/>
          <a:stretch/>
        </p:blipFill>
        <p:spPr>
          <a:xfrm>
            <a:off x="8087089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 rotWithShape="1">
          <a:blip r:embed="rId41">
            <a:alphaModFix/>
          </a:blip>
          <a:srcRect/>
          <a:stretch/>
        </p:blipFill>
        <p:spPr>
          <a:xfrm>
            <a:off x="8087089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 rotWithShape="1">
          <a:blip r:embed="rId42">
            <a:alphaModFix/>
          </a:blip>
          <a:srcRect/>
          <a:stretch/>
        </p:blipFill>
        <p:spPr>
          <a:xfrm>
            <a:off x="8087089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>
            <a:spLocks noGrp="1"/>
          </p:cNvSpPr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254" name="Google Shape;254;p30"/>
          <p:cNvSpPr txBox="1">
            <a:spLocks noGrp="1"/>
          </p:cNvSpPr>
          <p:nvPr>
            <p:ph type="subTitle" idx="4294967295"/>
          </p:nvPr>
        </p:nvSpPr>
        <p:spPr>
          <a:xfrm>
            <a:off x="6906750" y="1130969"/>
            <a:ext cx="27240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Коммуникации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55" name="Google Shape;25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8389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8402" y="1596906"/>
            <a:ext cx="621001" cy="62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88389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8396" y="38330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28351" y="2358356"/>
            <a:ext cx="620719" cy="62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28363" y="159690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27987" y="31162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28154" y="3836213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0"/>
          <p:cNvSpPr txBox="1">
            <a:spLocks noGrp="1"/>
          </p:cNvSpPr>
          <p:nvPr>
            <p:ph type="subTitle" idx="4294967295"/>
          </p:nvPr>
        </p:nvSpPr>
        <p:spPr>
          <a:xfrm>
            <a:off x="6906750" y="113096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Коммуникации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64" name="Google Shape;264;p3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2087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348999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07995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348999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18023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079813" y="3883848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348859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17884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816814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0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079813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553827" y="387537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0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553827" y="3116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0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2816814" y="235679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0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553827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0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623721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0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079813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0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1348859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0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3553827" y="235679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0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2816954" y="3116361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0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2816954" y="387565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0"/>
          <p:cNvSpPr txBox="1">
            <a:spLocks noGrp="1"/>
          </p:cNvSpPr>
          <p:nvPr>
            <p:ph type="subTitle" idx="4294967295"/>
          </p:nvPr>
        </p:nvSpPr>
        <p:spPr>
          <a:xfrm>
            <a:off x="527075" y="113756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Разное</a:t>
            </a:r>
            <a:endParaRPr sz="1500" b="1">
              <a:solidFill>
                <a:srgbClr val="013D85"/>
              </a:solidFill>
            </a:endParaRPr>
          </a:p>
        </p:txBody>
      </p:sp>
      <p:sp>
        <p:nvSpPr>
          <p:cNvPr id="285" name="Google Shape;285;p30"/>
          <p:cNvSpPr txBox="1">
            <a:spLocks noGrp="1"/>
          </p:cNvSpPr>
          <p:nvPr>
            <p:ph type="subTitle" idx="4294967295"/>
          </p:nvPr>
        </p:nvSpPr>
        <p:spPr>
          <a:xfrm>
            <a:off x="4444200" y="1137569"/>
            <a:ext cx="19743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Флажки/Метки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86" name="Google Shape;286;p30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4523225" y="213591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0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6162294" y="4088020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0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4557875" y="2776398"/>
            <a:ext cx="443128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0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4557887" y="3485217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0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5060217" y="213591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0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6162294" y="3484892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0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5077187" y="2776398"/>
            <a:ext cx="443128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0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5077199" y="3485217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0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5609672" y="213591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0"/>
          <p:cNvPicPr preferRelativeResize="0"/>
          <p:nvPr/>
        </p:nvPicPr>
        <p:blipFill rotWithShape="1">
          <a:blip r:embed="rId40">
            <a:alphaModFix/>
          </a:blip>
          <a:srcRect/>
          <a:stretch/>
        </p:blipFill>
        <p:spPr>
          <a:xfrm>
            <a:off x="5609672" y="159722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0"/>
          <p:cNvPicPr preferRelativeResize="0"/>
          <p:nvPr/>
        </p:nvPicPr>
        <p:blipFill rotWithShape="1">
          <a:blip r:embed="rId41">
            <a:alphaModFix/>
          </a:blip>
          <a:srcRect/>
          <a:stretch/>
        </p:blipFill>
        <p:spPr>
          <a:xfrm>
            <a:off x="5616740" y="2776398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0"/>
          <p:cNvPicPr preferRelativeResize="0"/>
          <p:nvPr/>
        </p:nvPicPr>
        <p:blipFill rotWithShape="1">
          <a:blip r:embed="rId42">
            <a:alphaModFix/>
          </a:blip>
          <a:srcRect/>
          <a:stretch/>
        </p:blipFill>
        <p:spPr>
          <a:xfrm>
            <a:off x="5616752" y="3485217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0"/>
          <p:cNvPicPr preferRelativeResize="0"/>
          <p:nvPr/>
        </p:nvPicPr>
        <p:blipFill rotWithShape="1">
          <a:blip r:embed="rId43">
            <a:alphaModFix/>
          </a:blip>
          <a:srcRect/>
          <a:stretch/>
        </p:blipFill>
        <p:spPr>
          <a:xfrm>
            <a:off x="4523225" y="159722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0"/>
          <p:cNvPicPr preferRelativeResize="0"/>
          <p:nvPr/>
        </p:nvPicPr>
        <p:blipFill rotWithShape="1">
          <a:blip r:embed="rId44">
            <a:alphaModFix/>
          </a:blip>
          <a:srcRect/>
          <a:stretch/>
        </p:blipFill>
        <p:spPr>
          <a:xfrm>
            <a:off x="6163714" y="159690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0"/>
          <p:cNvPicPr preferRelativeResize="0"/>
          <p:nvPr/>
        </p:nvPicPr>
        <p:blipFill rotWithShape="1">
          <a:blip r:embed="rId45">
            <a:alphaModFix/>
          </a:blip>
          <a:srcRect/>
          <a:stretch/>
        </p:blipFill>
        <p:spPr>
          <a:xfrm>
            <a:off x="6162294" y="2776049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0"/>
          <p:cNvPicPr preferRelativeResize="0"/>
          <p:nvPr/>
        </p:nvPicPr>
        <p:blipFill rotWithShape="1">
          <a:blip r:embed="rId46">
            <a:alphaModFix/>
          </a:blip>
          <a:srcRect/>
          <a:stretch/>
        </p:blipFill>
        <p:spPr>
          <a:xfrm>
            <a:off x="5616750" y="4088345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0"/>
          <p:cNvPicPr preferRelativeResize="0"/>
          <p:nvPr/>
        </p:nvPicPr>
        <p:blipFill rotWithShape="1">
          <a:blip r:embed="rId47">
            <a:alphaModFix/>
          </a:blip>
          <a:srcRect/>
          <a:stretch/>
        </p:blipFill>
        <p:spPr>
          <a:xfrm>
            <a:off x="5060217" y="159722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0"/>
          <p:cNvPicPr preferRelativeResize="0"/>
          <p:nvPr/>
        </p:nvPicPr>
        <p:blipFill rotWithShape="1">
          <a:blip r:embed="rId48">
            <a:alphaModFix/>
          </a:blip>
          <a:srcRect/>
          <a:stretch/>
        </p:blipFill>
        <p:spPr>
          <a:xfrm>
            <a:off x="6163714" y="213558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0"/>
          <p:cNvPicPr preferRelativeResize="0"/>
          <p:nvPr/>
        </p:nvPicPr>
        <p:blipFill rotWithShape="1">
          <a:blip r:embed="rId49">
            <a:alphaModFix/>
          </a:blip>
          <a:srcRect/>
          <a:stretch/>
        </p:blipFill>
        <p:spPr>
          <a:xfrm>
            <a:off x="4604823" y="4088345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0"/>
          <p:cNvPicPr preferRelativeResize="0"/>
          <p:nvPr/>
        </p:nvPicPr>
        <p:blipFill rotWithShape="1">
          <a:blip r:embed="rId50">
            <a:alphaModFix/>
          </a:blip>
          <a:srcRect/>
          <a:stretch/>
        </p:blipFill>
        <p:spPr>
          <a:xfrm>
            <a:off x="5077215" y="4088345"/>
            <a:ext cx="443129" cy="44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1"/>
          <p:cNvPicPr preferRelativeResize="0"/>
          <p:nvPr/>
        </p:nvPicPr>
        <p:blipFill rotWithShape="1">
          <a:blip r:embed="rId3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1"/>
          <p:cNvSpPr/>
          <p:nvPr/>
        </p:nvSpPr>
        <p:spPr>
          <a:xfrm>
            <a:off x="360000" y="3625575"/>
            <a:ext cx="3004800" cy="847800"/>
          </a:xfrm>
          <a:prstGeom prst="wedgeRectCallout">
            <a:avLst>
              <a:gd name="adj1" fmla="val -21766"/>
              <a:gd name="adj2" fmla="val 82835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Чтобы добавить картинку на весь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слайд (так органичнее и эффектнее), используйте этот мастер-слайд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быстро заменить картинку</a:t>
            </a:r>
            <a:endParaRPr/>
          </a:p>
        </p:txBody>
      </p:sp>
      <p:sp>
        <p:nvSpPr>
          <p:cNvPr id="317" name="Google Shape;317;p32"/>
          <p:cNvSpPr txBox="1">
            <a:spLocks noGrp="1"/>
          </p:cNvSpPr>
          <p:nvPr>
            <p:ph type="subTitle" idx="4294967295"/>
          </p:nvPr>
        </p:nvSpPr>
        <p:spPr>
          <a:xfrm>
            <a:off x="5509200" y="1187525"/>
            <a:ext cx="3341700" cy="18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Кликните правой кнопкой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мыши на изображение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Перейдите в пункт «заменить изображение», далее выберите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нужный вариант загрузки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Двойным щелчком по картинке вы сможете настроить нужный размер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и положение изображения</a:t>
            </a:r>
            <a:endParaRPr sz="1100"/>
          </a:p>
        </p:txBody>
      </p:sp>
      <p:pic>
        <p:nvPicPr>
          <p:cNvPr id="318" name="Google Shape;318;p32"/>
          <p:cNvPicPr preferRelativeResize="0"/>
          <p:nvPr/>
        </p:nvPicPr>
        <p:blipFill rotWithShape="1">
          <a:blip r:embed="rId3">
            <a:alphaModFix/>
          </a:blip>
          <a:srcRect l="1603"/>
          <a:stretch/>
        </p:blipFill>
        <p:spPr>
          <a:xfrm>
            <a:off x="619700" y="1290525"/>
            <a:ext cx="4714251" cy="3432275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9" name="Google Shape;319;p32"/>
          <p:cNvPicPr preferRelativeResize="0"/>
          <p:nvPr/>
        </p:nvPicPr>
        <p:blipFill rotWithShape="1">
          <a:blip r:embed="rId4">
            <a:alphaModFix/>
          </a:blip>
          <a:srcRect r="6872"/>
          <a:stretch/>
        </p:blipFill>
        <p:spPr>
          <a:xfrm>
            <a:off x="5765891" y="3258848"/>
            <a:ext cx="2143109" cy="1463951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 слайдов</a:t>
            </a:r>
            <a:endParaRPr/>
          </a:p>
        </p:txBody>
      </p:sp>
      <p:sp>
        <p:nvSpPr>
          <p:cNvPr id="325" name="Google Shape;325;p33"/>
          <p:cNvSpPr txBox="1">
            <a:spLocks noGrp="1"/>
          </p:cNvSpPr>
          <p:nvPr>
            <p:ph type="subTitle" idx="4294967295"/>
          </p:nvPr>
        </p:nvSpPr>
        <p:spPr>
          <a:xfrm>
            <a:off x="6408425" y="1316150"/>
            <a:ext cx="2415900" cy="14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Чтобы использовать готовые решения слайдов, нужно перейти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в пункт меню «Слайд»,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далее в выпадающем списке найти подпункт «Выбрать макет». </a:t>
            </a:r>
            <a:endParaRPr sz="1100"/>
          </a:p>
        </p:txBody>
      </p:sp>
      <p:pic>
        <p:nvPicPr>
          <p:cNvPr id="326" name="Google Shape;3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175" y="1316150"/>
            <a:ext cx="5582577" cy="3238749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74" y="2963889"/>
            <a:ext cx="14886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>
              <a:buSzPts val="1100"/>
            </a:pPr>
            <a:r>
              <a:rPr lang="ru" sz="3000" dirty="0"/>
              <a:t>Тема: </a:t>
            </a:r>
            <a:r>
              <a:rPr lang="ru-RU" sz="3000" dirty="0"/>
              <a:t>Сбор и накопление показаний приборов.</a:t>
            </a:r>
            <a:br>
              <a:rPr lang="ru-RU" sz="3000" dirty="0"/>
            </a:b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02418B"/>
                </a:solidFill>
              </a:rPr>
              <a:t>Сухотюк Павел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SzPts val="1100"/>
            </a:pPr>
            <a:r>
              <a:rPr lang="ru-RU" dirty="0"/>
              <a:t>Ведущий разработчик</a:t>
            </a:r>
            <a:endParaRPr dirty="0"/>
          </a:p>
          <a:p>
            <a:pPr marL="0" lvl="0" indent="0">
              <a:buSzPts val="1100"/>
            </a:pPr>
            <a:r>
              <a:rPr lang="ru-RU" dirty="0"/>
              <a:t>ООО «МТС </a:t>
            </a:r>
            <a:r>
              <a:rPr lang="ru-RU" dirty="0" err="1"/>
              <a:t>Диджитал</a:t>
            </a:r>
            <a:r>
              <a:rPr lang="ru-RU" dirty="0"/>
              <a:t>»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96923" y="3608285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4206531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696923" y="390399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2284239736"/>
              </p:ext>
            </p:extLst>
          </p:nvPr>
        </p:nvGraphicFramePr>
        <p:xfrm>
          <a:off x="952500" y="2058925"/>
          <a:ext cx="7239000" cy="2203584"/>
        </p:xfrm>
        <a:graphic>
          <a:graphicData uri="http://schemas.openxmlformats.org/drawingml/2006/table">
            <a:tbl>
              <a:tblPr>
                <a:noFill/>
                <a:tableStyleId>{81C261B6-99A7-4943-B8E6-614DF64945A5}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прототип системы 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хранения и визуализации показаний датчиков и приборов 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ориентированный 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 домашнее применение или сферу малых предприятий.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9" name="Google Shape;109;p20"/>
          <p:cNvSpPr/>
          <p:nvPr/>
        </p:nvSpPr>
        <p:spPr>
          <a:xfrm>
            <a:off x="5854900" y="747350"/>
            <a:ext cx="2907600" cy="7227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планировалось</a:t>
            </a:r>
            <a:endParaRPr sz="300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352551076"/>
              </p:ext>
            </p:extLst>
          </p:nvPr>
        </p:nvGraphicFramePr>
        <p:xfrm>
          <a:off x="952500" y="1544194"/>
          <a:ext cx="7239000" cy="1185652"/>
        </p:xfrm>
        <a:graphic>
          <a:graphicData uri="http://schemas.openxmlformats.org/drawingml/2006/table">
            <a:tbl>
              <a:tblPr>
                <a:noFill/>
                <a:tableStyleId>{81C261B6-99A7-4943-B8E6-614DF64945A5}</a:tableStyleId>
              </a:tblPr>
              <a:tblGrid>
                <a:gridCol w="43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7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Ознакомится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 расширением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TimescaleDB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возможностью применения в малых проектах.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прототип по сбору, хранению и визуализации временных рядов (показания датчиков).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3820765266"/>
              </p:ext>
            </p:extLst>
          </p:nvPr>
        </p:nvGraphicFramePr>
        <p:xfrm>
          <a:off x="952500" y="1544194"/>
          <a:ext cx="7239000" cy="2417766"/>
        </p:xfrm>
        <a:graphic>
          <a:graphicData uri="http://schemas.openxmlformats.org/drawingml/2006/table">
            <a:tbl>
              <a:tblPr>
                <a:noFill/>
                <a:tableStyleId>{81C261B6-99A7-4943-B8E6-614DF64945A5}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 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создания рабочего окружения.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MQTT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качестве транспорта доставки показаний.</a:t>
                      </a:r>
                      <a:endParaRPr lang="ru-RU" sz="130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Telegraf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–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агент для сбора и передачи показаний от брокера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MQTT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к хранилищу.</a:t>
                      </a:r>
                      <a:endParaRPr lang="ru-RU" sz="130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42967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качестве базовой технологии хранения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агрегации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показаний.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TimescaleDB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– расширение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эффективного хранения и обработки временных рядов.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17165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Grafana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визуализации данных в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хранилище.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32637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получилось</a:t>
            </a:r>
            <a:endParaRPr sz="3000"/>
          </a:p>
        </p:txBody>
      </p:sp>
      <p:sp>
        <p:nvSpPr>
          <p:cNvPr id="130" name="Google Shape;130;p23"/>
          <p:cNvSpPr txBox="1"/>
          <p:nvPr/>
        </p:nvSpPr>
        <p:spPr>
          <a:xfrm>
            <a:off x="668525" y="1211750"/>
            <a:ext cx="39216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Система представляет собой 4 контейнера разворачиваемые посредством </a:t>
            </a:r>
            <a:r>
              <a:rPr lang="en-US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Docker Compose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. 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Хранилище содержит пример организации сырых данных, а так же посуточный отчет по конкретному датчику – минимальное, максимальное и средние значения. Отчет дополняется данными автоматически раз в минуту (для наглядности и отладки).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Система визуализации отображает сводный график трех агрегатов.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41" y="1211750"/>
            <a:ext cx="4148235" cy="1683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83727" y="2954900"/>
            <a:ext cx="4467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Данный график основан на случайных значениях,</a:t>
            </a:r>
          </a:p>
          <a:p>
            <a:r>
              <a:rPr lang="ru-RU" sz="1000" dirty="0" smtClean="0"/>
              <a:t>поэтому усредненные показания мало отличаются.</a:t>
            </a:r>
            <a:endParaRPr lang="ru-RU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Схемы (архитектура, БД)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33" y="993577"/>
            <a:ext cx="1205296" cy="358834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935" y="993577"/>
            <a:ext cx="3876675" cy="2552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408</Words>
  <Application>Microsoft Office PowerPoint</Application>
  <PresentationFormat>Экран (16:9)</PresentationFormat>
  <Paragraphs>85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Courier New</vt:lpstr>
      <vt:lpstr>Roboto</vt:lpstr>
      <vt:lpstr>Светлая тема</vt:lpstr>
      <vt:lpstr>PostgreSQL для администраторов баз данных и разработчиков</vt:lpstr>
      <vt:lpstr>Меня хорошо видно &amp;&amp; слышно?</vt:lpstr>
      <vt:lpstr>Защита проекта Тема: Сбор и накопление показаний приборов.    </vt:lpstr>
      <vt:lpstr>Презентация PowerPoint</vt:lpstr>
      <vt:lpstr>Презентация PowerPoint</vt:lpstr>
      <vt:lpstr>Что планировалось</vt:lpstr>
      <vt:lpstr>Используемые технологии </vt:lpstr>
      <vt:lpstr>Что получилось</vt:lpstr>
      <vt:lpstr>Схемы (архитектура, БД)  </vt:lpstr>
      <vt:lpstr>Выводы и планы по развитию </vt:lpstr>
      <vt:lpstr>Спасибо за внимание! </vt:lpstr>
      <vt:lpstr>Инструкции для работы с презентацией</vt:lpstr>
      <vt:lpstr>Слайд с иллюстрациями</vt:lpstr>
      <vt:lpstr>Слайд с иллюстрациями</vt:lpstr>
      <vt:lpstr>Слайд с иллюстрациями</vt:lpstr>
      <vt:lpstr>Презентация PowerPoint</vt:lpstr>
      <vt:lpstr>Как быстро заменить картинку</vt:lpstr>
      <vt:lpstr>Шаблоны слайдов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 для администраторов баз данных и разработчиков</dc:title>
  <cp:lastModifiedBy>Сухотюк Павел</cp:lastModifiedBy>
  <cp:revision>16</cp:revision>
  <dcterms:modified xsi:type="dcterms:W3CDTF">2023-10-20T05:20:10Z</dcterms:modified>
</cp:coreProperties>
</file>