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67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7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EC7C3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EC7C3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EC7C3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EC7C3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63" y="6176962"/>
            <a:ext cx="12187555" cy="681355"/>
          </a:xfrm>
          <a:custGeom>
            <a:avLst/>
            <a:gdLst/>
            <a:ahLst/>
            <a:cxnLst/>
            <a:rect l="l" t="t" r="r" b="b"/>
            <a:pathLst>
              <a:path w="12187555" h="681354">
                <a:moveTo>
                  <a:pt x="12187236" y="0"/>
                </a:moveTo>
                <a:lnTo>
                  <a:pt x="0" y="0"/>
                </a:lnTo>
                <a:lnTo>
                  <a:pt x="0" y="681037"/>
                </a:lnTo>
                <a:lnTo>
                  <a:pt x="12187236" y="681037"/>
                </a:lnTo>
                <a:lnTo>
                  <a:pt x="12187236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63" y="6176962"/>
            <a:ext cx="12187555" cy="681355"/>
          </a:xfrm>
          <a:custGeom>
            <a:avLst/>
            <a:gdLst/>
            <a:ahLst/>
            <a:cxnLst/>
            <a:rect l="l" t="t" r="r" b="b"/>
            <a:pathLst>
              <a:path w="12187555" h="681354">
                <a:moveTo>
                  <a:pt x="12187236" y="0"/>
                </a:moveTo>
                <a:lnTo>
                  <a:pt x="0" y="0"/>
                </a:lnTo>
                <a:lnTo>
                  <a:pt x="0" y="681037"/>
                </a:lnTo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22524" y="147094"/>
            <a:ext cx="595613" cy="6918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6291" y="840041"/>
            <a:ext cx="6454775" cy="4905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EC7C3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MCA</a:t>
            </a:r>
            <a:r>
              <a:rPr spc="-160" dirty="0"/>
              <a:t> </a:t>
            </a:r>
            <a:r>
              <a:rPr dirty="0"/>
              <a:t>Major</a:t>
            </a:r>
            <a:r>
              <a:rPr spc="30" dirty="0"/>
              <a:t> </a:t>
            </a:r>
            <a:r>
              <a:rPr dirty="0"/>
              <a:t>Project</a:t>
            </a:r>
            <a:r>
              <a:rPr spc="25" dirty="0"/>
              <a:t> </a:t>
            </a:r>
            <a:r>
              <a:rPr dirty="0"/>
              <a:t>Mid</a:t>
            </a:r>
            <a:r>
              <a:rPr spc="-65" dirty="0"/>
              <a:t> </a:t>
            </a:r>
            <a:r>
              <a:rPr spc="-10" dirty="0"/>
              <a:t>Term</a:t>
            </a:r>
            <a:r>
              <a:rPr dirty="0"/>
              <a:t> </a:t>
            </a:r>
            <a:r>
              <a:rPr spc="-10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7000" y="1791588"/>
            <a:ext cx="7086600" cy="1183016"/>
          </a:xfrm>
          <a:custGeom>
            <a:avLst/>
            <a:gdLst>
              <a:gd name="connsiteX0" fmla="*/ 0 w 6993509"/>
              <a:gd name="connsiteY0" fmla="*/ 0 h 1265090"/>
              <a:gd name="connsiteX1" fmla="*/ 6993509 w 6993509"/>
              <a:gd name="connsiteY1" fmla="*/ 0 h 1265090"/>
              <a:gd name="connsiteX2" fmla="*/ 6993509 w 6993509"/>
              <a:gd name="connsiteY2" fmla="*/ 1265090 h 1265090"/>
              <a:gd name="connsiteX3" fmla="*/ 0 w 6993509"/>
              <a:gd name="connsiteY3" fmla="*/ 1265090 h 1265090"/>
              <a:gd name="connsiteX4" fmla="*/ 0 w 6993509"/>
              <a:gd name="connsiteY4" fmla="*/ 0 h 1265090"/>
              <a:gd name="connsiteX0" fmla="*/ 0 w 6993509"/>
              <a:gd name="connsiteY0" fmla="*/ 0 h 1265090"/>
              <a:gd name="connsiteX1" fmla="*/ 6993509 w 6993509"/>
              <a:gd name="connsiteY1" fmla="*/ 0 h 1265090"/>
              <a:gd name="connsiteX2" fmla="*/ 6993509 w 6993509"/>
              <a:gd name="connsiteY2" fmla="*/ 1265090 h 1265090"/>
              <a:gd name="connsiteX3" fmla="*/ 8021 w 6993509"/>
              <a:gd name="connsiteY3" fmla="*/ 791848 h 1265090"/>
              <a:gd name="connsiteX4" fmla="*/ 0 w 6993509"/>
              <a:gd name="connsiteY4" fmla="*/ 0 h 1265090"/>
              <a:gd name="connsiteX0" fmla="*/ 0 w 6993509"/>
              <a:gd name="connsiteY0" fmla="*/ 0 h 1265090"/>
              <a:gd name="connsiteX1" fmla="*/ 6993509 w 6993509"/>
              <a:gd name="connsiteY1" fmla="*/ 0 h 1265090"/>
              <a:gd name="connsiteX2" fmla="*/ 6993509 w 6993509"/>
              <a:gd name="connsiteY2" fmla="*/ 1265090 h 1265090"/>
              <a:gd name="connsiteX3" fmla="*/ 8021 w 6993509"/>
              <a:gd name="connsiteY3" fmla="*/ 791848 h 1265090"/>
              <a:gd name="connsiteX4" fmla="*/ 0 w 6993509"/>
              <a:gd name="connsiteY4" fmla="*/ 0 h 1265090"/>
              <a:gd name="connsiteX0" fmla="*/ 0 w 7001530"/>
              <a:gd name="connsiteY0" fmla="*/ 0 h 791848"/>
              <a:gd name="connsiteX1" fmla="*/ 6993509 w 7001530"/>
              <a:gd name="connsiteY1" fmla="*/ 0 h 791848"/>
              <a:gd name="connsiteX2" fmla="*/ 7001530 w 7001530"/>
              <a:gd name="connsiteY2" fmla="*/ 791848 h 791848"/>
              <a:gd name="connsiteX3" fmla="*/ 8021 w 7001530"/>
              <a:gd name="connsiteY3" fmla="*/ 791848 h 791848"/>
              <a:gd name="connsiteX4" fmla="*/ 0 w 7001530"/>
              <a:gd name="connsiteY4" fmla="*/ 0 h 791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01530" h="791848">
                <a:moveTo>
                  <a:pt x="0" y="0"/>
                </a:moveTo>
                <a:lnTo>
                  <a:pt x="6993509" y="0"/>
                </a:lnTo>
                <a:cubicBezTo>
                  <a:pt x="6996183" y="263949"/>
                  <a:pt x="6998856" y="527899"/>
                  <a:pt x="7001530" y="791848"/>
                </a:cubicBezTo>
                <a:lnTo>
                  <a:pt x="8021" y="791848"/>
                </a:lnTo>
                <a:cubicBezTo>
                  <a:pt x="5347" y="527899"/>
                  <a:pt x="2674" y="263949"/>
                  <a:pt x="0" y="0"/>
                </a:cubicBezTo>
                <a:close/>
              </a:path>
            </a:pathLst>
          </a:custGeom>
        </p:spPr>
        <p:txBody>
          <a:bodyPr vert="horz" wrap="square" lIns="0" tIns="13335" rIns="0" bIns="0" rtlCol="0">
            <a:spAutoFit/>
          </a:bodyPr>
          <a:lstStyle/>
          <a:p>
            <a:pPr lvl="1" algn="ctr"/>
            <a:r>
              <a:rPr lang="en-US" b="1" dirty="0"/>
              <a:t>ATTENDANCE MANAGEMENT SYSTEM WITH FACE                     </a:t>
            </a:r>
            <a:r>
              <a:rPr lang="en-US" b="1" dirty="0" smtClean="0"/>
              <a:t>              RECOGNITION</a:t>
            </a:r>
            <a:endParaRPr lang="en-US" b="1" dirty="0"/>
          </a:p>
          <a:p>
            <a:pPr lvl="1"/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                                         </a:t>
            </a:r>
            <a:r>
              <a:rPr sz="1550" dirty="0" smtClean="0">
                <a:latin typeface="Times New Roman"/>
                <a:cs typeface="Times New Roman"/>
              </a:rPr>
              <a:t>Under</a:t>
            </a:r>
            <a:r>
              <a:rPr sz="1550" spc="125" dirty="0" smtClean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guidance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-25" dirty="0" smtClean="0">
                <a:latin typeface="Times New Roman"/>
                <a:cs typeface="Times New Roman"/>
              </a:rPr>
              <a:t>of</a:t>
            </a:r>
            <a:r>
              <a:rPr lang="en-US" sz="1550" dirty="0" smtClean="0">
                <a:latin typeface="Times New Roman"/>
                <a:cs typeface="Times New Roman"/>
              </a:rPr>
              <a:t> 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1400" y="3200400"/>
            <a:ext cx="5029200" cy="282449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125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Dr. Monika Jyotiyana</a:t>
            </a:r>
            <a:endParaRPr sz="2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endParaRPr lang="en-US" sz="1550" dirty="0" smtClean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550" dirty="0" smtClean="0">
                <a:latin typeface="Times New Roman"/>
                <a:cs typeface="Times New Roman"/>
              </a:rPr>
              <a:t>Department</a:t>
            </a:r>
            <a:r>
              <a:rPr sz="1550" spc="114" dirty="0" smtClean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of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Computer</a:t>
            </a:r>
            <a:r>
              <a:rPr sz="1550" spc="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Applications</a:t>
            </a:r>
            <a:endParaRPr sz="15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550" dirty="0">
                <a:latin typeface="Times New Roman"/>
                <a:cs typeface="Times New Roman"/>
              </a:rPr>
              <a:t>Faculty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of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Science,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Technology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Architecture</a:t>
            </a:r>
            <a:endParaRPr sz="1550" dirty="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spcBef>
                <a:spcPts val="990"/>
              </a:spcBef>
            </a:pPr>
            <a:r>
              <a:rPr sz="1550" dirty="0">
                <a:latin typeface="Times New Roman"/>
                <a:cs typeface="Times New Roman"/>
              </a:rPr>
              <a:t>Manipal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University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Jaipur</a:t>
            </a:r>
            <a:endParaRPr sz="1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4445" algn="ctr">
              <a:lnSpc>
                <a:spcPts val="1830"/>
              </a:lnSpc>
            </a:pPr>
            <a:r>
              <a:rPr sz="1550" spc="-25" dirty="0">
                <a:latin typeface="Times New Roman"/>
                <a:cs typeface="Times New Roman"/>
              </a:rPr>
              <a:t>By</a:t>
            </a:r>
            <a:endParaRPr sz="1550" dirty="0">
              <a:latin typeface="Times New Roman"/>
              <a:cs typeface="Times New Roman"/>
            </a:endParaRPr>
          </a:p>
          <a:p>
            <a:pPr marL="1278255" marR="1260475" algn="ctr">
              <a:lnSpc>
                <a:spcPts val="2410"/>
              </a:lnSpc>
              <a:spcBef>
                <a:spcPts val="45"/>
              </a:spcBef>
            </a:pPr>
            <a:r>
              <a:rPr lang="en-US" sz="1400" dirty="0" smtClean="0">
                <a:latin typeface="Times New Roman"/>
                <a:cs typeface="Times New Roman"/>
              </a:rPr>
              <a:t>PRIYANKA PRADHAN</a:t>
            </a:r>
            <a:r>
              <a:rPr sz="1400" spc="-20" dirty="0" smtClean="0">
                <a:latin typeface="Times New Roman"/>
                <a:cs typeface="Times New Roman"/>
              </a:rPr>
              <a:t> </a:t>
            </a:r>
            <a:endParaRPr lang="en-US" sz="1400" spc="-20" dirty="0" smtClean="0">
              <a:latin typeface="Times New Roman"/>
              <a:cs typeface="Times New Roman"/>
            </a:endParaRPr>
          </a:p>
          <a:p>
            <a:pPr marL="1278255" marR="1260475" algn="ctr">
              <a:lnSpc>
                <a:spcPts val="2410"/>
              </a:lnSpc>
              <a:spcBef>
                <a:spcPts val="45"/>
              </a:spcBef>
            </a:pPr>
            <a:r>
              <a:rPr lang="en-US" sz="1600" dirty="0" smtClean="0">
                <a:latin typeface="Times New Roman"/>
                <a:cs typeface="Times New Roman"/>
              </a:rPr>
              <a:t>23FS20MCA00069</a:t>
            </a:r>
            <a:endParaRPr sz="1600" dirty="0">
              <a:latin typeface="Times New Roman"/>
              <a:cs typeface="Times New Roman"/>
            </a:endParaRPr>
          </a:p>
          <a:p>
            <a:pPr marL="1270" algn="ctr">
              <a:lnSpc>
                <a:spcPts val="2315"/>
              </a:lnSpc>
            </a:pPr>
            <a:r>
              <a:rPr sz="2000" spc="-10" dirty="0">
                <a:latin typeface="Times New Roman"/>
                <a:cs typeface="Times New Roman"/>
              </a:rPr>
              <a:t>2023-</a:t>
            </a:r>
            <a:r>
              <a:rPr sz="2000" spc="-25" dirty="0">
                <a:latin typeface="Times New Roman"/>
                <a:cs typeface="Times New Roman"/>
              </a:rPr>
              <a:t>25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40041"/>
            <a:ext cx="8681466" cy="423193"/>
          </a:xfrm>
        </p:spPr>
        <p:txBody>
          <a:bodyPr/>
          <a:lstStyle/>
          <a:p>
            <a:r>
              <a:rPr lang="en-US" dirty="0" smtClean="0"/>
              <a:t>5. Data Flow Diagram (DFD)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360098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b="1" dirty="0" smtClean="0"/>
              <a:t>Level </a:t>
            </a:r>
            <a:r>
              <a:rPr lang="en-US" b="1" dirty="0"/>
              <a:t>0 - Context </a:t>
            </a:r>
            <a:r>
              <a:rPr lang="en-US" b="1" dirty="0" smtClean="0"/>
              <a:t>Diagram</a:t>
            </a:r>
          </a:p>
          <a:p>
            <a:endParaRPr lang="en-US" b="1" dirty="0"/>
          </a:p>
          <a:p>
            <a:r>
              <a:rPr lang="en-US" dirty="0"/>
              <a:t>This is the highest level of the system showing overall interaction:</a:t>
            </a:r>
          </a:p>
          <a:p>
            <a:r>
              <a:rPr lang="en-US" b="1" dirty="0"/>
              <a:t>Users (Admin &amp; Employee/Student)</a:t>
            </a:r>
            <a:endParaRPr lang="en-US" dirty="0"/>
          </a:p>
          <a:p>
            <a:pPr lvl="1"/>
            <a:r>
              <a:rPr lang="en-US" dirty="0"/>
              <a:t>Provide face input</a:t>
            </a:r>
          </a:p>
          <a:p>
            <a:pPr lvl="1"/>
            <a:r>
              <a:rPr lang="en-US" dirty="0"/>
              <a:t>View attendance reports</a:t>
            </a:r>
          </a:p>
          <a:p>
            <a:r>
              <a:rPr lang="en-US" b="1" dirty="0"/>
              <a:t>Face Recognition System</a:t>
            </a:r>
            <a:endParaRPr lang="en-US" dirty="0"/>
          </a:p>
          <a:p>
            <a:pPr lvl="1"/>
            <a:r>
              <a:rPr lang="en-US" dirty="0"/>
              <a:t>Captures and verifies the face</a:t>
            </a:r>
          </a:p>
          <a:p>
            <a:pPr lvl="1"/>
            <a:r>
              <a:rPr lang="en-US" dirty="0"/>
              <a:t>Matches with stored data</a:t>
            </a:r>
          </a:p>
          <a:p>
            <a:r>
              <a:rPr lang="en-US" b="1" dirty="0"/>
              <a:t>Database</a:t>
            </a:r>
            <a:endParaRPr lang="en-US" dirty="0"/>
          </a:p>
          <a:p>
            <a:pPr lvl="1"/>
            <a:r>
              <a:rPr lang="en-US" dirty="0"/>
              <a:t>Stores user details and attendance records</a:t>
            </a:r>
          </a:p>
          <a:p>
            <a:pPr lvl="1"/>
            <a:r>
              <a:rPr lang="en-US" dirty="0"/>
              <a:t>Sends attendance data for report generation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29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40041"/>
            <a:ext cx="8681466" cy="423193"/>
          </a:xfrm>
        </p:spPr>
        <p:txBody>
          <a:bodyPr/>
          <a:lstStyle/>
          <a:p>
            <a:r>
              <a:rPr lang="en-US" dirty="0" smtClean="0"/>
              <a:t>LEVEL 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</p:spPr>
        <p:txBody>
          <a:bodyPr/>
          <a:lstStyle/>
          <a:p>
            <a:r>
              <a:rPr lang="en-US" dirty="0" smtClean="0"/>
              <a:t>I.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81" y="1577340"/>
            <a:ext cx="4262637" cy="4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20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840041"/>
            <a:ext cx="8681467" cy="423193"/>
          </a:xfrm>
        </p:spPr>
        <p:txBody>
          <a:bodyPr/>
          <a:lstStyle/>
          <a:p>
            <a:r>
              <a:rPr lang="en-US" dirty="0" smtClean="0"/>
              <a:t>5. DFD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6862"/>
            <a:ext cx="8458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2. Level 1 - Process Breakdown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This level details the internal processes: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1. User Module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User logs in/registers using credentials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Uploads a face image for registration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Sends data to Face Recognition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2. Face Recognition Module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Captures live face using OpenCV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Preprocesses and compares with database using </a:t>
            </a:r>
            <a:r>
              <a:rPr lang="en-US" altLang="en-US" dirty="0" err="1"/>
              <a:t>facenet-pytorch</a:t>
            </a:r>
            <a:endParaRPr lang="en-US" altLang="en-US" dirty="0"/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If matched: Sends data to Attendance Module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If not matched: Prompts the user to try again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3. Attendance Management Module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Stores attendance logs (date, time, user ID)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Generates attendance reports</a:t>
            </a:r>
          </a:p>
          <a:p>
            <a:pPr lvl="1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Admin can view and edit records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37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40041"/>
            <a:ext cx="8681466" cy="423193"/>
          </a:xfrm>
        </p:spPr>
        <p:txBody>
          <a:bodyPr/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</p:spPr>
        <p:txBody>
          <a:bodyPr/>
          <a:lstStyle/>
          <a:p>
            <a:r>
              <a:rPr lang="en-US" dirty="0" smtClean="0"/>
              <a:t>I.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12" y="1577340"/>
            <a:ext cx="5819775" cy="44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14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40041"/>
            <a:ext cx="8681466" cy="423193"/>
          </a:xfrm>
        </p:spPr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771650"/>
            <a:ext cx="4238625" cy="40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3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40041"/>
            <a:ext cx="8681466" cy="423193"/>
          </a:xfrm>
        </p:spPr>
        <p:txBody>
          <a:bodyPr/>
          <a:lstStyle/>
          <a:p>
            <a:r>
              <a:rPr lang="en-US" dirty="0" smtClean="0"/>
              <a:t>6. FUTURE SCOPE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43311"/>
            <a:ext cx="10744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Better AI Model</a:t>
            </a:r>
            <a:r>
              <a:rPr lang="en-US" dirty="0"/>
              <a:t> – Improve face recognition accuracy and prevent fake face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Cloud &amp; Smart Devices</a:t>
            </a:r>
            <a:r>
              <a:rPr lang="en-US" dirty="0"/>
              <a:t> – Store data online and connect with smart cameras for real-time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Faster &amp; Scalable</a:t>
            </a:r>
            <a:r>
              <a:rPr lang="en-US" dirty="0"/>
              <a:t> – Make the system work smoothly for large organizations and process faces faster.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Mobile &amp; Web Apps</a:t>
            </a:r>
            <a:r>
              <a:rPr lang="en-US" dirty="0"/>
              <a:t> – Create mobile apps and online platforms for easy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More Security</a:t>
            </a:r>
            <a:r>
              <a:rPr lang="en-US" dirty="0"/>
              <a:t> – Protect data, follow privacy rules, and use </a:t>
            </a:r>
            <a:r>
              <a:rPr lang="en-US" dirty="0" err="1"/>
              <a:t>blockchain</a:t>
            </a:r>
            <a:r>
              <a:rPr lang="en-US" dirty="0"/>
              <a:t> for secure records.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8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467" rIns="0" bIns="0" rtlCol="0">
            <a:spAutoFit/>
          </a:bodyPr>
          <a:lstStyle/>
          <a:p>
            <a:pPr marL="268414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479613"/>
            <a:ext cx="4309745" cy="3005951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55600" algn="l"/>
              </a:tabLst>
            </a:pPr>
            <a:r>
              <a:rPr sz="1800" spc="-10" dirty="0">
                <a:latin typeface="Times New Roman"/>
                <a:cs typeface="Times New Roman"/>
              </a:rPr>
              <a:t>Introduction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20"/>
              </a:spcBef>
              <a:buAutoNum type="arabicPeriod"/>
              <a:tabLst>
                <a:tab pos="355600" algn="l"/>
              </a:tabLst>
            </a:pPr>
            <a:r>
              <a:rPr sz="1800" spc="-10" dirty="0">
                <a:latin typeface="Times New Roman"/>
                <a:cs typeface="Times New Roman"/>
              </a:rPr>
              <a:t>Motivation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20"/>
              </a:spcBef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Process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Model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20"/>
              </a:spcBef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Software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Requirement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Specification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(SRS)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Flow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Diagram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(DFD</a:t>
            </a:r>
            <a:r>
              <a:rPr sz="1800" spc="-20" dirty="0" smtClean="0">
                <a:latin typeface="Times New Roman"/>
                <a:cs typeface="Times New Roman"/>
              </a:rPr>
              <a:t>)</a:t>
            </a:r>
            <a:endParaRPr lang="en-US" sz="1800" spc="-2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145"/>
              </a:spcBef>
              <a:buAutoNum type="arabicPeriod"/>
              <a:tabLst>
                <a:tab pos="355600" algn="l"/>
              </a:tabLst>
            </a:pPr>
            <a:r>
              <a:rPr lang="en-US" spc="-20" dirty="0" smtClean="0">
                <a:latin typeface="Times New Roman"/>
                <a:cs typeface="Times New Roman"/>
              </a:rPr>
              <a:t>ERD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15"/>
              </a:spcBef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Future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Scope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40041"/>
            <a:ext cx="8681466" cy="423193"/>
          </a:xfrm>
        </p:spPr>
        <p:txBody>
          <a:bodyPr/>
          <a:lstStyle/>
          <a:p>
            <a:r>
              <a:rPr lang="en-US" dirty="0" smtClean="0"/>
              <a:t>1. 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9448800" cy="3756660"/>
          </a:xfrm>
        </p:spPr>
        <p:txBody>
          <a:bodyPr/>
          <a:lstStyle/>
          <a:p>
            <a:r>
              <a:rPr lang="en-US" dirty="0"/>
              <a:t>Automation and AI have revolutionized attendance management, replacing traditional methods like paper logs and RFID cards, which are time-consuming and error-prone. The </a:t>
            </a:r>
            <a:r>
              <a:rPr lang="en-US" b="1" dirty="0"/>
              <a:t>Face Attendance System</a:t>
            </a:r>
            <a:r>
              <a:rPr lang="en-US" dirty="0"/>
              <a:t> leverages </a:t>
            </a:r>
            <a:r>
              <a:rPr lang="en-US" b="1" dirty="0"/>
              <a:t>facial recognition</a:t>
            </a:r>
            <a:r>
              <a:rPr lang="en-US" dirty="0"/>
              <a:t> to automate attendance tracking, eliminating manual effort and enhancing security. It integrates </a:t>
            </a:r>
            <a:r>
              <a:rPr lang="en-US" b="1" dirty="0"/>
              <a:t>Django</a:t>
            </a:r>
            <a:r>
              <a:rPr lang="en-US" dirty="0"/>
              <a:t> for web management, </a:t>
            </a:r>
            <a:r>
              <a:rPr lang="en-US" b="1" dirty="0"/>
              <a:t>OpenCV</a:t>
            </a:r>
            <a:r>
              <a:rPr lang="en-US" dirty="0"/>
              <a:t> for facial detection, and </a:t>
            </a:r>
            <a:r>
              <a:rPr lang="en-US" b="1" dirty="0" err="1"/>
              <a:t>PyTorch</a:t>
            </a:r>
            <a:r>
              <a:rPr lang="en-US" b="1" dirty="0"/>
              <a:t> with </a:t>
            </a:r>
            <a:r>
              <a:rPr lang="en-US" b="1" dirty="0" err="1"/>
              <a:t>Facenet-PyTorch</a:t>
            </a:r>
            <a:r>
              <a:rPr lang="en-US" dirty="0"/>
              <a:t> for deep learning-based identification. This system provides a </a:t>
            </a:r>
            <a:r>
              <a:rPr lang="en-US" b="1" dirty="0"/>
              <a:t>secure, efficient, and user-friendly</a:t>
            </a:r>
            <a:r>
              <a:rPr lang="en-US" dirty="0"/>
              <a:t> alternative, making it ideal for schools, workplaces, and other environments requiring reliable attendance tracking.</a:t>
            </a:r>
          </a:p>
        </p:txBody>
      </p:sp>
    </p:spTree>
    <p:extLst>
      <p:ext uri="{BB962C8B-B14F-4D97-AF65-F5344CB8AC3E}">
        <p14:creationId xmlns:p14="http://schemas.microsoft.com/office/powerpoint/2010/main" val="358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40041"/>
            <a:ext cx="8681467" cy="423193"/>
          </a:xfrm>
        </p:spPr>
        <p:txBody>
          <a:bodyPr/>
          <a:lstStyle/>
          <a:p>
            <a:r>
              <a:rPr lang="en-US" dirty="0" smtClean="0"/>
              <a:t>2. MOTIVATION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03603"/>
            <a:ext cx="1005840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Traditional attendance systems, such as manual registers and biometric scanners, are </a:t>
            </a:r>
            <a:r>
              <a:rPr lang="en-US" b="1" dirty="0"/>
              <a:t>time-consuming, error-prone, and inconvenient</a:t>
            </a:r>
            <a:r>
              <a:rPr lang="en-US" dirty="0"/>
              <a:t>. Manual methods often lead to </a:t>
            </a:r>
            <a:r>
              <a:rPr lang="en-US" b="1" dirty="0"/>
              <a:t>proxy attendance, human errors, and inefficiency</a:t>
            </a:r>
            <a:r>
              <a:rPr lang="en-US" dirty="0"/>
              <a:t>, while fingerprint scanners require physical contact, which may not be ideal in health-sensitive environments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With the </a:t>
            </a:r>
            <a:r>
              <a:rPr lang="en-US" b="1" dirty="0"/>
              <a:t>advancement of AI and facial recognition technology</a:t>
            </a:r>
            <a:r>
              <a:rPr lang="en-US" dirty="0"/>
              <a:t>, an automated face-based attendance system provides a </a:t>
            </a:r>
            <a:r>
              <a:rPr lang="en-US" b="1" dirty="0"/>
              <a:t>contactless, secure, and efficient</a:t>
            </a:r>
            <a:r>
              <a:rPr lang="en-US" dirty="0"/>
              <a:t> solution. This project is motivated by the need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Eliminate manual errors and proxy attendance.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Provide a fast and contactless way to mark attendance.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Enhance security and accuracy using AI-powered facial recognition.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Reduce administrative workload and improve efficiency.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6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40041"/>
            <a:ext cx="8681466" cy="423193"/>
          </a:xfrm>
        </p:spPr>
        <p:txBody>
          <a:bodyPr/>
          <a:lstStyle/>
          <a:p>
            <a:r>
              <a:rPr lang="en-US" dirty="0" smtClean="0"/>
              <a:t>3. PROCESS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877985"/>
          </a:xfrm>
        </p:spPr>
        <p:txBody>
          <a:bodyPr/>
          <a:lstStyle/>
          <a:p>
            <a:r>
              <a:rPr lang="en-US" b="1" dirty="0" smtClean="0"/>
              <a:t>1. Requirement </a:t>
            </a:r>
            <a:r>
              <a:rPr lang="en-US" b="1" dirty="0"/>
              <a:t>Analysis &amp;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project goals (automated attendance using face recognition).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technical requirements (Python, Django, OpenCV, SQLite).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existing solutions and frameworks.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 the project architecture, including database </a:t>
            </a:r>
            <a:r>
              <a:rPr lang="en-US" dirty="0" smtClean="0"/>
              <a:t>design.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hardware needs (camera, server requirements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2. Data Collection &amp;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Gather images of users for face recognition.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images in a structured format (e.g., media directory).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 images (resizing, grayscale conversion, noise removal).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and annotate images to train the recognition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data into training and testing sets.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9044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40041"/>
            <a:ext cx="8681466" cy="423193"/>
          </a:xfrm>
        </p:spPr>
        <p:txBody>
          <a:bodyPr/>
          <a:lstStyle/>
          <a:p>
            <a:r>
              <a:rPr lang="en-US" dirty="0" smtClean="0"/>
              <a:t>3. PROCESS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877985"/>
          </a:xfrm>
        </p:spPr>
        <p:txBody>
          <a:bodyPr/>
          <a:lstStyle/>
          <a:p>
            <a:r>
              <a:rPr lang="en-US" b="1" dirty="0"/>
              <a:t>3. Model Development &amp; Fine-Tuning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face detection using OpenCV (</a:t>
            </a:r>
            <a:r>
              <a:rPr lang="en-US" dirty="0" err="1"/>
              <a:t>Haar</a:t>
            </a:r>
            <a:r>
              <a:rPr lang="en-US" dirty="0"/>
              <a:t> cascades, DNN, or MTCNN).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 face recognition model (e.g., </a:t>
            </a:r>
            <a:r>
              <a:rPr lang="en-US" dirty="0" err="1"/>
              <a:t>FaceNet</a:t>
            </a:r>
            <a:r>
              <a:rPr lang="en-US" dirty="0"/>
              <a:t>, </a:t>
            </a:r>
            <a:r>
              <a:rPr lang="en-US" dirty="0" err="1"/>
              <a:t>dlib</a:t>
            </a:r>
            <a:r>
              <a:rPr lang="en-US" dirty="0"/>
              <a:t>, or deep learning models).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the model on collected data to recognize faces accurately.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Fine-tune model parameters to reduce false positives and improve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 extracted facial features in a database for comparison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4. Backend Development &amp; API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up a Django-based backend.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database models for users and attendance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API endpoints for face recognition, attendance marking, and user authentication.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the trained model with the backend for real-time recognition.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secure data storage and retrieval.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0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40041"/>
            <a:ext cx="8681466" cy="423193"/>
          </a:xfrm>
        </p:spPr>
        <p:txBody>
          <a:bodyPr/>
          <a:lstStyle/>
          <a:p>
            <a:r>
              <a:rPr lang="en-US" dirty="0" smtClean="0"/>
              <a:t>3. PROCESS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877985"/>
          </a:xfrm>
        </p:spPr>
        <p:txBody>
          <a:bodyPr/>
          <a:lstStyle/>
          <a:p>
            <a:r>
              <a:rPr lang="en-US" b="1" dirty="0"/>
              <a:t>5. Frontend Development &amp;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an intuitive web-based interface using </a:t>
            </a:r>
            <a:r>
              <a:rPr lang="en-US" dirty="0" err="1" smtClean="0"/>
              <a:t>django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user registration and login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an admin dashboard for attendance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real-time face recognition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a responsive UI for different devices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6. Deployment &amp;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the system on a cloud server or local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the model with different lighting conditions and angles.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Debug and optimize performance (reduce lag, improve recognition speed).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security testing to prevent unauthorized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cross-browser and cross-device compatibility.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0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40041"/>
            <a:ext cx="8681466" cy="423193"/>
          </a:xfrm>
        </p:spPr>
        <p:txBody>
          <a:bodyPr/>
          <a:lstStyle/>
          <a:p>
            <a:r>
              <a:rPr lang="en-US" dirty="0" smtClean="0"/>
              <a:t>3. PROCESS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877985"/>
          </a:xfrm>
        </p:spPr>
        <p:txBody>
          <a:bodyPr/>
          <a:lstStyle/>
          <a:p>
            <a:r>
              <a:rPr lang="en-US" b="1" dirty="0"/>
              <a:t>7. Monitoring, Feedback &amp; Continuous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Monitor system performance and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Collect user feedback to improve 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Regularly update the model with new data for better recognition.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Optimize database queries and backend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new features based on user needs.</a:t>
            </a:r>
          </a:p>
          <a:p>
            <a:endParaRPr lang="en-US" dirty="0" smtClean="0"/>
          </a:p>
          <a:p>
            <a:r>
              <a:rPr lang="en-US" b="1" dirty="0"/>
              <a:t>8. Maintenance &amp;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Schedule regular database backups.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dependencies updated for security and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scalability (e.g., migrate to cloud-based databases if needed).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 multi-user support and role-based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 the system to integrate with other platforms (HR software, payroll).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3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991600" cy="2242378"/>
          </a:xfrm>
        </p:spPr>
        <p:txBody>
          <a:bodyPr/>
          <a:lstStyle/>
          <a:p>
            <a:r>
              <a:rPr lang="en-US" dirty="0" smtClean="0"/>
              <a:t>4. Software Requirement Specifications (SRS)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69794"/>
            <a:ext cx="9005992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/>
              <a:t>Python</a:t>
            </a:r>
            <a:r>
              <a:rPr lang="en-US" dirty="0"/>
              <a:t>: Serves as the core programming language for the system.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Django Framework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Manages the web interface using the Model-View-Template (MVT) pattern.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Captures and processes face images for real-time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Facenet-PyTorch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Extracts facial features and performs identity matching.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SQLite Database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Stores user credentials, facial data, and attendance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Interface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Allows users and admins to manage attendance and view reports.</a:t>
            </a:r>
          </a:p>
        </p:txBody>
      </p:sp>
    </p:spTree>
    <p:extLst>
      <p:ext uri="{BB962C8B-B14F-4D97-AF65-F5344CB8AC3E}">
        <p14:creationId xmlns:p14="http://schemas.microsoft.com/office/powerpoint/2010/main" val="246846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1054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MCA Major Project Mid Term Evaluation</vt:lpstr>
      <vt:lpstr>Outline</vt:lpstr>
      <vt:lpstr>1. INTRODUCTION</vt:lpstr>
      <vt:lpstr>2. MOTIVATION</vt:lpstr>
      <vt:lpstr>3. PROCESS MODEL</vt:lpstr>
      <vt:lpstr>3. PROCESS MODEL</vt:lpstr>
      <vt:lpstr>3. PROCESS MODEL</vt:lpstr>
      <vt:lpstr>3. PROCESS MODEL</vt:lpstr>
      <vt:lpstr>4. Software Requirement Specifications (SRS)      </vt:lpstr>
      <vt:lpstr>5. Data Flow Diagram (DFD)</vt:lpstr>
      <vt:lpstr>LEVEL 0</vt:lpstr>
      <vt:lpstr>5. DFD</vt:lpstr>
      <vt:lpstr>LEVEL 1</vt:lpstr>
      <vt:lpstr>ERD</vt:lpstr>
      <vt:lpstr>6. FUTURE SCOPE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MCA Major Project Mid Term Evaluation</dc:title>
  <dc:creator>Priyanka Pradhan</dc:creator>
  <cp:lastModifiedBy>Microsoft account</cp:lastModifiedBy>
  <cp:revision>10</cp:revision>
  <dcterms:created xsi:type="dcterms:W3CDTF">2025-03-29T14:24:39Z</dcterms:created>
  <dcterms:modified xsi:type="dcterms:W3CDTF">2025-03-30T09:56:37Z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2025-03-06T00:00:00Z</vt:filetime>
  </property>
  <property fmtid="{D5CDD505-2E9C-101B-9397-08002B2CF9AE}" pid="3" name="LastSaved">
    <vt:filetime>2025-03-29T00:00:00Z</vt:filetime>
  </property>
</Properties>
</file>