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3"/>
  </p:notesMasterIdLst>
  <p:sldIdLst>
    <p:sldId id="256" r:id="rId2"/>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5786"/>
  </p:normalViewPr>
  <p:slideViewPr>
    <p:cSldViewPr snapToGrid="0">
      <p:cViewPr>
        <p:scale>
          <a:sx n="46" d="100"/>
          <a:sy n="46" d="100"/>
        </p:scale>
        <p:origin x="13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7C893-CEA9-A749-83F0-D1B353E56F06}" type="datetimeFigureOut">
              <a:rPr lang="en-US" smtClean="0"/>
              <a:t>10/19/23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E08FF-7A1D-7A4E-A50F-45E40CEF4C88}" type="slidenum">
              <a:rPr lang="en-US" smtClean="0"/>
              <a:t>‹#›</a:t>
            </a:fld>
            <a:endParaRPr lang="en-US"/>
          </a:p>
        </p:txBody>
      </p:sp>
    </p:spTree>
    <p:extLst>
      <p:ext uri="{BB962C8B-B14F-4D97-AF65-F5344CB8AC3E}">
        <p14:creationId xmlns:p14="http://schemas.microsoft.com/office/powerpoint/2010/main" val="3762306544"/>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CE08FF-7A1D-7A4E-A50F-45E40CEF4C88}" type="slidenum">
              <a:rPr lang="en-US" smtClean="0"/>
              <a:t>1</a:t>
            </a:fld>
            <a:endParaRPr lang="en-US"/>
          </a:p>
        </p:txBody>
      </p:sp>
    </p:spTree>
    <p:extLst>
      <p:ext uri="{BB962C8B-B14F-4D97-AF65-F5344CB8AC3E}">
        <p14:creationId xmlns:p14="http://schemas.microsoft.com/office/powerpoint/2010/main" val="242817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DE1D-C0C1-A9B8-6592-19CFD3622BED}"/>
              </a:ext>
            </a:extLst>
          </p:cNvPr>
          <p:cNvSpPr>
            <a:spLocks noGrp="1"/>
          </p:cNvSpPr>
          <p:nvPr>
            <p:ph type="ctrTitle"/>
          </p:nvPr>
        </p:nvSpPr>
        <p:spPr>
          <a:xfrm>
            <a:off x="3784402" y="7005156"/>
            <a:ext cx="22706410" cy="14902051"/>
          </a:xfrm>
        </p:spPr>
        <p:txBody>
          <a:bodyPr anchor="b"/>
          <a:lstStyle>
            <a:lvl1pPr algn="ctr">
              <a:defRPr sz="14899"/>
            </a:lvl1pPr>
          </a:lstStyle>
          <a:p>
            <a:r>
              <a:rPr lang="en-GB"/>
              <a:t>Click to edit Master title style</a:t>
            </a:r>
            <a:endParaRPr lang="en-US"/>
          </a:p>
        </p:txBody>
      </p:sp>
      <p:sp>
        <p:nvSpPr>
          <p:cNvPr id="3" name="Subtitle 2">
            <a:extLst>
              <a:ext uri="{FF2B5EF4-FFF2-40B4-BE49-F238E27FC236}">
                <a16:creationId xmlns:a16="http://schemas.microsoft.com/office/drawing/2014/main" id="{5DB84AE8-6B7B-F86B-0265-E199737EB30F}"/>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E057194-9291-845C-5416-E5357D40EA0D}"/>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5" name="Footer Placeholder 4">
            <a:extLst>
              <a:ext uri="{FF2B5EF4-FFF2-40B4-BE49-F238E27FC236}">
                <a16:creationId xmlns:a16="http://schemas.microsoft.com/office/drawing/2014/main" id="{9D497C21-7BAB-6DA8-2ADF-7CD8645A1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5237C-FBB6-7FF3-E329-E6CF90D3FBAC}"/>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151065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9960-E772-5320-E1DF-C3984D9D43E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F9DA1F-1D90-31A6-0198-B6C643FD13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C44484-0B7C-5E06-2419-5D771CF54E2C}"/>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5" name="Footer Placeholder 4">
            <a:extLst>
              <a:ext uri="{FF2B5EF4-FFF2-40B4-BE49-F238E27FC236}">
                <a16:creationId xmlns:a16="http://schemas.microsoft.com/office/drawing/2014/main" id="{E25C368F-96AB-0567-57A5-8CE378AF6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A34B5-5AB2-27B8-6AB0-547059B36139}"/>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325066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E0FC7F-33B7-43B3-BBC2-AFBED7BD3852}"/>
              </a:ext>
            </a:extLst>
          </p:cNvPr>
          <p:cNvSpPr>
            <a:spLocks noGrp="1"/>
          </p:cNvSpPr>
          <p:nvPr>
            <p:ph type="title" orient="vert"/>
          </p:nvPr>
        </p:nvSpPr>
        <p:spPr>
          <a:xfrm>
            <a:off x="21665699" y="2278904"/>
            <a:ext cx="6528093" cy="36274211"/>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EF56D4-38F1-0013-8243-A88805EC382D}"/>
              </a:ext>
            </a:extLst>
          </p:cNvPr>
          <p:cNvSpPr>
            <a:spLocks noGrp="1"/>
          </p:cNvSpPr>
          <p:nvPr>
            <p:ph type="body" orient="vert" idx="1"/>
          </p:nvPr>
        </p:nvSpPr>
        <p:spPr>
          <a:xfrm>
            <a:off x="2081421" y="2278904"/>
            <a:ext cx="19205838" cy="3627421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A87505-356E-50E3-3FB9-30405C1F2061}"/>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5" name="Footer Placeholder 4">
            <a:extLst>
              <a:ext uri="{FF2B5EF4-FFF2-40B4-BE49-F238E27FC236}">
                <a16:creationId xmlns:a16="http://schemas.microsoft.com/office/drawing/2014/main" id="{4565868A-EDDA-BB2D-111E-4CEED62E6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1552E-4819-0E3C-A15F-82AB0C0A4423}"/>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353617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9F35-DA4A-9371-6F1D-9D0611A11F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F8704C-C7D9-19E7-BDC5-9DF4055FC8E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040908-E58F-BD16-FACF-583DCCFFA6C4}"/>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5" name="Footer Placeholder 4">
            <a:extLst>
              <a:ext uri="{FF2B5EF4-FFF2-40B4-BE49-F238E27FC236}">
                <a16:creationId xmlns:a16="http://schemas.microsoft.com/office/drawing/2014/main" id="{3820737E-E6AC-BFC9-9EAF-92D2EC990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38AC-D81E-E2A7-EADF-4A8F3507C61D}"/>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39441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10F3-55DC-5D67-7AA4-631D8A661EC8}"/>
              </a:ext>
            </a:extLst>
          </p:cNvPr>
          <p:cNvSpPr>
            <a:spLocks noGrp="1"/>
          </p:cNvSpPr>
          <p:nvPr>
            <p:ph type="title"/>
          </p:nvPr>
        </p:nvSpPr>
        <p:spPr>
          <a:xfrm>
            <a:off x="2065653" y="10671222"/>
            <a:ext cx="26112371" cy="17805173"/>
          </a:xfrm>
        </p:spPr>
        <p:txBody>
          <a:bodyPr anchor="b"/>
          <a:lstStyle>
            <a:lvl1pPr>
              <a:defRPr sz="14899"/>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E90D86-10A4-7616-433E-A6CF7283EDD4}"/>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32EC39-69F2-4313-B6B8-6CD89399611A}"/>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5" name="Footer Placeholder 4">
            <a:extLst>
              <a:ext uri="{FF2B5EF4-FFF2-40B4-BE49-F238E27FC236}">
                <a16:creationId xmlns:a16="http://schemas.microsoft.com/office/drawing/2014/main" id="{62631C22-C81D-AA2D-C819-60A5516B1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F910C-2112-227B-DB14-EE893309FF21}"/>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58086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2108-CA27-B3FC-1821-3E98D93846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8DF7AC-0E8C-ED6E-13ED-872074A9E6EE}"/>
              </a:ext>
            </a:extLst>
          </p:cNvPr>
          <p:cNvSpPr>
            <a:spLocks noGrp="1"/>
          </p:cNvSpPr>
          <p:nvPr>
            <p:ph sz="half" idx="1"/>
          </p:nvPr>
        </p:nvSpPr>
        <p:spPr>
          <a:xfrm>
            <a:off x="2081421"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4887D72-EFC1-5286-9124-D961D7367BF5}"/>
              </a:ext>
            </a:extLst>
          </p:cNvPr>
          <p:cNvSpPr>
            <a:spLocks noGrp="1"/>
          </p:cNvSpPr>
          <p:nvPr>
            <p:ph sz="half" idx="2"/>
          </p:nvPr>
        </p:nvSpPr>
        <p:spPr>
          <a:xfrm>
            <a:off x="15326826"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F8E2F0-00E6-4308-B5CD-7493124FA682}"/>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6" name="Footer Placeholder 5">
            <a:extLst>
              <a:ext uri="{FF2B5EF4-FFF2-40B4-BE49-F238E27FC236}">
                <a16:creationId xmlns:a16="http://schemas.microsoft.com/office/drawing/2014/main" id="{CAEE133C-E3E1-B38E-8A5D-316646ADE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B5086-1E26-C414-8E22-2EB63A14CC70}"/>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10695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0074-F770-D2CE-80BA-5A68EE74C05A}"/>
              </a:ext>
            </a:extLst>
          </p:cNvPr>
          <p:cNvSpPr>
            <a:spLocks noGrp="1"/>
          </p:cNvSpPr>
          <p:nvPr>
            <p:ph type="title"/>
          </p:nvPr>
        </p:nvSpPr>
        <p:spPr>
          <a:xfrm>
            <a:off x="2085364" y="2278907"/>
            <a:ext cx="26112371" cy="8273416"/>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26F5AD-A6C7-119D-6BDB-0D0146932A1C}"/>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GB"/>
              <a:t>Click to edit Master text styles</a:t>
            </a:r>
          </a:p>
        </p:txBody>
      </p:sp>
      <p:sp>
        <p:nvSpPr>
          <p:cNvPr id="4" name="Content Placeholder 3">
            <a:extLst>
              <a:ext uri="{FF2B5EF4-FFF2-40B4-BE49-F238E27FC236}">
                <a16:creationId xmlns:a16="http://schemas.microsoft.com/office/drawing/2014/main" id="{1CDA1371-7261-960F-4397-599B5218AD6F}"/>
              </a:ext>
            </a:extLst>
          </p:cNvPr>
          <p:cNvSpPr>
            <a:spLocks noGrp="1"/>
          </p:cNvSpPr>
          <p:nvPr>
            <p:ph sz="half" idx="2"/>
          </p:nvPr>
        </p:nvSpPr>
        <p:spPr>
          <a:xfrm>
            <a:off x="2085365" y="15635264"/>
            <a:ext cx="12807833"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73DB70E-2EFB-2062-4740-5832FB408F5D}"/>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GB"/>
              <a:t>Click to edit Master text styles</a:t>
            </a:r>
          </a:p>
        </p:txBody>
      </p:sp>
      <p:sp>
        <p:nvSpPr>
          <p:cNvPr id="6" name="Content Placeholder 5">
            <a:extLst>
              <a:ext uri="{FF2B5EF4-FFF2-40B4-BE49-F238E27FC236}">
                <a16:creationId xmlns:a16="http://schemas.microsoft.com/office/drawing/2014/main" id="{57516156-0D3A-64CA-3A12-BAAC9228BAB8}"/>
              </a:ext>
            </a:extLst>
          </p:cNvPr>
          <p:cNvSpPr>
            <a:spLocks noGrp="1"/>
          </p:cNvSpPr>
          <p:nvPr>
            <p:ph sz="quarter" idx="4"/>
          </p:nvPr>
        </p:nvSpPr>
        <p:spPr>
          <a:xfrm>
            <a:off x="15326827" y="15635264"/>
            <a:ext cx="12870909"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4A9B34E-FD61-6C24-AC95-289A54AE431B}"/>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8" name="Footer Placeholder 7">
            <a:extLst>
              <a:ext uri="{FF2B5EF4-FFF2-40B4-BE49-F238E27FC236}">
                <a16:creationId xmlns:a16="http://schemas.microsoft.com/office/drawing/2014/main" id="{6CC4A019-E244-CADE-9602-6549611531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AC145-1110-C39C-509F-697935FE8801}"/>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274866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FFFB-0884-573D-D4A6-0DD5EE7877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7EB585-71EB-2D38-0C02-35CAC92D3B90}"/>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4" name="Footer Placeholder 3">
            <a:extLst>
              <a:ext uri="{FF2B5EF4-FFF2-40B4-BE49-F238E27FC236}">
                <a16:creationId xmlns:a16="http://schemas.microsoft.com/office/drawing/2014/main" id="{B253709A-CCEA-216E-2C62-455FE45115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C550AA-6B84-C5A4-B53F-DC5911482125}"/>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227677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1D932B-D1DB-9DEE-9A7B-B1CD9F598FC6}"/>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3" name="Footer Placeholder 2">
            <a:extLst>
              <a:ext uri="{FF2B5EF4-FFF2-40B4-BE49-F238E27FC236}">
                <a16:creationId xmlns:a16="http://schemas.microsoft.com/office/drawing/2014/main" id="{1E7FF981-5281-3444-7FB0-8C5C49C379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91D2F3-0A83-663D-C598-AA2123F79197}"/>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312170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442A-5D5F-DD95-FF1E-B896DEF20009}"/>
              </a:ext>
            </a:extLst>
          </p:cNvPr>
          <p:cNvSpPr>
            <a:spLocks noGrp="1"/>
          </p:cNvSpPr>
          <p:nvPr>
            <p:ph type="title"/>
          </p:nvPr>
        </p:nvSpPr>
        <p:spPr>
          <a:xfrm>
            <a:off x="2085366" y="2853584"/>
            <a:ext cx="9764543" cy="9987545"/>
          </a:xfrm>
        </p:spPr>
        <p:txBody>
          <a:bodyPr anchor="b"/>
          <a:lstStyle>
            <a:lvl1pPr>
              <a:defRPr sz="7946"/>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6D0D4DD-6BB7-76E3-4903-F446DF5DFD96}"/>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B6AF0B-8F46-E139-F596-99E152CCAD60}"/>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GB"/>
              <a:t>Click to edit Master text styles</a:t>
            </a:r>
          </a:p>
        </p:txBody>
      </p:sp>
      <p:sp>
        <p:nvSpPr>
          <p:cNvPr id="5" name="Date Placeholder 4">
            <a:extLst>
              <a:ext uri="{FF2B5EF4-FFF2-40B4-BE49-F238E27FC236}">
                <a16:creationId xmlns:a16="http://schemas.microsoft.com/office/drawing/2014/main" id="{BBA72959-049B-BD6A-6B4D-494959CB54FB}"/>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6" name="Footer Placeholder 5">
            <a:extLst>
              <a:ext uri="{FF2B5EF4-FFF2-40B4-BE49-F238E27FC236}">
                <a16:creationId xmlns:a16="http://schemas.microsoft.com/office/drawing/2014/main" id="{DCF9703F-6F0E-9456-7C94-8D04B71DF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DEDFD-C796-1D6D-6811-44FF3003639D}"/>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230878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0D60-ECB4-A43A-5239-FF1CF26CD3F7}"/>
              </a:ext>
            </a:extLst>
          </p:cNvPr>
          <p:cNvSpPr>
            <a:spLocks noGrp="1"/>
          </p:cNvSpPr>
          <p:nvPr>
            <p:ph type="title"/>
          </p:nvPr>
        </p:nvSpPr>
        <p:spPr>
          <a:xfrm>
            <a:off x="2085366" y="2853584"/>
            <a:ext cx="9764543" cy="9987545"/>
          </a:xfrm>
        </p:spPr>
        <p:txBody>
          <a:bodyPr anchor="b"/>
          <a:lstStyle>
            <a:lvl1pPr>
              <a:defRPr sz="7946"/>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568D9B5-13D5-F7F4-E440-CA5213A72AA2}"/>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7F855F5E-F4F5-2C46-DCE5-A9F761713494}"/>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GB"/>
              <a:t>Click to edit Master text styles</a:t>
            </a:r>
          </a:p>
        </p:txBody>
      </p:sp>
      <p:sp>
        <p:nvSpPr>
          <p:cNvPr id="5" name="Date Placeholder 4">
            <a:extLst>
              <a:ext uri="{FF2B5EF4-FFF2-40B4-BE49-F238E27FC236}">
                <a16:creationId xmlns:a16="http://schemas.microsoft.com/office/drawing/2014/main" id="{57061E1D-F0DD-84EF-70D2-8A919EF0FCF4}"/>
              </a:ext>
            </a:extLst>
          </p:cNvPr>
          <p:cNvSpPr>
            <a:spLocks noGrp="1"/>
          </p:cNvSpPr>
          <p:nvPr>
            <p:ph type="dt" sz="half" idx="10"/>
          </p:nvPr>
        </p:nvSpPr>
        <p:spPr/>
        <p:txBody>
          <a:bodyPr/>
          <a:lstStyle/>
          <a:p>
            <a:fld id="{A63B8DC9-570F-994D-B60E-31A9BDC363C1}" type="datetimeFigureOut">
              <a:rPr lang="en-US" smtClean="0"/>
              <a:t>10/19/23</a:t>
            </a:fld>
            <a:endParaRPr lang="en-US"/>
          </a:p>
        </p:txBody>
      </p:sp>
      <p:sp>
        <p:nvSpPr>
          <p:cNvPr id="6" name="Footer Placeholder 5">
            <a:extLst>
              <a:ext uri="{FF2B5EF4-FFF2-40B4-BE49-F238E27FC236}">
                <a16:creationId xmlns:a16="http://schemas.microsoft.com/office/drawing/2014/main" id="{EBEAC1B5-0AB2-28A4-D959-2475033C1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349C0-0A81-70A8-4E6B-5F6FE07B9E53}"/>
              </a:ext>
            </a:extLst>
          </p:cNvPr>
          <p:cNvSpPr>
            <a:spLocks noGrp="1"/>
          </p:cNvSpPr>
          <p:nvPr>
            <p:ph type="sldNum" sz="quarter" idx="12"/>
          </p:nvPr>
        </p:nvSpPr>
        <p:spPr/>
        <p:txBody>
          <a:bodyPr/>
          <a:lstStyle/>
          <a:p>
            <a:fld id="{F17135C8-F475-4B4C-AD3A-6FA35C2A4D19}" type="slidenum">
              <a:rPr lang="en-US" smtClean="0"/>
              <a:t>‹#›</a:t>
            </a:fld>
            <a:endParaRPr lang="en-US"/>
          </a:p>
        </p:txBody>
      </p:sp>
    </p:spTree>
    <p:extLst>
      <p:ext uri="{BB962C8B-B14F-4D97-AF65-F5344CB8AC3E}">
        <p14:creationId xmlns:p14="http://schemas.microsoft.com/office/powerpoint/2010/main" val="137362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348FC0-2CF5-074E-FC17-EF7895484C9D}"/>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01BA32-B4BB-085E-2C38-70F0AEB82CA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3337DA-21FB-0CAE-B0D0-AA3EEA7F9000}"/>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A63B8DC9-570F-994D-B60E-31A9BDC363C1}" type="datetimeFigureOut">
              <a:rPr lang="en-US" smtClean="0"/>
              <a:t>10/19/23</a:t>
            </a:fld>
            <a:endParaRPr lang="en-US"/>
          </a:p>
        </p:txBody>
      </p:sp>
      <p:sp>
        <p:nvSpPr>
          <p:cNvPr id="5" name="Footer Placeholder 4">
            <a:extLst>
              <a:ext uri="{FF2B5EF4-FFF2-40B4-BE49-F238E27FC236}">
                <a16:creationId xmlns:a16="http://schemas.microsoft.com/office/drawing/2014/main" id="{3A200FE1-9655-7485-A839-F016395997CB}"/>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57DE-01A8-96ED-AA98-AA94411F8206}"/>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F17135C8-F475-4B4C-AD3A-6FA35C2A4D19}" type="slidenum">
              <a:rPr lang="en-US" smtClean="0"/>
              <a:t>‹#›</a:t>
            </a:fld>
            <a:endParaRPr lang="en-US"/>
          </a:p>
        </p:txBody>
      </p:sp>
    </p:spTree>
    <p:extLst>
      <p:ext uri="{BB962C8B-B14F-4D97-AF65-F5344CB8AC3E}">
        <p14:creationId xmlns:p14="http://schemas.microsoft.com/office/powerpoint/2010/main" val="402406954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121003-DADC-1809-D6CF-01E4B49584D2}"/>
              </a:ext>
            </a:extLst>
          </p:cNvPr>
          <p:cNvSpPr/>
          <p:nvPr/>
        </p:nvSpPr>
        <p:spPr>
          <a:xfrm>
            <a:off x="271246" y="523269"/>
            <a:ext cx="29732720" cy="1200329"/>
          </a:xfrm>
          <a:prstGeom prst="rect">
            <a:avLst/>
          </a:prstGeom>
          <a:noFill/>
        </p:spPr>
        <p:txBody>
          <a:bodyPr wrap="square" lIns="91440" tIns="45720" rIns="91440" bIns="45720">
            <a:spAutoFit/>
          </a:bodyPr>
          <a:lstStyle/>
          <a:p>
            <a:pPr algn="ctr"/>
            <a:r>
              <a:rPr lang="en-GB" sz="7200" b="0" cap="none" spc="0" dirty="0">
                <a:ln w="0"/>
                <a:solidFill>
                  <a:schemeClr val="tx1"/>
                </a:solidFill>
                <a:effectLst>
                  <a:outerShdw blurRad="38100" dist="19050" dir="2700000" algn="tl" rotWithShape="0">
                    <a:schemeClr val="dk1">
                      <a:alpha val="40000"/>
                    </a:schemeClr>
                  </a:outerShdw>
                </a:effectLst>
              </a:rPr>
              <a:t>A First Principles Approach to Trust-Based Recommendation Systems</a:t>
            </a:r>
          </a:p>
        </p:txBody>
      </p:sp>
      <p:grpSp>
        <p:nvGrpSpPr>
          <p:cNvPr id="12" name="Group 11">
            <a:extLst>
              <a:ext uri="{FF2B5EF4-FFF2-40B4-BE49-F238E27FC236}">
                <a16:creationId xmlns:a16="http://schemas.microsoft.com/office/drawing/2014/main" id="{3B0FBD5E-EDA4-22DE-29CC-D000C27E6F24}"/>
              </a:ext>
            </a:extLst>
          </p:cNvPr>
          <p:cNvGrpSpPr/>
          <p:nvPr/>
        </p:nvGrpSpPr>
        <p:grpSpPr>
          <a:xfrm>
            <a:off x="933340" y="2341519"/>
            <a:ext cx="9151766" cy="10713428"/>
            <a:chOff x="1107512" y="2733406"/>
            <a:chExt cx="9151766" cy="10713428"/>
          </a:xfrm>
        </p:grpSpPr>
        <p:grpSp>
          <p:nvGrpSpPr>
            <p:cNvPr id="10" name="Group 9">
              <a:extLst>
                <a:ext uri="{FF2B5EF4-FFF2-40B4-BE49-F238E27FC236}">
                  <a16:creationId xmlns:a16="http://schemas.microsoft.com/office/drawing/2014/main" id="{5244CE14-95BC-7496-1534-ACF17B79F203}"/>
                </a:ext>
              </a:extLst>
            </p:cNvPr>
            <p:cNvGrpSpPr/>
            <p:nvPr/>
          </p:nvGrpSpPr>
          <p:grpSpPr>
            <a:xfrm>
              <a:off x="1107512" y="3584215"/>
              <a:ext cx="9151766" cy="9862619"/>
              <a:chOff x="955112" y="2729545"/>
              <a:chExt cx="9151766" cy="9862619"/>
            </a:xfrm>
          </p:grpSpPr>
          <p:pic>
            <p:nvPicPr>
              <p:cNvPr id="1026" name="Picture 2" descr="Large Graph Visualization Tools and Approaches | by Sviatoslav Kovalev |  Towards Data Science">
                <a:extLst>
                  <a:ext uri="{FF2B5EF4-FFF2-40B4-BE49-F238E27FC236}">
                    <a16:creationId xmlns:a16="http://schemas.microsoft.com/office/drawing/2014/main" id="{E1275017-531A-5F67-8E10-4653646E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87" t="10068" r="5661" b="3885"/>
              <a:stretch/>
            </p:blipFill>
            <p:spPr bwMode="auto">
              <a:xfrm>
                <a:off x="1167782" y="4214570"/>
                <a:ext cx="8195645" cy="8119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46314E-94A0-06BE-50E7-9268F039D2CE}"/>
                  </a:ext>
                </a:extLst>
              </p:cNvPr>
              <p:cNvSpPr txBox="1"/>
              <p:nvPr/>
            </p:nvSpPr>
            <p:spPr>
              <a:xfrm>
                <a:off x="955112" y="2729545"/>
                <a:ext cx="8948954" cy="1384995"/>
              </a:xfrm>
              <a:prstGeom prst="rect">
                <a:avLst/>
              </a:prstGeom>
              <a:noFill/>
            </p:spPr>
            <p:txBody>
              <a:bodyPr wrap="square" rtlCol="0">
                <a:spAutoFit/>
              </a:bodyPr>
              <a:lstStyle/>
              <a:p>
                <a:r>
                  <a:rPr lang="en-US" sz="2800" dirty="0"/>
                  <a:t>Social networks are large graph networks, where nodes represent users and edges represent “trust” or some form of relationship.</a:t>
                </a:r>
              </a:p>
            </p:txBody>
          </p:sp>
          <p:sp>
            <p:nvSpPr>
              <p:cNvPr id="9" name="TextBox 8">
                <a:extLst>
                  <a:ext uri="{FF2B5EF4-FFF2-40B4-BE49-F238E27FC236}">
                    <a16:creationId xmlns:a16="http://schemas.microsoft.com/office/drawing/2014/main" id="{C68D92BE-1C0A-6E7E-2A81-3A3C8F0E25DA}"/>
                  </a:ext>
                </a:extLst>
              </p:cNvPr>
              <p:cNvSpPr txBox="1"/>
              <p:nvPr/>
            </p:nvSpPr>
            <p:spPr>
              <a:xfrm>
                <a:off x="1157924" y="12284387"/>
                <a:ext cx="8948954" cy="307777"/>
              </a:xfrm>
              <a:prstGeom prst="rect">
                <a:avLst/>
              </a:prstGeom>
              <a:noFill/>
            </p:spPr>
            <p:txBody>
              <a:bodyPr wrap="square" rtlCol="0">
                <a:spAutoFit/>
              </a:bodyPr>
              <a:lstStyle/>
              <a:p>
                <a:r>
                  <a:rPr lang="en-US" sz="1400" i="1" dirty="0"/>
                  <a:t>A large-scale social network visualized (Iguana S, 2020) </a:t>
                </a:r>
              </a:p>
            </p:txBody>
          </p:sp>
        </p:grpSp>
        <p:sp>
          <p:nvSpPr>
            <p:cNvPr id="11" name="Rectangle 10">
              <a:extLst>
                <a:ext uri="{FF2B5EF4-FFF2-40B4-BE49-F238E27FC236}">
                  <a16:creationId xmlns:a16="http://schemas.microsoft.com/office/drawing/2014/main" id="{F4DF8856-B4AC-2775-C28D-127B940384C9}"/>
                </a:ext>
              </a:extLst>
            </p:cNvPr>
            <p:cNvSpPr/>
            <p:nvPr/>
          </p:nvSpPr>
          <p:spPr>
            <a:xfrm>
              <a:off x="1169626" y="2733406"/>
              <a:ext cx="6607513" cy="769441"/>
            </a:xfrm>
            <a:prstGeom prst="rect">
              <a:avLst/>
            </a:prstGeom>
            <a:noFill/>
          </p:spPr>
          <p:txBody>
            <a:bodyPr wrap="none" lIns="91440" tIns="45720" rIns="91440" bIns="45720">
              <a:spAutoFit/>
            </a:bodyPr>
            <a:lstStyle/>
            <a:p>
              <a:pPr algn="ctr"/>
              <a:r>
                <a:rPr lang="en-GB" sz="4400" b="0" cap="none" spc="0" dirty="0">
                  <a:ln w="0"/>
                  <a:solidFill>
                    <a:schemeClr val="tx1"/>
                  </a:solidFill>
                  <a:effectLst>
                    <a:outerShdw blurRad="38100" dist="19050" dir="2700000" algn="tl" rotWithShape="0">
                      <a:schemeClr val="dk1">
                        <a:alpha val="40000"/>
                      </a:schemeClr>
                    </a:outerShdw>
                  </a:effectLst>
                </a:rPr>
                <a:t>Trust Based Social Networks</a:t>
              </a:r>
            </a:p>
          </p:txBody>
        </p:sp>
      </p:grpSp>
      <p:grpSp>
        <p:nvGrpSpPr>
          <p:cNvPr id="16" name="Group 15">
            <a:extLst>
              <a:ext uri="{FF2B5EF4-FFF2-40B4-BE49-F238E27FC236}">
                <a16:creationId xmlns:a16="http://schemas.microsoft.com/office/drawing/2014/main" id="{17B13B98-B306-A8AB-7FE7-E73675D3E29C}"/>
              </a:ext>
            </a:extLst>
          </p:cNvPr>
          <p:cNvGrpSpPr/>
          <p:nvPr/>
        </p:nvGrpSpPr>
        <p:grpSpPr>
          <a:xfrm>
            <a:off x="981725" y="13000103"/>
            <a:ext cx="8968281" cy="8376570"/>
            <a:chOff x="1023029" y="14417675"/>
            <a:chExt cx="8968281" cy="8376570"/>
          </a:xfrm>
        </p:grpSpPr>
        <p:sp>
          <p:nvSpPr>
            <p:cNvPr id="13" name="Rectangle 12">
              <a:extLst>
                <a:ext uri="{FF2B5EF4-FFF2-40B4-BE49-F238E27FC236}">
                  <a16:creationId xmlns:a16="http://schemas.microsoft.com/office/drawing/2014/main" id="{1D732462-55BB-8343-773E-B8302F3EA926}"/>
                </a:ext>
              </a:extLst>
            </p:cNvPr>
            <p:cNvSpPr/>
            <p:nvPr/>
          </p:nvSpPr>
          <p:spPr>
            <a:xfrm>
              <a:off x="1023029" y="14417675"/>
              <a:ext cx="6228435" cy="769441"/>
            </a:xfrm>
            <a:prstGeom prst="rect">
              <a:avLst/>
            </a:prstGeom>
            <a:noFill/>
          </p:spPr>
          <p:txBody>
            <a:bodyPr wrap="none" lIns="91440" tIns="45720" rIns="91440" bIns="45720">
              <a:spAutoFit/>
            </a:bodyPr>
            <a:lstStyle/>
            <a:p>
              <a:pPr algn="ctr"/>
              <a:r>
                <a:rPr lang="en-GB" sz="4400" b="0" cap="none" spc="0" dirty="0">
                  <a:ln w="0"/>
                  <a:solidFill>
                    <a:schemeClr val="tx1"/>
                  </a:solidFill>
                  <a:effectLst>
                    <a:outerShdw blurRad="38100" dist="19050" dir="2700000" algn="tl" rotWithShape="0">
                      <a:schemeClr val="dk1">
                        <a:alpha val="40000"/>
                      </a:schemeClr>
                    </a:outerShdw>
                  </a:effectLst>
                </a:rPr>
                <a:t>Recommendation Systems</a:t>
              </a:r>
            </a:p>
          </p:txBody>
        </p:sp>
        <p:sp>
          <p:nvSpPr>
            <p:cNvPr id="14" name="TextBox 13">
              <a:extLst>
                <a:ext uri="{FF2B5EF4-FFF2-40B4-BE49-F238E27FC236}">
                  <a16:creationId xmlns:a16="http://schemas.microsoft.com/office/drawing/2014/main" id="{DBD5212D-75A2-1DD3-7D68-9666B9F0B0F6}"/>
                </a:ext>
              </a:extLst>
            </p:cNvPr>
            <p:cNvSpPr txBox="1"/>
            <p:nvPr/>
          </p:nvSpPr>
          <p:spPr>
            <a:xfrm>
              <a:off x="1042356" y="15162296"/>
              <a:ext cx="8948954" cy="2246769"/>
            </a:xfrm>
            <a:prstGeom prst="rect">
              <a:avLst/>
            </a:prstGeom>
            <a:noFill/>
          </p:spPr>
          <p:txBody>
            <a:bodyPr wrap="square" rtlCol="0">
              <a:spAutoFit/>
            </a:bodyPr>
            <a:lstStyle/>
            <a:p>
              <a:r>
                <a:rPr lang="en-US" sz="2800" dirty="0"/>
                <a:t>A recommendation system tries to predict how much a given user will like a chosen item. It can use any information supplied available by the network, such as network structure, other’s ratings and the given user’s ratings of other products (Burke, </a:t>
              </a:r>
              <a:r>
                <a:rPr lang="en-US" sz="2800" dirty="0" err="1"/>
                <a:t>Felfernig</a:t>
              </a:r>
              <a:r>
                <a:rPr lang="en-US" sz="2800" dirty="0"/>
                <a:t>, &amp; </a:t>
              </a:r>
              <a:r>
                <a:rPr lang="en-US" sz="2800" dirty="0" err="1"/>
                <a:t>Göker</a:t>
              </a:r>
              <a:r>
                <a:rPr lang="en-US" sz="2800" dirty="0"/>
                <a:t>, 2011).</a:t>
              </a:r>
            </a:p>
          </p:txBody>
        </p:sp>
        <p:pic>
          <p:nvPicPr>
            <p:cNvPr id="1028" name="Picture 4" descr="What are Recommendation Systems?. Recommendation systems, or recommender… |  by Khang Pham | Medium">
              <a:extLst>
                <a:ext uri="{FF2B5EF4-FFF2-40B4-BE49-F238E27FC236}">
                  <a16:creationId xmlns:a16="http://schemas.microsoft.com/office/drawing/2014/main" id="{BB7CC17C-9511-2897-9DBB-D18AA8A86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758" y="17491190"/>
              <a:ext cx="8597595" cy="483921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3E00D46-8D8F-D5C8-66DC-E3CAEF689A78}"/>
                </a:ext>
              </a:extLst>
            </p:cNvPr>
            <p:cNvSpPr txBox="1"/>
            <p:nvPr/>
          </p:nvSpPr>
          <p:spPr>
            <a:xfrm>
              <a:off x="1042356" y="22486468"/>
              <a:ext cx="8948954" cy="307777"/>
            </a:xfrm>
            <a:prstGeom prst="rect">
              <a:avLst/>
            </a:prstGeom>
            <a:noFill/>
          </p:spPr>
          <p:txBody>
            <a:bodyPr wrap="square" rtlCol="0">
              <a:spAutoFit/>
            </a:bodyPr>
            <a:lstStyle/>
            <a:p>
              <a:r>
                <a:rPr lang="en-US" sz="1400" i="1" dirty="0"/>
                <a:t>A depiction of a collaborative filtering approach to recommendation systems (Pham K, 2022)</a:t>
              </a:r>
            </a:p>
          </p:txBody>
        </p:sp>
      </p:grpSp>
      <p:grpSp>
        <p:nvGrpSpPr>
          <p:cNvPr id="27" name="Group 26">
            <a:extLst>
              <a:ext uri="{FF2B5EF4-FFF2-40B4-BE49-F238E27FC236}">
                <a16:creationId xmlns:a16="http://schemas.microsoft.com/office/drawing/2014/main" id="{D0F7657D-AD0A-2557-EF17-5401E44CBA40}"/>
              </a:ext>
            </a:extLst>
          </p:cNvPr>
          <p:cNvGrpSpPr/>
          <p:nvPr/>
        </p:nvGrpSpPr>
        <p:grpSpPr>
          <a:xfrm>
            <a:off x="928531" y="21550917"/>
            <a:ext cx="8953763" cy="21113579"/>
            <a:chOff x="1102703" y="23408216"/>
            <a:chExt cx="8953763" cy="21113579"/>
          </a:xfrm>
        </p:grpSpPr>
        <p:sp>
          <p:nvSpPr>
            <p:cNvPr id="17" name="Rectangle 16">
              <a:extLst>
                <a:ext uri="{FF2B5EF4-FFF2-40B4-BE49-F238E27FC236}">
                  <a16:creationId xmlns:a16="http://schemas.microsoft.com/office/drawing/2014/main" id="{6149002A-8F2C-5E1C-33C5-4115FE91EA00}"/>
                </a:ext>
              </a:extLst>
            </p:cNvPr>
            <p:cNvSpPr/>
            <p:nvPr/>
          </p:nvSpPr>
          <p:spPr>
            <a:xfrm>
              <a:off x="1102703" y="23408216"/>
              <a:ext cx="5847050" cy="769441"/>
            </a:xfrm>
            <a:prstGeom prst="rect">
              <a:avLst/>
            </a:prstGeom>
            <a:noFill/>
          </p:spPr>
          <p:txBody>
            <a:bodyPr wrap="none" lIns="91440" tIns="45720" rIns="91440" bIns="45720">
              <a:spAutoFit/>
            </a:bodyPr>
            <a:lstStyle/>
            <a:p>
              <a:pPr algn="ctr"/>
              <a:r>
                <a:rPr lang="en-GB" sz="4400" dirty="0">
                  <a:ln w="0"/>
                  <a:effectLst>
                    <a:outerShdw blurRad="38100" dist="19050" dir="2700000" algn="tl" rotWithShape="0">
                      <a:schemeClr val="dk1">
                        <a:alpha val="40000"/>
                      </a:schemeClr>
                    </a:outerShdw>
                  </a:effectLst>
                </a:rPr>
                <a:t>First Principles Approach</a:t>
              </a:r>
              <a:endParaRPr lang="en-GB" sz="4400" b="0" cap="none" spc="0" dirty="0">
                <a:ln w="0"/>
                <a:solidFill>
                  <a:schemeClr val="tx1"/>
                </a:solidFill>
                <a:effectLst>
                  <a:outerShdw blurRad="38100" dist="19050" dir="2700000" algn="tl" rotWithShape="0">
                    <a:schemeClr val="dk1">
                      <a:alpha val="40000"/>
                    </a:schemeClr>
                  </a:outerShdw>
                </a:effectLst>
              </a:endParaRPr>
            </a:p>
          </p:txBody>
        </p:sp>
        <p:sp>
          <p:nvSpPr>
            <p:cNvPr id="18" name="TextBox 17">
              <a:extLst>
                <a:ext uri="{FF2B5EF4-FFF2-40B4-BE49-F238E27FC236}">
                  <a16:creationId xmlns:a16="http://schemas.microsoft.com/office/drawing/2014/main" id="{887BE3CE-EF42-08CC-93BB-35D27713F05A}"/>
                </a:ext>
              </a:extLst>
            </p:cNvPr>
            <p:cNvSpPr txBox="1"/>
            <p:nvPr/>
          </p:nvSpPr>
          <p:spPr>
            <a:xfrm>
              <a:off x="1107512" y="24177764"/>
              <a:ext cx="8948954" cy="20344031"/>
            </a:xfrm>
            <a:prstGeom prst="rect">
              <a:avLst/>
            </a:prstGeom>
            <a:noFill/>
          </p:spPr>
          <p:txBody>
            <a:bodyPr wrap="square" rtlCol="0">
              <a:spAutoFit/>
            </a:bodyPr>
            <a:lstStyle/>
            <a:p>
              <a:r>
                <a:rPr lang="en-US" sz="2800" dirty="0"/>
                <a:t>We determined there were three basic forms of information available to recommenders in all social networks which have the notion of items and opinion. We abstract users as ”nodes” and trust (following/friends) as edges to represent the network as a graph.</a:t>
              </a:r>
              <a:br>
                <a:rPr lang="en-US" sz="2800" dirty="0"/>
              </a:br>
              <a:endParaRPr lang="en-US" sz="2800" dirty="0"/>
            </a:p>
            <a:p>
              <a:pPr marL="514350" indent="-514350">
                <a:buFont typeface="+mj-lt"/>
                <a:buAutoNum type="arabicPeriod"/>
              </a:pPr>
              <a:r>
                <a:rPr lang="en-US" sz="2800" dirty="0"/>
                <a:t>Trust Graph</a:t>
              </a:r>
            </a:p>
            <a:p>
              <a:pPr lvl="1"/>
              <a:r>
                <a:rPr lang="en-US" sz="2800" dirty="0"/>
                <a:t>The trust graph is simply the nodes, and the trust connections between one another.</a:t>
              </a:r>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marL="514350" indent="-514350">
                <a:buFont typeface="+mj-lt"/>
                <a:buAutoNum type="arabicPeriod"/>
              </a:pPr>
              <a:r>
                <a:rPr lang="en-US" sz="2800" dirty="0"/>
                <a:t>Intra-Item Information</a:t>
              </a:r>
            </a:p>
            <a:p>
              <a:pPr lvl="1"/>
              <a:r>
                <a:rPr lang="en-US" sz="2800" dirty="0"/>
                <a:t>The intra-item graph is a sub-set of the data which contains how similar items are to each other. Along with each node’s neighbors.</a:t>
              </a:r>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marL="514350" indent="-514350">
                <a:buFont typeface="+mj-lt"/>
                <a:buAutoNum type="arabicPeriod"/>
              </a:pPr>
              <a:endParaRPr lang="en-US" sz="2800" dirty="0"/>
            </a:p>
            <a:p>
              <a:pPr marL="514350" indent="-514350">
                <a:buFont typeface="+mj-lt"/>
                <a:buAutoNum type="arabicPeriod"/>
              </a:pPr>
              <a:r>
                <a:rPr lang="en-US" sz="2800" dirty="0"/>
                <a:t>Item-Rating Information</a:t>
              </a:r>
            </a:p>
            <a:p>
              <a:pPr lvl="1"/>
              <a:r>
                <a:rPr lang="en-US" sz="2800" dirty="0"/>
                <a:t>The Item-Rating information is a sub-set of the data which only has nodes, items and their ratings. </a:t>
              </a:r>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endParaRPr lang="en-US" sz="2800" dirty="0"/>
            </a:p>
            <a:p>
              <a:pPr lvl="1"/>
              <a:r>
                <a:rPr lang="en-US" sz="2800" dirty="0"/>
                <a:t>With the data broken into these three components we can investigate how these very basic building blocks contribute to recommendation systems.</a:t>
              </a:r>
            </a:p>
            <a:p>
              <a:pPr lvl="1"/>
              <a:endParaRPr lang="en-US" sz="2800" dirty="0"/>
            </a:p>
          </p:txBody>
        </p:sp>
        <p:pic>
          <p:nvPicPr>
            <p:cNvPr id="21" name="Picture 20" descr="A diagram of a product&#10;&#10;Description automatically generated">
              <a:extLst>
                <a:ext uri="{FF2B5EF4-FFF2-40B4-BE49-F238E27FC236}">
                  <a16:creationId xmlns:a16="http://schemas.microsoft.com/office/drawing/2014/main" id="{30A07C00-D96B-606E-57BF-4C76C5B52669}"/>
                </a:ext>
              </a:extLst>
            </p:cNvPr>
            <p:cNvPicPr>
              <a:picLocks noChangeAspect="1"/>
            </p:cNvPicPr>
            <p:nvPr/>
          </p:nvPicPr>
          <p:blipFill>
            <a:blip r:embed="rId5"/>
            <a:stretch>
              <a:fillRect/>
            </a:stretch>
          </p:blipFill>
          <p:spPr>
            <a:xfrm>
              <a:off x="1527201" y="28241123"/>
              <a:ext cx="7466487" cy="3561993"/>
            </a:xfrm>
            <a:prstGeom prst="rect">
              <a:avLst/>
            </a:prstGeom>
          </p:spPr>
        </p:pic>
        <p:pic>
          <p:nvPicPr>
            <p:cNvPr id="22" name="Picture 21">
              <a:extLst>
                <a:ext uri="{FF2B5EF4-FFF2-40B4-BE49-F238E27FC236}">
                  <a16:creationId xmlns:a16="http://schemas.microsoft.com/office/drawing/2014/main" id="{2CAD6288-8B74-59CC-D250-06A325E50139}"/>
                </a:ext>
              </a:extLst>
            </p:cNvPr>
            <p:cNvPicPr>
              <a:picLocks noChangeAspect="1"/>
            </p:cNvPicPr>
            <p:nvPr/>
          </p:nvPicPr>
          <p:blipFill>
            <a:blip r:embed="rId6"/>
            <a:stretch>
              <a:fillRect/>
            </a:stretch>
          </p:blipFill>
          <p:spPr>
            <a:xfrm>
              <a:off x="1582223" y="33600254"/>
              <a:ext cx="7772400" cy="3707933"/>
            </a:xfrm>
            <a:prstGeom prst="rect">
              <a:avLst/>
            </a:prstGeom>
          </p:spPr>
        </p:pic>
        <p:pic>
          <p:nvPicPr>
            <p:cNvPr id="26" name="Picture 25" descr="A diagram of a system&#10;&#10;Description automatically generated">
              <a:extLst>
                <a:ext uri="{FF2B5EF4-FFF2-40B4-BE49-F238E27FC236}">
                  <a16:creationId xmlns:a16="http://schemas.microsoft.com/office/drawing/2014/main" id="{F5512FD9-28EC-FD92-FB89-090A804EFA07}"/>
                </a:ext>
              </a:extLst>
            </p:cNvPr>
            <p:cNvPicPr>
              <a:picLocks noChangeAspect="1"/>
            </p:cNvPicPr>
            <p:nvPr/>
          </p:nvPicPr>
          <p:blipFill>
            <a:blip r:embed="rId7"/>
            <a:stretch>
              <a:fillRect/>
            </a:stretch>
          </p:blipFill>
          <p:spPr>
            <a:xfrm>
              <a:off x="1527201" y="38354148"/>
              <a:ext cx="7772400" cy="3707933"/>
            </a:xfrm>
            <a:prstGeom prst="rect">
              <a:avLst/>
            </a:prstGeom>
          </p:spPr>
        </p:pic>
      </p:grpSp>
      <p:grpSp>
        <p:nvGrpSpPr>
          <p:cNvPr id="1031" name="Group 1030">
            <a:extLst>
              <a:ext uri="{FF2B5EF4-FFF2-40B4-BE49-F238E27FC236}">
                <a16:creationId xmlns:a16="http://schemas.microsoft.com/office/drawing/2014/main" id="{9434B42D-9C62-EDEA-F3E8-A412AE64700C}"/>
              </a:ext>
            </a:extLst>
          </p:cNvPr>
          <p:cNvGrpSpPr/>
          <p:nvPr/>
        </p:nvGrpSpPr>
        <p:grpSpPr>
          <a:xfrm>
            <a:off x="10465488" y="2312216"/>
            <a:ext cx="8954509" cy="10582556"/>
            <a:chOff x="10465488" y="2312216"/>
            <a:chExt cx="8954509" cy="10582556"/>
          </a:xfrm>
        </p:grpSpPr>
        <p:sp>
          <p:nvSpPr>
            <p:cNvPr id="63" name="Rectangle 62">
              <a:extLst>
                <a:ext uri="{FF2B5EF4-FFF2-40B4-BE49-F238E27FC236}">
                  <a16:creationId xmlns:a16="http://schemas.microsoft.com/office/drawing/2014/main" id="{2AA3C3FC-0036-5F1E-BB78-57E7E81C045E}"/>
                </a:ext>
              </a:extLst>
            </p:cNvPr>
            <p:cNvSpPr/>
            <p:nvPr/>
          </p:nvSpPr>
          <p:spPr>
            <a:xfrm>
              <a:off x="10465488" y="2312216"/>
              <a:ext cx="7473777" cy="769441"/>
            </a:xfrm>
            <a:prstGeom prst="rect">
              <a:avLst/>
            </a:prstGeom>
            <a:noFill/>
          </p:spPr>
          <p:txBody>
            <a:bodyPr wrap="none" lIns="91440" tIns="45720" rIns="91440" bIns="45720">
              <a:spAutoFit/>
            </a:bodyPr>
            <a:lstStyle/>
            <a:p>
              <a:pPr algn="ctr"/>
              <a:r>
                <a:rPr lang="en-GB" sz="4400" b="0" cap="none" spc="0" dirty="0">
                  <a:ln w="0"/>
                  <a:solidFill>
                    <a:schemeClr val="tx1"/>
                  </a:solidFill>
                  <a:effectLst>
                    <a:outerShdw blurRad="38100" dist="19050" dir="2700000" algn="tl" rotWithShape="0">
                      <a:schemeClr val="dk1">
                        <a:alpha val="40000"/>
                      </a:schemeClr>
                    </a:outerShdw>
                  </a:effectLst>
                </a:rPr>
                <a:t>First Principles Approach (cont</a:t>
              </a:r>
              <a:r>
                <a:rPr lang="en-GB" sz="4400" dirty="0">
                  <a:ln w="0"/>
                  <a:effectLst>
                    <a:outerShdw blurRad="38100" dist="19050" dir="2700000" algn="tl" rotWithShape="0">
                      <a:schemeClr val="dk1">
                        <a:alpha val="40000"/>
                      </a:schemeClr>
                    </a:outerShdw>
                  </a:effectLst>
                </a:rPr>
                <a:t>.)</a:t>
              </a:r>
              <a:endParaRPr lang="en-GB" sz="4400" b="0" cap="none" spc="0" dirty="0">
                <a:ln w="0"/>
                <a:solidFill>
                  <a:schemeClr val="tx1"/>
                </a:solidFill>
                <a:effectLst>
                  <a:outerShdw blurRad="38100" dist="19050" dir="2700000" algn="tl" rotWithShape="0">
                    <a:schemeClr val="dk1">
                      <a:alpha val="40000"/>
                    </a:schemeClr>
                  </a:outerShdw>
                </a:effectLst>
              </a:endParaRPr>
            </a:p>
          </p:txBody>
        </p:sp>
        <p:sp>
          <p:nvSpPr>
            <p:cNvPr id="1030" name="TextBox 1029">
              <a:extLst>
                <a:ext uri="{FF2B5EF4-FFF2-40B4-BE49-F238E27FC236}">
                  <a16:creationId xmlns:a16="http://schemas.microsoft.com/office/drawing/2014/main" id="{0D632762-7A37-49A4-2F52-188A23D198D4}"/>
                </a:ext>
              </a:extLst>
            </p:cNvPr>
            <p:cNvSpPr txBox="1"/>
            <p:nvPr/>
          </p:nvSpPr>
          <p:spPr>
            <a:xfrm>
              <a:off x="10471043" y="3322921"/>
              <a:ext cx="8948954" cy="9571851"/>
            </a:xfrm>
            <a:prstGeom prst="rect">
              <a:avLst/>
            </a:prstGeom>
            <a:noFill/>
          </p:spPr>
          <p:txBody>
            <a:bodyPr wrap="square" rtlCol="0">
              <a:spAutoFit/>
            </a:bodyPr>
            <a:lstStyle/>
            <a:p>
              <a:r>
                <a:rPr lang="en-US" sz="2800" dirty="0"/>
                <a:t>Questions we can now address:</a:t>
              </a:r>
            </a:p>
            <a:p>
              <a:pPr marL="514350" indent="-514350">
                <a:buFont typeface="+mj-lt"/>
                <a:buAutoNum type="arabicPeriod"/>
              </a:pPr>
              <a:r>
                <a:rPr lang="en-US" sz="2800" b="1" dirty="0"/>
                <a:t>How valuable are these forms of data to recommendation accuracy relative to one another?</a:t>
              </a:r>
            </a:p>
            <a:p>
              <a:pPr marL="514350" indent="-514350">
                <a:buFont typeface="+mj-lt"/>
                <a:buAutoNum type="arabicPeriod"/>
              </a:pPr>
              <a:r>
                <a:rPr lang="en-US" sz="2800" b="1" dirty="0"/>
                <a:t>What is the best recommender to address the “cold start” problem?</a:t>
              </a:r>
            </a:p>
            <a:p>
              <a:pPr lvl="1"/>
              <a:r>
                <a:rPr lang="en-US" sz="2800" i="1" dirty="0"/>
                <a:t>	The cold start problem is where a node joins the network with little-to-no information provided. I.e. may add a few of their friends and have not rated any items (Lam et al., 2008). </a:t>
              </a:r>
            </a:p>
            <a:p>
              <a:pPr lvl="1"/>
              <a:r>
                <a:rPr lang="en-US" sz="2800" i="1" dirty="0"/>
                <a:t>	Recommenders which rely only on the trust graph or on the intra-item information are compatible and can be used for the cold start problem.</a:t>
              </a:r>
            </a:p>
            <a:p>
              <a:pPr marL="514350" indent="-514350">
                <a:buFont typeface="+mj-lt"/>
                <a:buAutoNum type="arabicPeriod"/>
              </a:pPr>
              <a:r>
                <a:rPr lang="en-US" sz="2800" b="1" dirty="0"/>
                <a:t>Using ground-up knowledge/intuition gained from building recommenders for these sub-sets of the data - how can these forms of information be combined to create more performant recommendation systems?</a:t>
              </a:r>
            </a:p>
            <a:p>
              <a:pPr marL="514350" indent="-514350">
                <a:buFont typeface="+mj-lt"/>
                <a:buAutoNum type="arabicPeriod"/>
              </a:pPr>
              <a:r>
                <a:rPr lang="en-US" sz="2800" b="1" dirty="0"/>
                <a:t>How do these sub-sets of the information impact how robust our recommendation systems are to adversarial actors?</a:t>
              </a:r>
            </a:p>
            <a:p>
              <a:pPr marL="514350" indent="-514350">
                <a:buFont typeface="+mj-lt"/>
                <a:buAutoNum type="arabicPeriod"/>
              </a:pPr>
              <a:r>
                <a:rPr lang="en-US" sz="2800" b="1" dirty="0"/>
                <a:t>How can we develop robust and highly performant recommendation systems based on our newly gained first principles understanding?</a:t>
              </a:r>
            </a:p>
          </p:txBody>
        </p:sp>
      </p:grpSp>
      <p:grpSp>
        <p:nvGrpSpPr>
          <p:cNvPr id="29" name="Group 28">
            <a:extLst>
              <a:ext uri="{FF2B5EF4-FFF2-40B4-BE49-F238E27FC236}">
                <a16:creationId xmlns:a16="http://schemas.microsoft.com/office/drawing/2014/main" id="{741A5056-9085-1D10-5740-9B03ED4C5C68}"/>
              </a:ext>
            </a:extLst>
          </p:cNvPr>
          <p:cNvGrpSpPr/>
          <p:nvPr/>
        </p:nvGrpSpPr>
        <p:grpSpPr>
          <a:xfrm>
            <a:off x="10246004" y="12754154"/>
            <a:ext cx="9253969" cy="14554723"/>
            <a:chOff x="10246004" y="14359926"/>
            <a:chExt cx="9253969" cy="14554723"/>
          </a:xfrm>
        </p:grpSpPr>
        <p:grpSp>
          <p:nvGrpSpPr>
            <p:cNvPr id="28" name="Group 27">
              <a:extLst>
                <a:ext uri="{FF2B5EF4-FFF2-40B4-BE49-F238E27FC236}">
                  <a16:creationId xmlns:a16="http://schemas.microsoft.com/office/drawing/2014/main" id="{5DA79693-EAFB-35C8-4AD2-3F89266D7DF8}"/>
                </a:ext>
              </a:extLst>
            </p:cNvPr>
            <p:cNvGrpSpPr/>
            <p:nvPr/>
          </p:nvGrpSpPr>
          <p:grpSpPr>
            <a:xfrm>
              <a:off x="10246004" y="14359926"/>
              <a:ext cx="9253969" cy="14152288"/>
              <a:chOff x="10246004" y="14359926"/>
              <a:chExt cx="9253969" cy="14152288"/>
            </a:xfrm>
          </p:grpSpPr>
          <p:sp>
            <p:nvSpPr>
              <p:cNvPr id="1033" name="Rectangle 1032">
                <a:extLst>
                  <a:ext uri="{FF2B5EF4-FFF2-40B4-BE49-F238E27FC236}">
                    <a16:creationId xmlns:a16="http://schemas.microsoft.com/office/drawing/2014/main" id="{1067DA88-84DB-DDD9-9883-14C32BCF6C50}"/>
                  </a:ext>
                </a:extLst>
              </p:cNvPr>
              <p:cNvSpPr/>
              <p:nvPr/>
            </p:nvSpPr>
            <p:spPr>
              <a:xfrm>
                <a:off x="10391068" y="14359926"/>
                <a:ext cx="9108905" cy="769441"/>
              </a:xfrm>
              <a:prstGeom prst="rect">
                <a:avLst/>
              </a:prstGeom>
              <a:noFill/>
            </p:spPr>
            <p:txBody>
              <a:bodyPr wrap="square" lIns="91440" tIns="45720" rIns="91440" bIns="45720">
                <a:spAutoFit/>
              </a:bodyPr>
              <a:lstStyle/>
              <a:p>
                <a:r>
                  <a:rPr lang="en-GB" sz="4400" dirty="0">
                    <a:ln w="0"/>
                    <a:effectLst>
                      <a:outerShdw blurRad="38100" dist="19050" dir="2700000" algn="tl" rotWithShape="0">
                        <a:schemeClr val="dk1">
                          <a:alpha val="40000"/>
                        </a:schemeClr>
                      </a:outerShdw>
                    </a:effectLst>
                  </a:rPr>
                  <a:t>Evaluating Recommenders</a:t>
                </a:r>
                <a:endParaRPr lang="en-GB" sz="4400" b="0" cap="none" spc="0" dirty="0">
                  <a:ln w="0"/>
                  <a:solidFill>
                    <a:schemeClr val="tx1"/>
                  </a:solidFill>
                  <a:effectLst>
                    <a:outerShdw blurRad="38100" dist="19050" dir="2700000" algn="tl" rotWithShape="0">
                      <a:schemeClr val="dk1">
                        <a:alpha val="40000"/>
                      </a:schemeClr>
                    </a:outerShdw>
                  </a:effectLst>
                </a:endParaRPr>
              </a:p>
            </p:txBody>
          </p:sp>
          <p:sp>
            <p:nvSpPr>
              <p:cNvPr id="1035" name="TextBox 1034">
                <a:extLst>
                  <a:ext uri="{FF2B5EF4-FFF2-40B4-BE49-F238E27FC236}">
                    <a16:creationId xmlns:a16="http://schemas.microsoft.com/office/drawing/2014/main" id="{7EE9EFB7-7AA6-960E-7BF6-7A6BE32191E8}"/>
                  </a:ext>
                </a:extLst>
              </p:cNvPr>
              <p:cNvSpPr txBox="1"/>
              <p:nvPr/>
            </p:nvSpPr>
            <p:spPr>
              <a:xfrm>
                <a:off x="10470298" y="15294921"/>
                <a:ext cx="8948954" cy="7848302"/>
              </a:xfrm>
              <a:prstGeom prst="rect">
                <a:avLst/>
              </a:prstGeom>
              <a:noFill/>
            </p:spPr>
            <p:txBody>
              <a:bodyPr wrap="square" rtlCol="0">
                <a:spAutoFit/>
              </a:bodyPr>
              <a:lstStyle/>
              <a:p>
                <a:r>
                  <a:rPr lang="en-US" sz="2800" dirty="0"/>
                  <a:t>To evaluate the recommenders on a given dataset, we take the top 5 most popular items, by number of ratings. We then follow the following procedure, for each of the top 5 items:</a:t>
                </a:r>
              </a:p>
              <a:p>
                <a:pPr marL="514350" indent="-514350">
                  <a:buFont typeface="+mj-lt"/>
                  <a:buAutoNum type="arabicPeriod"/>
                </a:pPr>
                <a:r>
                  <a:rPr lang="en-US" sz="2800" dirty="0"/>
                  <a:t>For 15% of the users, remove the rating they placed on the given item.</a:t>
                </a:r>
              </a:p>
              <a:p>
                <a:pPr marL="514350" indent="-514350">
                  <a:buFont typeface="+mj-lt"/>
                  <a:buAutoNum type="arabicPeriod"/>
                </a:pPr>
                <a:r>
                  <a:rPr lang="en-US" sz="2800" dirty="0"/>
                  <a:t>Predict the rating (star rating from 1-5) they’d provide for the item.</a:t>
                </a:r>
              </a:p>
              <a:p>
                <a:pPr marL="514350" indent="-514350">
                  <a:buFont typeface="+mj-lt"/>
                  <a:buAutoNum type="arabicPeriod"/>
                </a:pPr>
                <a:r>
                  <a:rPr lang="en-US" sz="2800" dirty="0"/>
                  <a:t>Compare with their actual rating.</a:t>
                </a:r>
              </a:p>
              <a:p>
                <a:pPr marL="514350" indent="-514350">
                  <a:buFont typeface="+mj-lt"/>
                  <a:buAutoNum type="arabicPeriod"/>
                </a:pPr>
                <a:r>
                  <a:rPr lang="en-US" sz="2800" dirty="0"/>
                  <a:t>We repeat this 10 times for each item to derive a distribution of Mean Absolute Errors associated with the recommender.</a:t>
                </a:r>
              </a:p>
              <a:p>
                <a:pPr marL="514350" indent="-514350">
                  <a:buFont typeface="+mj-lt"/>
                  <a:buAutoNum type="arabicPeriod"/>
                </a:pPr>
                <a:endParaRPr lang="en-US" sz="2800" dirty="0"/>
              </a:p>
              <a:p>
                <a:r>
                  <a:rPr lang="en-US" sz="2800" dirty="0"/>
                  <a:t>We then developed two control recommenders. Random and Universal Random. Universal Random provides a random rating with respect to the distribution of ratings for said item currently in the dataset.</a:t>
                </a:r>
              </a:p>
              <a:p>
                <a:pPr marL="514350" indent="-514350">
                  <a:buFont typeface="+mj-lt"/>
                  <a:buAutoNum type="arabicPeriod"/>
                </a:pPr>
                <a:endParaRPr lang="en-US" sz="2800" dirty="0"/>
              </a:p>
            </p:txBody>
          </p:sp>
          <p:pic>
            <p:nvPicPr>
              <p:cNvPr id="1038" name="Picture 1037" descr="A graph of a function&#10;&#10;Description automatically generated with medium confidence">
                <a:extLst>
                  <a:ext uri="{FF2B5EF4-FFF2-40B4-BE49-F238E27FC236}">
                    <a16:creationId xmlns:a16="http://schemas.microsoft.com/office/drawing/2014/main" id="{62C4C0A6-AA0C-7D40-99E6-A56B347730EC}"/>
                  </a:ext>
                </a:extLst>
              </p:cNvPr>
              <p:cNvPicPr>
                <a:picLocks noChangeAspect="1"/>
              </p:cNvPicPr>
              <p:nvPr/>
            </p:nvPicPr>
            <p:blipFill>
              <a:blip r:embed="rId8"/>
              <a:stretch>
                <a:fillRect/>
              </a:stretch>
            </p:blipFill>
            <p:spPr>
              <a:xfrm>
                <a:off x="10246004" y="22696340"/>
                <a:ext cx="9204768" cy="5815874"/>
              </a:xfrm>
              <a:prstGeom prst="rect">
                <a:avLst/>
              </a:prstGeom>
            </p:spPr>
          </p:pic>
        </p:grpSp>
        <p:sp>
          <p:nvSpPr>
            <p:cNvPr id="1043" name="TextBox 1042">
              <a:extLst>
                <a:ext uri="{FF2B5EF4-FFF2-40B4-BE49-F238E27FC236}">
                  <a16:creationId xmlns:a16="http://schemas.microsoft.com/office/drawing/2014/main" id="{5BD1E011-03D6-7514-E3A2-251E60847985}"/>
                </a:ext>
              </a:extLst>
            </p:cNvPr>
            <p:cNvSpPr txBox="1"/>
            <p:nvPr/>
          </p:nvSpPr>
          <p:spPr>
            <a:xfrm>
              <a:off x="10470298" y="28329874"/>
              <a:ext cx="8032970" cy="584775"/>
            </a:xfrm>
            <a:prstGeom prst="rect">
              <a:avLst/>
            </a:prstGeom>
            <a:noFill/>
          </p:spPr>
          <p:txBody>
            <a:bodyPr wrap="square" rtlCol="0">
              <a:spAutoFit/>
            </a:bodyPr>
            <a:lstStyle/>
            <a:p>
              <a:r>
                <a:rPr lang="en-US" sz="1600" i="1" dirty="0"/>
                <a:t>Performance of control recommendation systems, the graph describes the distribution of mean absolute error (MAE) across a range of items and trials.</a:t>
              </a:r>
            </a:p>
          </p:txBody>
        </p:sp>
      </p:grpSp>
      <p:grpSp>
        <p:nvGrpSpPr>
          <p:cNvPr id="20" name="Group 19">
            <a:extLst>
              <a:ext uri="{FF2B5EF4-FFF2-40B4-BE49-F238E27FC236}">
                <a16:creationId xmlns:a16="http://schemas.microsoft.com/office/drawing/2014/main" id="{2CE9D013-A021-2AD1-D59E-2A917144F3E7}"/>
              </a:ext>
            </a:extLst>
          </p:cNvPr>
          <p:cNvGrpSpPr/>
          <p:nvPr/>
        </p:nvGrpSpPr>
        <p:grpSpPr>
          <a:xfrm>
            <a:off x="10368192" y="27508442"/>
            <a:ext cx="9640553" cy="14797894"/>
            <a:chOff x="10368192" y="28998724"/>
            <a:chExt cx="9640553" cy="14797894"/>
          </a:xfrm>
        </p:grpSpPr>
        <p:sp>
          <p:nvSpPr>
            <p:cNvPr id="1039" name="Rectangle 1038">
              <a:extLst>
                <a:ext uri="{FF2B5EF4-FFF2-40B4-BE49-F238E27FC236}">
                  <a16:creationId xmlns:a16="http://schemas.microsoft.com/office/drawing/2014/main" id="{997F4C6B-00BE-DC5E-B118-2D02E8C6BDD9}"/>
                </a:ext>
              </a:extLst>
            </p:cNvPr>
            <p:cNvSpPr/>
            <p:nvPr/>
          </p:nvSpPr>
          <p:spPr>
            <a:xfrm>
              <a:off x="10391068" y="28998724"/>
              <a:ext cx="9617677" cy="1446550"/>
            </a:xfrm>
            <a:prstGeom prst="rect">
              <a:avLst/>
            </a:prstGeom>
            <a:noFill/>
          </p:spPr>
          <p:txBody>
            <a:bodyPr wrap="square" lIns="91440" tIns="45720" rIns="91440" bIns="45720">
              <a:spAutoFit/>
            </a:bodyPr>
            <a:lstStyle/>
            <a:p>
              <a:r>
                <a:rPr lang="en-GB" sz="4400" b="0" cap="none" spc="0" dirty="0">
                  <a:ln w="0"/>
                  <a:solidFill>
                    <a:schemeClr val="tx1"/>
                  </a:solidFill>
                  <a:effectLst>
                    <a:outerShdw blurRad="38100" dist="19050" dir="2700000" algn="tl" rotWithShape="0">
                      <a:schemeClr val="dk1">
                        <a:alpha val="40000"/>
                      </a:schemeClr>
                    </a:outerShdw>
                  </a:effectLst>
                </a:rPr>
                <a:t>Designed, Implemented and Experimented with &gt; 20 Recommenders</a:t>
              </a:r>
            </a:p>
          </p:txBody>
        </p:sp>
        <p:pic>
          <p:nvPicPr>
            <p:cNvPr id="1041" name="Picture 1040">
              <a:extLst>
                <a:ext uri="{FF2B5EF4-FFF2-40B4-BE49-F238E27FC236}">
                  <a16:creationId xmlns:a16="http://schemas.microsoft.com/office/drawing/2014/main" id="{3364B281-4FF6-220F-532A-4EF52AEC624F}"/>
                </a:ext>
              </a:extLst>
            </p:cNvPr>
            <p:cNvPicPr>
              <a:picLocks noChangeAspect="1"/>
            </p:cNvPicPr>
            <p:nvPr/>
          </p:nvPicPr>
          <p:blipFill>
            <a:blip r:embed="rId9"/>
            <a:stretch>
              <a:fillRect/>
            </a:stretch>
          </p:blipFill>
          <p:spPr>
            <a:xfrm>
              <a:off x="10368192" y="32711039"/>
              <a:ext cx="8960392" cy="5666282"/>
            </a:xfrm>
            <a:prstGeom prst="rect">
              <a:avLst/>
            </a:prstGeom>
          </p:spPr>
        </p:pic>
        <p:sp>
          <p:nvSpPr>
            <p:cNvPr id="1042" name="TextBox 1041">
              <a:extLst>
                <a:ext uri="{FF2B5EF4-FFF2-40B4-BE49-F238E27FC236}">
                  <a16:creationId xmlns:a16="http://schemas.microsoft.com/office/drawing/2014/main" id="{A2CBBD27-F54F-7BA6-863A-A64DC08B1829}"/>
                </a:ext>
              </a:extLst>
            </p:cNvPr>
            <p:cNvSpPr txBox="1"/>
            <p:nvPr/>
          </p:nvSpPr>
          <p:spPr>
            <a:xfrm>
              <a:off x="10470298" y="30489494"/>
              <a:ext cx="8948954" cy="2246769"/>
            </a:xfrm>
            <a:prstGeom prst="rect">
              <a:avLst/>
            </a:prstGeom>
            <a:noFill/>
          </p:spPr>
          <p:txBody>
            <a:bodyPr wrap="square" rtlCol="0">
              <a:spAutoFit/>
            </a:bodyPr>
            <a:lstStyle/>
            <a:p>
              <a:pPr marL="514350" indent="-514350">
                <a:buFont typeface="Arial" panose="020B0604020202020204" pitchFamily="34" charset="0"/>
                <a:buChar char="•"/>
              </a:pPr>
              <a:r>
                <a:rPr lang="en-US" sz="2800" dirty="0"/>
                <a:t>Documented the strengths and weaknesses of all these designs and iterated to develop highly effective systems.</a:t>
              </a:r>
            </a:p>
            <a:p>
              <a:pPr marL="514350" indent="-514350">
                <a:buFont typeface="Arial" panose="020B0604020202020204" pitchFamily="34" charset="0"/>
                <a:buChar char="•"/>
              </a:pPr>
              <a:r>
                <a:rPr lang="en-US" sz="2800" dirty="0"/>
                <a:t>Our best recommenders performed significantly better than average and provided reliable preference predictions.</a:t>
              </a:r>
            </a:p>
          </p:txBody>
        </p:sp>
        <p:sp>
          <p:nvSpPr>
            <p:cNvPr id="1044" name="TextBox 1043">
              <a:extLst>
                <a:ext uri="{FF2B5EF4-FFF2-40B4-BE49-F238E27FC236}">
                  <a16:creationId xmlns:a16="http://schemas.microsoft.com/office/drawing/2014/main" id="{53D9E103-318F-C4E5-6A69-1922753F2A34}"/>
                </a:ext>
              </a:extLst>
            </p:cNvPr>
            <p:cNvSpPr txBox="1"/>
            <p:nvPr/>
          </p:nvSpPr>
          <p:spPr>
            <a:xfrm>
              <a:off x="10379630" y="38964526"/>
              <a:ext cx="8948954"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We propose a novel framework for designing collaborative filtering recommenders called Weighted Average, which we show out-performs other traditional approaches like Random-Walk in non-adversarial environments.</a:t>
              </a:r>
            </a:p>
            <a:p>
              <a:pPr marL="514350" indent="-514350">
                <a:buFont typeface="Arial" panose="020B0604020202020204" pitchFamily="34" charset="0"/>
                <a:buChar char="•"/>
              </a:pPr>
              <a:r>
                <a:rPr lang="en-US" sz="2800" dirty="0"/>
                <a:t>Based on this framework, we propose a novel recommender which offers high accuracy and consistent performance called the Jaccard Item-Jaccard WA.</a:t>
              </a:r>
            </a:p>
            <a:p>
              <a:pPr marL="1371600" lvl="2" indent="-457200">
                <a:buFont typeface="Arial" panose="020B0604020202020204" pitchFamily="34" charset="0"/>
                <a:buChar char="•"/>
              </a:pPr>
              <a:r>
                <a:rPr lang="en-US" sz="2800" dirty="0"/>
                <a:t>The model combines trust-graph information with item-rating information through a combination of two similarity metrics based off the Jaccard Index.</a:t>
              </a:r>
            </a:p>
          </p:txBody>
        </p:sp>
      </p:grpSp>
      <p:sp>
        <p:nvSpPr>
          <p:cNvPr id="1045" name="Rectangle 1044">
            <a:extLst>
              <a:ext uri="{FF2B5EF4-FFF2-40B4-BE49-F238E27FC236}">
                <a16:creationId xmlns:a16="http://schemas.microsoft.com/office/drawing/2014/main" id="{083971FD-4FBF-3913-CC24-7E095F39D148}"/>
              </a:ext>
            </a:extLst>
          </p:cNvPr>
          <p:cNvSpPr/>
          <p:nvPr/>
        </p:nvSpPr>
        <p:spPr>
          <a:xfrm>
            <a:off x="20008745" y="2300077"/>
            <a:ext cx="9375641" cy="769441"/>
          </a:xfrm>
          <a:prstGeom prst="rect">
            <a:avLst/>
          </a:prstGeom>
          <a:noFill/>
        </p:spPr>
        <p:txBody>
          <a:bodyPr wrap="square" lIns="91440" tIns="45720" rIns="91440" bIns="45720">
            <a:spAutoFit/>
          </a:bodyPr>
          <a:lstStyle/>
          <a:p>
            <a:r>
              <a:rPr lang="en-GB" sz="4400" dirty="0">
                <a:ln w="0"/>
                <a:effectLst>
                  <a:outerShdw blurRad="38100" dist="19050" dir="2700000" algn="tl" rotWithShape="0">
                    <a:schemeClr val="dk1">
                      <a:alpha val="40000"/>
                    </a:schemeClr>
                  </a:outerShdw>
                </a:effectLst>
              </a:rPr>
              <a:t>Validated With Popular Datasets</a:t>
            </a:r>
            <a:endParaRPr lang="en-GB" sz="4400" b="0" cap="none" spc="0" dirty="0">
              <a:ln w="0"/>
              <a:solidFill>
                <a:schemeClr val="tx1"/>
              </a:solidFill>
              <a:effectLst>
                <a:outerShdw blurRad="38100" dist="19050" dir="2700000" algn="tl" rotWithShape="0">
                  <a:schemeClr val="dk1">
                    <a:alpha val="40000"/>
                  </a:schemeClr>
                </a:outerShdw>
              </a:effectLst>
            </a:endParaRPr>
          </a:p>
        </p:txBody>
      </p:sp>
      <p:sp>
        <p:nvSpPr>
          <p:cNvPr id="1046" name="TextBox 1045">
            <a:extLst>
              <a:ext uri="{FF2B5EF4-FFF2-40B4-BE49-F238E27FC236}">
                <a16:creationId xmlns:a16="http://schemas.microsoft.com/office/drawing/2014/main" id="{6BBBD695-7133-DE16-1B25-C044F9474B84}"/>
              </a:ext>
            </a:extLst>
          </p:cNvPr>
          <p:cNvSpPr txBox="1"/>
          <p:nvPr/>
        </p:nvSpPr>
        <p:spPr>
          <a:xfrm>
            <a:off x="20008746" y="3233111"/>
            <a:ext cx="8948954" cy="1384995"/>
          </a:xfrm>
          <a:prstGeom prst="rect">
            <a:avLst/>
          </a:prstGeom>
          <a:noFill/>
        </p:spPr>
        <p:txBody>
          <a:bodyPr wrap="square" rtlCol="0">
            <a:spAutoFit/>
          </a:bodyPr>
          <a:lstStyle/>
          <a:p>
            <a:r>
              <a:rPr lang="en-US" sz="2800" dirty="0"/>
              <a:t>We validated the recommenders developed on datasets which are popular in the field of research, including Epinions, FilmTrust and CiaoDVD.</a:t>
            </a:r>
          </a:p>
        </p:txBody>
      </p:sp>
      <p:pic>
        <p:nvPicPr>
          <p:cNvPr id="1047" name="Picture 1046">
            <a:extLst>
              <a:ext uri="{FF2B5EF4-FFF2-40B4-BE49-F238E27FC236}">
                <a16:creationId xmlns:a16="http://schemas.microsoft.com/office/drawing/2014/main" id="{9CA01F7A-9412-3452-7A3F-547067A4E296}"/>
              </a:ext>
            </a:extLst>
          </p:cNvPr>
          <p:cNvPicPr>
            <a:picLocks noChangeAspect="1"/>
          </p:cNvPicPr>
          <p:nvPr/>
        </p:nvPicPr>
        <p:blipFill>
          <a:blip r:embed="rId10"/>
          <a:stretch>
            <a:fillRect/>
          </a:stretch>
        </p:blipFill>
        <p:spPr>
          <a:xfrm>
            <a:off x="20008746" y="4714298"/>
            <a:ext cx="8948954" cy="5904960"/>
          </a:xfrm>
          <a:prstGeom prst="rect">
            <a:avLst/>
          </a:prstGeom>
        </p:spPr>
      </p:pic>
      <p:sp>
        <p:nvSpPr>
          <p:cNvPr id="1048" name="Rectangle 1047">
            <a:extLst>
              <a:ext uri="{FF2B5EF4-FFF2-40B4-BE49-F238E27FC236}">
                <a16:creationId xmlns:a16="http://schemas.microsoft.com/office/drawing/2014/main" id="{5D832B63-809D-D4CA-4C3F-8711A1EFDC53}"/>
              </a:ext>
            </a:extLst>
          </p:cNvPr>
          <p:cNvSpPr/>
          <p:nvPr/>
        </p:nvSpPr>
        <p:spPr>
          <a:xfrm>
            <a:off x="20008743" y="11152379"/>
            <a:ext cx="9375641" cy="1446550"/>
          </a:xfrm>
          <a:prstGeom prst="rect">
            <a:avLst/>
          </a:prstGeom>
          <a:noFill/>
        </p:spPr>
        <p:txBody>
          <a:bodyPr wrap="square" lIns="91440" tIns="45720" rIns="91440" bIns="45720">
            <a:spAutoFit/>
          </a:bodyPr>
          <a:lstStyle/>
          <a:p>
            <a:r>
              <a:rPr lang="en-GB" sz="4400" dirty="0">
                <a:ln w="0"/>
                <a:effectLst>
                  <a:outerShdw blurRad="38100" dist="19050" dir="2700000" algn="tl" rotWithShape="0">
                    <a:schemeClr val="dk1">
                      <a:alpha val="40000"/>
                    </a:schemeClr>
                  </a:outerShdw>
                </a:effectLst>
              </a:rPr>
              <a:t>Investigated Robustness To Adversarial Attacks</a:t>
            </a:r>
            <a:endParaRPr lang="en-GB" sz="4400" b="0" cap="none" spc="0" dirty="0">
              <a:ln w="0"/>
              <a:solidFill>
                <a:schemeClr val="tx1"/>
              </a:solidFill>
              <a:effectLst>
                <a:outerShdw blurRad="38100" dist="19050" dir="2700000" algn="tl" rotWithShape="0">
                  <a:schemeClr val="dk1">
                    <a:alpha val="40000"/>
                  </a:schemeClr>
                </a:outerShdw>
              </a:effectLst>
            </a:endParaRPr>
          </a:p>
        </p:txBody>
      </p:sp>
      <p:sp>
        <p:nvSpPr>
          <p:cNvPr id="1050" name="Rectangle 1049">
            <a:extLst>
              <a:ext uri="{FF2B5EF4-FFF2-40B4-BE49-F238E27FC236}">
                <a16:creationId xmlns:a16="http://schemas.microsoft.com/office/drawing/2014/main" id="{DEE64017-71E0-78E6-414D-E066FA9BB390}"/>
              </a:ext>
            </a:extLst>
          </p:cNvPr>
          <p:cNvSpPr/>
          <p:nvPr/>
        </p:nvSpPr>
        <p:spPr>
          <a:xfrm>
            <a:off x="20008745" y="31441301"/>
            <a:ext cx="9375641" cy="769441"/>
          </a:xfrm>
          <a:prstGeom prst="rect">
            <a:avLst/>
          </a:prstGeom>
          <a:noFill/>
        </p:spPr>
        <p:txBody>
          <a:bodyPr wrap="square" lIns="91440" tIns="45720" rIns="91440" bIns="45720">
            <a:spAutoFit/>
          </a:bodyPr>
          <a:lstStyle/>
          <a:p>
            <a:r>
              <a:rPr lang="en-GB" sz="4400" dirty="0">
                <a:ln w="0"/>
                <a:effectLst>
                  <a:outerShdw blurRad="38100" dist="19050" dir="2700000" algn="tl" rotWithShape="0">
                    <a:schemeClr val="dk1">
                      <a:alpha val="40000"/>
                    </a:schemeClr>
                  </a:outerShdw>
                </a:effectLst>
              </a:rPr>
              <a:t>Future Work</a:t>
            </a:r>
            <a:endParaRPr lang="en-GB" sz="4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descr="A graph of different colored lines&#10;&#10;Description automatically generated">
            <a:extLst>
              <a:ext uri="{FF2B5EF4-FFF2-40B4-BE49-F238E27FC236}">
                <a16:creationId xmlns:a16="http://schemas.microsoft.com/office/drawing/2014/main" id="{E4B86BB3-7A8C-FBE2-9015-A5874067C73E}"/>
              </a:ext>
            </a:extLst>
          </p:cNvPr>
          <p:cNvPicPr>
            <a:picLocks noChangeAspect="1"/>
          </p:cNvPicPr>
          <p:nvPr/>
        </p:nvPicPr>
        <p:blipFill>
          <a:blip r:embed="rId11"/>
          <a:stretch>
            <a:fillRect/>
          </a:stretch>
        </p:blipFill>
        <p:spPr>
          <a:xfrm>
            <a:off x="19643546" y="12444200"/>
            <a:ext cx="9750142" cy="6291963"/>
          </a:xfrm>
          <a:prstGeom prst="rect">
            <a:avLst/>
          </a:prstGeom>
        </p:spPr>
      </p:pic>
      <p:sp>
        <p:nvSpPr>
          <p:cNvPr id="7" name="TextBox 6">
            <a:extLst>
              <a:ext uri="{FF2B5EF4-FFF2-40B4-BE49-F238E27FC236}">
                <a16:creationId xmlns:a16="http://schemas.microsoft.com/office/drawing/2014/main" id="{7636EA34-6328-981E-9AF7-76BBC76D2DA2}"/>
              </a:ext>
            </a:extLst>
          </p:cNvPr>
          <p:cNvSpPr txBox="1"/>
          <p:nvPr/>
        </p:nvSpPr>
        <p:spPr>
          <a:xfrm>
            <a:off x="20008745" y="19281919"/>
            <a:ext cx="9375639" cy="1384995"/>
          </a:xfrm>
          <a:prstGeom prst="rect">
            <a:avLst/>
          </a:prstGeom>
          <a:noFill/>
        </p:spPr>
        <p:txBody>
          <a:bodyPr wrap="square" rtlCol="0">
            <a:spAutoFit/>
          </a:bodyPr>
          <a:lstStyle/>
          <a:p>
            <a:r>
              <a:rPr lang="en-US" sz="2800" dirty="0"/>
              <a:t>The event of an adversarial actor in the system was simulated. I.e. a company creates fraudulent accounts and reviews to try manipulate ratings of a certain item.</a:t>
            </a:r>
          </a:p>
        </p:txBody>
      </p:sp>
      <p:sp>
        <p:nvSpPr>
          <p:cNvPr id="8" name="Rectangle 7">
            <a:extLst>
              <a:ext uri="{FF2B5EF4-FFF2-40B4-BE49-F238E27FC236}">
                <a16:creationId xmlns:a16="http://schemas.microsoft.com/office/drawing/2014/main" id="{CC3C74C5-CCE5-7C64-CE7F-F8E3FCE4CF11}"/>
              </a:ext>
            </a:extLst>
          </p:cNvPr>
          <p:cNvSpPr/>
          <p:nvPr/>
        </p:nvSpPr>
        <p:spPr>
          <a:xfrm>
            <a:off x="20008745" y="20675226"/>
            <a:ext cx="9375641" cy="769441"/>
          </a:xfrm>
          <a:prstGeom prst="rect">
            <a:avLst/>
          </a:prstGeom>
          <a:noFill/>
        </p:spPr>
        <p:txBody>
          <a:bodyPr wrap="square" lIns="91440" tIns="45720" rIns="91440" bIns="45720">
            <a:spAutoFit/>
          </a:bodyPr>
          <a:lstStyle/>
          <a:p>
            <a:r>
              <a:rPr lang="en-GB" sz="4400" dirty="0">
                <a:ln w="0"/>
                <a:effectLst>
                  <a:outerShdw blurRad="38100" dist="19050" dir="2700000" algn="tl" rotWithShape="0">
                    <a:schemeClr val="dk1">
                      <a:alpha val="40000"/>
                    </a:schemeClr>
                  </a:outerShdw>
                </a:effectLst>
              </a:rPr>
              <a:t>Key Findings</a:t>
            </a:r>
            <a:endParaRPr lang="en-GB" sz="4400" b="0" cap="none" spc="0" dirty="0">
              <a:ln w="0"/>
              <a:solidFill>
                <a:schemeClr val="tx1"/>
              </a:solidFill>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3450249B-5F71-E7B9-4524-131843C0C115}"/>
              </a:ext>
            </a:extLst>
          </p:cNvPr>
          <p:cNvSpPr txBox="1"/>
          <p:nvPr/>
        </p:nvSpPr>
        <p:spPr>
          <a:xfrm>
            <a:off x="20008745" y="21507290"/>
            <a:ext cx="9375639" cy="10433625"/>
          </a:xfrm>
          <a:prstGeom prst="rect">
            <a:avLst/>
          </a:prstGeom>
          <a:noFill/>
        </p:spPr>
        <p:txBody>
          <a:bodyPr wrap="square" rtlCol="0">
            <a:spAutoFit/>
          </a:bodyPr>
          <a:lstStyle/>
          <a:p>
            <a:pPr marL="457200" indent="-457200">
              <a:buFont typeface="Arial" panose="020B0604020202020204" pitchFamily="34" charset="0"/>
              <a:buChar char="•"/>
            </a:pPr>
            <a:r>
              <a:rPr lang="en-US" sz="2800" dirty="0"/>
              <a:t>We propose two novel recommenders, Jaccard Item-Jaccard WA and a combination model. The former providing high mean accuracies, the latter offering slightly lower mean accuracy but better consistency in performance.</a:t>
            </a:r>
          </a:p>
          <a:p>
            <a:pPr marL="457200" indent="-457200">
              <a:buFont typeface="Arial" panose="020B0604020202020204" pitchFamily="34" charset="0"/>
              <a:buChar char="•"/>
            </a:pPr>
            <a:r>
              <a:rPr lang="en-US" sz="2800" dirty="0"/>
              <a:t>Placing more emphasis on the trust graph (structure of the network) leads to better robustness against adversaries.</a:t>
            </a:r>
          </a:p>
          <a:p>
            <a:pPr marL="914400" lvl="1" indent="-457200">
              <a:buFont typeface="Arial" panose="020B0604020202020204" pitchFamily="34" charset="0"/>
              <a:buChar char="•"/>
            </a:pPr>
            <a:r>
              <a:rPr lang="en-US" sz="2800" dirty="0"/>
              <a:t>Random Walk recommendation frameworks are the most robust</a:t>
            </a:r>
          </a:p>
          <a:p>
            <a:pPr marL="914400" lvl="1" indent="-457200">
              <a:buFont typeface="Arial" panose="020B0604020202020204" pitchFamily="34" charset="0"/>
              <a:buChar char="•"/>
            </a:pPr>
            <a:r>
              <a:rPr lang="en-US" sz="2800" dirty="0"/>
              <a:t>Jaccard WA recommender was the best performing</a:t>
            </a:r>
          </a:p>
          <a:p>
            <a:pPr marL="457200" indent="-457200">
              <a:buFont typeface="Arial" panose="020B0604020202020204" pitchFamily="34" charset="0"/>
              <a:buChar char="•"/>
            </a:pPr>
            <a:r>
              <a:rPr lang="en-US" sz="2800" dirty="0"/>
              <a:t>Item-rating information provides the best signal/noise for determining similarity between users for collaborative filtering.</a:t>
            </a:r>
          </a:p>
          <a:p>
            <a:pPr marL="914400" lvl="1" indent="-457200">
              <a:buFont typeface="Arial" panose="020B0604020202020204" pitchFamily="34" charset="0"/>
              <a:buChar char="•"/>
            </a:pPr>
            <a:r>
              <a:rPr lang="en-US" sz="2800" dirty="0"/>
              <a:t>Item-rating information suffers the most from adversaries.</a:t>
            </a:r>
          </a:p>
          <a:p>
            <a:pPr marL="457200" indent="-457200">
              <a:buFont typeface="Arial" panose="020B0604020202020204" pitchFamily="34" charset="0"/>
              <a:buChar char="•"/>
            </a:pPr>
            <a:r>
              <a:rPr lang="en-US" sz="2800" dirty="0"/>
              <a:t>Intra-item information can be used to improve the consistency of recommendation systems at the cost of mean accuracy.</a:t>
            </a:r>
          </a:p>
          <a:p>
            <a:pPr marL="457200" indent="-457200">
              <a:buFont typeface="Arial" panose="020B0604020202020204" pitchFamily="34" charset="0"/>
              <a:buChar char="•"/>
            </a:pPr>
            <a:r>
              <a:rPr lang="en-US" sz="2800" dirty="0"/>
              <a:t>We propose a new item-item similarity metric which in our experiments performs better than Pearson Correlation which is commonly used in research (Intra-Item Jaccard).</a:t>
            </a:r>
          </a:p>
          <a:p>
            <a:pPr marL="457200" indent="-457200">
              <a:buFont typeface="Arial" panose="020B0604020202020204" pitchFamily="34" charset="0"/>
              <a:buChar char="•"/>
            </a:pPr>
            <a:r>
              <a:rPr lang="en-US" sz="2800" dirty="0"/>
              <a:t>We propose a new framework for quickly developing recommendation systems based on similarity metrics (collaborative filtering) we call Weighted Average.</a:t>
            </a:r>
          </a:p>
          <a:p>
            <a:pPr marL="457200" indent="-457200">
              <a:buFont typeface="Arial" panose="020B0604020202020204" pitchFamily="34" charset="0"/>
              <a:buChar char="•"/>
            </a:pPr>
            <a:endParaRPr lang="en-US" sz="2800" dirty="0"/>
          </a:p>
        </p:txBody>
      </p:sp>
      <p:sp>
        <p:nvSpPr>
          <p:cNvPr id="23" name="TextBox 22">
            <a:extLst>
              <a:ext uri="{FF2B5EF4-FFF2-40B4-BE49-F238E27FC236}">
                <a16:creationId xmlns:a16="http://schemas.microsoft.com/office/drawing/2014/main" id="{B9EB18DF-680F-5BDB-6F91-74B07BE5885F}"/>
              </a:ext>
            </a:extLst>
          </p:cNvPr>
          <p:cNvSpPr txBox="1"/>
          <p:nvPr/>
        </p:nvSpPr>
        <p:spPr>
          <a:xfrm>
            <a:off x="20008745" y="32221378"/>
            <a:ext cx="9375639" cy="6986528"/>
          </a:xfrm>
          <a:prstGeom prst="rect">
            <a:avLst/>
          </a:prstGeom>
          <a:noFill/>
        </p:spPr>
        <p:txBody>
          <a:bodyPr wrap="square" rtlCol="0">
            <a:spAutoFit/>
          </a:bodyPr>
          <a:lstStyle/>
          <a:p>
            <a:pPr marL="457200" indent="-457200">
              <a:buFont typeface="Arial" panose="020B0604020202020204" pitchFamily="34" charset="0"/>
              <a:buChar char="•"/>
            </a:pPr>
            <a:r>
              <a:rPr lang="en-US" sz="2800" dirty="0"/>
              <a:t>Further experimenting with Intra-Item Jaccard relative to current intra-item similarity metrics. For example, replacing the Pearson Correlation with Intra-Item Jaccard in TrustWalker  (Jamali and Ester, 2009), a widely renowned recommender from academia.</a:t>
            </a:r>
          </a:p>
          <a:p>
            <a:pPr marL="457200" indent="-457200">
              <a:buFont typeface="Arial" panose="020B0604020202020204" pitchFamily="34" charset="0"/>
              <a:buChar char="•"/>
            </a:pPr>
            <a:r>
              <a:rPr lang="en-US" sz="2800" dirty="0"/>
              <a:t>Improving the computational complexity of the proposed algorithms to make them feasible for large-scale networks.</a:t>
            </a:r>
          </a:p>
          <a:p>
            <a:pPr marL="914400" lvl="1" indent="-457200">
              <a:buFont typeface="Arial" panose="020B0604020202020204" pitchFamily="34" charset="0"/>
              <a:buChar char="•"/>
            </a:pPr>
            <a:r>
              <a:rPr lang="en-US" sz="2800" dirty="0"/>
              <a:t>Also improving the efficiency of the Weighted Average framework, whether that is in time complexity or introducing concurrency and/or vectorization</a:t>
            </a:r>
          </a:p>
          <a:p>
            <a:pPr marL="457200" indent="-457200">
              <a:buFont typeface="Arial" panose="020B0604020202020204" pitchFamily="34" charset="0"/>
              <a:buChar char="•"/>
            </a:pPr>
            <a:r>
              <a:rPr lang="en-US" sz="2800" dirty="0"/>
              <a:t>Extending the investigation into robustness against adversarial attacks. This could include experimenting with different forms of adversaries or designing recommenders specifically with this robustness in mind.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24" name="Rectangle 23">
            <a:extLst>
              <a:ext uri="{FF2B5EF4-FFF2-40B4-BE49-F238E27FC236}">
                <a16:creationId xmlns:a16="http://schemas.microsoft.com/office/drawing/2014/main" id="{F429AD68-F518-DC21-7C84-F9510E57CEB6}"/>
              </a:ext>
            </a:extLst>
          </p:cNvPr>
          <p:cNvSpPr/>
          <p:nvPr/>
        </p:nvSpPr>
        <p:spPr>
          <a:xfrm>
            <a:off x="20008745" y="38479438"/>
            <a:ext cx="9375641" cy="769441"/>
          </a:xfrm>
          <a:prstGeom prst="rect">
            <a:avLst/>
          </a:prstGeom>
          <a:noFill/>
        </p:spPr>
        <p:txBody>
          <a:bodyPr wrap="square" lIns="91440" tIns="45720" rIns="91440" bIns="45720">
            <a:spAutoFit/>
          </a:bodyPr>
          <a:lstStyle/>
          <a:p>
            <a:r>
              <a:rPr lang="en-GB" sz="4400" dirty="0">
                <a:ln w="0"/>
                <a:effectLst>
                  <a:outerShdw blurRad="38100" dist="19050" dir="2700000" algn="tl" rotWithShape="0">
                    <a:schemeClr val="dk1">
                      <a:alpha val="40000"/>
                    </a:schemeClr>
                  </a:outerShdw>
                </a:effectLst>
              </a:rPr>
              <a:t>References</a:t>
            </a:r>
            <a:endParaRPr lang="en-GB" sz="4400" b="0" cap="none" spc="0" dirty="0">
              <a:ln w="0"/>
              <a:solidFill>
                <a:schemeClr val="tx1"/>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2B51FD11-0D52-FBA7-41BE-88ADF513670B}"/>
              </a:ext>
            </a:extLst>
          </p:cNvPr>
          <p:cNvSpPr txBox="1"/>
          <p:nvPr/>
        </p:nvSpPr>
        <p:spPr>
          <a:xfrm>
            <a:off x="20008745" y="39250949"/>
            <a:ext cx="9375639" cy="3046988"/>
          </a:xfrm>
          <a:prstGeom prst="rect">
            <a:avLst/>
          </a:prstGeom>
          <a:noFill/>
        </p:spPr>
        <p:txBody>
          <a:bodyPr wrap="square" rtlCol="0">
            <a:spAutoFit/>
          </a:bodyPr>
          <a:lstStyle/>
          <a:p>
            <a:pPr marL="342900" indent="-342900" algn="l">
              <a:buFont typeface="Arial" panose="020B0604020202020204" pitchFamily="34" charset="0"/>
              <a:buChar char="•"/>
            </a:pPr>
            <a:r>
              <a:rPr lang="en-AU" sz="1600" b="0" i="0" dirty="0">
                <a:solidFill>
                  <a:srgbClr val="000000"/>
                </a:solidFill>
                <a:effectLst/>
                <a:latin typeface="Calibri" panose="020F0502020204030204" pitchFamily="34" charset="0"/>
              </a:rPr>
              <a:t>Pham, K. (2022). </a:t>
            </a:r>
            <a:r>
              <a:rPr lang="en-AU" sz="1600" b="0" i="1" dirty="0">
                <a:solidFill>
                  <a:srgbClr val="000000"/>
                </a:solidFill>
                <a:effectLst/>
                <a:latin typeface="Calibri" panose="020F0502020204030204" pitchFamily="34" charset="0"/>
              </a:rPr>
              <a:t>What are Recommendation Systems?</a:t>
            </a:r>
            <a:r>
              <a:rPr lang="en-AU" sz="1600" b="0" i="0" dirty="0">
                <a:solidFill>
                  <a:srgbClr val="000000"/>
                </a:solidFill>
                <a:effectLst/>
                <a:latin typeface="Calibri" panose="020F0502020204030204" pitchFamily="34" charset="0"/>
              </a:rPr>
              <a:t> [online] Medium. Available at: https://</a:t>
            </a:r>
            <a:r>
              <a:rPr lang="en-AU" sz="1600" b="0" i="0" dirty="0" err="1">
                <a:solidFill>
                  <a:srgbClr val="000000"/>
                </a:solidFill>
                <a:effectLst/>
                <a:latin typeface="Calibri" panose="020F0502020204030204" pitchFamily="34" charset="0"/>
              </a:rPr>
              <a:t>medium.com</a:t>
            </a:r>
            <a:r>
              <a:rPr lang="en-AU" sz="1600" b="0" i="0" dirty="0">
                <a:solidFill>
                  <a:srgbClr val="000000"/>
                </a:solidFill>
                <a:effectLst/>
                <a:latin typeface="Calibri" panose="020F0502020204030204" pitchFamily="34" charset="0"/>
              </a:rPr>
              <a:t>/@</a:t>
            </a:r>
            <a:r>
              <a:rPr lang="en-AU" sz="1600" b="0" i="0" dirty="0" err="1">
                <a:solidFill>
                  <a:srgbClr val="000000"/>
                </a:solidFill>
                <a:effectLst/>
                <a:latin typeface="Calibri" panose="020F0502020204030204" pitchFamily="34" charset="0"/>
              </a:rPr>
              <a:t>khang.pham.exxact</a:t>
            </a:r>
            <a:r>
              <a:rPr lang="en-AU" sz="1600" b="0" i="0" dirty="0">
                <a:solidFill>
                  <a:srgbClr val="000000"/>
                </a:solidFill>
                <a:effectLst/>
                <a:latin typeface="Calibri" panose="020F0502020204030204" pitchFamily="34" charset="0"/>
              </a:rPr>
              <a:t>/what-are-recommendation-systems-6bb5036042db.</a:t>
            </a:r>
          </a:p>
          <a:p>
            <a:pPr marL="342900" indent="-342900" algn="l">
              <a:buFont typeface="Arial" panose="020B0604020202020204" pitchFamily="34" charset="0"/>
              <a:buChar char="•"/>
            </a:pPr>
            <a:r>
              <a:rPr lang="en-AU" sz="1600" b="0" i="0" dirty="0">
                <a:solidFill>
                  <a:srgbClr val="000000"/>
                </a:solidFill>
                <a:effectLst/>
                <a:latin typeface="Calibri" panose="020F0502020204030204" pitchFamily="34" charset="0"/>
              </a:rPr>
              <a:t>Iguana, S. (2020). </a:t>
            </a:r>
            <a:r>
              <a:rPr lang="en-AU" sz="1600" b="0" i="1" dirty="0">
                <a:solidFill>
                  <a:srgbClr val="000000"/>
                </a:solidFill>
                <a:effectLst/>
                <a:latin typeface="Calibri" panose="020F0502020204030204" pitchFamily="34" charset="0"/>
              </a:rPr>
              <a:t>Large Graph Visualization Tools and Approaches</a:t>
            </a:r>
            <a:r>
              <a:rPr lang="en-AU" sz="1600" b="0" i="0" dirty="0">
                <a:solidFill>
                  <a:srgbClr val="000000"/>
                </a:solidFill>
                <a:effectLst/>
                <a:latin typeface="Calibri" panose="020F0502020204030204" pitchFamily="34" charset="0"/>
              </a:rPr>
              <a:t>. [online] Medium. Available at: https://</a:t>
            </a:r>
            <a:r>
              <a:rPr lang="en-AU" sz="1600" b="0" i="0" dirty="0" err="1">
                <a:solidFill>
                  <a:srgbClr val="000000"/>
                </a:solidFill>
                <a:effectLst/>
                <a:latin typeface="Calibri" panose="020F0502020204030204" pitchFamily="34" charset="0"/>
              </a:rPr>
              <a:t>towardsdatascience.com</a:t>
            </a:r>
            <a:r>
              <a:rPr lang="en-AU" sz="1600" b="0" i="0" dirty="0">
                <a:solidFill>
                  <a:srgbClr val="000000"/>
                </a:solidFill>
                <a:effectLst/>
                <a:latin typeface="Calibri" panose="020F0502020204030204" pitchFamily="34" charset="0"/>
              </a:rPr>
              <a:t>/large-graph-visualization-tools-and-approaches-2b8758a1cd59.</a:t>
            </a:r>
            <a:endParaRPr lang="en-AU" sz="2000" b="0" i="0" dirty="0">
              <a:solidFill>
                <a:srgbClr val="000000"/>
              </a:solidFill>
              <a:effectLst/>
              <a:latin typeface="Calibri" panose="020F0502020204030204" pitchFamily="34" charset="0"/>
            </a:endParaRPr>
          </a:p>
          <a:p>
            <a:pPr marL="342900" indent="-342900" algn="l">
              <a:buFont typeface="Arial" panose="020B0604020202020204" pitchFamily="34" charset="0"/>
              <a:buChar char="•"/>
            </a:pPr>
            <a:r>
              <a:rPr lang="en-AU" sz="1600" b="0" i="0" dirty="0">
                <a:solidFill>
                  <a:srgbClr val="000000"/>
                </a:solidFill>
                <a:effectLst/>
                <a:latin typeface="Calibri" panose="020F0502020204030204" pitchFamily="34" charset="0"/>
              </a:rPr>
              <a:t>Jamali, M. and Ester, M. (2009). </a:t>
            </a:r>
            <a:r>
              <a:rPr lang="en-AU" sz="1600" b="0" i="0" dirty="0" err="1">
                <a:solidFill>
                  <a:srgbClr val="000000"/>
                </a:solidFill>
                <a:effectLst/>
                <a:latin typeface="Calibri" panose="020F0502020204030204" pitchFamily="34" charset="0"/>
              </a:rPr>
              <a:t>TrustWalker</a:t>
            </a:r>
            <a:r>
              <a:rPr lang="en-AU" sz="1600" b="0" i="0" dirty="0">
                <a:solidFill>
                  <a:srgbClr val="000000"/>
                </a:solidFill>
                <a:effectLst/>
                <a:latin typeface="Calibri" panose="020F0502020204030204" pitchFamily="34" charset="0"/>
              </a:rPr>
              <a:t>. Proceedings of the 15th ACM SIGKDD international conference on Knowledge discovery and data mining - KDD ’09. </a:t>
            </a:r>
            <a:r>
              <a:rPr lang="en-AU" sz="1600" b="0" i="0" dirty="0" err="1">
                <a:solidFill>
                  <a:srgbClr val="000000"/>
                </a:solidFill>
                <a:effectLst/>
                <a:latin typeface="Calibri" panose="020F0502020204030204" pitchFamily="34" charset="0"/>
              </a:rPr>
              <a:t>doi:https</a:t>
            </a:r>
            <a:r>
              <a:rPr lang="en-AU" sz="1600" b="0" i="0" dirty="0">
                <a:solidFill>
                  <a:srgbClr val="000000"/>
                </a:solidFill>
                <a:effectLst/>
                <a:latin typeface="Calibri" panose="020F0502020204030204" pitchFamily="34" charset="0"/>
              </a:rPr>
              <a:t>://</a:t>
            </a:r>
            <a:r>
              <a:rPr lang="en-AU" sz="1600" b="0" i="0" dirty="0" err="1">
                <a:solidFill>
                  <a:srgbClr val="000000"/>
                </a:solidFill>
                <a:effectLst/>
                <a:latin typeface="Calibri" panose="020F0502020204030204" pitchFamily="34" charset="0"/>
              </a:rPr>
              <a:t>doi.org</a:t>
            </a:r>
            <a:r>
              <a:rPr lang="en-AU" sz="1600" b="0" i="0" dirty="0">
                <a:solidFill>
                  <a:srgbClr val="000000"/>
                </a:solidFill>
                <a:effectLst/>
                <a:latin typeface="Calibri" panose="020F0502020204030204" pitchFamily="34" charset="0"/>
              </a:rPr>
              <a:t>/10.1145/1557019.1557067.</a:t>
            </a:r>
          </a:p>
          <a:p>
            <a:pPr marL="342900" indent="-342900" algn="l">
              <a:buFont typeface="Arial" panose="020B0604020202020204" pitchFamily="34" charset="0"/>
              <a:buChar char="•"/>
            </a:pPr>
            <a:r>
              <a:rPr lang="en-AU" sz="1600" b="0" i="0" dirty="0">
                <a:solidFill>
                  <a:srgbClr val="000000"/>
                </a:solidFill>
                <a:effectLst/>
                <a:latin typeface="Calibri" panose="020F0502020204030204" pitchFamily="34" charset="0"/>
              </a:rPr>
              <a:t>Lam, X. N., Vu, T., Le, T. D., &amp; Duong, A. D. (2008). Addressing cold-start problem in recommendation systems. In Proceedings of the 2nd international conference on Ubiquitous information management and communication (ICUIMC ’08). DOI: 10.1145/1352793.1352837.</a:t>
            </a:r>
          </a:p>
          <a:p>
            <a:pPr marL="342900" indent="-342900" algn="l">
              <a:buFont typeface="Arial" panose="020B0604020202020204" pitchFamily="34" charset="0"/>
              <a:buChar char="•"/>
            </a:pPr>
            <a:r>
              <a:rPr lang="en-AU" sz="1600" b="0" i="0" dirty="0">
                <a:solidFill>
                  <a:srgbClr val="000000"/>
                </a:solidFill>
                <a:effectLst/>
                <a:latin typeface="Calibri" panose="020F0502020204030204" pitchFamily="34" charset="0"/>
              </a:rPr>
              <a:t>Burke, R., </a:t>
            </a:r>
            <a:r>
              <a:rPr lang="en-AU" sz="1600" b="0" i="0" dirty="0" err="1">
                <a:solidFill>
                  <a:srgbClr val="000000"/>
                </a:solidFill>
                <a:effectLst/>
                <a:latin typeface="Calibri" panose="020F0502020204030204" pitchFamily="34" charset="0"/>
              </a:rPr>
              <a:t>Felfernig</a:t>
            </a:r>
            <a:r>
              <a:rPr lang="en-AU" sz="1600" b="0" i="0" dirty="0">
                <a:solidFill>
                  <a:srgbClr val="000000"/>
                </a:solidFill>
                <a:effectLst/>
                <a:latin typeface="Calibri" panose="020F0502020204030204" pitchFamily="34" charset="0"/>
              </a:rPr>
              <a:t>, A. and </a:t>
            </a:r>
            <a:r>
              <a:rPr lang="en-AU" sz="1600" b="0" i="0" dirty="0" err="1">
                <a:solidFill>
                  <a:srgbClr val="000000"/>
                </a:solidFill>
                <a:effectLst/>
                <a:latin typeface="Calibri" panose="020F0502020204030204" pitchFamily="34" charset="0"/>
              </a:rPr>
              <a:t>Göker</a:t>
            </a:r>
            <a:r>
              <a:rPr lang="en-AU" sz="1600" b="0" i="0" dirty="0">
                <a:solidFill>
                  <a:srgbClr val="000000"/>
                </a:solidFill>
                <a:effectLst/>
                <a:latin typeface="Calibri" panose="020F0502020204030204" pitchFamily="34" charset="0"/>
              </a:rPr>
              <a:t>, M.H., 2011. Recommender systems: An overview. Ai Magazine, 32(3), pp.13-18.</a:t>
            </a:r>
          </a:p>
        </p:txBody>
      </p:sp>
      <p:sp>
        <p:nvSpPr>
          <p:cNvPr id="30" name="TextBox 29">
            <a:extLst>
              <a:ext uri="{FF2B5EF4-FFF2-40B4-BE49-F238E27FC236}">
                <a16:creationId xmlns:a16="http://schemas.microsoft.com/office/drawing/2014/main" id="{F8892198-8DE4-779D-B51C-7DE4A167BE44}"/>
              </a:ext>
            </a:extLst>
          </p:cNvPr>
          <p:cNvSpPr txBox="1"/>
          <p:nvPr/>
        </p:nvSpPr>
        <p:spPr>
          <a:xfrm>
            <a:off x="10391068" y="36852747"/>
            <a:ext cx="8032970" cy="584775"/>
          </a:xfrm>
          <a:prstGeom prst="rect">
            <a:avLst/>
          </a:prstGeom>
          <a:noFill/>
        </p:spPr>
        <p:txBody>
          <a:bodyPr wrap="square" rtlCol="0">
            <a:spAutoFit/>
          </a:bodyPr>
          <a:lstStyle/>
          <a:p>
            <a:r>
              <a:rPr lang="en-US" sz="1600" i="1" dirty="0"/>
              <a:t>Distribution of MAE across a range of items for our highest performing designed recommendation systems.</a:t>
            </a:r>
          </a:p>
        </p:txBody>
      </p:sp>
      <p:sp>
        <p:nvSpPr>
          <p:cNvPr id="31" name="TextBox 30">
            <a:extLst>
              <a:ext uri="{FF2B5EF4-FFF2-40B4-BE49-F238E27FC236}">
                <a16:creationId xmlns:a16="http://schemas.microsoft.com/office/drawing/2014/main" id="{90291058-2F2A-CBE9-5A1F-4C371A2FC3E9}"/>
              </a:ext>
            </a:extLst>
          </p:cNvPr>
          <p:cNvSpPr txBox="1"/>
          <p:nvPr/>
        </p:nvSpPr>
        <p:spPr>
          <a:xfrm>
            <a:off x="19939544" y="18639761"/>
            <a:ext cx="8674484" cy="584775"/>
          </a:xfrm>
          <a:prstGeom prst="rect">
            <a:avLst/>
          </a:prstGeom>
          <a:noFill/>
        </p:spPr>
        <p:txBody>
          <a:bodyPr wrap="square" rtlCol="0">
            <a:spAutoFit/>
          </a:bodyPr>
          <a:lstStyle/>
          <a:p>
            <a:r>
              <a:rPr lang="en-US" sz="1600" i="1" dirty="0"/>
              <a:t>Performance of a select group of our recommenders in both standard and adversarial environments. The dotted-lines depict the recommender’s performance when adversaries exist</a:t>
            </a:r>
          </a:p>
        </p:txBody>
      </p:sp>
      <p:sp>
        <p:nvSpPr>
          <p:cNvPr id="32" name="TextBox 31">
            <a:extLst>
              <a:ext uri="{FF2B5EF4-FFF2-40B4-BE49-F238E27FC236}">
                <a16:creationId xmlns:a16="http://schemas.microsoft.com/office/drawing/2014/main" id="{94AB25D2-3673-6ABE-B545-2E29357EF71D}"/>
              </a:ext>
            </a:extLst>
          </p:cNvPr>
          <p:cNvSpPr txBox="1"/>
          <p:nvPr/>
        </p:nvSpPr>
        <p:spPr>
          <a:xfrm>
            <a:off x="20069754" y="10629993"/>
            <a:ext cx="8674484" cy="584775"/>
          </a:xfrm>
          <a:prstGeom prst="rect">
            <a:avLst/>
          </a:prstGeom>
          <a:noFill/>
        </p:spPr>
        <p:txBody>
          <a:bodyPr wrap="square" rtlCol="0">
            <a:spAutoFit/>
          </a:bodyPr>
          <a:lstStyle/>
          <a:p>
            <a:r>
              <a:rPr lang="en-US" sz="1600" i="1" dirty="0"/>
              <a:t>Performance of most of our designed algorithms on an array of popular social-network datasets. Ordered by average performance across all datasets.</a:t>
            </a:r>
          </a:p>
        </p:txBody>
      </p:sp>
      <p:sp>
        <p:nvSpPr>
          <p:cNvPr id="33" name="Rectangle 32">
            <a:extLst>
              <a:ext uri="{FF2B5EF4-FFF2-40B4-BE49-F238E27FC236}">
                <a16:creationId xmlns:a16="http://schemas.microsoft.com/office/drawing/2014/main" id="{58FA1D37-514F-0C06-3988-753336ACA3D7}"/>
              </a:ext>
            </a:extLst>
          </p:cNvPr>
          <p:cNvSpPr/>
          <p:nvPr/>
        </p:nvSpPr>
        <p:spPr>
          <a:xfrm>
            <a:off x="9003242" y="1617298"/>
            <a:ext cx="12393328" cy="584775"/>
          </a:xfrm>
          <a:prstGeom prst="rect">
            <a:avLst/>
          </a:prstGeom>
          <a:noFill/>
        </p:spPr>
        <p:txBody>
          <a:bodyPr wrap="none" lIns="91440" tIns="45720" rIns="91440" bIns="45720">
            <a:spAutoFit/>
          </a:bodyPr>
          <a:lstStyle/>
          <a:p>
            <a:pPr algn="ctr"/>
            <a:r>
              <a:rPr lang="en-GB" sz="3200" dirty="0">
                <a:ln w="0"/>
                <a:effectLst>
                  <a:outerShdw blurRad="38100" dist="19050" dir="2700000" algn="tl" rotWithShape="0">
                    <a:schemeClr val="dk1">
                      <a:alpha val="40000"/>
                    </a:schemeClr>
                  </a:outerShdw>
                </a:effectLst>
              </a:rPr>
              <a:t>Paras Stefanopoulos (u7300546), Supervised by Dr Ahad Noori Zehmakan</a:t>
            </a:r>
            <a:endParaRPr lang="en-GB"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8792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414</TotalTime>
  <Words>1306</Words>
  <Application>Microsoft Macintosh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Stefanopoulos</dc:creator>
  <cp:lastModifiedBy>Paras Stefanopoulos</cp:lastModifiedBy>
  <cp:revision>18</cp:revision>
  <dcterms:created xsi:type="dcterms:W3CDTF">2023-10-14T03:11:23Z</dcterms:created>
  <dcterms:modified xsi:type="dcterms:W3CDTF">2023-10-19T04:03:34Z</dcterms:modified>
</cp:coreProperties>
</file>