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1" r:id="rId2"/>
    <p:sldId id="591" r:id="rId3"/>
    <p:sldId id="594" r:id="rId4"/>
    <p:sldId id="603" r:id="rId5"/>
    <p:sldId id="602" r:id="rId6"/>
    <p:sldId id="609" r:id="rId7"/>
    <p:sldId id="610" r:id="rId8"/>
    <p:sldId id="612" r:id="rId9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0D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1239" autoAdjust="0"/>
    <p:restoredTop sz="94609" autoAdjust="0"/>
  </p:normalViewPr>
  <p:slideViewPr>
    <p:cSldViewPr>
      <p:cViewPr>
        <p:scale>
          <a:sx n="66" d="100"/>
          <a:sy n="66" d="100"/>
        </p:scale>
        <p:origin x="-1176" y="-4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D8E8-2E4F-47C6-9624-943EE5926404}" type="datetimeFigureOut">
              <a:rPr lang="fr-FR" smtClean="0"/>
              <a:pPr/>
              <a:t>12/12/2013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936C-44FF-4CD3-A315-0FF97C4F37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D8E8-2E4F-47C6-9624-943EE5926404}" type="datetimeFigureOut">
              <a:rPr lang="fr-FR" smtClean="0"/>
              <a:pPr/>
              <a:t>12/12/2013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936C-44FF-4CD3-A315-0FF97C4F37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D8E8-2E4F-47C6-9624-943EE5926404}" type="datetimeFigureOut">
              <a:rPr lang="fr-FR" smtClean="0"/>
              <a:pPr/>
              <a:t>12/12/2013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936C-44FF-4CD3-A315-0FF97C4F37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D8E8-2E4F-47C6-9624-943EE5926404}" type="datetimeFigureOut">
              <a:rPr lang="fr-FR" smtClean="0"/>
              <a:pPr/>
              <a:t>12/12/2013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936C-44FF-4CD3-A315-0FF97C4F37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D8E8-2E4F-47C6-9624-943EE5926404}" type="datetimeFigureOut">
              <a:rPr lang="fr-FR" smtClean="0"/>
              <a:pPr/>
              <a:t>12/12/2013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936C-44FF-4CD3-A315-0FF97C4F37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D8E8-2E4F-47C6-9624-943EE5926404}" type="datetimeFigureOut">
              <a:rPr lang="fr-FR" smtClean="0"/>
              <a:pPr/>
              <a:t>12/12/2013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936C-44FF-4CD3-A315-0FF97C4F37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D8E8-2E4F-47C6-9624-943EE5926404}" type="datetimeFigureOut">
              <a:rPr lang="fr-FR" smtClean="0"/>
              <a:pPr/>
              <a:t>12/12/2013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936C-44FF-4CD3-A315-0FF97C4F37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D8E8-2E4F-47C6-9624-943EE5926404}" type="datetimeFigureOut">
              <a:rPr lang="fr-FR" smtClean="0"/>
              <a:pPr/>
              <a:t>12/12/2013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936C-44FF-4CD3-A315-0FF97C4F37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D8E8-2E4F-47C6-9624-943EE5926404}" type="datetimeFigureOut">
              <a:rPr lang="fr-FR" smtClean="0"/>
              <a:pPr/>
              <a:t>12/12/2013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936C-44FF-4CD3-A315-0FF97C4F37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D8E8-2E4F-47C6-9624-943EE5926404}" type="datetimeFigureOut">
              <a:rPr lang="fr-FR" smtClean="0"/>
              <a:pPr/>
              <a:t>12/12/2013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936C-44FF-4CD3-A315-0FF97C4F37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D8E8-2E4F-47C6-9624-943EE5926404}" type="datetimeFigureOut">
              <a:rPr lang="fr-FR" smtClean="0"/>
              <a:pPr/>
              <a:t>12/12/2013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936C-44FF-4CD3-A315-0FF97C4F37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D8E8-2E4F-47C6-9624-943EE5926404}" type="datetimeFigureOut">
              <a:rPr lang="fr-FR" smtClean="0"/>
              <a:pPr/>
              <a:t>12/12/2013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3936C-44FF-4CD3-A315-0FF97C4F37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asal-handball.com/casal/phproduit/20110829/sc658_Z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3" t="7418" r="24154" b="19855"/>
          <a:stretch/>
        </p:blipFill>
        <p:spPr bwMode="auto">
          <a:xfrm>
            <a:off x="4695253" y="1"/>
            <a:ext cx="444874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5" name="ZoneTexte 8"/>
          <p:cNvSpPr txBox="1">
            <a:spLocks noChangeArrowheads="1"/>
          </p:cNvSpPr>
          <p:nvPr/>
        </p:nvSpPr>
        <p:spPr bwMode="auto">
          <a:xfrm>
            <a:off x="284163" y="4299942"/>
            <a:ext cx="4071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 dirty="0" smtClean="0">
                <a:latin typeface="Georgia" pitchFamily="18" charset="0"/>
              </a:rPr>
              <a:t>Jean-Christophe LE TOQUIN</a:t>
            </a:r>
          </a:p>
          <a:p>
            <a:r>
              <a:rPr lang="fr-FR" sz="1600" dirty="0" smtClean="0">
                <a:latin typeface="Georgia" pitchFamily="18" charset="0"/>
              </a:rPr>
              <a:t>Cyril </a:t>
            </a:r>
            <a:r>
              <a:rPr lang="fr-FR" sz="1600" dirty="0" smtClean="0">
                <a:latin typeface="Georgia" pitchFamily="18" charset="0"/>
              </a:rPr>
              <a:t>PIERRE-BEAUSSE</a:t>
            </a:r>
            <a:endParaRPr lang="fr-FR" sz="1600" dirty="0">
              <a:latin typeface="Georgia" pitchFamily="18" charset="0"/>
            </a:endParaRPr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284163" y="2560316"/>
            <a:ext cx="8822183" cy="659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1628" tIns="40814" rIns="81628" bIns="40814">
            <a:spAutoFit/>
          </a:bodyPr>
          <a:lstStyle/>
          <a:p>
            <a:pPr defTabSz="814868" fontAlgn="auto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0" dirty="0" smtClean="0">
                <a:solidFill>
                  <a:schemeClr val="accent1"/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Georgia" pitchFamily="18" charset="0"/>
                <a:cs typeface="+mn-cs"/>
              </a:rPr>
              <a:t>OF </a:t>
            </a:r>
            <a:r>
              <a:rPr lang="fr-FR" sz="6000" dirty="0" err="1" smtClean="0">
                <a:solidFill>
                  <a:schemeClr val="accent1"/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Georgia" pitchFamily="18" charset="0"/>
                <a:cs typeface="+mn-cs"/>
              </a:rPr>
              <a:t>ISOs</a:t>
            </a:r>
            <a:endParaRPr lang="fr-FR" sz="6000" i="1" dirty="0" smtClean="0">
              <a:solidFill>
                <a:schemeClr val="accent1"/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</a:effectLst>
              <a:latin typeface="Georgia" pitchFamily="18" charset="0"/>
              <a:cs typeface="+mn-cs"/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284162" y="1779662"/>
            <a:ext cx="8822183" cy="69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1628" tIns="40814" rIns="81628" bIns="40814">
            <a:spAutoFit/>
          </a:bodyPr>
          <a:lstStyle/>
          <a:p>
            <a:pPr defTabSz="814868" fontAlgn="auto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0" dirty="0" smtClean="0">
                <a:solidFill>
                  <a:schemeClr val="accent1"/>
                </a:solidFill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  <a:latin typeface="Georgia" pitchFamily="18" charset="0"/>
                <a:cs typeface="+mn-cs"/>
              </a:rPr>
              <a:t>THE FUTURE</a:t>
            </a:r>
            <a:endParaRPr lang="fr-FR" sz="6000" i="1" dirty="0" smtClean="0">
              <a:solidFill>
                <a:schemeClr val="accent1"/>
              </a:solidFill>
              <a:effectLst>
                <a:glow rad="101600">
                  <a:schemeClr val="bg1">
                    <a:lumMod val="95000"/>
                    <a:alpha val="60000"/>
                  </a:schemeClr>
                </a:glow>
              </a:effectLst>
              <a:latin typeface="Georgia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0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5158534z6000680235.jpg"/>
          <p:cNvPicPr>
            <a:picLocks noChangeAspect="1"/>
          </p:cNvPicPr>
          <p:nvPr/>
        </p:nvPicPr>
        <p:blipFill>
          <a:blip r:embed="rId2" cstate="print"/>
          <a:srcRect r="13911" b="12201"/>
          <a:stretch>
            <a:fillRect/>
          </a:stretch>
        </p:blipFill>
        <p:spPr>
          <a:xfrm>
            <a:off x="4716016" y="195486"/>
            <a:ext cx="4427984" cy="4515966"/>
          </a:xfrm>
          <a:prstGeom prst="rect">
            <a:avLst/>
          </a:prstGeom>
        </p:spPr>
      </p:pic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467544" y="987574"/>
            <a:ext cx="8136904" cy="3144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1628" tIns="40814" rIns="81628" bIns="40814">
            <a:spAutoFit/>
          </a:bodyPr>
          <a:lstStyle/>
          <a:p>
            <a:pPr>
              <a:defRPr/>
            </a:pPr>
            <a:r>
              <a:rPr lang="fr-FR" sz="2800" dirty="0" smtClean="0">
                <a:solidFill>
                  <a:schemeClr val="accent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</a:rPr>
              <a:t>DRAFT EU DATA PROTECTION REGULATION</a:t>
            </a:r>
            <a:endParaRPr lang="fr-FR" sz="2800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 marL="180975" indent="-180975">
              <a:defRPr/>
            </a:pPr>
            <a:endParaRPr lang="fr-FR" sz="1100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 marL="180975" indent="-180975">
              <a:defRPr/>
            </a:pP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STRINGENCY TAKEN TO NEXT LEVEL</a:t>
            </a:r>
          </a:p>
          <a:p>
            <a:pPr marL="180975" indent="-180975">
              <a:buFont typeface="Wingdings" pitchFamily="2" charset="2"/>
              <a:buChar char="§"/>
              <a:defRPr/>
            </a:pP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improved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harmonisation</a:t>
            </a:r>
            <a:endParaRPr lang="fr-FR" sz="2000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 marL="180975" indent="-180975">
              <a:buFont typeface="Wingdings" pitchFamily="2" charset="2"/>
              <a:buChar char="§"/>
              <a:defRPr/>
            </a:pP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stricter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(not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workable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?)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rules</a:t>
            </a:r>
            <a:endParaRPr lang="fr-FR" sz="2000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 marL="180975" indent="-180975">
              <a:buFont typeface="Wingdings" pitchFamily="2" charset="2"/>
              <a:buChar char="§"/>
              <a:defRPr/>
            </a:pP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businesses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under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pressure</a:t>
            </a:r>
            <a:endParaRPr lang="fr-FR" sz="2000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 marL="180975" indent="-180975">
              <a:defRPr/>
            </a:pPr>
            <a:endParaRPr lang="fr-FR" sz="2000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 marL="180975" indent="-180975">
              <a:defRPr/>
            </a:pP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DATA PROTECTION TO BECOME A BOARDROOM ISSUE</a:t>
            </a:r>
          </a:p>
          <a:p>
            <a:pPr marL="180975" indent="-180975">
              <a:buFont typeface="Wingdings" pitchFamily="2" charset="2"/>
              <a:buChar char="§"/>
              <a:defRPr/>
            </a:pP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approach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based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on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competition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rules</a:t>
            </a:r>
            <a:endParaRPr lang="fr-FR" sz="2000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 marL="180975" indent="-180975">
              <a:buFont typeface="Wingdings" pitchFamily="2" charset="2"/>
              <a:buChar char="§"/>
              <a:defRPr/>
            </a:pP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huge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sanctions</a:t>
            </a:r>
            <a:endParaRPr lang="fr-FR" sz="2000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417227" y="267494"/>
            <a:ext cx="8331237" cy="63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1628" tIns="40814" rIns="81628" bIns="40814">
            <a:spAutoFit/>
          </a:bodyPr>
          <a:lstStyle/>
          <a:p>
            <a:pPr defTabSz="814868">
              <a:defRPr/>
            </a:pPr>
            <a:r>
              <a:rPr lang="fr-FR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</a:rPr>
              <a:t>THE FUTURE OF INFORMATION SECURITY, LEGAL OUTLOOK</a:t>
            </a:r>
          </a:p>
          <a:p>
            <a:pPr defTabSz="814868">
              <a:defRPr/>
            </a:pPr>
            <a:r>
              <a:rPr lang="fr-FR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</a:rPr>
              <a:t>THE RULES TO COME</a:t>
            </a:r>
            <a:endParaRPr lang="fr-FR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6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Bloody-USB-key.jpg"/>
          <p:cNvPicPr>
            <a:picLocks noChangeAspect="1"/>
          </p:cNvPicPr>
          <p:nvPr/>
        </p:nvPicPr>
        <p:blipFill>
          <a:blip r:embed="rId2" cstate="print"/>
          <a:srcRect t="3894" r="6320" b="9016"/>
          <a:stretch>
            <a:fillRect/>
          </a:stretch>
        </p:blipFill>
        <p:spPr>
          <a:xfrm>
            <a:off x="3265524" y="771550"/>
            <a:ext cx="5878476" cy="4371950"/>
          </a:xfrm>
          <a:prstGeom prst="rect">
            <a:avLst/>
          </a:prstGeom>
        </p:spPr>
      </p:pic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467544" y="987574"/>
            <a:ext cx="7128792" cy="266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1628" tIns="40814" rIns="81628" bIns="40814">
            <a:spAutoFit/>
          </a:bodyPr>
          <a:lstStyle/>
          <a:p>
            <a:pPr>
              <a:defRPr/>
            </a:pPr>
            <a:r>
              <a:rPr lang="fr-FR" sz="2800" dirty="0" smtClean="0">
                <a:solidFill>
                  <a:schemeClr val="accent2"/>
                </a:solidFill>
                <a:latin typeface="Georgia" panose="02040502050405020303" pitchFamily="18" charset="0"/>
              </a:rPr>
              <a:t>DATA BREACHES</a:t>
            </a:r>
            <a:endParaRPr lang="fr-FR" sz="2800" dirty="0" smtClean="0"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 marL="180975" indent="-180975">
              <a:defRPr/>
            </a:pPr>
            <a:r>
              <a:rPr lang="fr-FR" sz="2000" dirty="0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TODAY</a:t>
            </a:r>
            <a:endParaRPr lang="fr-FR" sz="2000" dirty="0" smtClean="0"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>
              <a:defRPr/>
            </a:pPr>
            <a:r>
              <a:rPr lang="fr-FR" sz="2000" dirty="0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No notification obligation, </a:t>
            </a:r>
            <a:r>
              <a:rPr lang="fr-FR" sz="2000" dirty="0" err="1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criminal</a:t>
            </a:r>
            <a:r>
              <a:rPr lang="fr-FR" sz="2000" dirty="0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</a:t>
            </a:r>
            <a:r>
              <a:rPr lang="fr-FR" sz="2000" dirty="0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sanctions </a:t>
            </a:r>
            <a:r>
              <a:rPr lang="fr-FR" sz="2000" dirty="0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(</a:t>
            </a:r>
            <a:r>
              <a:rPr lang="fr-FR" sz="2000" dirty="0" err="1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rarely</a:t>
            </a:r>
            <a:r>
              <a:rPr lang="fr-FR" sz="2000" dirty="0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</a:t>
            </a:r>
            <a:r>
              <a:rPr lang="fr-FR" sz="2000" dirty="0" err="1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applied</a:t>
            </a:r>
            <a:r>
              <a:rPr lang="fr-FR" sz="2000" dirty="0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)</a:t>
            </a:r>
          </a:p>
          <a:p>
            <a:pPr marL="180975" indent="-180975">
              <a:defRPr/>
            </a:pPr>
            <a:endParaRPr lang="fr-FR" sz="2000" dirty="0" smtClean="0"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 marL="180975" indent="-180975">
              <a:defRPr/>
            </a:pPr>
            <a:r>
              <a:rPr lang="fr-FR" sz="2000" dirty="0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TOMORROW</a:t>
            </a:r>
          </a:p>
          <a:p>
            <a:pPr>
              <a:defRPr/>
            </a:pPr>
            <a:r>
              <a:rPr lang="fr-FR" sz="2000" dirty="0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Obligation </a:t>
            </a:r>
            <a:r>
              <a:rPr lang="fr-FR" sz="2000" dirty="0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to </a:t>
            </a:r>
            <a:r>
              <a:rPr lang="fr-FR" sz="2000" dirty="0" err="1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inform</a:t>
            </a:r>
            <a:r>
              <a:rPr lang="fr-FR" sz="2000" dirty="0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</a:t>
            </a:r>
            <a:r>
              <a:rPr lang="fr-FR" sz="2000" dirty="0" err="1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within</a:t>
            </a:r>
            <a:r>
              <a:rPr lang="fr-FR" sz="2000" dirty="0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</a:t>
            </a:r>
            <a:r>
              <a:rPr lang="fr-FR" sz="2000" dirty="0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24 (72?) </a:t>
            </a:r>
            <a:r>
              <a:rPr lang="fr-FR" sz="2000" dirty="0" err="1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hours</a:t>
            </a:r>
            <a:r>
              <a:rPr lang="fr-FR" sz="2000" dirty="0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:</a:t>
            </a:r>
            <a:endParaRPr lang="fr-FR" sz="2000" dirty="0" smtClean="0"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 marL="180975" indent="-180975">
              <a:buFont typeface="Wingdings" pitchFamily="2" charset="2"/>
              <a:buChar char="§"/>
              <a:defRPr/>
            </a:pPr>
            <a:r>
              <a:rPr lang="fr-FR" sz="2000" dirty="0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CNPD</a:t>
            </a:r>
          </a:p>
          <a:p>
            <a:pPr marL="180975" indent="-180975">
              <a:buFont typeface="Wingdings" pitchFamily="2" charset="2"/>
              <a:buChar char="§"/>
              <a:defRPr/>
            </a:pPr>
            <a:r>
              <a:rPr lang="fr-FR" sz="2000" dirty="0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data </a:t>
            </a:r>
            <a:r>
              <a:rPr lang="fr-FR" sz="2000" dirty="0" err="1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subjects</a:t>
            </a:r>
            <a:r>
              <a:rPr lang="fr-FR" sz="2000" dirty="0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’ </a:t>
            </a:r>
            <a:r>
              <a:rPr lang="fr-FR" sz="2000" dirty="0" err="1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whose</a:t>
            </a:r>
            <a:r>
              <a:rPr lang="fr-FR" sz="2000" dirty="0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</a:t>
            </a:r>
            <a:r>
              <a:rPr lang="fr-FR" sz="2000" dirty="0" err="1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privacy</a:t>
            </a:r>
            <a:r>
              <a:rPr lang="fr-FR" sz="2000" dirty="0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</a:t>
            </a:r>
            <a:r>
              <a:rPr lang="fr-FR" sz="2000" dirty="0" err="1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is</a:t>
            </a:r>
            <a:r>
              <a:rPr lang="fr-FR" sz="2000" dirty="0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</a:t>
            </a:r>
            <a:r>
              <a:rPr lang="fr-FR" sz="2000" dirty="0" err="1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threatened</a:t>
            </a:r>
            <a:endParaRPr lang="fr-FR" sz="2000" dirty="0" smtClean="0"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17227" y="267494"/>
            <a:ext cx="8331237" cy="63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1628" tIns="40814" rIns="81628" bIns="40814">
            <a:spAutoFit/>
          </a:bodyPr>
          <a:lstStyle/>
          <a:p>
            <a:pPr defTabSz="814868">
              <a:defRPr/>
            </a:pPr>
            <a:r>
              <a:rPr lang="fr-FR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</a:rPr>
              <a:t>THE FUTURE OF INFORMATION SECURITY, LEGAL OUTLOOK</a:t>
            </a:r>
          </a:p>
          <a:p>
            <a:pPr defTabSz="814868">
              <a:defRPr/>
            </a:pPr>
            <a:r>
              <a:rPr lang="fr-FR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</a:rPr>
              <a:t>THE RULES TO COME</a:t>
            </a:r>
            <a:endParaRPr lang="fr-FR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2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Mouse_Trap.jpg"/>
          <p:cNvPicPr>
            <a:picLocks noChangeAspect="1"/>
          </p:cNvPicPr>
          <p:nvPr/>
        </p:nvPicPr>
        <p:blipFill>
          <a:blip r:embed="rId2" cstate="print"/>
          <a:srcRect r="18206" b="18599"/>
          <a:stretch>
            <a:fillRect/>
          </a:stretch>
        </p:blipFill>
        <p:spPr>
          <a:xfrm>
            <a:off x="3531234" y="1419622"/>
            <a:ext cx="5612766" cy="3723878"/>
          </a:xfrm>
          <a:prstGeom prst="rect">
            <a:avLst/>
          </a:prstGeom>
        </p:spPr>
      </p:pic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467544" y="987574"/>
            <a:ext cx="4896544" cy="297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1628" tIns="40814" rIns="81628" bIns="40814">
            <a:spAutoFit/>
          </a:bodyPr>
          <a:lstStyle/>
          <a:p>
            <a:pPr>
              <a:defRPr/>
            </a:pPr>
            <a:r>
              <a:rPr lang="fr-FR" sz="2800" dirty="0" smtClean="0">
                <a:solidFill>
                  <a:schemeClr val="accent2"/>
                </a:solidFill>
                <a:latin typeface="Georgia" panose="02040502050405020303" pitchFamily="18" charset="0"/>
              </a:rPr>
              <a:t>SANCTIONS</a:t>
            </a:r>
            <a:endParaRPr lang="fr-FR" sz="2800" dirty="0" smtClean="0"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 marL="180975" indent="-180975">
              <a:defRPr/>
            </a:pPr>
            <a:r>
              <a:rPr lang="fr-FR" sz="2000" dirty="0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TODAY</a:t>
            </a:r>
            <a:endParaRPr lang="fr-FR" sz="2000" dirty="0" smtClean="0"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 marL="177800" indent="-177800">
              <a:buFont typeface="Wingdings" panose="05000000000000000000" pitchFamily="2" charset="2"/>
              <a:buChar char="§"/>
              <a:defRPr/>
            </a:pPr>
            <a:r>
              <a:rPr lang="fr-FR" sz="2000" dirty="0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CNPD warnings</a:t>
            </a:r>
          </a:p>
          <a:p>
            <a:pPr marL="177800" indent="-177800">
              <a:buFont typeface="Wingdings" panose="05000000000000000000" pitchFamily="2" charset="2"/>
              <a:buChar char="§"/>
              <a:defRPr/>
            </a:pPr>
            <a:r>
              <a:rPr lang="fr-FR" sz="2000" dirty="0" err="1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criminal</a:t>
            </a:r>
            <a:r>
              <a:rPr lang="fr-FR" sz="2000" dirty="0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sanctions</a:t>
            </a:r>
            <a:br>
              <a:rPr lang="fr-FR" sz="2000" dirty="0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</a:br>
            <a:r>
              <a:rPr lang="fr-FR" sz="2000" dirty="0" err="1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virtually</a:t>
            </a:r>
            <a:r>
              <a:rPr lang="fr-FR" sz="2000" dirty="0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</a:t>
            </a:r>
            <a:r>
              <a:rPr lang="fr-FR" sz="2000" dirty="0" err="1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never</a:t>
            </a:r>
            <a:r>
              <a:rPr lang="fr-FR" sz="2000" dirty="0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</a:t>
            </a:r>
            <a:r>
              <a:rPr lang="fr-FR" sz="2000" dirty="0" err="1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applied</a:t>
            </a:r>
            <a:endParaRPr lang="fr-FR" sz="2000" dirty="0" smtClean="0"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 marL="180975" indent="-180975">
              <a:defRPr/>
            </a:pPr>
            <a:endParaRPr lang="fr-FR" sz="2000" dirty="0" smtClean="0"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 marL="180975" indent="-180975">
              <a:defRPr/>
            </a:pPr>
            <a:r>
              <a:rPr lang="fr-FR" sz="2000" dirty="0" smtClean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TOMORROW</a:t>
            </a:r>
            <a:endParaRPr lang="fr-FR" sz="2000" dirty="0" smtClean="0"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 marL="177800" indent="-177800">
              <a:buFont typeface="Wingdings" panose="05000000000000000000" pitchFamily="2" charset="2"/>
              <a:buChar char="§"/>
              <a:defRPr/>
            </a:pPr>
            <a:r>
              <a:rPr lang="fr-FR" sz="2000" dirty="0" err="1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graduated</a:t>
            </a:r>
            <a:r>
              <a:rPr lang="fr-FR" sz="2000" dirty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administratives fines</a:t>
            </a:r>
          </a:p>
          <a:p>
            <a:pPr marL="177800" indent="-177800">
              <a:buFont typeface="Wingdings" panose="05000000000000000000" pitchFamily="2" charset="2"/>
              <a:buChar char="§"/>
              <a:defRPr/>
            </a:pPr>
            <a:r>
              <a:rPr lang="fr-FR" sz="2000" dirty="0"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up to 2</a:t>
            </a:r>
            <a:r>
              <a:rPr lang="fr-FR" sz="2000" b="1" dirty="0" smtClean="0">
                <a:solidFill>
                  <a:schemeClr val="accent2"/>
                </a:solidFill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% </a:t>
            </a:r>
            <a:r>
              <a:rPr lang="fr-FR" sz="2000" b="1" dirty="0" smtClean="0">
                <a:solidFill>
                  <a:schemeClr val="accent2"/>
                </a:solidFill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of </a:t>
            </a:r>
            <a:r>
              <a:rPr lang="fr-FR" sz="2000" b="1" dirty="0" err="1" smtClean="0">
                <a:solidFill>
                  <a:schemeClr val="accent2"/>
                </a:solidFill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worldwide</a:t>
            </a:r>
            <a:r>
              <a:rPr lang="fr-FR" sz="2000" b="1" dirty="0" smtClean="0">
                <a:solidFill>
                  <a:schemeClr val="accent2"/>
                </a:solidFill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turnover</a:t>
            </a:r>
            <a:endParaRPr lang="fr-FR" sz="2000" b="1" dirty="0" smtClean="0">
              <a:solidFill>
                <a:schemeClr val="accent2"/>
              </a:solidFill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17227" y="267494"/>
            <a:ext cx="8331237" cy="63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1628" tIns="40814" rIns="81628" bIns="40814">
            <a:spAutoFit/>
          </a:bodyPr>
          <a:lstStyle/>
          <a:p>
            <a:pPr defTabSz="814868">
              <a:defRPr/>
            </a:pPr>
            <a:r>
              <a:rPr lang="fr-FR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</a:rPr>
              <a:t>THE FUTURE OF INFORMATION SECURITY, LEGAL OUTLOOK</a:t>
            </a:r>
          </a:p>
          <a:p>
            <a:pPr defTabSz="814868">
              <a:defRPr/>
            </a:pPr>
            <a:r>
              <a:rPr lang="fr-FR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</a:rPr>
              <a:t>THE RULES TO COME</a:t>
            </a:r>
            <a:endParaRPr lang="fr-FR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4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9"/>
          <a:stretch/>
        </p:blipFill>
        <p:spPr>
          <a:xfrm flipH="1">
            <a:off x="6812279" y="0"/>
            <a:ext cx="2368229" cy="5143500"/>
          </a:xfrm>
          <a:prstGeom prst="rect">
            <a:avLst/>
          </a:prstGeom>
        </p:spPr>
      </p:pic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417226" y="987574"/>
            <a:ext cx="7035093" cy="297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1628" tIns="40814" rIns="81628" bIns="40814">
            <a:spAutoFit/>
          </a:bodyPr>
          <a:lstStyle/>
          <a:p>
            <a:pPr>
              <a:defRPr/>
            </a:pPr>
            <a:r>
              <a:rPr lang="fr-FR" sz="2800" dirty="0" smtClean="0">
                <a:solidFill>
                  <a:schemeClr val="accent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</a:rPr>
              <a:t>COUNTDOWN</a:t>
            </a:r>
            <a:endParaRPr lang="fr-FR" sz="2800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 marL="177800" indent="-177800">
              <a:buFont typeface="Wingdings" panose="05000000000000000000" pitchFamily="2" charset="2"/>
              <a:buChar char="§"/>
              <a:defRPr/>
            </a:pP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draft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published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in 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Jan-2012</a:t>
            </a:r>
            <a:endParaRPr lang="fr-FR" sz="2000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 marL="177800" indent="-177800">
              <a:buFont typeface="Wingdings" panose="05000000000000000000" pitchFamily="2" charset="2"/>
              <a:buChar char="§"/>
              <a:defRPr/>
            </a:pP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intense 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lobbying</a:t>
            </a:r>
          </a:p>
          <a:p>
            <a:pPr marL="177800" indent="-177800">
              <a:buFont typeface="Wingdings" panose="05000000000000000000" pitchFamily="2" charset="2"/>
              <a:buChar char="§"/>
              <a:defRPr/>
            </a:pP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10,000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+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amendments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at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EU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Parliament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(no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precedent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)</a:t>
            </a:r>
            <a:endParaRPr lang="fr-FR" sz="2000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 marL="177800" indent="-177800">
              <a:buFont typeface="Wingdings" panose="05000000000000000000" pitchFamily="2" charset="2"/>
              <a:buChar char="§"/>
              <a:defRPr/>
            </a:pP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adoption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expected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2014</a:t>
            </a:r>
            <a:endParaRPr lang="fr-FR" sz="2000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 marL="177800" indent="-177800">
              <a:buFont typeface="Wingdings" panose="05000000000000000000" pitchFamily="2" charset="2"/>
              <a:buChar char="§"/>
              <a:defRPr/>
            </a:pP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entry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into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force: +24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months</a:t>
            </a:r>
            <a:endParaRPr lang="fr-FR" sz="20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 marL="180975" indent="-180975">
              <a:defRPr/>
            </a:pPr>
            <a:r>
              <a:rPr lang="fr-FR" sz="2000" b="1" dirty="0" smtClean="0">
                <a:solidFill>
                  <a:schemeClr val="accent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= </a:t>
            </a:r>
            <a:r>
              <a:rPr lang="fr-FR" sz="2000" b="1" dirty="0" smtClean="0">
                <a:solidFill>
                  <a:schemeClr val="accent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2016?</a:t>
            </a:r>
          </a:p>
          <a:p>
            <a:pPr marL="180975" indent="-180975">
              <a:defRPr/>
            </a:pPr>
            <a:endParaRPr lang="fr-FR" sz="2000" b="1" dirty="0" smtClean="0">
              <a:solidFill>
                <a:schemeClr val="accent2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 marL="180975" indent="-180975">
              <a:defRPr/>
            </a:pPr>
            <a:r>
              <a:rPr lang="fr-FR" sz="2000" b="1" dirty="0" smtClean="0">
                <a:solidFill>
                  <a:schemeClr val="accent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NOT TOO </a:t>
            </a:r>
            <a:r>
              <a:rPr lang="fr-FR" sz="2000" b="1" dirty="0" smtClean="0">
                <a:solidFill>
                  <a:schemeClr val="accent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SOON TO PREPARE…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17227" y="267494"/>
            <a:ext cx="7035093" cy="63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1628" tIns="40814" rIns="81628" bIns="40814">
            <a:spAutoFit/>
          </a:bodyPr>
          <a:lstStyle/>
          <a:p>
            <a:pPr defTabSz="814868">
              <a:defRPr/>
            </a:pPr>
            <a:r>
              <a:rPr lang="fr-FR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</a:rPr>
              <a:t>OUTLOOK</a:t>
            </a:r>
          </a:p>
          <a:p>
            <a:pPr defTabSz="814868">
              <a:defRPr/>
            </a:pPr>
            <a:r>
              <a:rPr lang="fr-FR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</a:rPr>
              <a:t>WHERE ARE WE?</a:t>
            </a:r>
            <a:endParaRPr lang="fr-FR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28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67" b="13066"/>
          <a:stretch/>
        </p:blipFill>
        <p:spPr>
          <a:xfrm>
            <a:off x="5155638" y="903917"/>
            <a:ext cx="3988362" cy="4239583"/>
          </a:xfrm>
          <a:prstGeom prst="rect">
            <a:avLst/>
          </a:prstGeom>
        </p:spPr>
      </p:pic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417226" y="987574"/>
            <a:ext cx="7035093" cy="3591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1628" tIns="40814" rIns="81628" bIns="40814">
            <a:spAutoFit/>
          </a:bodyPr>
          <a:lstStyle/>
          <a:p>
            <a:pPr>
              <a:defRPr/>
            </a:pPr>
            <a:r>
              <a:rPr lang="fr-FR" sz="2800" dirty="0" smtClean="0">
                <a:solidFill>
                  <a:schemeClr val="accent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</a:rPr>
              <a:t>HOW DO WE HANDLE THIS?</a:t>
            </a:r>
          </a:p>
          <a:p>
            <a:pPr>
              <a:defRPr/>
            </a:pP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NO IMPROVISION ALLOWED</a:t>
            </a:r>
            <a:endParaRPr lang="fr-FR" sz="20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 marL="177800" indent="-177800">
              <a:buFont typeface="Wingdings" panose="05000000000000000000" pitchFamily="2" charset="2"/>
              <a:buChar char="§"/>
              <a:defRPr/>
            </a:pP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reaction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must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be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appropriate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,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immediate</a:t>
            </a:r>
            <a:endParaRPr lang="fr-FR" sz="20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 marL="177800" indent="-177800">
              <a:buFont typeface="Wingdings" panose="05000000000000000000" pitchFamily="2" charset="2"/>
              <a:buChar char="§"/>
              <a:defRPr/>
            </a:pP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response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to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encompass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:</a:t>
            </a:r>
          </a:p>
          <a:p>
            <a:pPr marL="342900" indent="-165100">
              <a:buFont typeface="Georgia" panose="02040502050405020303" pitchFamily="18" charset="0"/>
              <a:buChar char="-"/>
              <a:defRPr/>
            </a:pP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technical</a:t>
            </a:r>
            <a:endParaRPr lang="fr-FR" sz="20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 marL="342900" indent="-165100">
              <a:buFont typeface="Georgia" panose="02040502050405020303" pitchFamily="18" charset="0"/>
              <a:buChar char="-"/>
              <a:defRPr/>
            </a:pP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legal</a:t>
            </a:r>
            <a:endParaRPr lang="fr-FR" sz="2000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 marL="342900" indent="-165100">
              <a:buFont typeface="Georgia" panose="02040502050405020303" pitchFamily="18" charset="0"/>
              <a:buChar char="-"/>
              <a:defRPr/>
            </a:pP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commercial/marketing</a:t>
            </a:r>
          </a:p>
          <a:p>
            <a:pPr>
              <a:defRPr/>
            </a:pPr>
            <a:endParaRPr lang="fr-FR" sz="20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>
              <a:defRPr/>
            </a:pP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ISOs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CANNOT BE ISOLATED</a:t>
            </a:r>
          </a:p>
          <a:p>
            <a:pPr marL="177800" indent="-177800">
              <a:buFont typeface="Wingdings" panose="05000000000000000000" pitchFamily="2" charset="2"/>
              <a:buChar char="§"/>
              <a:defRPr/>
            </a:pP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co-operate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with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fellow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travellers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: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DPOs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!</a:t>
            </a:r>
          </a:p>
          <a:p>
            <a:pPr marL="177800" indent="-177800">
              <a:buFont typeface="Wingdings" panose="05000000000000000000" pitchFamily="2" charset="2"/>
              <a:buChar char="§"/>
              <a:defRPr/>
            </a:pP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find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your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way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to the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board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…</a:t>
            </a:r>
            <a:endParaRPr lang="fr-FR" sz="20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417227" y="267494"/>
            <a:ext cx="8331237" cy="63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1628" tIns="40814" rIns="81628" bIns="40814">
            <a:spAutoFit/>
          </a:bodyPr>
          <a:lstStyle/>
          <a:p>
            <a:pPr defTabSz="814868">
              <a:defRPr/>
            </a:pPr>
            <a:r>
              <a:rPr lang="fr-FR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</a:rPr>
              <a:t>THE FUTURE OF INFORMATION SECURITY, LEGAL OUTLOOK</a:t>
            </a:r>
          </a:p>
          <a:p>
            <a:pPr defTabSz="814868">
              <a:defRPr/>
            </a:pPr>
            <a:r>
              <a:rPr lang="fr-FR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</a:rPr>
              <a:t>WHAT IMPACT?</a:t>
            </a:r>
            <a:endParaRPr lang="fr-FR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4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417226" y="987574"/>
            <a:ext cx="7035093" cy="389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1628" tIns="40814" rIns="81628" bIns="40814">
            <a:spAutoFit/>
          </a:bodyPr>
          <a:lstStyle/>
          <a:p>
            <a:pPr>
              <a:defRPr/>
            </a:pPr>
            <a:r>
              <a:rPr lang="fr-FR" sz="2800" dirty="0" smtClean="0">
                <a:solidFill>
                  <a:schemeClr val="accent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</a:rPr>
              <a:t>BE READY!</a:t>
            </a:r>
          </a:p>
          <a:p>
            <a:pPr>
              <a:defRPr/>
            </a:pP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A TRAINED TASKFORCE</a:t>
            </a:r>
          </a:p>
          <a:p>
            <a:pPr marL="177800" indent="-177800">
              <a:buFont typeface="Wingdings" panose="05000000000000000000" pitchFamily="2" charset="2"/>
              <a:buChar char="§"/>
              <a:defRPr/>
            </a:pP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prepare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,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revise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scenarios</a:t>
            </a:r>
          </a:p>
          <a:p>
            <a:pPr marL="177800" indent="-177800">
              <a:buFont typeface="Wingdings" panose="05000000000000000000" pitchFamily="2" charset="2"/>
              <a:buChar char="§"/>
              <a:defRPr/>
            </a:pP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know-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your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-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interlocutors</a:t>
            </a:r>
            <a:endParaRPr lang="fr-FR" sz="2000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>
              <a:defRPr/>
            </a:pPr>
            <a:endParaRPr lang="fr-FR" sz="20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>
              <a:defRPr/>
            </a:pP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WHEN IN CRISIS</a:t>
            </a:r>
            <a:endParaRPr lang="fr-FR" sz="20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 marL="177800" indent="-177800">
              <a:buFont typeface="Wingdings" panose="05000000000000000000" pitchFamily="2" charset="2"/>
              <a:buChar char="§"/>
              <a:defRPr/>
            </a:pP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taskforce to lead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response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(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alone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)</a:t>
            </a:r>
          </a:p>
          <a:p>
            <a:pPr marL="177800" indent="-177800">
              <a:buFont typeface="Wingdings" panose="05000000000000000000" pitchFamily="2" charset="2"/>
              <a:buChar char="§"/>
              <a:defRPr/>
            </a:pP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unchallenged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authority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needed</a:t>
            </a:r>
            <a:endParaRPr lang="fr-FR" sz="2000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 marL="177800" indent="-177800">
              <a:buFont typeface="Wingdings" panose="05000000000000000000" pitchFamily="2" charset="2"/>
              <a:buChar char="§"/>
              <a:defRPr/>
            </a:pP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full/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immediate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co-operation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from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all</a:t>
            </a:r>
          </a:p>
          <a:p>
            <a:pPr marL="177800" indent="-177800">
              <a:buFont typeface="Wingdings" panose="05000000000000000000" pitchFamily="2" charset="2"/>
              <a:buChar char="§"/>
              <a:defRPr/>
            </a:pP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must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include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a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board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member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/>
            </a:r>
            <a:b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</a:b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to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validate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decisions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/>
            </a:r>
            <a:b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</a:b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and </a:t>
            </a:r>
            <a:r>
              <a:rPr lang="fr-FR" sz="20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weigh</a:t>
            </a:r>
            <a:r>
              <a:rPr lang="fr-FR" sz="2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in</a:t>
            </a:r>
            <a:endParaRPr lang="fr-FR" sz="20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417227" y="267494"/>
            <a:ext cx="8331237" cy="63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1628" tIns="40814" rIns="81628" bIns="40814">
            <a:spAutoFit/>
          </a:bodyPr>
          <a:lstStyle/>
          <a:p>
            <a:pPr defTabSz="814868">
              <a:defRPr/>
            </a:pPr>
            <a:r>
              <a:rPr lang="fr-FR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</a:rPr>
              <a:t>SO WHAT DO WE DO?</a:t>
            </a:r>
          </a:p>
          <a:p>
            <a:pPr defTabSz="814868">
              <a:defRPr/>
            </a:pPr>
            <a:r>
              <a:rPr lang="fr-FR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</a:rPr>
              <a:t>BRACE FOR IMPACT…</a:t>
            </a:r>
            <a:endParaRPr lang="fr-FR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3024" y="403510"/>
            <a:ext cx="4424338" cy="36804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2"/>
                </a:solidFill>
                <a:latin typeface="Georgia" panose="02040502050405020303" pitchFamily="18" charset="0"/>
              </a:rPr>
              <a:t>BOARD</a:t>
            </a:r>
            <a:endParaRPr lang="fr-FR" sz="1600" dirty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55976" y="4435958"/>
            <a:ext cx="1463700" cy="36804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2"/>
                </a:solidFill>
                <a:latin typeface="Georgia" panose="02040502050405020303" pitchFamily="18" charset="0"/>
              </a:rPr>
              <a:t>BUSINESS</a:t>
            </a:r>
            <a:endParaRPr lang="fr-FR" sz="1600" dirty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54576" y="4435958"/>
            <a:ext cx="1463700" cy="36804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2"/>
                </a:solidFill>
                <a:latin typeface="Georgia" panose="02040502050405020303" pitchFamily="18" charset="0"/>
              </a:rPr>
              <a:t>L/C</a:t>
            </a:r>
            <a:endParaRPr lang="fr-FR" sz="1600" dirty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40153" y="4435958"/>
            <a:ext cx="1463700" cy="36804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2"/>
                </a:solidFill>
                <a:latin typeface="Georgia" panose="02040502050405020303" pitchFamily="18" charset="0"/>
              </a:rPr>
              <a:t>IT</a:t>
            </a:r>
            <a:endParaRPr lang="fr-FR" sz="1600" dirty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  <p:sp>
        <p:nvSpPr>
          <p:cNvPr id="12" name="Étoile à 24 branches 11"/>
          <p:cNvSpPr/>
          <p:nvPr/>
        </p:nvSpPr>
        <p:spPr>
          <a:xfrm>
            <a:off x="4788024" y="806246"/>
            <a:ext cx="3523108" cy="3565704"/>
          </a:xfrm>
          <a:prstGeom prst="star2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9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/>
            </a:r>
            <a:br>
              <a:rPr lang="fr-FR" sz="900" b="1" dirty="0" smtClean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fr-FR" sz="9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/>
            </a:r>
            <a:br>
              <a:rPr lang="fr-FR" sz="900" b="1" dirty="0" smtClean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fr-FR" sz="28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TASK FORCE</a:t>
            </a:r>
            <a:endParaRPr lang="fr-FR" sz="2800" b="1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ctr"/>
            <a:endParaRPr lang="fr-FR" sz="2800" dirty="0">
              <a:latin typeface="Georgia" panose="020405020504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71057" y="1357991"/>
            <a:ext cx="228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fr-FR" sz="1400" dirty="0" smtClean="0">
                <a:solidFill>
                  <a:prstClr val="white"/>
                </a:solidFill>
                <a:latin typeface="Georgia" panose="02040502050405020303" pitchFamily="18" charset="0"/>
              </a:rPr>
              <a:t>RISK MGT</a:t>
            </a:r>
            <a:r>
              <a:rPr lang="fr-FR" sz="1400" dirty="0">
                <a:solidFill>
                  <a:prstClr val="white"/>
                </a:solidFill>
                <a:latin typeface="Georgia" panose="02040502050405020303" pitchFamily="18" charset="0"/>
              </a:rPr>
              <a:t/>
            </a:r>
            <a:br>
              <a:rPr lang="fr-FR" sz="1400" dirty="0">
                <a:solidFill>
                  <a:prstClr val="white"/>
                </a:solidFill>
                <a:latin typeface="Georgia" panose="02040502050405020303" pitchFamily="18" charset="0"/>
              </a:rPr>
            </a:br>
            <a:r>
              <a:rPr lang="fr-FR" sz="1400" dirty="0" smtClean="0">
                <a:solidFill>
                  <a:prstClr val="white"/>
                </a:solidFill>
                <a:latin typeface="Georgia" panose="02040502050405020303" pitchFamily="18" charset="0"/>
              </a:rPr>
              <a:t>DPO</a:t>
            </a:r>
            <a:endParaRPr lang="fr-FR" sz="1400" dirty="0">
              <a:solidFill>
                <a:prstClr val="white"/>
              </a:solidFill>
              <a:latin typeface="Georgia" panose="02040502050405020303" pitchFamily="18" charset="0"/>
            </a:endParaRPr>
          </a:p>
          <a:p>
            <a:pPr lvl="0" algn="ctr"/>
            <a:r>
              <a:rPr lang="fr-FR" sz="1400" dirty="0" smtClean="0">
                <a:solidFill>
                  <a:prstClr val="white"/>
                </a:solidFill>
                <a:latin typeface="Georgia" panose="02040502050405020303" pitchFamily="18" charset="0"/>
              </a:rPr>
              <a:t>ISO</a:t>
            </a:r>
            <a:endParaRPr lang="fr-FR" sz="1400" dirty="0" smtClean="0">
              <a:solidFill>
                <a:prstClr val="white"/>
              </a:solidFill>
              <a:latin typeface="Georgia" panose="02040502050405020303" pitchFamily="18" charset="0"/>
            </a:endParaRPr>
          </a:p>
          <a:p>
            <a:pPr lvl="0" algn="ctr"/>
            <a:endParaRPr lang="fr-FR" sz="1400" dirty="0">
              <a:solidFill>
                <a:prstClr val="white"/>
              </a:solidFill>
              <a:latin typeface="Georgia" panose="02040502050405020303" pitchFamily="18" charset="0"/>
            </a:endParaRPr>
          </a:p>
          <a:p>
            <a:pPr lvl="0" algn="ctr"/>
            <a:endParaRPr lang="fr-FR" sz="1400" dirty="0" smtClean="0">
              <a:solidFill>
                <a:prstClr val="white"/>
              </a:solidFill>
              <a:latin typeface="Georgia" panose="02040502050405020303" pitchFamily="18" charset="0"/>
            </a:endParaRPr>
          </a:p>
          <a:p>
            <a:pPr lvl="0" algn="ctr"/>
            <a:endParaRPr lang="fr-FR" sz="1400" dirty="0">
              <a:solidFill>
                <a:prstClr val="white"/>
              </a:solidFill>
              <a:latin typeface="Georgia" panose="02040502050405020303" pitchFamily="18" charset="0"/>
            </a:endParaRPr>
          </a:p>
          <a:p>
            <a:pPr lvl="0" algn="ctr"/>
            <a:endParaRPr lang="fr-FR" sz="1400" dirty="0" smtClean="0">
              <a:solidFill>
                <a:prstClr val="white"/>
              </a:solidFill>
              <a:latin typeface="Georgia" panose="02040502050405020303" pitchFamily="18" charset="0"/>
            </a:endParaRPr>
          </a:p>
          <a:p>
            <a:pPr lvl="0" algn="ctr"/>
            <a:endParaRPr lang="fr-FR" sz="1400" dirty="0">
              <a:solidFill>
                <a:prstClr val="white"/>
              </a:solidFill>
              <a:latin typeface="Georgia" panose="02040502050405020303" pitchFamily="18" charset="0"/>
            </a:endParaRPr>
          </a:p>
          <a:p>
            <a:pPr lvl="0" algn="ctr"/>
            <a:r>
              <a:rPr lang="fr-FR" sz="1400" dirty="0" smtClean="0">
                <a:solidFill>
                  <a:prstClr val="white"/>
                </a:solidFill>
                <a:latin typeface="Georgia" panose="02040502050405020303" pitchFamily="18" charset="0"/>
              </a:rPr>
              <a:t>BUSINESS</a:t>
            </a:r>
            <a:r>
              <a:rPr lang="fr-FR" sz="1400" dirty="0">
                <a:solidFill>
                  <a:prstClr val="white"/>
                </a:solidFill>
                <a:latin typeface="Georgia" panose="02040502050405020303" pitchFamily="18" charset="0"/>
              </a:rPr>
              <a:t/>
            </a:r>
            <a:br>
              <a:rPr lang="fr-FR" sz="1400" dirty="0">
                <a:solidFill>
                  <a:prstClr val="white"/>
                </a:solidFill>
                <a:latin typeface="Georgia" panose="02040502050405020303" pitchFamily="18" charset="0"/>
              </a:rPr>
            </a:br>
            <a:r>
              <a:rPr lang="fr-FR" sz="1400" dirty="0">
                <a:solidFill>
                  <a:prstClr val="white"/>
                </a:solidFill>
                <a:latin typeface="Georgia" panose="02040502050405020303" pitchFamily="18" charset="0"/>
              </a:rPr>
              <a:t>IT, L/C</a:t>
            </a:r>
          </a:p>
          <a:p>
            <a:pPr lvl="0" algn="ctr"/>
            <a:r>
              <a:rPr lang="fr-FR" sz="1400" dirty="0" smtClean="0">
                <a:solidFill>
                  <a:prstClr val="white"/>
                </a:solidFill>
                <a:latin typeface="Georgia" panose="02040502050405020303" pitchFamily="18" charset="0"/>
              </a:rPr>
              <a:t>MARKETING</a:t>
            </a:r>
            <a:endParaRPr lang="fr-FR" sz="1400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1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73" y="35408"/>
            <a:ext cx="3420927" cy="5143500"/>
          </a:xfrm>
          <a:prstGeom prst="rect">
            <a:avLst/>
          </a:prstGeom>
        </p:spPr>
      </p:pic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446524" y="411510"/>
            <a:ext cx="7035093" cy="439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1628" tIns="40814" rIns="81628" bIns="40814">
            <a:spAutoFit/>
          </a:bodyPr>
          <a:lstStyle/>
          <a:p>
            <a:pPr>
              <a:defRPr/>
            </a:pPr>
            <a:r>
              <a:rPr lang="fr-FR" sz="2800" dirty="0" smtClean="0">
                <a:solidFill>
                  <a:schemeClr val="accent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</a:rPr>
              <a:t>HELP US HELP YOU</a:t>
            </a:r>
            <a:r>
              <a:rPr lang="fr-FR" sz="2800" dirty="0" smtClean="0">
                <a:solidFill>
                  <a:schemeClr val="accent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</a:rPr>
              <a:t>…</a:t>
            </a:r>
          </a:p>
          <a:p>
            <a:pPr>
              <a:defRPr/>
            </a:pPr>
            <a:r>
              <a:rPr lang="fr-FR" sz="28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please</a:t>
            </a:r>
            <a:r>
              <a:rPr lang="fr-FR" sz="28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 </a:t>
            </a:r>
            <a:r>
              <a:rPr lang="fr-FR" sz="2800" dirty="0" err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voice</a:t>
            </a:r>
            <a:r>
              <a:rPr lang="fr-FR" sz="28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!</a:t>
            </a:r>
          </a:p>
          <a:p>
            <a:pPr>
              <a:defRPr/>
            </a:pPr>
            <a:endParaRPr lang="fr-FR" sz="2800" dirty="0">
              <a:solidFill>
                <a:schemeClr val="accent2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>
              <a:defRPr/>
            </a:pPr>
            <a:r>
              <a:rPr lang="fr-FR" sz="2800" dirty="0" smtClean="0">
                <a:solidFill>
                  <a:schemeClr val="accent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WHAT DO YOU NEED?</a:t>
            </a:r>
          </a:p>
          <a:p>
            <a:pPr>
              <a:defRPr/>
            </a:pPr>
            <a:r>
              <a:rPr lang="fr-FR" sz="28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training?</a:t>
            </a:r>
          </a:p>
          <a:p>
            <a:pPr>
              <a:defRPr/>
            </a:pPr>
            <a:r>
              <a:rPr lang="fr-FR" sz="28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coaching?</a:t>
            </a:r>
          </a:p>
          <a:p>
            <a:pPr>
              <a:defRPr/>
            </a:pPr>
            <a:endParaRPr lang="fr-FR" sz="2800" dirty="0">
              <a:solidFill>
                <a:schemeClr val="accent2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>
              <a:defRPr/>
            </a:pPr>
            <a:r>
              <a:rPr lang="fr-FR" sz="2800" dirty="0" smtClean="0">
                <a:solidFill>
                  <a:schemeClr val="accent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LET’S DISCUSS!</a:t>
            </a:r>
            <a:endParaRPr lang="fr-FR" sz="2800" dirty="0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Georgia" panose="02040502050405020303" pitchFamily="18" charset="0"/>
              <a:ea typeface="Arial Unicode MS" pitchFamily="34" charset="-128"/>
              <a:cs typeface="BrowalliaUPC" pitchFamily="34" charset="-34"/>
            </a:endParaRPr>
          </a:p>
          <a:p>
            <a:pPr>
              <a:defRPr/>
            </a:pPr>
            <a:r>
              <a:rPr lang="fr-FR" sz="28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jcletoquin@socogi.fr</a:t>
            </a:r>
          </a:p>
          <a:p>
            <a:pPr>
              <a:defRPr/>
            </a:pPr>
            <a:r>
              <a:rPr lang="fr-FR" sz="28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Georgia" panose="02040502050405020303" pitchFamily="18" charset="0"/>
                <a:ea typeface="Arial Unicode MS" pitchFamily="34" charset="-128"/>
                <a:cs typeface="BrowalliaUPC" pitchFamily="34" charset="-34"/>
              </a:rPr>
              <a:t>cyril@cpb.lu</a:t>
            </a:r>
          </a:p>
        </p:txBody>
      </p:sp>
    </p:spTree>
    <p:extLst>
      <p:ext uri="{BB962C8B-B14F-4D97-AF65-F5344CB8AC3E}">
        <p14:creationId xmlns:p14="http://schemas.microsoft.com/office/powerpoint/2010/main" val="40725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9342</TotalTime>
  <Words>281</Words>
  <Application>Microsoft Office PowerPoint</Application>
  <PresentationFormat>Affichage à l'écran (16:9)</PresentationFormat>
  <Paragraphs>96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A&amp;O Hellange</dc:creator>
  <cp:lastModifiedBy>Cyril Pierre-Beausse</cp:lastModifiedBy>
  <cp:revision>201</cp:revision>
  <dcterms:created xsi:type="dcterms:W3CDTF">2010-06-17T16:00:21Z</dcterms:created>
  <dcterms:modified xsi:type="dcterms:W3CDTF">2013-12-12T16:20:04Z</dcterms:modified>
</cp:coreProperties>
</file>