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25"/>
  </p:notesMasterIdLst>
  <p:handoutMasterIdLst>
    <p:handoutMasterId r:id="rId26"/>
  </p:handoutMasterIdLst>
  <p:sldIdLst>
    <p:sldId id="256" r:id="rId3"/>
    <p:sldId id="323" r:id="rId4"/>
    <p:sldId id="348" r:id="rId5"/>
    <p:sldId id="351" r:id="rId6"/>
    <p:sldId id="360" r:id="rId7"/>
    <p:sldId id="350" r:id="rId8"/>
    <p:sldId id="338" r:id="rId9"/>
    <p:sldId id="353" r:id="rId10"/>
    <p:sldId id="342" r:id="rId11"/>
    <p:sldId id="354" r:id="rId12"/>
    <p:sldId id="355" r:id="rId13"/>
    <p:sldId id="363" r:id="rId14"/>
    <p:sldId id="366" r:id="rId15"/>
    <p:sldId id="365" r:id="rId16"/>
    <p:sldId id="367" r:id="rId17"/>
    <p:sldId id="368" r:id="rId18"/>
    <p:sldId id="346" r:id="rId19"/>
    <p:sldId id="357" r:id="rId20"/>
    <p:sldId id="361" r:id="rId21"/>
    <p:sldId id="358" r:id="rId22"/>
    <p:sldId id="364" r:id="rId23"/>
    <p:sldId id="295" r:id="rId24"/>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Introduction" id="{7149BCBD-4758-44A2-B22E-2E533FD14EB7}">
          <p14:sldIdLst>
            <p14:sldId id="256"/>
            <p14:sldId id="323"/>
          </p14:sldIdLst>
        </p14:section>
        <p14:section name="WG ISM Organisation" id="{3A826FC7-6B3E-444F-AF42-6BC0EDF9299D}">
          <p14:sldIdLst>
            <p14:sldId id="348"/>
            <p14:sldId id="351"/>
            <p14:sldId id="360"/>
            <p14:sldId id="350"/>
          </p14:sldIdLst>
        </p14:section>
        <p14:section name="WG ISM Working Sessions 2013" id="{C30C1D8E-F92C-4DBD-A988-CDC1DE6DD0F6}">
          <p14:sldIdLst>
            <p14:sldId id="338"/>
            <p14:sldId id="353"/>
            <p14:sldId id="342"/>
            <p14:sldId id="354"/>
            <p14:sldId id="355"/>
          </p14:sldIdLst>
        </p14:section>
        <p14:section name="Mobile Security deliverable" id="{A3277242-1C83-45EF-ABCD-638B1080EE32}">
          <p14:sldIdLst>
            <p14:sldId id="363"/>
            <p14:sldId id="366"/>
            <p14:sldId id="365"/>
            <p14:sldId id="367"/>
            <p14:sldId id="368"/>
          </p14:sldIdLst>
        </p14:section>
        <p14:section name="Outlook 2014" id="{786B119A-3C51-43F6-B7E1-46A221EB4AAB}">
          <p14:sldIdLst>
            <p14:sldId id="346"/>
            <p14:sldId id="357"/>
            <p14:sldId id="361"/>
          </p14:sldIdLst>
        </p14:section>
        <p14:section name="Conclusion" id="{A999AF21-A4AF-40B1-A078-68A9E6A22AA4}">
          <p14:sldIdLst>
            <p14:sldId id="358"/>
            <p14:sldId id="364"/>
            <p14:sldId id="295"/>
          </p14:sldIdLst>
        </p14:section>
        <p14:section name="HIDDEN - Template slides" id="{F99E4F9A-0010-46E6-92B7-2849F7E47409}">
          <p14:sldIdLst/>
        </p14:section>
      </p14:sectionLst>
    </p:ext>
    <p:ext uri="{EFAFB233-063F-42B5-8137-9DF3F51BA10A}">
      <p15:sldGuideLst xmlns:p15="http://schemas.microsoft.com/office/powerpoint/2012/main">
        <p15:guide id="1" orient="horz" pos="2023">
          <p15:clr>
            <a:srgbClr val="A4A3A4"/>
          </p15:clr>
        </p15:guide>
        <p15:guide id="2" pos="566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720"/>
    <a:srgbClr val="9CD274"/>
    <a:srgbClr val="A5DD61"/>
    <a:srgbClr val="8CCA5E"/>
    <a:srgbClr val="94D850"/>
    <a:srgbClr val="A1DD65"/>
    <a:srgbClr val="8EDA68"/>
    <a:srgbClr val="84D7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9" autoAdjust="0"/>
  </p:normalViewPr>
  <p:slideViewPr>
    <p:cSldViewPr snapToGrid="0">
      <p:cViewPr varScale="1">
        <p:scale>
          <a:sx n="67" d="100"/>
          <a:sy n="67" d="100"/>
        </p:scale>
        <p:origin x="54" y="66"/>
      </p:cViewPr>
      <p:guideLst>
        <p:guide orient="horz" pos="2023"/>
        <p:guide pos="56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742" y="-10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defRPr>
            </a:lvl1pPr>
          </a:lstStyle>
          <a:p>
            <a:pPr>
              <a:defRPr/>
            </a:pPr>
            <a:endParaRPr lang="en-US"/>
          </a:p>
        </p:txBody>
      </p:sp>
      <p:sp>
        <p:nvSpPr>
          <p:cNvPr id="53251"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0C3A430A-59E6-42B7-92BE-D7B9BD8854F8}" type="datetime1">
              <a:rPr lang="en-US"/>
              <a:pPr>
                <a:defRPr/>
              </a:pPr>
              <a:t>12/12/2013</a:t>
            </a:fld>
            <a:endParaRPr lang="en-US"/>
          </a:p>
        </p:txBody>
      </p:sp>
      <p:sp>
        <p:nvSpPr>
          <p:cNvPr id="53252" name="Rectangle 4"/>
          <p:cNvSpPr>
            <a:spLocks noGrp="1" noChangeArrowheads="1"/>
          </p:cNvSpPr>
          <p:nvPr>
            <p:ph type="ftr" sz="quarter" idx="2"/>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ea typeface="+mn-ea"/>
              </a:defRPr>
            </a:lvl1pPr>
          </a:lstStyle>
          <a:p>
            <a:pPr>
              <a:defRPr/>
            </a:pPr>
            <a:endParaRPr lang="en-US"/>
          </a:p>
        </p:txBody>
      </p:sp>
      <p:sp>
        <p:nvSpPr>
          <p:cNvPr id="53253" name="Rectangle 5"/>
          <p:cNvSpPr>
            <a:spLocks noGrp="1" noChangeArrowheads="1"/>
          </p:cNvSpPr>
          <p:nvPr>
            <p:ph type="sldNum" sz="quarter" idx="3"/>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AE81F57-8D87-4E61-BBEE-1C08557A6C60}" type="slidenum">
              <a:rPr lang="en-US"/>
              <a:pPr>
                <a:defRPr/>
              </a:pPr>
              <a:t>‹#›</a:t>
            </a:fld>
            <a:endParaRPr lang="en-US"/>
          </a:p>
        </p:txBody>
      </p:sp>
    </p:spTree>
    <p:extLst>
      <p:ext uri="{BB962C8B-B14F-4D97-AF65-F5344CB8AC3E}">
        <p14:creationId xmlns:p14="http://schemas.microsoft.com/office/powerpoint/2010/main" val="4013168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5123"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11268"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79450" y="4716463"/>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5127" name="Rectangle 7"/>
          <p:cNvSpPr>
            <a:spLocks noGrp="1" noChangeArrowheads="1"/>
          </p:cNvSpPr>
          <p:nvPr>
            <p:ph type="sldNum" sz="quarter" idx="5"/>
          </p:nvPr>
        </p:nvSpPr>
        <p:spPr bwMode="auto">
          <a:xfrm>
            <a:off x="3849688" y="9429750"/>
            <a:ext cx="294640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AE6E08A-1952-4521-8E9D-4FF1B44792FE}" type="slidenum">
              <a:rPr lang="en-US"/>
              <a:pPr>
                <a:defRPr/>
              </a:pPr>
              <a:t>‹#›</a:t>
            </a:fld>
            <a:endParaRPr lang="en-US"/>
          </a:p>
        </p:txBody>
      </p:sp>
    </p:spTree>
    <p:extLst>
      <p:ext uri="{BB962C8B-B14F-4D97-AF65-F5344CB8AC3E}">
        <p14:creationId xmlns:p14="http://schemas.microsoft.com/office/powerpoint/2010/main" val="38102766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a:t>
            </a:fld>
            <a:endParaRPr lang="en-US"/>
          </a:p>
        </p:txBody>
      </p:sp>
    </p:spTree>
    <p:extLst>
      <p:ext uri="{BB962C8B-B14F-4D97-AF65-F5344CB8AC3E}">
        <p14:creationId xmlns:p14="http://schemas.microsoft.com/office/powerpoint/2010/main" val="1263498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fr-BE" dirty="0" smtClean="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11</a:t>
            </a:fld>
            <a:endParaRPr lang="en-US"/>
          </a:p>
        </p:txBody>
      </p:sp>
    </p:spTree>
    <p:extLst>
      <p:ext uri="{BB962C8B-B14F-4D97-AF65-F5344CB8AC3E}">
        <p14:creationId xmlns:p14="http://schemas.microsoft.com/office/powerpoint/2010/main" val="4021246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fr-BE" dirty="0" smtClean="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12</a:t>
            </a:fld>
            <a:endParaRPr lang="en-US"/>
          </a:p>
        </p:txBody>
      </p:sp>
    </p:spTree>
    <p:extLst>
      <p:ext uri="{BB962C8B-B14F-4D97-AF65-F5344CB8AC3E}">
        <p14:creationId xmlns:p14="http://schemas.microsoft.com/office/powerpoint/2010/main" val="1547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fr-BE" dirty="0" smtClean="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13</a:t>
            </a:fld>
            <a:endParaRPr lang="en-US"/>
          </a:p>
        </p:txBody>
      </p:sp>
    </p:spTree>
    <p:extLst>
      <p:ext uri="{BB962C8B-B14F-4D97-AF65-F5344CB8AC3E}">
        <p14:creationId xmlns:p14="http://schemas.microsoft.com/office/powerpoint/2010/main" val="15474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GB" i="1"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14</a:t>
            </a:fld>
            <a:endParaRPr lang="en-US"/>
          </a:p>
        </p:txBody>
      </p:sp>
    </p:spTree>
    <p:extLst>
      <p:ext uri="{BB962C8B-B14F-4D97-AF65-F5344CB8AC3E}">
        <p14:creationId xmlns:p14="http://schemas.microsoft.com/office/powerpoint/2010/main" val="94098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GB" i="1"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15</a:t>
            </a:fld>
            <a:endParaRPr lang="en-US"/>
          </a:p>
        </p:txBody>
      </p:sp>
    </p:spTree>
    <p:extLst>
      <p:ext uri="{BB962C8B-B14F-4D97-AF65-F5344CB8AC3E}">
        <p14:creationId xmlns:p14="http://schemas.microsoft.com/office/powerpoint/2010/main" val="940981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en-GB" i="1"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16</a:t>
            </a:fld>
            <a:endParaRPr lang="en-US"/>
          </a:p>
        </p:txBody>
      </p:sp>
    </p:spTree>
    <p:extLst>
      <p:ext uri="{BB962C8B-B14F-4D97-AF65-F5344CB8AC3E}">
        <p14:creationId xmlns:p14="http://schemas.microsoft.com/office/powerpoint/2010/main" val="940981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B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17</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BE" dirty="0" smtClean="0"/>
              <a:t>Change to &lt;&lt;</a:t>
            </a:r>
            <a:r>
              <a:rPr lang="fr-BE" sz="1200" dirty="0" err="1" smtClean="0"/>
              <a:t>Migrating</a:t>
            </a:r>
            <a:r>
              <a:rPr lang="fr-BE" sz="1200" dirty="0" smtClean="0"/>
              <a:t> </a:t>
            </a:r>
            <a:r>
              <a:rPr lang="fr-BE" sz="1200" dirty="0" err="1" smtClean="0"/>
              <a:t>existing</a:t>
            </a:r>
            <a:r>
              <a:rPr lang="fr-BE" sz="1200" dirty="0" smtClean="0"/>
              <a:t> ISMS </a:t>
            </a:r>
            <a:r>
              <a:rPr lang="fr-BE" dirty="0" smtClean="0"/>
              <a:t>&gt;&gt;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18</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B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19</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B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20</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BE" dirty="0" err="1" smtClean="0"/>
              <a:t>Add</a:t>
            </a:r>
            <a:r>
              <a:rPr lang="fr-BE" baseline="0" dirty="0" smtClean="0"/>
              <a:t> </a:t>
            </a:r>
            <a:r>
              <a:rPr lang="en-GB" sz="1200" b="1" dirty="0" smtClean="0"/>
              <a:t>and continued in 2012 </a:t>
            </a: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3</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BE" dirty="0" smtClean="0"/>
              <a:t>Change the </a:t>
            </a:r>
            <a:r>
              <a:rPr lang="fr-BE" dirty="0" err="1" smtClean="0"/>
              <a:t>text</a:t>
            </a:r>
            <a:r>
              <a:rPr lang="fr-BE" dirty="0" smtClean="0"/>
              <a:t> in </a:t>
            </a:r>
            <a:r>
              <a:rPr lang="fr-BE" dirty="0" err="1" smtClean="0"/>
              <a:t>red</a:t>
            </a:r>
            <a:endParaRPr lang="fr-B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21</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r" eaLnBrk="1" hangingPunct="1"/>
            <a:fld id="{11A73CCB-D378-4DA1-94E4-915E833C18DE}" type="slidenum">
              <a:rPr lang="en-US" sz="1200"/>
              <a:pPr algn="r" eaLnBrk="1" hangingPunct="1"/>
              <a:t>22</a:t>
            </a:fld>
            <a:endParaRPr lang="en-US" sz="1200"/>
          </a:p>
        </p:txBody>
      </p:sp>
      <p:sp>
        <p:nvSpPr>
          <p:cNvPr id="12291" name="Rectangle 2"/>
          <p:cNvSpPr>
            <a:spLocks noGrp="1" noRot="1" noChangeAspect="1" noChangeArrowheads="1" noTextEdit="1"/>
          </p:cNvSpPr>
          <p:nvPr>
            <p:ph type="sldImg"/>
          </p:nvPr>
        </p:nvSpPr>
        <p:spPr>
          <a:xfrm>
            <a:off x="917575" y="744538"/>
            <a:ext cx="4962525" cy="3722687"/>
          </a:xfrm>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06746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Change le &lt;&lt;</a:t>
            </a:r>
            <a:r>
              <a:rPr lang="fr-BE" dirty="0" smtClean="0"/>
              <a:t>are effective </a:t>
            </a:r>
            <a:r>
              <a:rPr lang="fr-BE" dirty="0" err="1" smtClean="0"/>
              <a:t>attendees</a:t>
            </a:r>
            <a:r>
              <a:rPr lang="en-GB" dirty="0" smtClean="0"/>
              <a:t>&gt;&gt;</a:t>
            </a: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4</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fr-BE" dirty="0" smtClean="0"/>
              <a:t>77% of registrations are </a:t>
            </a:r>
            <a:r>
              <a:rPr lang="fr-BE" dirty="0" err="1" smtClean="0"/>
              <a:t>converted</a:t>
            </a:r>
            <a:r>
              <a:rPr lang="fr-BE" dirty="0" smtClean="0"/>
              <a:t> </a:t>
            </a:r>
            <a:r>
              <a:rPr lang="fr-BE" dirty="0" err="1" smtClean="0"/>
              <a:t>into</a:t>
            </a:r>
            <a:r>
              <a:rPr lang="fr-BE" dirty="0" smtClean="0"/>
              <a:t> </a:t>
            </a:r>
            <a:r>
              <a:rPr lang="fr-BE" dirty="0" err="1" smtClean="0"/>
              <a:t>attendees</a:t>
            </a:r>
            <a:endParaRPr lang="fr-B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fr-B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5</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B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6</a:t>
            </a:fld>
            <a:endParaRPr lang="en-US"/>
          </a:p>
        </p:txBody>
      </p:sp>
    </p:spTree>
    <p:extLst>
      <p:ext uri="{BB962C8B-B14F-4D97-AF65-F5344CB8AC3E}">
        <p14:creationId xmlns:p14="http://schemas.microsoft.com/office/powerpoint/2010/main" val="1029448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fr-BE" dirty="0" smtClean="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7</a:t>
            </a:fld>
            <a:endParaRPr lang="en-US"/>
          </a:p>
        </p:txBody>
      </p:sp>
    </p:spTree>
    <p:extLst>
      <p:ext uri="{BB962C8B-B14F-4D97-AF65-F5344CB8AC3E}">
        <p14:creationId xmlns:p14="http://schemas.microsoft.com/office/powerpoint/2010/main" val="4021246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fr-BE" dirty="0" smtClean="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8</a:t>
            </a:fld>
            <a:endParaRPr lang="en-US"/>
          </a:p>
        </p:txBody>
      </p:sp>
    </p:spTree>
    <p:extLst>
      <p:ext uri="{BB962C8B-B14F-4D97-AF65-F5344CB8AC3E}">
        <p14:creationId xmlns:p14="http://schemas.microsoft.com/office/powerpoint/2010/main" val="402124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fr-BE" dirty="0" smtClean="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9</a:t>
            </a:fld>
            <a:endParaRPr lang="en-US"/>
          </a:p>
        </p:txBody>
      </p:sp>
    </p:spTree>
    <p:extLst>
      <p:ext uri="{BB962C8B-B14F-4D97-AF65-F5344CB8AC3E}">
        <p14:creationId xmlns:p14="http://schemas.microsoft.com/office/powerpoint/2010/main" val="4021246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7575" y="744538"/>
            <a:ext cx="4962525" cy="3722687"/>
          </a:xfrm>
        </p:spPr>
      </p:sp>
      <p:sp>
        <p:nvSpPr>
          <p:cNvPr id="3" name="Notes Placeholder 2"/>
          <p:cNvSpPr>
            <a:spLocks noGrp="1"/>
          </p:cNvSpPr>
          <p:nvPr>
            <p:ph type="body" idx="1"/>
          </p:nvPr>
        </p:nvSpPr>
        <p:spPr/>
        <p:txBody>
          <a:bodyPr/>
          <a:lstStyle/>
          <a:p>
            <a:endParaRPr lang="fr-BE" dirty="0" smtClean="0"/>
          </a:p>
        </p:txBody>
      </p:sp>
      <p:sp>
        <p:nvSpPr>
          <p:cNvPr id="4" name="Slide Number Placeholder 3"/>
          <p:cNvSpPr>
            <a:spLocks noGrp="1"/>
          </p:cNvSpPr>
          <p:nvPr>
            <p:ph type="sldNum" sz="quarter" idx="10"/>
          </p:nvPr>
        </p:nvSpPr>
        <p:spPr/>
        <p:txBody>
          <a:bodyPr/>
          <a:lstStyle/>
          <a:p>
            <a:pPr>
              <a:defRPr/>
            </a:pPr>
            <a:fld id="{4AE6E08A-1952-4521-8E9D-4FF1B44792FE}" type="slidenum">
              <a:rPr lang="en-US" smtClean="0"/>
              <a:pPr>
                <a:defRPr/>
              </a:pPr>
              <a:t>10</a:t>
            </a:fld>
            <a:endParaRPr lang="en-US"/>
          </a:p>
        </p:txBody>
      </p:sp>
    </p:spTree>
    <p:extLst>
      <p:ext uri="{BB962C8B-B14F-4D97-AF65-F5344CB8AC3E}">
        <p14:creationId xmlns:p14="http://schemas.microsoft.com/office/powerpoint/2010/main" val="4021246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GB"/>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GB"/>
          </a:p>
        </p:txBody>
      </p:sp>
    </p:spTree>
    <p:extLst>
      <p:ext uri="{BB962C8B-B14F-4D97-AF65-F5344CB8AC3E}">
        <p14:creationId xmlns:p14="http://schemas.microsoft.com/office/powerpoint/2010/main" val="1214958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379560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en-GB"/>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1682048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FAE36119-C861-41A8-93B3-032ED2ACF009}" type="datetimeFigureOut">
              <a:rPr lang="en-GB"/>
              <a:pPr>
                <a:defRPr/>
              </a:pPr>
              <a:t>12/12/2013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6737A82-8304-4C07-89A6-7AA185DD3D30}" type="slidenum">
              <a:rPr lang="en-GB"/>
              <a:pPr>
                <a:defRPr/>
              </a:pPr>
              <a:t>‹#›</a:t>
            </a:fld>
            <a:endParaRPr lang="en-GB"/>
          </a:p>
        </p:txBody>
      </p:sp>
    </p:spTree>
    <p:extLst>
      <p:ext uri="{BB962C8B-B14F-4D97-AF65-F5344CB8AC3E}">
        <p14:creationId xmlns:p14="http://schemas.microsoft.com/office/powerpoint/2010/main" val="3596193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48589E37-A3BF-4FFA-9066-96AFBFB1E4F4}" type="datetimeFigureOut">
              <a:rPr lang="en-GB"/>
              <a:pPr>
                <a:defRPr/>
              </a:pPr>
              <a:t>12/12/2013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88CA476-B6DB-4E4F-91A5-3329E5284BF3}" type="slidenum">
              <a:rPr lang="en-GB"/>
              <a:pPr>
                <a:defRPr/>
              </a:pPr>
              <a:t>‹#›</a:t>
            </a:fld>
            <a:endParaRPr lang="en-GB"/>
          </a:p>
        </p:txBody>
      </p:sp>
    </p:spTree>
    <p:extLst>
      <p:ext uri="{BB962C8B-B14F-4D97-AF65-F5344CB8AC3E}">
        <p14:creationId xmlns:p14="http://schemas.microsoft.com/office/powerpoint/2010/main" val="1819918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60E0541-F62C-4F46-8E4F-FFBBF2FFFF60}" type="datetimeFigureOut">
              <a:rPr lang="en-GB"/>
              <a:pPr>
                <a:defRPr/>
              </a:pPr>
              <a:t>12/12/2013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C1B79E22-BD58-40A2-9FB8-476B8911FBEE}" type="slidenum">
              <a:rPr lang="en-GB"/>
              <a:pPr>
                <a:defRPr/>
              </a:pPr>
              <a:t>‹#›</a:t>
            </a:fld>
            <a:endParaRPr lang="en-GB"/>
          </a:p>
        </p:txBody>
      </p:sp>
    </p:spTree>
    <p:extLst>
      <p:ext uri="{BB962C8B-B14F-4D97-AF65-F5344CB8AC3E}">
        <p14:creationId xmlns:p14="http://schemas.microsoft.com/office/powerpoint/2010/main" val="230330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B1850101-9A05-4D16-A768-4EC2DC69D0A3}" type="datetimeFigureOut">
              <a:rPr lang="en-GB"/>
              <a:pPr>
                <a:defRPr/>
              </a:pPr>
              <a:t>12/12/2013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1AC50F70-ED7A-41C8-A8FB-D5AAA0A1E67D}" type="slidenum">
              <a:rPr lang="en-GB"/>
              <a:pPr>
                <a:defRPr/>
              </a:pPr>
              <a:t>‹#›</a:t>
            </a:fld>
            <a:endParaRPr lang="en-GB"/>
          </a:p>
        </p:txBody>
      </p:sp>
    </p:spTree>
    <p:extLst>
      <p:ext uri="{BB962C8B-B14F-4D97-AF65-F5344CB8AC3E}">
        <p14:creationId xmlns:p14="http://schemas.microsoft.com/office/powerpoint/2010/main" val="835579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11A428B2-8CA2-4080-8ED1-5E3683F35A9A}" type="datetimeFigureOut">
              <a:rPr lang="en-GB"/>
              <a:pPr>
                <a:defRPr/>
              </a:pPr>
              <a:t>12/12/2013</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3B304103-9898-443C-B88B-C59D08E4638D}" type="slidenum">
              <a:rPr lang="en-GB"/>
              <a:pPr>
                <a:defRPr/>
              </a:pPr>
              <a:t>‹#›</a:t>
            </a:fld>
            <a:endParaRPr lang="en-GB"/>
          </a:p>
        </p:txBody>
      </p:sp>
    </p:spTree>
    <p:extLst>
      <p:ext uri="{BB962C8B-B14F-4D97-AF65-F5344CB8AC3E}">
        <p14:creationId xmlns:p14="http://schemas.microsoft.com/office/powerpoint/2010/main" val="2385024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7FC6E501-96DD-41E9-8CE8-3D626178F822}" type="datetimeFigureOut">
              <a:rPr lang="en-GB"/>
              <a:pPr>
                <a:defRPr/>
              </a:pPr>
              <a:t>12/12/2013</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68FCF461-C314-40BE-AAAC-7EB44F7BFF9D}" type="slidenum">
              <a:rPr lang="en-GB"/>
              <a:pPr>
                <a:defRPr/>
              </a:pPr>
              <a:t>‹#›</a:t>
            </a:fld>
            <a:endParaRPr lang="en-GB"/>
          </a:p>
        </p:txBody>
      </p:sp>
    </p:spTree>
    <p:extLst>
      <p:ext uri="{BB962C8B-B14F-4D97-AF65-F5344CB8AC3E}">
        <p14:creationId xmlns:p14="http://schemas.microsoft.com/office/powerpoint/2010/main" val="352186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E568D5-449D-4359-B8F6-15DB8C3D6B62}" type="datetimeFigureOut">
              <a:rPr lang="en-GB"/>
              <a:pPr>
                <a:defRPr/>
              </a:pPr>
              <a:t>12/12/2013</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894EC25C-0FCA-42D6-81F9-8E0714742D8B}" type="slidenum">
              <a:rPr lang="en-GB"/>
              <a:pPr>
                <a:defRPr/>
              </a:pPr>
              <a:t>‹#›</a:t>
            </a:fld>
            <a:endParaRPr lang="en-GB"/>
          </a:p>
        </p:txBody>
      </p:sp>
    </p:spTree>
    <p:extLst>
      <p:ext uri="{BB962C8B-B14F-4D97-AF65-F5344CB8AC3E}">
        <p14:creationId xmlns:p14="http://schemas.microsoft.com/office/powerpoint/2010/main" val="32464899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53F8A11-8E8F-47C6-8D1F-814BE13831B9}" type="datetimeFigureOut">
              <a:rPr lang="en-GB"/>
              <a:pPr>
                <a:defRPr/>
              </a:pPr>
              <a:t>12/12/2013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AF2F58F-B9BC-4A8E-8C69-CE788BBE94BF}" type="slidenum">
              <a:rPr lang="en-GB"/>
              <a:pPr>
                <a:defRPr/>
              </a:pPr>
              <a:t>‹#›</a:t>
            </a:fld>
            <a:endParaRPr lang="en-GB"/>
          </a:p>
        </p:txBody>
      </p:sp>
    </p:spTree>
    <p:extLst>
      <p:ext uri="{BB962C8B-B14F-4D97-AF65-F5344CB8AC3E}">
        <p14:creationId xmlns:p14="http://schemas.microsoft.com/office/powerpoint/2010/main" val="259244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11740059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CFBB7FA-463B-4B38-8238-FEF099F9C7B8}" type="datetimeFigureOut">
              <a:rPr lang="en-GB"/>
              <a:pPr>
                <a:defRPr/>
              </a:pPr>
              <a:t>12/12/2013</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FEED816-4909-4F5D-B7F0-E9830D1661FF}" type="slidenum">
              <a:rPr lang="en-GB"/>
              <a:pPr>
                <a:defRPr/>
              </a:pPr>
              <a:t>‹#›</a:t>
            </a:fld>
            <a:endParaRPr lang="en-GB"/>
          </a:p>
        </p:txBody>
      </p:sp>
    </p:spTree>
    <p:extLst>
      <p:ext uri="{BB962C8B-B14F-4D97-AF65-F5344CB8AC3E}">
        <p14:creationId xmlns:p14="http://schemas.microsoft.com/office/powerpoint/2010/main" val="36294329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1EFE6D7B-E744-4DC0-9261-24EEEADC42C9}" type="datetimeFigureOut">
              <a:rPr lang="en-GB"/>
              <a:pPr>
                <a:defRPr/>
              </a:pPr>
              <a:t>12/12/2013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10441AB-9625-44E2-97C9-DDDDDE96F209}" type="slidenum">
              <a:rPr lang="en-GB"/>
              <a:pPr>
                <a:defRPr/>
              </a:pPr>
              <a:t>‹#›</a:t>
            </a:fld>
            <a:endParaRPr lang="en-GB"/>
          </a:p>
        </p:txBody>
      </p:sp>
    </p:spTree>
    <p:extLst>
      <p:ext uri="{BB962C8B-B14F-4D97-AF65-F5344CB8AC3E}">
        <p14:creationId xmlns:p14="http://schemas.microsoft.com/office/powerpoint/2010/main" val="3154785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3727CE46-10B4-476C-B885-F05EB16E7317}" type="datetimeFigureOut">
              <a:rPr lang="en-GB"/>
              <a:pPr>
                <a:defRPr/>
              </a:pPr>
              <a:t>12/12/2013</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9640C23-6649-4312-9FDF-B8E03FEC35A8}" type="slidenum">
              <a:rPr lang="en-GB"/>
              <a:pPr>
                <a:defRPr/>
              </a:pPr>
              <a:t>‹#›</a:t>
            </a:fld>
            <a:endParaRPr lang="en-GB"/>
          </a:p>
        </p:txBody>
      </p:sp>
    </p:spTree>
    <p:extLst>
      <p:ext uri="{BB962C8B-B14F-4D97-AF65-F5344CB8AC3E}">
        <p14:creationId xmlns:p14="http://schemas.microsoft.com/office/powerpoint/2010/main" val="3736625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GB"/>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Tree>
    <p:extLst>
      <p:ext uri="{BB962C8B-B14F-4D97-AF65-F5344CB8AC3E}">
        <p14:creationId xmlns:p14="http://schemas.microsoft.com/office/powerpoint/2010/main" val="384286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3155325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en-GB"/>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extLst>
      <p:ext uri="{BB962C8B-B14F-4D97-AF65-F5344CB8AC3E}">
        <p14:creationId xmlns:p14="http://schemas.microsoft.com/office/powerpoint/2010/main" val="69150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GB"/>
          </a:p>
        </p:txBody>
      </p:sp>
    </p:spTree>
    <p:extLst>
      <p:ext uri="{BB962C8B-B14F-4D97-AF65-F5344CB8AC3E}">
        <p14:creationId xmlns:p14="http://schemas.microsoft.com/office/powerpoint/2010/main" val="32056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61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GB"/>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1117586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GB"/>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3526319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Rectangle 5"/>
          <p:cNvSpPr>
            <a:spLocks noChangeArrowheads="1"/>
          </p:cNvSpPr>
          <p:nvPr userDrawn="1"/>
        </p:nvSpPr>
        <p:spPr bwMode="auto">
          <a:xfrm>
            <a:off x="153988" y="179388"/>
            <a:ext cx="8836025" cy="6497637"/>
          </a:xfrm>
          <a:prstGeom prst="rect">
            <a:avLst/>
          </a:prstGeom>
          <a:gradFill rotWithShape="1">
            <a:gsLst>
              <a:gs pos="0">
                <a:srgbClr val="EAEAEA"/>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defRPr/>
            </a:pPr>
            <a:endParaRPr lang="en-GB"/>
          </a:p>
        </p:txBody>
      </p:sp>
      <p:sp>
        <p:nvSpPr>
          <p:cNvPr id="7" name="Rectangle 6"/>
          <p:cNvSpPr/>
          <p:nvPr userDrawn="1"/>
        </p:nvSpPr>
        <p:spPr>
          <a:xfrm>
            <a:off x="0" y="5891213"/>
            <a:ext cx="9144000" cy="966787"/>
          </a:xfrm>
          <a:prstGeom prst="rect">
            <a:avLst/>
          </a:prstGeom>
          <a:solidFill>
            <a:schemeClr val="tx1"/>
          </a:solidFill>
          <a:ln>
            <a:solidFill>
              <a:schemeClr val="bg1"/>
            </a:solidFill>
          </a:ln>
        </p:spPr>
        <p:style>
          <a:lnRef idx="2">
            <a:schemeClr val="accent1">
              <a:shade val="50000"/>
            </a:schemeClr>
          </a:lnRef>
          <a:fillRef idx="1001">
            <a:schemeClr val="lt1"/>
          </a:fillRef>
          <a:effectRef idx="0">
            <a:schemeClr val="accent1"/>
          </a:effectRef>
          <a:fontRef idx="minor">
            <a:schemeClr val="lt1"/>
          </a:fontRef>
        </p:style>
        <p:txBody>
          <a:bodyPr anchor="ctr"/>
          <a:lstStyle/>
          <a:p>
            <a:pPr algn="ctr">
              <a:defRPr/>
            </a:pPr>
            <a:endParaRPr lang="en-GB"/>
          </a:p>
        </p:txBody>
      </p:sp>
      <p:pic>
        <p:nvPicPr>
          <p:cNvPr id="9" name="Picture 3" descr="C:\Users\wansorge\Pictures\CLUSIL_WGISM.gif"/>
          <p:cNvPicPr>
            <a:picLocks noChangeAspect="1" noChangeArrowheads="1"/>
          </p:cNvPicPr>
          <p:nvPr userDrawn="1"/>
        </p:nvPicPr>
        <p:blipFill>
          <a:blip r:embed="rId13">
            <a:extLst/>
          </a:blip>
          <a:srcRect/>
          <a:stretch>
            <a:fillRect/>
          </a:stretch>
        </p:blipFill>
        <p:spPr bwMode="auto">
          <a:xfrm>
            <a:off x="8177850" y="6018987"/>
            <a:ext cx="713580" cy="6954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rtl="0" eaLnBrk="0" fontAlgn="base" hangingPunct="0">
        <a:spcBef>
          <a:spcPct val="0"/>
        </a:spcBef>
        <a:spcAft>
          <a:spcPct val="0"/>
        </a:spcAft>
        <a:defRPr sz="440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34" charset="-128"/>
        </a:defRPr>
      </a:lvl2pPr>
      <a:lvl3pPr algn="ctr" rtl="0" eaLnBrk="0" fontAlgn="base" hangingPunct="0">
        <a:spcBef>
          <a:spcPct val="0"/>
        </a:spcBef>
        <a:spcAft>
          <a:spcPct val="0"/>
        </a:spcAft>
        <a:defRPr sz="4400">
          <a:solidFill>
            <a:schemeClr val="tx2"/>
          </a:solidFill>
          <a:latin typeface="Arial" charset="0"/>
          <a:ea typeface="ＭＳ Ｐゴシック" pitchFamily="34" charset="-128"/>
        </a:defRPr>
      </a:lvl3pPr>
      <a:lvl4pPr algn="ctr" rtl="0" eaLnBrk="0" fontAlgn="base" hangingPunct="0">
        <a:spcBef>
          <a:spcPct val="0"/>
        </a:spcBef>
        <a:spcAft>
          <a:spcPct val="0"/>
        </a:spcAft>
        <a:defRPr sz="4400">
          <a:solidFill>
            <a:schemeClr val="tx2"/>
          </a:solidFill>
          <a:latin typeface="Arial" charset="0"/>
          <a:ea typeface="ＭＳ Ｐゴシック" pitchFamily="34" charset="-128"/>
        </a:defRPr>
      </a:lvl4pPr>
      <a:lvl5pPr algn="ctr" rtl="0" eaLnBrk="0" fontAlgn="base" hangingPunct="0">
        <a:spcBef>
          <a:spcPct val="0"/>
        </a:spcBef>
        <a:spcAft>
          <a:spcPct val="0"/>
        </a:spcAft>
        <a:defRPr sz="4400">
          <a:solidFill>
            <a:schemeClr val="tx2"/>
          </a:solidFill>
          <a:latin typeface="Arial" charset="0"/>
          <a:ea typeface="ＭＳ Ｐゴシック" pitchFamily="34"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F8DD00D-1452-4394-A408-57D3EDFEF7C5}" type="datetimeFigureOut">
              <a:rPr lang="en-GB"/>
              <a:pPr>
                <a:defRPr/>
              </a:pPr>
              <a:t>12/12/2013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2E78117-C567-4D76-A77C-A1B04C497048}"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gif"/><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48" y="996603"/>
            <a:ext cx="5372100" cy="1885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5" name="Text Box 10"/>
          <p:cNvSpPr txBox="1">
            <a:spLocks noChangeArrowheads="1"/>
          </p:cNvSpPr>
          <p:nvPr/>
        </p:nvSpPr>
        <p:spPr bwMode="auto">
          <a:xfrm>
            <a:off x="2168525" y="1306513"/>
            <a:ext cx="480695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sz="3600" b="1" dirty="0">
                <a:solidFill>
                  <a:schemeClr val="bg1"/>
                </a:solidFill>
              </a:rPr>
              <a:t>WG ISM</a:t>
            </a:r>
          </a:p>
          <a:p>
            <a:pPr algn="ctr" eaLnBrk="1" hangingPunct="1"/>
            <a:endParaRPr lang="en-US" sz="2000" b="1" dirty="0">
              <a:solidFill>
                <a:schemeClr val="bg1"/>
              </a:solidFill>
            </a:endParaRPr>
          </a:p>
          <a:p>
            <a:pPr algn="ctr" eaLnBrk="1" hangingPunct="1"/>
            <a:r>
              <a:rPr lang="en-US" sz="2000" b="1" dirty="0">
                <a:solidFill>
                  <a:schemeClr val="bg1"/>
                </a:solidFill>
              </a:rPr>
              <a:t>Information Security Management</a:t>
            </a:r>
          </a:p>
        </p:txBody>
      </p:sp>
      <p:sp>
        <p:nvSpPr>
          <p:cNvPr id="3076" name="Text Box 10"/>
          <p:cNvSpPr txBox="1">
            <a:spLocks noChangeArrowheads="1"/>
          </p:cNvSpPr>
          <p:nvPr/>
        </p:nvSpPr>
        <p:spPr bwMode="auto">
          <a:xfrm>
            <a:off x="0" y="299085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sz="2400" b="1" dirty="0" smtClean="0"/>
              <a:t>  Activities of                      Outlook for </a:t>
            </a:r>
            <a:endParaRPr lang="en-US" sz="2400" b="1" dirty="0"/>
          </a:p>
        </p:txBody>
      </p:sp>
      <p:sp>
        <p:nvSpPr>
          <p:cNvPr id="3077" name="Rectangle 15"/>
          <p:cNvSpPr>
            <a:spLocks noChangeArrowheads="1"/>
          </p:cNvSpPr>
          <p:nvPr/>
        </p:nvSpPr>
        <p:spPr bwMode="auto">
          <a:xfrm>
            <a:off x="0" y="6267450"/>
            <a:ext cx="91440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80000"/>
              </a:lnSpc>
              <a:spcBef>
                <a:spcPct val="20000"/>
              </a:spcBef>
              <a:buClr>
                <a:schemeClr val="bg2"/>
              </a:buClr>
              <a:buSzPct val="75000"/>
              <a:buFont typeface="Wingdings" pitchFamily="2" charset="2"/>
              <a:buNone/>
            </a:pPr>
            <a:r>
              <a:rPr lang="fr-CH" dirty="0">
                <a:solidFill>
                  <a:schemeClr val="bg1"/>
                </a:solidFill>
              </a:rPr>
              <a:t>http://www.clusil.lu/</a:t>
            </a:r>
            <a:endParaRPr lang="en-GB" dirty="0">
              <a:solidFill>
                <a:schemeClr val="bg1"/>
              </a:solidFill>
            </a:endParaRPr>
          </a:p>
        </p:txBody>
      </p:sp>
      <p:sp>
        <p:nvSpPr>
          <p:cNvPr id="2" name="AutoShape 2" descr="Happy New Year 2014 Wallpapers"/>
          <p:cNvSpPr>
            <a:spLocks noChangeAspect="1" noChangeArrowheads="1"/>
          </p:cNvSpPr>
          <p:nvPr/>
        </p:nvSpPr>
        <p:spPr bwMode="auto">
          <a:xfrm>
            <a:off x="155575" y="-8572500"/>
            <a:ext cx="28575000" cy="178593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 name="AutoShape 5" descr="http://wwwf.imperial.ac.uk/blog/msc/files/2013/01/2013_new_year.jpeg"/>
          <p:cNvSpPr>
            <a:spLocks noChangeAspect="1" noChangeArrowheads="1"/>
          </p:cNvSpPr>
          <p:nvPr/>
        </p:nvSpPr>
        <p:spPr bwMode="auto">
          <a:xfrm>
            <a:off x="155575" y="-4548188"/>
            <a:ext cx="15173325" cy="94869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8099" y="3453263"/>
            <a:ext cx="1479600" cy="924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68525" y="3452813"/>
            <a:ext cx="1480320" cy="92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12" name="Picture 3" descr="C:\Users\wansorge\Pictures\CLUSIL_WGISM.gif"/>
          <p:cNvPicPr>
            <a:picLocks noChangeAspect="1" noChangeArrowheads="1"/>
          </p:cNvPicPr>
          <p:nvPr/>
        </p:nvPicPr>
        <p:blipFill>
          <a:blip r:embed="rId6">
            <a:extLst/>
          </a:blip>
          <a:srcRect/>
          <a:stretch>
            <a:fillRect/>
          </a:stretch>
        </p:blipFill>
        <p:spPr bwMode="auto">
          <a:xfrm>
            <a:off x="4138011" y="4391592"/>
            <a:ext cx="1122737" cy="10942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1"/>
          <p:cNvSpPr txBox="1">
            <a:spLocks noChangeArrowheads="1"/>
          </p:cNvSpPr>
          <p:nvPr/>
        </p:nvSpPr>
        <p:spPr bwMode="auto">
          <a:xfrm>
            <a:off x="303213" y="280988"/>
            <a:ext cx="7639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defRPr/>
            </a:pPr>
            <a:r>
              <a:rPr lang="de-DE" sz="2400" b="1" dirty="0"/>
              <a:t>WG ISM Working Sessions 2013</a:t>
            </a:r>
          </a:p>
          <a:p>
            <a:pPr marL="0" lvl="0" indent="0" algn="just" eaLnBrk="1" hangingPunct="1">
              <a:defRPr/>
            </a:pPr>
            <a:endParaRPr lang="de-DE" sz="2400" b="1" dirty="0">
              <a:solidFill>
                <a:srgbClr val="000000"/>
              </a:solidFill>
            </a:endParaRPr>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8" name="Text Box 11"/>
          <p:cNvSpPr txBox="1">
            <a:spLocks noChangeArrowheads="1"/>
          </p:cNvSpPr>
          <p:nvPr/>
        </p:nvSpPr>
        <p:spPr bwMode="auto">
          <a:xfrm>
            <a:off x="555625" y="865188"/>
            <a:ext cx="8174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fr-BE" sz="2400" b="1" dirty="0" smtClean="0"/>
              <a:t>@</a:t>
            </a:r>
            <a:r>
              <a:rPr lang="fr-BE" sz="2400" b="1" dirty="0" err="1" smtClean="0"/>
              <a:t>allSpeakers</a:t>
            </a:r>
            <a:r>
              <a:rPr lang="fr-BE" sz="2400" b="1" dirty="0" smtClean="0"/>
              <a:t>: </a:t>
            </a:r>
            <a:r>
              <a:rPr lang="fr-BE" sz="2400" b="1" dirty="0" err="1" smtClean="0"/>
              <a:t>Thank</a:t>
            </a:r>
            <a:r>
              <a:rPr lang="fr-BE" sz="2400" b="1" dirty="0" smtClean="0"/>
              <a:t> </a:t>
            </a:r>
            <a:r>
              <a:rPr lang="fr-BE" sz="2400" b="1" dirty="0" err="1" smtClean="0"/>
              <a:t>you</a:t>
            </a:r>
            <a:r>
              <a:rPr lang="fr-BE" sz="2400" b="1" dirty="0" smtClean="0"/>
              <a:t> </a:t>
            </a:r>
            <a:r>
              <a:rPr lang="fr-BE" sz="2400" b="1" dirty="0" err="1" smtClean="0"/>
              <a:t>very</a:t>
            </a:r>
            <a:r>
              <a:rPr lang="fr-BE" sz="2400" b="1" dirty="0" smtClean="0"/>
              <a:t> </a:t>
            </a:r>
            <a:r>
              <a:rPr lang="fr-BE" sz="2400" b="1" dirty="0" err="1" smtClean="0"/>
              <a:t>much</a:t>
            </a:r>
            <a:r>
              <a:rPr lang="fr-BE" sz="2400" b="1" dirty="0" smtClean="0"/>
              <a:t> for </a:t>
            </a:r>
            <a:r>
              <a:rPr lang="fr-BE" sz="2400" b="1" dirty="0" err="1" smtClean="0"/>
              <a:t>your</a:t>
            </a:r>
            <a:r>
              <a:rPr lang="fr-BE" sz="2400" b="1" dirty="0" smtClean="0"/>
              <a:t> support</a:t>
            </a:r>
            <a:endParaRPr lang="en-US" b="1" dirty="0" smtClean="0"/>
          </a:p>
        </p:txBody>
      </p:sp>
      <p:sp>
        <p:nvSpPr>
          <p:cNvPr id="2" name="AutoShape 2" descr="http://trialx.com/curetalk/wp-content/blogs.dir/7/files/2011/05/diseases/Clap-1.jpg"/>
          <p:cNvSpPr>
            <a:spLocks noChangeAspect="1" noChangeArrowheads="1"/>
          </p:cNvSpPr>
          <p:nvPr/>
        </p:nvSpPr>
        <p:spPr bwMode="auto">
          <a:xfrm>
            <a:off x="155575" y="-1943100"/>
            <a:ext cx="2933700" cy="404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013" y="1470932"/>
            <a:ext cx="2847975" cy="39814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65540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1"/>
          <p:cNvSpPr txBox="1">
            <a:spLocks noChangeArrowheads="1"/>
          </p:cNvSpPr>
          <p:nvPr/>
        </p:nvSpPr>
        <p:spPr bwMode="auto">
          <a:xfrm>
            <a:off x="303213" y="280988"/>
            <a:ext cx="7639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defRPr/>
            </a:pPr>
            <a:r>
              <a:rPr lang="de-DE" sz="2400" b="1" dirty="0"/>
              <a:t>WG ISM Working Sessions 2013</a:t>
            </a:r>
          </a:p>
          <a:p>
            <a:pPr marL="0" lvl="0" indent="0" algn="just" eaLnBrk="1" hangingPunct="1">
              <a:defRPr/>
            </a:pPr>
            <a:endParaRPr lang="de-DE" sz="2400" b="1" dirty="0">
              <a:solidFill>
                <a:srgbClr val="000000"/>
              </a:solidFill>
            </a:endParaRPr>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8" name="Text Box 11"/>
          <p:cNvSpPr txBox="1">
            <a:spLocks noChangeArrowheads="1"/>
          </p:cNvSpPr>
          <p:nvPr/>
        </p:nvSpPr>
        <p:spPr bwMode="auto">
          <a:xfrm>
            <a:off x="555625" y="865188"/>
            <a:ext cx="7639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fr-BE" sz="2400" b="1" dirty="0" smtClean="0"/>
              <a:t>@</a:t>
            </a:r>
            <a:r>
              <a:rPr lang="fr-BE" sz="2400" b="1" dirty="0" err="1" smtClean="0"/>
              <a:t>allAttendees</a:t>
            </a:r>
            <a:r>
              <a:rPr lang="fr-BE" sz="2400" b="1" dirty="0" smtClean="0"/>
              <a:t>: </a:t>
            </a:r>
            <a:r>
              <a:rPr lang="fr-BE" sz="2400" b="1" dirty="0" err="1" smtClean="0"/>
              <a:t>Thank</a:t>
            </a:r>
            <a:r>
              <a:rPr lang="fr-BE" sz="2400" b="1" dirty="0" smtClean="0"/>
              <a:t> </a:t>
            </a:r>
            <a:r>
              <a:rPr lang="fr-BE" sz="2400" b="1" dirty="0" err="1" smtClean="0"/>
              <a:t>you</a:t>
            </a:r>
            <a:r>
              <a:rPr lang="fr-BE" sz="2400" b="1" dirty="0" smtClean="0"/>
              <a:t> for </a:t>
            </a:r>
            <a:r>
              <a:rPr lang="fr-BE" sz="2400" b="1" dirty="0" err="1" smtClean="0"/>
              <a:t>your</a:t>
            </a:r>
            <a:r>
              <a:rPr lang="fr-BE" sz="2400" b="1" dirty="0" smtClean="0"/>
              <a:t> confidence</a:t>
            </a:r>
            <a:endParaRPr lang="en-US" b="1" dirty="0" smtClean="0"/>
          </a:p>
        </p:txBody>
      </p:sp>
      <p:sp>
        <p:nvSpPr>
          <p:cNvPr id="2" name="AutoShape 2" descr="http://trialx.com/curetalk/wp-content/blogs.dir/7/files/2011/05/diseases/Clap-1.jpg"/>
          <p:cNvSpPr>
            <a:spLocks noChangeAspect="1" noChangeArrowheads="1"/>
          </p:cNvSpPr>
          <p:nvPr/>
        </p:nvSpPr>
        <p:spPr bwMode="auto">
          <a:xfrm>
            <a:off x="155575" y="-1943100"/>
            <a:ext cx="2933700" cy="404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013" y="1470932"/>
            <a:ext cx="2847975" cy="39814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8423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Mobile Security </a:t>
            </a:r>
            <a:r>
              <a:rPr lang="en-US" sz="2400" b="1" dirty="0" smtClean="0"/>
              <a:t>Deliverable</a:t>
            </a:r>
            <a:endParaRPr lang="en-US"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942520" y="890587"/>
            <a:ext cx="7193871" cy="830997"/>
          </a:xfrm>
          <a:prstGeom prst="rect">
            <a:avLst/>
          </a:prstGeom>
          <a:solidFill>
            <a:srgbClr val="155720"/>
          </a:solidFill>
          <a:ln>
            <a:noFill/>
          </a:ln>
          <a:effectLs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ctr" eaLnBrk="1" hangingPunct="1"/>
            <a:r>
              <a:rPr lang="en-GB" sz="2400" b="1" i="1" dirty="0">
                <a:solidFill>
                  <a:schemeClr val="bg1"/>
                </a:solidFill>
              </a:rPr>
              <a:t>How to Use Smartphones and Tablets securely in a Corporate </a:t>
            </a:r>
            <a:r>
              <a:rPr lang="en-GB" sz="2400" b="1" i="1" dirty="0" smtClean="0">
                <a:solidFill>
                  <a:schemeClr val="bg1"/>
                </a:solidFill>
              </a:rPr>
              <a:t>Environment</a:t>
            </a:r>
          </a:p>
        </p:txBody>
      </p:sp>
      <p:sp>
        <p:nvSpPr>
          <p:cNvPr id="11" name="Text Box 11"/>
          <p:cNvSpPr txBox="1">
            <a:spLocks noChangeArrowheads="1"/>
          </p:cNvSpPr>
          <p:nvPr/>
        </p:nvSpPr>
        <p:spPr bwMode="auto">
          <a:xfrm>
            <a:off x="942520" y="2343815"/>
            <a:ext cx="7193871"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ctr" eaLnBrk="1" hangingPunct="1"/>
            <a:r>
              <a:rPr lang="en-GB" sz="3200" b="1" dirty="0" smtClean="0"/>
              <a:t>Current Status</a:t>
            </a:r>
          </a:p>
          <a:p>
            <a:pPr marL="285750" indent="-285750" algn="just" eaLnBrk="1" hangingPunct="1">
              <a:lnSpc>
                <a:spcPct val="200000"/>
              </a:lnSpc>
              <a:buFont typeface="Arial" pitchFamily="34" charset="0"/>
              <a:buChar char="•"/>
            </a:pPr>
            <a:r>
              <a:rPr lang="en-GB" sz="2000" dirty="0" smtClean="0"/>
              <a:t>Finalised and at the Board for review and approval</a:t>
            </a:r>
          </a:p>
          <a:p>
            <a:pPr marL="285750" indent="-285750" algn="just" eaLnBrk="1" hangingPunct="1">
              <a:lnSpc>
                <a:spcPct val="150000"/>
              </a:lnSpc>
              <a:buFont typeface="Arial" pitchFamily="34" charset="0"/>
              <a:buChar char="•"/>
            </a:pPr>
            <a:r>
              <a:rPr lang="en-GB" sz="2000" dirty="0" smtClean="0"/>
              <a:t>Some delay but high quality deliverable</a:t>
            </a:r>
          </a:p>
          <a:p>
            <a:pPr marL="850900" lvl="1" algn="just" eaLnBrk="1" hangingPunct="1">
              <a:lnSpc>
                <a:spcPct val="150000"/>
              </a:lnSpc>
              <a:buFont typeface="Arial" pitchFamily="34" charset="0"/>
              <a:buChar char="•"/>
            </a:pPr>
            <a:r>
              <a:rPr lang="en-GB" dirty="0" smtClean="0"/>
              <a:t>Initially planned to deliver in 2012 but delayed</a:t>
            </a:r>
          </a:p>
        </p:txBody>
      </p:sp>
    </p:spTree>
    <p:extLst>
      <p:ext uri="{BB962C8B-B14F-4D97-AF65-F5344CB8AC3E}">
        <p14:creationId xmlns:p14="http://schemas.microsoft.com/office/powerpoint/2010/main" val="3116831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Mobile Security </a:t>
            </a:r>
            <a:r>
              <a:rPr lang="en-US" sz="2400" b="1" dirty="0" smtClean="0"/>
              <a:t>Deliverable</a:t>
            </a:r>
            <a:endParaRPr lang="en-US"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4" name="Text Box 11"/>
          <p:cNvSpPr txBox="1">
            <a:spLocks noChangeArrowheads="1"/>
          </p:cNvSpPr>
          <p:nvPr/>
        </p:nvSpPr>
        <p:spPr bwMode="auto">
          <a:xfrm>
            <a:off x="932955" y="2071568"/>
            <a:ext cx="6379565"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285750" lvl="0" indent="-285750" algn="just" eaLnBrk="1" hangingPunct="1">
              <a:buFont typeface="Arial" pitchFamily="34" charset="0"/>
              <a:buChar char="•"/>
            </a:pPr>
            <a:r>
              <a:rPr lang="en-GB" dirty="0" smtClean="0"/>
              <a:t>A lot of working sessions since July </a:t>
            </a:r>
          </a:p>
          <a:p>
            <a:pPr marL="285750" lvl="0" indent="-285750" algn="just" eaLnBrk="1" hangingPunct="1">
              <a:lnSpc>
                <a:spcPct val="150000"/>
              </a:lnSpc>
              <a:buFont typeface="Arial" pitchFamily="34" charset="0"/>
              <a:buChar char="•"/>
            </a:pPr>
            <a:r>
              <a:rPr lang="en-GB" dirty="0" smtClean="0"/>
              <a:t>Numerous e-mail exchanged</a:t>
            </a:r>
            <a:endParaRPr lang="en-GB" sz="1000" dirty="0">
              <a:solidFill>
                <a:srgbClr val="000000"/>
              </a:solidFill>
            </a:endParaRPr>
          </a:p>
          <a:p>
            <a:pPr marL="285750" lvl="0" indent="-285750" algn="just" eaLnBrk="1" hangingPunct="1">
              <a:buFont typeface="Arial" pitchFamily="34" charset="0"/>
              <a:buChar char="•"/>
            </a:pPr>
            <a:r>
              <a:rPr lang="en-GB" dirty="0" smtClean="0"/>
              <a:t>Authors &amp; Contributors</a:t>
            </a:r>
            <a:endParaRPr lang="en-GB" dirty="0" smtClean="0">
              <a:solidFill>
                <a:srgbClr val="000000"/>
              </a:solidFill>
            </a:endParaRPr>
          </a:p>
          <a:p>
            <a:pPr marL="1079500" lvl="1">
              <a:lnSpc>
                <a:spcPct val="150000"/>
              </a:lnSpc>
              <a:buFont typeface="Courier New" panose="02070309020205020404" pitchFamily="49" charset="0"/>
              <a:buChar char="o"/>
            </a:pPr>
            <a:r>
              <a:rPr lang="en-GB" sz="1600" dirty="0" smtClean="0"/>
              <a:t>Werner </a:t>
            </a:r>
            <a:r>
              <a:rPr lang="en-GB" sz="1600" dirty="0"/>
              <a:t>ANSORGE</a:t>
            </a:r>
          </a:p>
          <a:p>
            <a:pPr marL="1079500" lvl="1">
              <a:buFont typeface="Courier New" panose="02070309020205020404" pitchFamily="49" charset="0"/>
              <a:buChar char="o"/>
            </a:pPr>
            <a:r>
              <a:rPr lang="en-GB" sz="1600" dirty="0"/>
              <a:t>Melanie CHEVALIER</a:t>
            </a:r>
          </a:p>
          <a:p>
            <a:pPr marL="1079500" lvl="1">
              <a:buFont typeface="Courier New" panose="02070309020205020404" pitchFamily="49" charset="0"/>
              <a:buChar char="o"/>
            </a:pPr>
            <a:r>
              <a:rPr lang="en-GB" sz="1600" dirty="0"/>
              <a:t>Adriana CULTRONE</a:t>
            </a:r>
          </a:p>
          <a:p>
            <a:pPr marL="1079500" lvl="1">
              <a:buFont typeface="Courier New" panose="02070309020205020404" pitchFamily="49" charset="0"/>
              <a:buChar char="o"/>
            </a:pPr>
            <a:r>
              <a:rPr lang="en-GB" sz="1600" dirty="0"/>
              <a:t>Myriam DJEROUNI</a:t>
            </a:r>
          </a:p>
          <a:p>
            <a:pPr marL="1079500" lvl="1">
              <a:buFont typeface="Courier New" panose="02070309020205020404" pitchFamily="49" charset="0"/>
              <a:buChar char="o"/>
            </a:pPr>
            <a:r>
              <a:rPr lang="en-GB" sz="1600" dirty="0"/>
              <a:t>Philippe HOUGARDY (guest speaker)</a:t>
            </a:r>
          </a:p>
          <a:p>
            <a:pPr marL="1079500" lvl="1">
              <a:buFont typeface="Courier New" panose="02070309020205020404" pitchFamily="49" charset="0"/>
              <a:buChar char="o"/>
            </a:pPr>
            <a:r>
              <a:rPr lang="en-GB" sz="1600" dirty="0"/>
              <a:t>Guy </a:t>
            </a:r>
            <a:r>
              <a:rPr lang="en-GB" sz="1600" dirty="0" smtClean="0"/>
              <a:t>ISLER</a:t>
            </a:r>
          </a:p>
          <a:p>
            <a:pPr marL="1079500" lvl="1">
              <a:buFont typeface="Courier New" panose="02070309020205020404" pitchFamily="49" charset="0"/>
              <a:buChar char="o"/>
            </a:pPr>
            <a:r>
              <a:rPr lang="en-GB" sz="1600" dirty="0" smtClean="0"/>
              <a:t>Serge MARELLI</a:t>
            </a:r>
          </a:p>
        </p:txBody>
      </p:sp>
      <p:sp>
        <p:nvSpPr>
          <p:cNvPr id="6" name="Text Box 11"/>
          <p:cNvSpPr txBox="1">
            <a:spLocks noChangeArrowheads="1"/>
          </p:cNvSpPr>
          <p:nvPr/>
        </p:nvSpPr>
        <p:spPr bwMode="auto">
          <a:xfrm>
            <a:off x="942520" y="890587"/>
            <a:ext cx="7193871" cy="830997"/>
          </a:xfrm>
          <a:prstGeom prst="rect">
            <a:avLst/>
          </a:prstGeom>
          <a:solidFill>
            <a:srgbClr val="155720"/>
          </a:solidFill>
          <a:ln>
            <a:noFill/>
          </a:ln>
          <a:effectLs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ctr" eaLnBrk="1" hangingPunct="1"/>
            <a:r>
              <a:rPr lang="en-GB" sz="2400" b="1" i="1" dirty="0">
                <a:solidFill>
                  <a:schemeClr val="bg1"/>
                </a:solidFill>
              </a:rPr>
              <a:t>How to Use Smartphones and Tablets securely in a Corporate </a:t>
            </a:r>
            <a:r>
              <a:rPr lang="en-GB" sz="2400" b="1" i="1" dirty="0" smtClean="0">
                <a:solidFill>
                  <a:schemeClr val="bg1"/>
                </a:solidFill>
              </a:rPr>
              <a:t>Environment</a:t>
            </a:r>
          </a:p>
        </p:txBody>
      </p:sp>
      <p:sp>
        <p:nvSpPr>
          <p:cNvPr id="9" name="Text Box 11"/>
          <p:cNvSpPr txBox="1">
            <a:spLocks noChangeArrowheads="1"/>
          </p:cNvSpPr>
          <p:nvPr/>
        </p:nvSpPr>
        <p:spPr bwMode="auto">
          <a:xfrm>
            <a:off x="5578772" y="3100675"/>
            <a:ext cx="637956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285750" indent="-285750">
              <a:buFont typeface="Courier New" panose="02070309020205020404" pitchFamily="49" charset="0"/>
              <a:buChar char="o"/>
            </a:pPr>
            <a:r>
              <a:rPr lang="en-GB" sz="1600" dirty="0" err="1" smtClean="0"/>
              <a:t>Cédric</a:t>
            </a:r>
            <a:r>
              <a:rPr lang="en-GB" sz="1600" dirty="0" smtClean="0"/>
              <a:t> </a:t>
            </a:r>
            <a:r>
              <a:rPr lang="en-GB" sz="1600" dirty="0"/>
              <a:t>MAUNY</a:t>
            </a:r>
          </a:p>
          <a:p>
            <a:pPr marL="285750" indent="-285750">
              <a:buFont typeface="Courier New" panose="02070309020205020404" pitchFamily="49" charset="0"/>
              <a:buChar char="o"/>
            </a:pPr>
            <a:r>
              <a:rPr lang="en-GB" sz="1600" dirty="0"/>
              <a:t>Benjamin OBERMEIER</a:t>
            </a:r>
          </a:p>
          <a:p>
            <a:pPr marL="285750" indent="-285750">
              <a:buFont typeface="Courier New" panose="02070309020205020404" pitchFamily="49" charset="0"/>
              <a:buChar char="o"/>
            </a:pPr>
            <a:r>
              <a:rPr lang="en-GB" sz="1600" dirty="0"/>
              <a:t>Cyril PIERRE-BEAUSSE</a:t>
            </a:r>
          </a:p>
          <a:p>
            <a:pPr marL="285750" indent="-285750">
              <a:buFont typeface="Courier New" panose="02070309020205020404" pitchFamily="49" charset="0"/>
              <a:buChar char="o"/>
            </a:pPr>
            <a:r>
              <a:rPr lang="en-GB" sz="1600" dirty="0"/>
              <a:t>Michael SIM</a:t>
            </a:r>
          </a:p>
          <a:p>
            <a:pPr marL="285750" indent="-285750">
              <a:buFont typeface="Courier New" panose="02070309020205020404" pitchFamily="49" charset="0"/>
              <a:buChar char="o"/>
            </a:pPr>
            <a:r>
              <a:rPr lang="en-GB" sz="1600" dirty="0"/>
              <a:t>Selim STITI</a:t>
            </a:r>
          </a:p>
          <a:p>
            <a:pPr marL="285750" indent="-285750">
              <a:buFont typeface="Courier New" panose="02070309020205020404" pitchFamily="49" charset="0"/>
              <a:buChar char="o"/>
            </a:pPr>
            <a:r>
              <a:rPr lang="en-GB" sz="1600" dirty="0"/>
              <a:t>Raphael TABAN</a:t>
            </a:r>
          </a:p>
          <a:p>
            <a:pPr marL="285750" indent="-285750">
              <a:buFont typeface="Courier New" panose="02070309020205020404" pitchFamily="49" charset="0"/>
              <a:buChar char="o"/>
            </a:pPr>
            <a:r>
              <a:rPr lang="en-GB" sz="1600" dirty="0"/>
              <a:t>Tim van </a:t>
            </a:r>
            <a:r>
              <a:rPr lang="en-GB" sz="1600" dirty="0" smtClean="0"/>
              <a:t>HONSTE</a:t>
            </a:r>
            <a:endParaRPr lang="en-GB" sz="1600" dirty="0"/>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3213" y="3180254"/>
            <a:ext cx="1199356" cy="167669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 Box 11"/>
          <p:cNvSpPr txBox="1">
            <a:spLocks noChangeArrowheads="1"/>
          </p:cNvSpPr>
          <p:nvPr/>
        </p:nvSpPr>
        <p:spPr bwMode="auto">
          <a:xfrm>
            <a:off x="452436" y="5145088"/>
            <a:ext cx="81740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fr-BE" sz="2800" b="1" dirty="0" err="1" smtClean="0">
                <a:solidFill>
                  <a:srgbClr val="155720"/>
                </a:solidFill>
              </a:rPr>
              <a:t>Thank</a:t>
            </a:r>
            <a:r>
              <a:rPr lang="fr-BE" sz="2800" b="1" dirty="0" smtClean="0">
                <a:solidFill>
                  <a:srgbClr val="155720"/>
                </a:solidFill>
              </a:rPr>
              <a:t> </a:t>
            </a:r>
            <a:r>
              <a:rPr lang="fr-BE" sz="2800" b="1" dirty="0" err="1" smtClean="0">
                <a:solidFill>
                  <a:srgbClr val="155720"/>
                </a:solidFill>
              </a:rPr>
              <a:t>you</a:t>
            </a:r>
            <a:r>
              <a:rPr lang="fr-BE" sz="2800" b="1" dirty="0" smtClean="0">
                <a:solidFill>
                  <a:srgbClr val="155720"/>
                </a:solidFill>
              </a:rPr>
              <a:t> </a:t>
            </a:r>
            <a:r>
              <a:rPr lang="fr-BE" sz="2800" b="1" dirty="0" err="1" smtClean="0">
                <a:solidFill>
                  <a:srgbClr val="155720"/>
                </a:solidFill>
              </a:rPr>
              <a:t>very</a:t>
            </a:r>
            <a:r>
              <a:rPr lang="fr-BE" sz="2800" b="1" dirty="0" smtClean="0">
                <a:solidFill>
                  <a:srgbClr val="155720"/>
                </a:solidFill>
              </a:rPr>
              <a:t> </a:t>
            </a:r>
            <a:r>
              <a:rPr lang="fr-BE" sz="2800" b="1" dirty="0" err="1" smtClean="0">
                <a:solidFill>
                  <a:srgbClr val="155720"/>
                </a:solidFill>
              </a:rPr>
              <a:t>much</a:t>
            </a:r>
            <a:r>
              <a:rPr lang="fr-BE" sz="2800" b="1" dirty="0" smtClean="0">
                <a:solidFill>
                  <a:srgbClr val="155720"/>
                </a:solidFill>
              </a:rPr>
              <a:t> for </a:t>
            </a:r>
            <a:r>
              <a:rPr lang="fr-BE" sz="2800" b="1" dirty="0" err="1" smtClean="0">
                <a:solidFill>
                  <a:srgbClr val="155720"/>
                </a:solidFill>
              </a:rPr>
              <a:t>your</a:t>
            </a:r>
            <a:r>
              <a:rPr lang="fr-BE" sz="2800" b="1" dirty="0" smtClean="0">
                <a:solidFill>
                  <a:srgbClr val="155720"/>
                </a:solidFill>
              </a:rPr>
              <a:t> support !</a:t>
            </a:r>
            <a:endParaRPr lang="en-US" sz="2000" b="1" dirty="0" smtClean="0">
              <a:solidFill>
                <a:srgbClr val="155720"/>
              </a:solidFill>
            </a:endParaRPr>
          </a:p>
        </p:txBody>
      </p:sp>
    </p:spTree>
    <p:extLst>
      <p:ext uri="{BB962C8B-B14F-4D97-AF65-F5344CB8AC3E}">
        <p14:creationId xmlns:p14="http://schemas.microsoft.com/office/powerpoint/2010/main" val="46386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Mobile Security </a:t>
            </a:r>
            <a:r>
              <a:rPr lang="en-US" sz="2400" b="1" dirty="0" smtClean="0"/>
              <a:t>Deliverable</a:t>
            </a:r>
            <a:endParaRPr lang="en-US"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4" name="Text Box 11"/>
          <p:cNvSpPr txBox="1">
            <a:spLocks noChangeArrowheads="1"/>
          </p:cNvSpPr>
          <p:nvPr/>
        </p:nvSpPr>
        <p:spPr bwMode="auto">
          <a:xfrm>
            <a:off x="942519" y="1850766"/>
            <a:ext cx="7193871"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r>
              <a:rPr lang="en-GB" sz="2000" b="1" dirty="0" smtClean="0"/>
              <a:t>Content Overview</a:t>
            </a:r>
          </a:p>
          <a:p>
            <a:pPr marL="285750" indent="-285750" algn="just" eaLnBrk="1" hangingPunct="1">
              <a:buFont typeface="Arial" pitchFamily="34" charset="0"/>
              <a:buChar char="•"/>
            </a:pPr>
            <a:r>
              <a:rPr lang="en-GB" sz="1600" b="1" dirty="0" smtClean="0"/>
              <a:t>Mobile Security Overview</a:t>
            </a:r>
          </a:p>
          <a:p>
            <a:pPr marL="850900" lvl="1" algn="just" eaLnBrk="1" hangingPunct="1">
              <a:buFont typeface="Arial" pitchFamily="34" charset="0"/>
              <a:buChar char="•"/>
            </a:pPr>
            <a:r>
              <a:rPr lang="en-GB" sz="1600" dirty="0" smtClean="0"/>
              <a:t>Challenges</a:t>
            </a:r>
          </a:p>
          <a:p>
            <a:pPr marL="850900" lvl="1" algn="just" eaLnBrk="1" hangingPunct="1">
              <a:buFont typeface="Arial" pitchFamily="34" charset="0"/>
              <a:buChar char="•"/>
            </a:pPr>
            <a:r>
              <a:rPr lang="en-GB" sz="1600" dirty="0" smtClean="0"/>
              <a:t>History &amp; Trends</a:t>
            </a:r>
          </a:p>
          <a:p>
            <a:pPr marL="850900" lvl="1" algn="just" eaLnBrk="1" hangingPunct="1">
              <a:buFont typeface="Arial" pitchFamily="34" charset="0"/>
              <a:buChar char="•"/>
            </a:pPr>
            <a:r>
              <a:rPr lang="en-GB" sz="1600" dirty="0" smtClean="0"/>
              <a:t>Security Risks and Threats</a:t>
            </a:r>
          </a:p>
          <a:p>
            <a:pPr marL="285750" indent="-285750" algn="just" eaLnBrk="1" hangingPunct="1">
              <a:buFont typeface="Arial" pitchFamily="34" charset="0"/>
              <a:buChar char="•"/>
            </a:pPr>
            <a:r>
              <a:rPr lang="en-GB" sz="1600" b="1" dirty="0"/>
              <a:t>Laws and Regulations</a:t>
            </a:r>
          </a:p>
          <a:p>
            <a:pPr marL="850900" lvl="1" algn="just" eaLnBrk="1" hangingPunct="1">
              <a:buFont typeface="Arial" pitchFamily="34" charset="0"/>
              <a:buChar char="•"/>
            </a:pPr>
            <a:r>
              <a:rPr lang="en-GB" sz="1600" dirty="0"/>
              <a:t>EU wide &amp; Local</a:t>
            </a:r>
          </a:p>
          <a:p>
            <a:pPr marL="850900" lvl="1" algn="just" eaLnBrk="1" hangingPunct="1">
              <a:buFont typeface="Arial" pitchFamily="34" charset="0"/>
              <a:buChar char="•"/>
            </a:pPr>
            <a:r>
              <a:rPr lang="en-GB" sz="1600" dirty="0"/>
              <a:t>Private Data vs. Company Owned Data</a:t>
            </a:r>
          </a:p>
          <a:p>
            <a:pPr marL="285750" indent="-285750" algn="just" eaLnBrk="1" hangingPunct="1">
              <a:buFont typeface="Arial" pitchFamily="34" charset="0"/>
              <a:buChar char="•"/>
            </a:pPr>
            <a:r>
              <a:rPr lang="en-GB" sz="1600" b="1" dirty="0" smtClean="0"/>
              <a:t>Best Practise </a:t>
            </a:r>
            <a:r>
              <a:rPr lang="en-GB" sz="1600" b="1" dirty="0"/>
              <a:t>Recommendations </a:t>
            </a:r>
            <a:endParaRPr lang="en-GB" sz="1600" b="1" dirty="0" smtClean="0"/>
          </a:p>
          <a:p>
            <a:pPr marL="850900" lvl="1" algn="just" eaLnBrk="1" hangingPunct="1">
              <a:buFont typeface="Arial" pitchFamily="34" charset="0"/>
              <a:buChar char="•"/>
            </a:pPr>
            <a:r>
              <a:rPr lang="en-GB" sz="1600" dirty="0" smtClean="0"/>
              <a:t>End User</a:t>
            </a:r>
          </a:p>
          <a:p>
            <a:pPr marL="850900" lvl="1" algn="just" eaLnBrk="1" hangingPunct="1">
              <a:buFont typeface="Arial" pitchFamily="34" charset="0"/>
              <a:buChar char="•"/>
            </a:pPr>
            <a:r>
              <a:rPr lang="en-GB" sz="1600" dirty="0" smtClean="0"/>
              <a:t>Companies</a:t>
            </a:r>
          </a:p>
          <a:p>
            <a:pPr marL="1250950" lvl="2" algn="just" eaLnBrk="1" hangingPunct="1">
              <a:buFont typeface="Arial" pitchFamily="34" charset="0"/>
              <a:buChar char="•"/>
            </a:pPr>
            <a:r>
              <a:rPr lang="en-GB" sz="1600" dirty="0" smtClean="0"/>
              <a:t>Company Owned Device (COD)</a:t>
            </a:r>
          </a:p>
          <a:p>
            <a:pPr marL="1250950" lvl="2" algn="just" eaLnBrk="1" hangingPunct="1">
              <a:buFont typeface="Arial" pitchFamily="34" charset="0"/>
              <a:buChar char="•"/>
            </a:pPr>
            <a:r>
              <a:rPr lang="en-GB" sz="1600" dirty="0" smtClean="0"/>
              <a:t>Company Owned &amp; Personal Enabled (COPE)</a:t>
            </a:r>
          </a:p>
          <a:p>
            <a:pPr marL="1250950" lvl="2" algn="just" eaLnBrk="1" hangingPunct="1">
              <a:buFont typeface="Arial" pitchFamily="34" charset="0"/>
              <a:buChar char="•"/>
            </a:pPr>
            <a:r>
              <a:rPr lang="en-GB" sz="1600" dirty="0" smtClean="0"/>
              <a:t>Bring Your Own Device (BYOD)</a:t>
            </a:r>
          </a:p>
        </p:txBody>
      </p:sp>
      <p:sp>
        <p:nvSpPr>
          <p:cNvPr id="5" name="Text Box 11"/>
          <p:cNvSpPr txBox="1">
            <a:spLocks noChangeArrowheads="1"/>
          </p:cNvSpPr>
          <p:nvPr/>
        </p:nvSpPr>
        <p:spPr bwMode="auto">
          <a:xfrm>
            <a:off x="942520" y="890587"/>
            <a:ext cx="7193871" cy="830997"/>
          </a:xfrm>
          <a:prstGeom prst="rect">
            <a:avLst/>
          </a:prstGeom>
          <a:solidFill>
            <a:srgbClr val="155720"/>
          </a:solidFill>
          <a:ln>
            <a:noFill/>
          </a:ln>
          <a:effectLs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ctr" eaLnBrk="1" hangingPunct="1"/>
            <a:r>
              <a:rPr lang="en-GB" sz="2400" b="1" i="1" dirty="0">
                <a:solidFill>
                  <a:schemeClr val="bg1"/>
                </a:solidFill>
              </a:rPr>
              <a:t>How to Use Smartphones and Tablets securely in a Corporate </a:t>
            </a:r>
            <a:r>
              <a:rPr lang="en-GB" sz="2400" b="1" i="1" dirty="0" smtClean="0">
                <a:solidFill>
                  <a:schemeClr val="bg1"/>
                </a:solidFill>
              </a:rPr>
              <a:t>Environment</a:t>
            </a:r>
          </a:p>
        </p:txBody>
      </p:sp>
    </p:spTree>
    <p:extLst>
      <p:ext uri="{BB962C8B-B14F-4D97-AF65-F5344CB8AC3E}">
        <p14:creationId xmlns:p14="http://schemas.microsoft.com/office/powerpoint/2010/main" val="3859379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Mobile Security </a:t>
            </a:r>
            <a:r>
              <a:rPr lang="en-US" sz="2400" b="1" dirty="0" smtClean="0"/>
              <a:t>Deliverable</a:t>
            </a:r>
            <a:endParaRPr lang="en-US"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4" name="Text Box 11"/>
          <p:cNvSpPr txBox="1">
            <a:spLocks noChangeArrowheads="1"/>
          </p:cNvSpPr>
          <p:nvPr/>
        </p:nvSpPr>
        <p:spPr bwMode="auto">
          <a:xfrm>
            <a:off x="942519" y="1850766"/>
            <a:ext cx="719387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r>
              <a:rPr lang="en-GB" sz="2000" b="1" dirty="0" smtClean="0"/>
              <a:t>Topic</a:t>
            </a:r>
          </a:p>
          <a:p>
            <a:pPr marL="285750" indent="-285750" algn="just" eaLnBrk="1" hangingPunct="1">
              <a:buFont typeface="Arial" pitchFamily="34" charset="0"/>
              <a:buChar char="•"/>
            </a:pPr>
            <a:r>
              <a:rPr lang="en-GB" sz="1600" b="1" dirty="0" smtClean="0"/>
              <a:t>Laws </a:t>
            </a:r>
            <a:r>
              <a:rPr lang="en-GB" sz="1600" b="1" dirty="0"/>
              <a:t>and Regulations</a:t>
            </a:r>
          </a:p>
          <a:p>
            <a:pPr marL="850900" lvl="1" algn="just" eaLnBrk="1" hangingPunct="1">
              <a:buFont typeface="Arial" pitchFamily="34" charset="0"/>
              <a:buChar char="•"/>
            </a:pPr>
            <a:r>
              <a:rPr lang="en-GB" sz="1600" dirty="0"/>
              <a:t>EU wide </a:t>
            </a:r>
            <a:endParaRPr lang="en-GB" sz="1600" dirty="0" smtClean="0"/>
          </a:p>
          <a:p>
            <a:pPr marL="1250950" lvl="2" algn="just" eaLnBrk="1" hangingPunct="1">
              <a:buFont typeface="Arial" pitchFamily="34" charset="0"/>
              <a:buChar char="•"/>
            </a:pPr>
            <a:r>
              <a:rPr lang="en-GB" sz="1400" dirty="0" smtClean="0"/>
              <a:t>Directive </a:t>
            </a:r>
            <a:r>
              <a:rPr lang="en-GB" sz="1400" dirty="0"/>
              <a:t>95/46/EC of the European Parliament and of the Council of 24 October 1995 on the protection of individuals with regard to the processing of personal data and on the free movement of such data</a:t>
            </a:r>
          </a:p>
          <a:p>
            <a:pPr marL="850900" lvl="1" algn="just" eaLnBrk="1" hangingPunct="1">
              <a:buFont typeface="Arial" pitchFamily="34" charset="0"/>
              <a:buChar char="•"/>
            </a:pPr>
            <a:r>
              <a:rPr lang="en-GB" sz="1600" dirty="0" smtClean="0"/>
              <a:t>Local</a:t>
            </a:r>
          </a:p>
          <a:p>
            <a:pPr marL="1250950" lvl="2" algn="just" eaLnBrk="1" hangingPunct="1">
              <a:buFont typeface="Arial" pitchFamily="34" charset="0"/>
              <a:buChar char="•"/>
            </a:pPr>
            <a:r>
              <a:rPr lang="en-GB" sz="1400" dirty="0"/>
              <a:t>Law of 2 August 2002 on the Protection of Persons with regard to the Processing of Personal </a:t>
            </a:r>
            <a:r>
              <a:rPr lang="en-GB" sz="1400" dirty="0" smtClean="0"/>
              <a:t>Data</a:t>
            </a:r>
          </a:p>
          <a:p>
            <a:pPr marL="1250950" lvl="2" algn="just" eaLnBrk="1" hangingPunct="1">
              <a:buFont typeface="Arial" pitchFamily="34" charset="0"/>
              <a:buChar char="•"/>
            </a:pPr>
            <a:r>
              <a:rPr lang="en-GB" sz="1400" dirty="0"/>
              <a:t>Luxembourg Labour </a:t>
            </a:r>
            <a:r>
              <a:rPr lang="en-GB" sz="1400" dirty="0" smtClean="0"/>
              <a:t>Code</a:t>
            </a:r>
            <a:endParaRPr lang="en-GB" sz="1400" dirty="0"/>
          </a:p>
          <a:p>
            <a:pPr marL="850900" lvl="1" algn="just" eaLnBrk="1" hangingPunct="1">
              <a:buFont typeface="Arial" pitchFamily="34" charset="0"/>
              <a:buChar char="•"/>
            </a:pPr>
            <a:r>
              <a:rPr lang="en-GB" sz="1600" dirty="0" smtClean="0"/>
              <a:t>Private </a:t>
            </a:r>
            <a:r>
              <a:rPr lang="en-GB" sz="1600" dirty="0"/>
              <a:t>Data vs. Company Owned </a:t>
            </a:r>
            <a:r>
              <a:rPr lang="en-GB" sz="1600" dirty="0" smtClean="0"/>
              <a:t>Data</a:t>
            </a:r>
          </a:p>
          <a:p>
            <a:pPr marL="1250950" lvl="2" algn="just" eaLnBrk="1" hangingPunct="1">
              <a:buFont typeface="Arial" pitchFamily="34" charset="0"/>
              <a:buChar char="•"/>
            </a:pPr>
            <a:r>
              <a:rPr lang="en-GB" sz="1400" dirty="0" smtClean="0"/>
              <a:t>Definition</a:t>
            </a:r>
          </a:p>
          <a:p>
            <a:pPr marL="850900" lvl="1" algn="just" eaLnBrk="1" hangingPunct="1">
              <a:buFont typeface="Arial" pitchFamily="34" charset="0"/>
              <a:buChar char="•"/>
            </a:pPr>
            <a:r>
              <a:rPr lang="en-GB" sz="1600" dirty="0" smtClean="0"/>
              <a:t>Recommendation for a legal document</a:t>
            </a:r>
            <a:endParaRPr lang="en-GB" sz="1600" dirty="0"/>
          </a:p>
        </p:txBody>
      </p:sp>
      <p:sp>
        <p:nvSpPr>
          <p:cNvPr id="5" name="Text Box 11"/>
          <p:cNvSpPr txBox="1">
            <a:spLocks noChangeArrowheads="1"/>
          </p:cNvSpPr>
          <p:nvPr/>
        </p:nvSpPr>
        <p:spPr bwMode="auto">
          <a:xfrm>
            <a:off x="942520" y="890587"/>
            <a:ext cx="7193871" cy="830997"/>
          </a:xfrm>
          <a:prstGeom prst="rect">
            <a:avLst/>
          </a:prstGeom>
          <a:solidFill>
            <a:srgbClr val="155720"/>
          </a:solidFill>
          <a:ln>
            <a:noFill/>
          </a:ln>
          <a:effectLs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ctr" eaLnBrk="1" hangingPunct="1"/>
            <a:r>
              <a:rPr lang="en-GB" sz="2400" b="1" i="1" dirty="0">
                <a:solidFill>
                  <a:schemeClr val="bg1"/>
                </a:solidFill>
              </a:rPr>
              <a:t>How to Use Smartphones and Tablets securely in a Corporate </a:t>
            </a:r>
            <a:r>
              <a:rPr lang="en-GB" sz="2400" b="1" i="1" dirty="0" smtClean="0">
                <a:solidFill>
                  <a:schemeClr val="bg1"/>
                </a:solidFill>
              </a:rPr>
              <a:t>Environment</a:t>
            </a:r>
          </a:p>
        </p:txBody>
      </p:sp>
    </p:spTree>
    <p:extLst>
      <p:ext uri="{BB962C8B-B14F-4D97-AF65-F5344CB8AC3E}">
        <p14:creationId xmlns:p14="http://schemas.microsoft.com/office/powerpoint/2010/main" val="327364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Mobile Security </a:t>
            </a:r>
            <a:r>
              <a:rPr lang="en-US" sz="2400" b="1" dirty="0" smtClean="0"/>
              <a:t>Deliverable</a:t>
            </a:r>
            <a:endParaRPr lang="en-US"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4" name="Text Box 11"/>
          <p:cNvSpPr txBox="1">
            <a:spLocks noChangeArrowheads="1"/>
          </p:cNvSpPr>
          <p:nvPr/>
        </p:nvSpPr>
        <p:spPr bwMode="auto">
          <a:xfrm>
            <a:off x="942519" y="1850766"/>
            <a:ext cx="719387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r>
              <a:rPr lang="en-GB" sz="2000" b="1" dirty="0" smtClean="0"/>
              <a:t>Topic</a:t>
            </a:r>
          </a:p>
          <a:p>
            <a:pPr marL="285750" indent="-285750" algn="just" eaLnBrk="1" hangingPunct="1">
              <a:buFont typeface="Arial" pitchFamily="34" charset="0"/>
              <a:buChar char="•"/>
            </a:pPr>
            <a:r>
              <a:rPr lang="en-GB" sz="1600" b="1" dirty="0" smtClean="0"/>
              <a:t>Best Practise </a:t>
            </a:r>
            <a:r>
              <a:rPr lang="en-GB" sz="1600" b="1" dirty="0"/>
              <a:t>Recommendations </a:t>
            </a:r>
            <a:endParaRPr lang="en-GB" sz="1600" b="1" dirty="0" smtClean="0"/>
          </a:p>
          <a:p>
            <a:pPr marL="850900" lvl="1" algn="just" eaLnBrk="1" hangingPunct="1">
              <a:buFont typeface="Arial" pitchFamily="34" charset="0"/>
              <a:buChar char="•"/>
            </a:pPr>
            <a:r>
              <a:rPr lang="en-GB" sz="1600" dirty="0" smtClean="0"/>
              <a:t>End Users</a:t>
            </a:r>
          </a:p>
          <a:p>
            <a:pPr marL="1250950" lvl="2" algn="just" eaLnBrk="1" hangingPunct="1">
              <a:buFont typeface="Arial" pitchFamily="34" charset="0"/>
              <a:buChar char="•"/>
            </a:pPr>
            <a:r>
              <a:rPr lang="en-GB" sz="1400" dirty="0" smtClean="0"/>
              <a:t>Basic security configuration</a:t>
            </a:r>
          </a:p>
          <a:p>
            <a:pPr marL="1260475" lvl="2" indent="0" algn="just" eaLnBrk="1" hangingPunct="1"/>
            <a:r>
              <a:rPr lang="en-GB" sz="1400" dirty="0" smtClean="0"/>
              <a:t>(Bluetooth, </a:t>
            </a:r>
            <a:r>
              <a:rPr lang="en-GB" sz="1400" dirty="0" err="1" smtClean="0"/>
              <a:t>WiFi</a:t>
            </a:r>
            <a:r>
              <a:rPr lang="en-GB" sz="1400" dirty="0" smtClean="0"/>
              <a:t>, password, data storage,…)</a:t>
            </a:r>
          </a:p>
          <a:p>
            <a:pPr marL="1250950" lvl="2" algn="just" eaLnBrk="1" hangingPunct="1">
              <a:buFont typeface="Arial" pitchFamily="34" charset="0"/>
              <a:buChar char="•"/>
            </a:pPr>
            <a:r>
              <a:rPr lang="en-GB" sz="1400" dirty="0" smtClean="0"/>
              <a:t>Basic behaviour</a:t>
            </a:r>
          </a:p>
          <a:p>
            <a:pPr marL="1260475" lvl="2" indent="0" algn="just" eaLnBrk="1" hangingPunct="1"/>
            <a:r>
              <a:rPr lang="en-GB" sz="1400" dirty="0" smtClean="0"/>
              <a:t>(Lock device, usage of Wi-Fi Hotspots, device OS update, backup,…) </a:t>
            </a:r>
          </a:p>
          <a:p>
            <a:pPr marL="850900" lvl="1" algn="just" eaLnBrk="1" hangingPunct="1">
              <a:buFont typeface="Arial" pitchFamily="34" charset="0"/>
              <a:buChar char="•"/>
            </a:pPr>
            <a:r>
              <a:rPr lang="en-GB" sz="1600" dirty="0" smtClean="0"/>
              <a:t>Companies</a:t>
            </a:r>
          </a:p>
          <a:p>
            <a:pPr marL="1250950" lvl="2" algn="just" eaLnBrk="1" hangingPunct="1">
              <a:buFont typeface="Arial" pitchFamily="34" charset="0"/>
              <a:buChar char="•"/>
            </a:pPr>
            <a:r>
              <a:rPr lang="en-GB" sz="1400" dirty="0" smtClean="0"/>
              <a:t>Company Owned Device (COD)</a:t>
            </a:r>
          </a:p>
          <a:p>
            <a:pPr marL="1250950" lvl="2" algn="just" eaLnBrk="1" hangingPunct="1">
              <a:buFont typeface="Arial" pitchFamily="34" charset="0"/>
              <a:buChar char="•"/>
            </a:pPr>
            <a:r>
              <a:rPr lang="en-GB" sz="1400" dirty="0" smtClean="0"/>
              <a:t>Company Owned &amp; Personal Enabled (COPE)</a:t>
            </a:r>
          </a:p>
          <a:p>
            <a:pPr marL="1250950" lvl="2" algn="just" eaLnBrk="1" hangingPunct="1">
              <a:buFont typeface="Arial" pitchFamily="34" charset="0"/>
              <a:buChar char="•"/>
            </a:pPr>
            <a:r>
              <a:rPr lang="en-GB" sz="1400" dirty="0" smtClean="0"/>
              <a:t>Bring Your Own Device (BYOD)</a:t>
            </a:r>
            <a:endParaRPr lang="en-GB" sz="1400" dirty="0"/>
          </a:p>
          <a:p>
            <a:pPr marL="1250950" lvl="2" algn="just" eaLnBrk="1" hangingPunct="1">
              <a:buFont typeface="Arial" pitchFamily="34" charset="0"/>
              <a:buChar char="•"/>
            </a:pPr>
            <a:r>
              <a:rPr lang="en-GB" sz="1400" dirty="0" smtClean="0"/>
              <a:t>Covers topics like</a:t>
            </a:r>
          </a:p>
          <a:p>
            <a:pPr marL="1708150" lvl="3" algn="just" eaLnBrk="1" hangingPunct="1">
              <a:buFont typeface="Arial" pitchFamily="34" charset="0"/>
              <a:buChar char="•"/>
            </a:pPr>
            <a:r>
              <a:rPr lang="en-GB" sz="1400" dirty="0" smtClean="0"/>
              <a:t>Security Policy, awareness training, exit strategy, mobile device management tools, </a:t>
            </a:r>
          </a:p>
        </p:txBody>
      </p:sp>
      <p:sp>
        <p:nvSpPr>
          <p:cNvPr id="5" name="Text Box 11"/>
          <p:cNvSpPr txBox="1">
            <a:spLocks noChangeArrowheads="1"/>
          </p:cNvSpPr>
          <p:nvPr/>
        </p:nvSpPr>
        <p:spPr bwMode="auto">
          <a:xfrm>
            <a:off x="942520" y="890587"/>
            <a:ext cx="7193871" cy="830997"/>
          </a:xfrm>
          <a:prstGeom prst="rect">
            <a:avLst/>
          </a:prstGeom>
          <a:solidFill>
            <a:srgbClr val="155720"/>
          </a:solidFill>
          <a:ln>
            <a:noFill/>
          </a:ln>
          <a:effectLs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ctr" eaLnBrk="1" hangingPunct="1"/>
            <a:r>
              <a:rPr lang="en-GB" sz="2400" b="1" i="1" dirty="0">
                <a:solidFill>
                  <a:schemeClr val="bg1"/>
                </a:solidFill>
              </a:rPr>
              <a:t>How to Use Smartphones and Tablets securely in a Corporate </a:t>
            </a:r>
            <a:r>
              <a:rPr lang="en-GB" sz="2400" b="1" i="1" dirty="0" smtClean="0">
                <a:solidFill>
                  <a:schemeClr val="bg1"/>
                </a:solidFill>
              </a:rPr>
              <a:t>Environment</a:t>
            </a:r>
          </a:p>
        </p:txBody>
      </p:sp>
    </p:spTree>
    <p:extLst>
      <p:ext uri="{BB962C8B-B14F-4D97-AF65-F5344CB8AC3E}">
        <p14:creationId xmlns:p14="http://schemas.microsoft.com/office/powerpoint/2010/main" val="39090862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smtClean="0"/>
              <a:t>Outlook 2014</a:t>
            </a:r>
            <a:endParaRPr lang="de-DE"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en-US" sz="2400" b="1" dirty="0" err="1" smtClean="0"/>
              <a:t>Organisation</a:t>
            </a:r>
            <a:r>
              <a:rPr lang="en-US" sz="2400" b="1" dirty="0" smtClean="0"/>
              <a:t> of WG ISM sessions will </a:t>
            </a:r>
          </a:p>
          <a:p>
            <a:pPr algn="just" eaLnBrk="1" hangingPunct="1">
              <a:defRPr/>
            </a:pPr>
            <a:r>
              <a:rPr lang="en-US" sz="2400" b="1" dirty="0" smtClean="0"/>
              <a:t>slightly change</a:t>
            </a:r>
          </a:p>
          <a:p>
            <a:pPr algn="just" eaLnBrk="1" hangingPunct="1">
              <a:buFontTx/>
              <a:buChar char="•"/>
              <a:defRPr/>
            </a:pPr>
            <a:endParaRPr lang="en-US" sz="900" b="1" dirty="0" smtClean="0"/>
          </a:p>
          <a:p>
            <a:pPr marL="285750" indent="-285750" algn="just" eaLnBrk="1" hangingPunct="1">
              <a:lnSpc>
                <a:spcPct val="150000"/>
              </a:lnSpc>
              <a:buFont typeface="Arial" pitchFamily="34" charset="0"/>
              <a:buChar char="•"/>
              <a:defRPr/>
            </a:pPr>
            <a:r>
              <a:rPr lang="en-GB" b="1" dirty="0" smtClean="0"/>
              <a:t>Back to the basics</a:t>
            </a:r>
          </a:p>
          <a:p>
            <a:pPr marL="728663" lvl="2" indent="-285750" algn="just" eaLnBrk="1" hangingPunct="1">
              <a:buFont typeface="Arial" pitchFamily="34" charset="0"/>
              <a:buChar char="•"/>
              <a:defRPr/>
            </a:pPr>
            <a:r>
              <a:rPr lang="en-GB" sz="1600" dirty="0" smtClean="0"/>
              <a:t>WG for </a:t>
            </a:r>
            <a:r>
              <a:rPr lang="en-GB" sz="1600" i="1" dirty="0" smtClean="0"/>
              <a:t>working </a:t>
            </a:r>
            <a:r>
              <a:rPr lang="en-GB" sz="1600" dirty="0" smtClean="0"/>
              <a:t>on deliverables</a:t>
            </a:r>
          </a:p>
          <a:p>
            <a:pPr marL="728663" lvl="2" indent="-285750" algn="just" eaLnBrk="1" hangingPunct="1">
              <a:buFont typeface="Arial" pitchFamily="34" charset="0"/>
              <a:buChar char="•"/>
              <a:defRPr/>
            </a:pPr>
            <a:r>
              <a:rPr lang="fr-BE" sz="1600" dirty="0" err="1" smtClean="0"/>
              <a:t>Selection</a:t>
            </a:r>
            <a:r>
              <a:rPr lang="fr-BE" sz="1600" dirty="0" smtClean="0"/>
              <a:t> of </a:t>
            </a:r>
            <a:r>
              <a:rPr lang="fr-BE" sz="1600" dirty="0" err="1" smtClean="0"/>
              <a:t>topic</a:t>
            </a:r>
            <a:r>
              <a:rPr lang="fr-BE" sz="1600" dirty="0" smtClean="0"/>
              <a:t>(s)</a:t>
            </a:r>
          </a:p>
          <a:p>
            <a:pPr marL="728663" lvl="2" indent="-285750" algn="just" eaLnBrk="1" hangingPunct="1">
              <a:buFont typeface="Arial" pitchFamily="34" charset="0"/>
              <a:buChar char="•"/>
              <a:defRPr/>
            </a:pPr>
            <a:r>
              <a:rPr lang="fr-BE" sz="1600" dirty="0" err="1" smtClean="0"/>
              <a:t>Monthly</a:t>
            </a:r>
            <a:r>
              <a:rPr lang="fr-BE" sz="1600" dirty="0" smtClean="0"/>
              <a:t> meetings</a:t>
            </a:r>
            <a:endParaRPr lang="fr-BE" sz="1600" dirty="0"/>
          </a:p>
          <a:p>
            <a:pPr marL="1185863" lvl="3" indent="-285750" algn="just" eaLnBrk="1" hangingPunct="1">
              <a:buFont typeface="Arial" pitchFamily="34" charset="0"/>
              <a:buChar char="•"/>
              <a:defRPr/>
            </a:pPr>
            <a:r>
              <a:rPr lang="fr-BE" sz="1600" dirty="0" smtClean="0"/>
              <a:t>4th Thursday</a:t>
            </a:r>
          </a:p>
          <a:p>
            <a:pPr marL="728663" lvl="2" indent="-285750" algn="just" eaLnBrk="1" hangingPunct="1">
              <a:buFont typeface="Arial" pitchFamily="34" charset="0"/>
              <a:buChar char="•"/>
              <a:defRPr/>
            </a:pPr>
            <a:r>
              <a:rPr lang="fr-BE" sz="1600" dirty="0" smtClean="0"/>
              <a:t>Objective: to </a:t>
            </a:r>
            <a:r>
              <a:rPr lang="fr-BE" sz="1600" dirty="0" err="1" smtClean="0"/>
              <a:t>produce</a:t>
            </a:r>
            <a:r>
              <a:rPr lang="fr-BE" sz="1600" dirty="0" smtClean="0"/>
              <a:t> a CLUSIL-</a:t>
            </a:r>
            <a:r>
              <a:rPr lang="fr-BE" sz="1600" dirty="0" err="1" smtClean="0"/>
              <a:t>branded</a:t>
            </a:r>
            <a:r>
              <a:rPr lang="fr-BE" sz="1600" dirty="0" smtClean="0"/>
              <a:t> </a:t>
            </a:r>
            <a:r>
              <a:rPr lang="fr-BE" sz="1600" dirty="0" err="1" smtClean="0"/>
              <a:t>deliverable</a:t>
            </a:r>
            <a:r>
              <a:rPr lang="fr-BE" sz="1600" dirty="0" smtClean="0"/>
              <a:t> </a:t>
            </a:r>
            <a:r>
              <a:rPr lang="fr-BE" sz="1600" dirty="0" err="1" smtClean="0"/>
              <a:t>expressing</a:t>
            </a:r>
            <a:r>
              <a:rPr lang="fr-BE" sz="1600" dirty="0" smtClean="0"/>
              <a:t> opinion of the information security </a:t>
            </a:r>
            <a:r>
              <a:rPr lang="fr-BE" sz="1600" dirty="0" err="1"/>
              <a:t>professionals</a:t>
            </a:r>
            <a:r>
              <a:rPr lang="fr-BE" sz="1600" dirty="0"/>
              <a:t> </a:t>
            </a:r>
            <a:r>
              <a:rPr lang="fr-BE" sz="1600" dirty="0" smtClean="0"/>
              <a:t>in LU</a:t>
            </a:r>
          </a:p>
          <a:p>
            <a:pPr marL="42863" lvl="1" indent="-285750" algn="just" eaLnBrk="1" hangingPunct="1">
              <a:buFont typeface="Arial" pitchFamily="34" charset="0"/>
              <a:buChar char="•"/>
              <a:defRPr/>
            </a:pPr>
            <a:endParaRPr lang="fr-BE" sz="1600" dirty="0" smtClean="0"/>
          </a:p>
          <a:p>
            <a:pPr marL="285750" lvl="2" indent="-285750" algn="just" eaLnBrk="1" hangingPunct="1">
              <a:lnSpc>
                <a:spcPct val="150000"/>
              </a:lnSpc>
              <a:buFont typeface="Arial" pitchFamily="34" charset="0"/>
              <a:buChar char="•"/>
              <a:defRPr/>
            </a:pPr>
            <a:r>
              <a:rPr lang="fr-BE" b="1" dirty="0" smtClean="0"/>
              <a:t>Revival of CLUSIL </a:t>
            </a:r>
            <a:r>
              <a:rPr lang="fr-BE" b="1" dirty="0" err="1" smtClean="0"/>
              <a:t>After-Work</a:t>
            </a:r>
            <a:r>
              <a:rPr lang="fr-BE" b="1" dirty="0" smtClean="0"/>
              <a:t> sessions</a:t>
            </a:r>
          </a:p>
          <a:p>
            <a:pPr marL="728663" lvl="2" indent="-285750" algn="just" eaLnBrk="1" hangingPunct="1">
              <a:buFont typeface="Arial" pitchFamily="34" charset="0"/>
              <a:buChar char="•"/>
              <a:defRPr/>
            </a:pPr>
            <a:r>
              <a:rPr lang="fr-BE" sz="1600" dirty="0" smtClean="0">
                <a:solidFill>
                  <a:srgbClr val="000000"/>
                </a:solidFill>
              </a:rPr>
              <a:t>CLUSIL </a:t>
            </a:r>
            <a:r>
              <a:rPr lang="fr-BE" sz="1600" dirty="0" err="1" smtClean="0">
                <a:solidFill>
                  <a:srgbClr val="000000"/>
                </a:solidFill>
              </a:rPr>
              <a:t>members</a:t>
            </a:r>
            <a:r>
              <a:rPr lang="fr-BE" sz="1600" dirty="0" smtClean="0">
                <a:solidFill>
                  <a:srgbClr val="000000"/>
                </a:solidFill>
              </a:rPr>
              <a:t> </a:t>
            </a:r>
            <a:r>
              <a:rPr lang="fr-BE" sz="1600" dirty="0" err="1" smtClean="0">
                <a:solidFill>
                  <a:srgbClr val="000000"/>
                </a:solidFill>
              </a:rPr>
              <a:t>manifest</a:t>
            </a:r>
            <a:r>
              <a:rPr lang="fr-BE" sz="1600" dirty="0" smtClean="0">
                <a:solidFill>
                  <a:srgbClr val="000000"/>
                </a:solidFill>
              </a:rPr>
              <a:t> </a:t>
            </a:r>
            <a:r>
              <a:rPr lang="fr-BE" sz="1600" dirty="0" err="1" smtClean="0">
                <a:solidFill>
                  <a:srgbClr val="000000"/>
                </a:solidFill>
              </a:rPr>
              <a:t>interest</a:t>
            </a:r>
            <a:r>
              <a:rPr lang="fr-BE" sz="1600" dirty="0" smtClean="0">
                <a:solidFill>
                  <a:srgbClr val="000000"/>
                </a:solidFill>
              </a:rPr>
              <a:t> on </a:t>
            </a:r>
            <a:r>
              <a:rPr lang="fr-BE" sz="1600" dirty="0" err="1" smtClean="0">
                <a:solidFill>
                  <a:srgbClr val="000000"/>
                </a:solidFill>
              </a:rPr>
              <a:t>this</a:t>
            </a:r>
            <a:r>
              <a:rPr lang="fr-BE" sz="1600" dirty="0" smtClean="0">
                <a:solidFill>
                  <a:srgbClr val="000000"/>
                </a:solidFill>
              </a:rPr>
              <a:t> concept</a:t>
            </a:r>
            <a:endParaRPr lang="en-GB" sz="1600" dirty="0" smtClean="0">
              <a:solidFill>
                <a:srgbClr val="000000"/>
              </a:solidFill>
            </a:endParaRPr>
          </a:p>
          <a:p>
            <a:pPr marL="728663" lvl="2" indent="-285750" algn="just" eaLnBrk="1" hangingPunct="1">
              <a:buFont typeface="Arial" pitchFamily="34" charset="0"/>
              <a:buChar char="•"/>
              <a:defRPr/>
            </a:pPr>
            <a:r>
              <a:rPr lang="en-GB" sz="1600" dirty="0" smtClean="0">
                <a:solidFill>
                  <a:srgbClr val="000000"/>
                </a:solidFill>
              </a:rPr>
              <a:t>Interactive sessions on specific topics to  be defined</a:t>
            </a:r>
          </a:p>
          <a:p>
            <a:pPr marL="728663" lvl="2" indent="-285750" algn="just" eaLnBrk="1" hangingPunct="1">
              <a:buFont typeface="Arial" pitchFamily="34" charset="0"/>
              <a:buChar char="•"/>
              <a:defRPr/>
            </a:pPr>
            <a:r>
              <a:rPr lang="fr-BE" sz="1600" dirty="0" err="1" smtClean="0">
                <a:solidFill>
                  <a:srgbClr val="000000"/>
                </a:solidFill>
              </a:rPr>
              <a:t>Every</a:t>
            </a:r>
            <a:r>
              <a:rPr lang="fr-BE" sz="1600" dirty="0" smtClean="0">
                <a:solidFill>
                  <a:srgbClr val="000000"/>
                </a:solidFill>
              </a:rPr>
              <a:t> 2 </a:t>
            </a:r>
            <a:r>
              <a:rPr lang="fr-BE" sz="1600" dirty="0" err="1" smtClean="0">
                <a:solidFill>
                  <a:srgbClr val="000000"/>
                </a:solidFill>
              </a:rPr>
              <a:t>months</a:t>
            </a:r>
            <a:endParaRPr lang="fr-BE" sz="1600" dirty="0" smtClean="0">
              <a:solidFill>
                <a:srgbClr val="000000"/>
              </a:solidFill>
            </a:endParaRPr>
          </a:p>
          <a:p>
            <a:pPr marL="285750" lvl="2" indent="-285750" algn="just" eaLnBrk="1" hangingPunct="1">
              <a:lnSpc>
                <a:spcPct val="150000"/>
              </a:lnSpc>
              <a:buFont typeface="Arial" pitchFamily="34" charset="0"/>
              <a:buChar char="•"/>
              <a:defRPr/>
            </a:pPr>
            <a:endParaRPr lang="en-GB"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070" y="4464701"/>
            <a:ext cx="1971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172" b="100000" l="0" r="98551"/>
                    </a14:imgEffect>
                  </a14:imgLayer>
                </a14:imgProps>
              </a:ext>
              <a:ext uri="{28A0092B-C50C-407E-A947-70E740481C1C}">
                <a14:useLocalDpi xmlns:a14="http://schemas.microsoft.com/office/drawing/2010/main" val="0"/>
              </a:ext>
            </a:extLst>
          </a:blip>
          <a:srcRect/>
          <a:stretch>
            <a:fillRect/>
          </a:stretch>
        </p:blipFill>
        <p:spPr bwMode="auto">
          <a:xfrm>
            <a:off x="11709134" y="4725988"/>
            <a:ext cx="1147326"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6860" y="254000"/>
            <a:ext cx="1478280" cy="923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98004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smtClean="0"/>
              <a:t>Outlook 2014</a:t>
            </a:r>
            <a:endParaRPr lang="de-DE"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en-GB" sz="2400" b="1" dirty="0"/>
              <a:t>Back to the basics</a:t>
            </a:r>
            <a:endParaRPr lang="en-US" sz="2400" b="1" dirty="0" smtClean="0"/>
          </a:p>
          <a:p>
            <a:pPr algn="just" eaLnBrk="1" hangingPunct="1">
              <a:buFontTx/>
              <a:buChar char="•"/>
              <a:defRPr/>
            </a:pPr>
            <a:endParaRPr lang="en-US" sz="900" b="1" dirty="0" smtClean="0"/>
          </a:p>
          <a:p>
            <a:pPr marL="285750" indent="-285750" algn="just" eaLnBrk="1" hangingPunct="1">
              <a:lnSpc>
                <a:spcPct val="150000"/>
              </a:lnSpc>
              <a:buFont typeface="Arial" pitchFamily="34" charset="0"/>
              <a:buChar char="•"/>
              <a:defRPr/>
            </a:pPr>
            <a:r>
              <a:rPr lang="en-GB" b="1" dirty="0" smtClean="0"/>
              <a:t>Proposal of working-groups</a:t>
            </a:r>
          </a:p>
          <a:p>
            <a:pPr marL="728663" lvl="2" indent="-285750" algn="just" eaLnBrk="1" hangingPunct="1">
              <a:buFont typeface="Arial" pitchFamily="34" charset="0"/>
              <a:buChar char="•"/>
              <a:defRPr/>
            </a:pPr>
            <a:endParaRPr lang="fr-BE" sz="1600" dirty="0" smtClean="0"/>
          </a:p>
          <a:p>
            <a:pPr marL="728663" lvl="2" indent="-285750" algn="just" eaLnBrk="1" hangingPunct="1">
              <a:buFont typeface="Arial" pitchFamily="34" charset="0"/>
              <a:buChar char="•"/>
              <a:defRPr/>
            </a:pPr>
            <a:r>
              <a:rPr lang="fr-BE" sz="1600" dirty="0" err="1" smtClean="0"/>
              <a:t>Migrating</a:t>
            </a:r>
            <a:r>
              <a:rPr lang="fr-BE" sz="1600" dirty="0" smtClean="0"/>
              <a:t> </a:t>
            </a:r>
            <a:r>
              <a:rPr lang="fr-BE" sz="1600" dirty="0" err="1" smtClean="0"/>
              <a:t>existing</a:t>
            </a:r>
            <a:r>
              <a:rPr lang="fr-BE" sz="1600" dirty="0" smtClean="0"/>
              <a:t> ISMS </a:t>
            </a:r>
            <a:r>
              <a:rPr lang="fr-BE" sz="1600" dirty="0" err="1" smtClean="0"/>
              <a:t>with</a:t>
            </a:r>
            <a:r>
              <a:rPr lang="fr-BE" sz="1600" dirty="0" smtClean="0"/>
              <a:t> new versions of ISO/IEC 27001 and ISO/IEC 27002 </a:t>
            </a:r>
            <a:r>
              <a:rPr lang="fr-BE" sz="1600" dirty="0" err="1" smtClean="0"/>
              <a:t>issued</a:t>
            </a:r>
            <a:r>
              <a:rPr lang="fr-BE" sz="1600" dirty="0" smtClean="0"/>
              <a:t> on </a:t>
            </a:r>
            <a:r>
              <a:rPr lang="fr-BE" sz="1600" dirty="0" err="1" smtClean="0"/>
              <a:t>October</a:t>
            </a:r>
            <a:r>
              <a:rPr lang="fr-BE" sz="1600" dirty="0" smtClean="0"/>
              <a:t> 1st </a:t>
            </a:r>
          </a:p>
          <a:p>
            <a:pPr marL="728663" lvl="2" indent="-285750" algn="just" eaLnBrk="1" hangingPunct="1">
              <a:buFont typeface="Arial" pitchFamily="34" charset="0"/>
              <a:buChar char="•"/>
              <a:defRPr/>
            </a:pPr>
            <a:endParaRPr lang="fr-BE" sz="1600" dirty="0" smtClean="0"/>
          </a:p>
          <a:p>
            <a:pPr marL="728663" lvl="2" indent="-285750" algn="just" eaLnBrk="1" hangingPunct="1">
              <a:buFont typeface="Arial" pitchFamily="34" charset="0"/>
              <a:buChar char="•"/>
              <a:defRPr/>
            </a:pPr>
            <a:r>
              <a:rPr lang="fr-BE" sz="1600" dirty="0" err="1" smtClean="0"/>
              <a:t>Commenting</a:t>
            </a:r>
            <a:r>
              <a:rPr lang="fr-BE" sz="1600" dirty="0" smtClean="0"/>
              <a:t> and </a:t>
            </a:r>
            <a:r>
              <a:rPr lang="fr-BE" sz="1600" dirty="0" err="1" smtClean="0"/>
              <a:t>annoting</a:t>
            </a:r>
            <a:r>
              <a:rPr lang="fr-BE" sz="1600" dirty="0" smtClean="0"/>
              <a:t> </a:t>
            </a:r>
            <a:r>
              <a:rPr lang="fr-BE" sz="1600" dirty="0" err="1" smtClean="0"/>
              <a:t>legal</a:t>
            </a:r>
            <a:r>
              <a:rPr lang="fr-BE" sz="1600" dirty="0" smtClean="0"/>
              <a:t> </a:t>
            </a:r>
            <a:r>
              <a:rPr lang="fr-BE" sz="1600" dirty="0" err="1" smtClean="0"/>
              <a:t>texts</a:t>
            </a:r>
            <a:r>
              <a:rPr lang="fr-BE" sz="1600" dirty="0" smtClean="0"/>
              <a:t> </a:t>
            </a:r>
            <a:r>
              <a:rPr lang="fr-BE" sz="1600" dirty="0" err="1" smtClean="0"/>
              <a:t>from</a:t>
            </a:r>
            <a:r>
              <a:rPr lang="fr-BE" sz="1600" dirty="0" smtClean="0"/>
              <a:t> security perspectives</a:t>
            </a:r>
          </a:p>
          <a:p>
            <a:pPr marL="1185863" lvl="3" indent="-285750" algn="just" eaLnBrk="1" hangingPunct="1">
              <a:buFont typeface="Arial" pitchFamily="34" charset="0"/>
              <a:buChar char="•"/>
              <a:defRPr/>
            </a:pPr>
            <a:r>
              <a:rPr lang="fr-BE" sz="1600" dirty="0" smtClean="0"/>
              <a:t>To be </a:t>
            </a:r>
            <a:r>
              <a:rPr lang="fr-BE" sz="1600" dirty="0" err="1" smtClean="0"/>
              <a:t>supported</a:t>
            </a:r>
            <a:r>
              <a:rPr lang="fr-BE" sz="1600" dirty="0" smtClean="0"/>
              <a:t> by a dedicated tool </a:t>
            </a:r>
            <a:r>
              <a:rPr lang="fr-BE" sz="1600" dirty="0" err="1" smtClean="0"/>
              <a:t>currently</a:t>
            </a:r>
            <a:r>
              <a:rPr lang="fr-BE" sz="1600" dirty="0" smtClean="0"/>
              <a:t> under development</a:t>
            </a:r>
          </a:p>
          <a:p>
            <a:pPr marL="728663" lvl="2" indent="-285750" algn="just" eaLnBrk="1" hangingPunct="1">
              <a:buFont typeface="Arial" pitchFamily="34" charset="0"/>
              <a:buChar char="•"/>
              <a:defRPr/>
            </a:pPr>
            <a:endParaRPr lang="fr-BE" sz="1600" dirty="0" smtClean="0"/>
          </a:p>
          <a:p>
            <a:pPr marL="728663" lvl="2" indent="-285750" algn="just" eaLnBrk="1" hangingPunct="1">
              <a:buFont typeface="Arial" pitchFamily="34" charset="0"/>
              <a:buChar char="•"/>
              <a:defRPr/>
            </a:pPr>
            <a:r>
              <a:rPr lang="fr-BE" sz="1600" dirty="0" smtClean="0"/>
              <a:t>Benchmark of Information Security in Luxembourg</a:t>
            </a:r>
          </a:p>
          <a:p>
            <a:pPr marL="1185863" lvl="3" indent="-285750" algn="just" eaLnBrk="1" hangingPunct="1">
              <a:buFont typeface="Arial" pitchFamily="34" charset="0"/>
              <a:buChar char="•"/>
              <a:defRPr/>
            </a:pPr>
            <a:r>
              <a:rPr lang="fr-BE" sz="1600" dirty="0" smtClean="0"/>
              <a:t>Questionnaire </a:t>
            </a:r>
          </a:p>
          <a:p>
            <a:pPr marL="1185863" lvl="3" indent="-285750" algn="just" eaLnBrk="1" hangingPunct="1">
              <a:buFont typeface="Arial" pitchFamily="34" charset="0"/>
              <a:buChar char="•"/>
              <a:defRPr/>
            </a:pPr>
            <a:r>
              <a:rPr lang="fr-BE" sz="1600" dirty="0" smtClean="0"/>
              <a:t>Analysis</a:t>
            </a:r>
          </a:p>
          <a:p>
            <a:pPr marL="1185863" lvl="3" indent="-285750" algn="just" eaLnBrk="1" hangingPunct="1">
              <a:buFont typeface="Arial" pitchFamily="34" charset="0"/>
              <a:buChar char="•"/>
              <a:defRPr/>
            </a:pPr>
            <a:r>
              <a:rPr lang="fr-BE" sz="1600" dirty="0" smtClean="0"/>
              <a:t>Report</a:t>
            </a:r>
          </a:p>
          <a:p>
            <a:pPr marL="728663" lvl="2" indent="-285750" algn="just" eaLnBrk="1" hangingPunct="1">
              <a:buFont typeface="Arial" pitchFamily="34" charset="0"/>
              <a:buChar char="•"/>
              <a:defRPr/>
            </a:pPr>
            <a:endParaRPr lang="fr-BE" sz="1600" dirty="0"/>
          </a:p>
          <a:p>
            <a:pPr marL="728663" lvl="2" indent="-285750" algn="just" eaLnBrk="1" hangingPunct="1">
              <a:buFont typeface="Arial" pitchFamily="34" charset="0"/>
              <a:buChar char="•"/>
              <a:defRPr/>
            </a:pPr>
            <a:r>
              <a:rPr lang="fr-BE" sz="1600" dirty="0" err="1" smtClean="0"/>
              <a:t>Any</a:t>
            </a:r>
            <a:r>
              <a:rPr lang="fr-BE" sz="1600" dirty="0" smtClean="0"/>
              <a:t> </a:t>
            </a:r>
            <a:r>
              <a:rPr lang="fr-BE" sz="1600" dirty="0" err="1" smtClean="0"/>
              <a:t>other</a:t>
            </a:r>
            <a:r>
              <a:rPr lang="fr-BE" sz="1600" dirty="0" smtClean="0"/>
              <a:t> </a:t>
            </a:r>
            <a:r>
              <a:rPr lang="fr-BE" sz="1600" dirty="0" err="1" smtClean="0"/>
              <a:t>ideas</a:t>
            </a:r>
            <a:r>
              <a:rPr lang="fr-BE" sz="1600" dirty="0" smtClean="0"/>
              <a:t> are </a:t>
            </a:r>
            <a:r>
              <a:rPr lang="fr-BE" sz="1600" dirty="0" err="1" smtClean="0"/>
              <a:t>welcome</a:t>
            </a:r>
            <a:endParaRPr lang="fr-BE" sz="1600" dirty="0" smtClean="0"/>
          </a:p>
          <a:p>
            <a:pPr marL="728663" lvl="2" indent="-285750" algn="just" eaLnBrk="1" hangingPunct="1">
              <a:buFont typeface="Arial" pitchFamily="34" charset="0"/>
              <a:buChar char="•"/>
              <a:defRPr/>
            </a:pPr>
            <a:endParaRPr lang="fr-BE" sz="1600" dirty="0"/>
          </a:p>
          <a:p>
            <a:pPr marL="285750" lvl="2" indent="-285750" algn="just" eaLnBrk="1" hangingPunct="1">
              <a:lnSpc>
                <a:spcPct val="150000"/>
              </a:lnSpc>
              <a:buFont typeface="Arial" pitchFamily="34" charset="0"/>
              <a:buChar char="•"/>
              <a:defRPr/>
            </a:pPr>
            <a:r>
              <a:rPr lang="fr-BE" b="1" dirty="0" err="1"/>
              <a:t>Proposal</a:t>
            </a:r>
            <a:r>
              <a:rPr lang="fr-BE" b="1" dirty="0"/>
              <a:t> to </a:t>
            </a:r>
            <a:r>
              <a:rPr lang="fr-BE" b="1" dirty="0" err="1"/>
              <a:t>meet</a:t>
            </a:r>
            <a:r>
              <a:rPr lang="fr-BE" b="1" dirty="0"/>
              <a:t> on </a:t>
            </a:r>
            <a:r>
              <a:rPr lang="fr-BE" b="1" dirty="0" err="1"/>
              <a:t>January</a:t>
            </a:r>
            <a:r>
              <a:rPr lang="fr-BE" b="1" dirty="0"/>
              <a:t> 30th for </a:t>
            </a:r>
            <a:r>
              <a:rPr lang="fr-BE" b="1" dirty="0" err="1"/>
              <a:t>starting</a:t>
            </a:r>
            <a:r>
              <a:rPr lang="fr-BE" b="1" dirty="0"/>
              <a:t> </a:t>
            </a:r>
            <a:r>
              <a:rPr lang="fr-BE" b="1" dirty="0" smtClean="0"/>
              <a:t>WG in 2014</a:t>
            </a:r>
            <a:endParaRPr lang="fr-BE" b="1" dirty="0"/>
          </a:p>
          <a:p>
            <a:pPr marL="42863" lvl="1" indent="-285750" algn="just" eaLnBrk="1" hangingPunct="1">
              <a:buFont typeface="Arial" pitchFamily="34" charset="0"/>
              <a:buChar char="•"/>
              <a:defRPr/>
            </a:pPr>
            <a:endParaRPr lang="en-GB" sz="1600" b="1" dirty="0" smtClean="0"/>
          </a:p>
          <a:p>
            <a:pPr marL="42863" lvl="1" indent="-285750" algn="just" eaLnBrk="1" hangingPunct="1">
              <a:buFont typeface="Arial" pitchFamily="34" charset="0"/>
              <a:buChar char="•"/>
              <a:defRPr/>
            </a:pPr>
            <a:endParaRPr lang="fr-BE" sz="16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070" y="4464701"/>
            <a:ext cx="1971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172" b="100000" l="0" r="98551"/>
                    </a14:imgEffect>
                  </a14:imgLayer>
                </a14:imgProps>
              </a:ext>
              <a:ext uri="{28A0092B-C50C-407E-A947-70E740481C1C}">
                <a14:useLocalDpi xmlns:a14="http://schemas.microsoft.com/office/drawing/2010/main" val="0"/>
              </a:ext>
            </a:extLst>
          </a:blip>
          <a:srcRect/>
          <a:stretch>
            <a:fillRect/>
          </a:stretch>
        </p:blipFill>
        <p:spPr bwMode="auto">
          <a:xfrm>
            <a:off x="11709134" y="4725988"/>
            <a:ext cx="1147326"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6860" y="254000"/>
            <a:ext cx="1478280" cy="923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3091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smtClean="0"/>
              <a:t>Outlook 2014</a:t>
            </a:r>
            <a:endParaRPr lang="de-DE"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en-US" sz="2400" b="1" dirty="0"/>
              <a:t>Revival of CLUSIL After-Work sessions</a:t>
            </a:r>
            <a:endParaRPr lang="en-US" sz="2400" b="1" dirty="0" smtClean="0"/>
          </a:p>
          <a:p>
            <a:pPr algn="just" eaLnBrk="1" hangingPunct="1">
              <a:buFontTx/>
              <a:buChar char="•"/>
              <a:defRPr/>
            </a:pPr>
            <a:endParaRPr lang="en-US" sz="900" b="1" dirty="0" smtClean="0"/>
          </a:p>
          <a:p>
            <a:pPr marL="285750" indent="-285750" algn="just" eaLnBrk="1" hangingPunct="1">
              <a:lnSpc>
                <a:spcPct val="150000"/>
              </a:lnSpc>
              <a:buFont typeface="Arial" pitchFamily="34" charset="0"/>
              <a:buChar char="•"/>
              <a:defRPr/>
            </a:pPr>
            <a:r>
              <a:rPr lang="en-GB" b="1" dirty="0" smtClean="0"/>
              <a:t>Proposal of topics</a:t>
            </a:r>
          </a:p>
          <a:p>
            <a:pPr marL="728663" lvl="2" indent="-285750" algn="just" eaLnBrk="1" hangingPunct="1">
              <a:buFont typeface="Arial" pitchFamily="34" charset="0"/>
              <a:buChar char="•"/>
              <a:defRPr/>
            </a:pPr>
            <a:endParaRPr lang="fr-BE" sz="1600" dirty="0" smtClean="0"/>
          </a:p>
          <a:p>
            <a:pPr marL="728663" lvl="2" indent="-285750" algn="just" eaLnBrk="1" hangingPunct="1">
              <a:buFont typeface="Arial" pitchFamily="34" charset="0"/>
              <a:buChar char="•"/>
              <a:defRPr/>
            </a:pPr>
            <a:r>
              <a:rPr lang="fr-BE" sz="1600" b="1" dirty="0" smtClean="0"/>
              <a:t>Hot </a:t>
            </a:r>
            <a:r>
              <a:rPr lang="fr-BE" sz="1600" b="1" dirty="0" err="1" smtClean="0"/>
              <a:t>topics</a:t>
            </a:r>
            <a:r>
              <a:rPr lang="fr-BE" sz="1600" b="1" dirty="0" smtClean="0"/>
              <a:t> </a:t>
            </a:r>
            <a:r>
              <a:rPr lang="fr-BE" sz="1600" dirty="0" err="1" smtClean="0"/>
              <a:t>such</a:t>
            </a:r>
            <a:r>
              <a:rPr lang="fr-BE" sz="1600" dirty="0" smtClean="0"/>
              <a:t> as international </a:t>
            </a:r>
            <a:r>
              <a:rPr lang="fr-BE" sz="1600" dirty="0" err="1" smtClean="0"/>
              <a:t>spying</a:t>
            </a:r>
            <a:r>
              <a:rPr lang="fr-BE" sz="1600" dirty="0" smtClean="0"/>
              <a:t> </a:t>
            </a:r>
            <a:r>
              <a:rPr lang="fr-BE" sz="1600" dirty="0" err="1" smtClean="0"/>
              <a:t>affairs</a:t>
            </a:r>
            <a:r>
              <a:rPr lang="fr-BE" sz="1600" dirty="0" smtClean="0"/>
              <a:t> (</a:t>
            </a:r>
            <a:r>
              <a:rPr lang="fr-BE" sz="1600" dirty="0" err="1" smtClean="0"/>
              <a:t>Prism</a:t>
            </a:r>
            <a:r>
              <a:rPr lang="fr-BE" sz="1600" dirty="0" smtClean="0"/>
              <a:t>, …)</a:t>
            </a:r>
          </a:p>
          <a:p>
            <a:pPr marL="728663" lvl="2" indent="-285750" algn="just" eaLnBrk="1" hangingPunct="1">
              <a:buFont typeface="Arial" pitchFamily="34" charset="0"/>
              <a:buChar char="•"/>
              <a:defRPr/>
            </a:pPr>
            <a:endParaRPr lang="fr-BE" sz="1600" dirty="0" smtClean="0"/>
          </a:p>
          <a:p>
            <a:pPr marL="728663" lvl="2" indent="-285750" algn="just" eaLnBrk="1" hangingPunct="1">
              <a:buFont typeface="Arial" pitchFamily="34" charset="0"/>
              <a:buChar char="•"/>
              <a:defRPr/>
            </a:pPr>
            <a:r>
              <a:rPr lang="fr-BE" sz="1600" b="1" dirty="0" err="1" smtClean="0"/>
              <a:t>Practical</a:t>
            </a:r>
            <a:r>
              <a:rPr lang="fr-BE" sz="1600" b="1" dirty="0" smtClean="0"/>
              <a:t> </a:t>
            </a:r>
            <a:r>
              <a:rPr lang="fr-BE" sz="1600" b="1" dirty="0" err="1" smtClean="0"/>
              <a:t>topics</a:t>
            </a:r>
            <a:r>
              <a:rPr lang="fr-BE" sz="1600" b="1" dirty="0" smtClean="0"/>
              <a:t> </a:t>
            </a:r>
            <a:r>
              <a:rPr lang="fr-BE" sz="1600" dirty="0" err="1" smtClean="0"/>
              <a:t>such</a:t>
            </a:r>
            <a:r>
              <a:rPr lang="fr-BE" sz="1600" dirty="0" smtClean="0"/>
              <a:t> as </a:t>
            </a:r>
            <a:r>
              <a:rPr lang="fr-BE" sz="1600" i="1" dirty="0" smtClean="0"/>
              <a:t>how to file a complaint?</a:t>
            </a:r>
            <a:endParaRPr lang="fr-BE" sz="1600" dirty="0" smtClean="0"/>
          </a:p>
          <a:p>
            <a:pPr marL="728663" lvl="2" indent="-285750" algn="just" eaLnBrk="1" hangingPunct="1">
              <a:buFont typeface="Arial" pitchFamily="34" charset="0"/>
              <a:buChar char="•"/>
              <a:defRPr/>
            </a:pPr>
            <a:endParaRPr lang="fr-BE" sz="1600" dirty="0" smtClean="0"/>
          </a:p>
          <a:p>
            <a:pPr marL="728663" lvl="2" indent="-285750" algn="just" eaLnBrk="1" hangingPunct="1">
              <a:buFont typeface="Arial" pitchFamily="34" charset="0"/>
              <a:buChar char="•"/>
              <a:defRPr/>
            </a:pPr>
            <a:r>
              <a:rPr lang="fr-BE" sz="1600" b="1" dirty="0" smtClean="0"/>
              <a:t>Local </a:t>
            </a:r>
            <a:r>
              <a:rPr lang="fr-BE" sz="1600" b="1" dirty="0" err="1" smtClean="0"/>
              <a:t>topics</a:t>
            </a:r>
            <a:r>
              <a:rPr lang="fr-BE" sz="1600" b="1" dirty="0" smtClean="0"/>
              <a:t> </a:t>
            </a:r>
            <a:r>
              <a:rPr lang="fr-BE" sz="1600" dirty="0" err="1" smtClean="0"/>
              <a:t>such</a:t>
            </a:r>
            <a:r>
              <a:rPr lang="fr-BE" sz="1600" dirty="0" smtClean="0"/>
              <a:t> as </a:t>
            </a:r>
            <a:r>
              <a:rPr lang="fr-BE" sz="1600" dirty="0"/>
              <a:t>the </a:t>
            </a:r>
            <a:r>
              <a:rPr lang="fr-BE" sz="1600" dirty="0" err="1"/>
              <a:t>Luxembourg's</a:t>
            </a:r>
            <a:r>
              <a:rPr lang="fr-BE" sz="1600" dirty="0"/>
              <a:t> e-</a:t>
            </a:r>
            <a:r>
              <a:rPr lang="fr-BE" sz="1600" dirty="0" err="1"/>
              <a:t>archiving</a:t>
            </a:r>
            <a:r>
              <a:rPr lang="fr-BE" sz="1600" dirty="0"/>
              <a:t> bill</a:t>
            </a:r>
            <a:endParaRPr lang="fr-BE" sz="1600" dirty="0" smtClean="0"/>
          </a:p>
          <a:p>
            <a:pPr marL="728663" lvl="2" indent="-285750" algn="just" eaLnBrk="1" hangingPunct="1">
              <a:buFont typeface="Arial" pitchFamily="34" charset="0"/>
              <a:buChar char="•"/>
              <a:defRPr/>
            </a:pPr>
            <a:endParaRPr lang="fr-BE" sz="1600" dirty="0"/>
          </a:p>
          <a:p>
            <a:pPr marL="728663" lvl="2" indent="-285750" algn="just" eaLnBrk="1" hangingPunct="1">
              <a:buFont typeface="Arial" pitchFamily="34" charset="0"/>
              <a:buChar char="•"/>
              <a:defRPr/>
            </a:pPr>
            <a:r>
              <a:rPr lang="fr-BE" sz="1600" dirty="0" err="1" smtClean="0"/>
              <a:t>Any</a:t>
            </a:r>
            <a:r>
              <a:rPr lang="fr-BE" sz="1600" dirty="0" smtClean="0"/>
              <a:t> </a:t>
            </a:r>
            <a:r>
              <a:rPr lang="fr-BE" sz="1600" dirty="0" err="1" smtClean="0"/>
              <a:t>other</a:t>
            </a:r>
            <a:r>
              <a:rPr lang="fr-BE" sz="1600" dirty="0" smtClean="0"/>
              <a:t> </a:t>
            </a:r>
            <a:r>
              <a:rPr lang="fr-BE" sz="1600" dirty="0" err="1" smtClean="0"/>
              <a:t>ideas</a:t>
            </a:r>
            <a:r>
              <a:rPr lang="fr-BE" sz="1600" dirty="0" smtClean="0"/>
              <a:t> are </a:t>
            </a:r>
            <a:r>
              <a:rPr lang="fr-BE" sz="1600" dirty="0" err="1" smtClean="0"/>
              <a:t>welcome</a:t>
            </a:r>
            <a:endParaRPr lang="fr-BE" sz="1600" dirty="0" smtClean="0"/>
          </a:p>
          <a:p>
            <a:pPr marL="728663" lvl="2" indent="-285750" algn="just" eaLnBrk="1" hangingPunct="1">
              <a:buFont typeface="Arial" pitchFamily="34" charset="0"/>
              <a:buChar char="•"/>
              <a:defRPr/>
            </a:pPr>
            <a:endParaRPr lang="fr-BE" sz="1600" dirty="0"/>
          </a:p>
          <a:p>
            <a:pPr marL="285750" lvl="2" indent="-285750" algn="just" eaLnBrk="1" hangingPunct="1">
              <a:lnSpc>
                <a:spcPct val="150000"/>
              </a:lnSpc>
              <a:buFont typeface="Arial" pitchFamily="34" charset="0"/>
              <a:buChar char="•"/>
              <a:defRPr/>
            </a:pPr>
            <a:r>
              <a:rPr lang="en-US" b="1" dirty="0" smtClean="0"/>
              <a:t>Topic of first session still to be defined</a:t>
            </a:r>
            <a:endParaRPr lang="en-US" b="1" dirty="0"/>
          </a:p>
          <a:p>
            <a:pPr marL="42863" lvl="1" indent="-285750" algn="just" eaLnBrk="1" hangingPunct="1">
              <a:buFont typeface="Arial" pitchFamily="34" charset="0"/>
              <a:buChar char="•"/>
              <a:defRPr/>
            </a:pPr>
            <a:endParaRPr lang="en-GB" sz="1600" b="1" dirty="0" smtClean="0"/>
          </a:p>
          <a:p>
            <a:pPr marL="42863" lvl="1" indent="-285750" algn="just" eaLnBrk="1" hangingPunct="1">
              <a:buFont typeface="Arial" pitchFamily="34" charset="0"/>
              <a:buChar char="•"/>
              <a:defRPr/>
            </a:pPr>
            <a:endParaRPr lang="fr-BE" sz="16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070" y="4464701"/>
            <a:ext cx="1971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172" b="100000" l="0" r="98551"/>
                    </a14:imgEffect>
                  </a14:imgLayer>
                </a14:imgProps>
              </a:ext>
              <a:ext uri="{28A0092B-C50C-407E-A947-70E740481C1C}">
                <a14:useLocalDpi xmlns:a14="http://schemas.microsoft.com/office/drawing/2010/main" val="0"/>
              </a:ext>
            </a:extLst>
          </a:blip>
          <a:srcRect/>
          <a:stretch>
            <a:fillRect/>
          </a:stretch>
        </p:blipFill>
        <p:spPr bwMode="auto">
          <a:xfrm>
            <a:off x="11709134" y="4725988"/>
            <a:ext cx="1147326"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6860" y="254000"/>
            <a:ext cx="1478280" cy="923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2163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Content</a:t>
            </a:r>
            <a:endParaRPr lang="de-DE" sz="20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3905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defRPr/>
            </a:pPr>
            <a:r>
              <a:rPr lang="de-DE" sz="2400" b="1" dirty="0"/>
              <a:t>WG ISM </a:t>
            </a:r>
            <a:r>
              <a:rPr lang="de-DE" sz="2400" b="1" dirty="0" smtClean="0"/>
              <a:t>Organisation</a:t>
            </a:r>
            <a:endParaRPr lang="de-DE" sz="2400" b="1" dirty="0"/>
          </a:p>
          <a:p>
            <a:pPr algn="just" eaLnBrk="1" hangingPunct="1">
              <a:buFont typeface="Arial" pitchFamily="34" charset="0"/>
              <a:buChar char="•"/>
              <a:defRPr/>
            </a:pPr>
            <a:endParaRPr lang="de-DE" sz="2400" b="1" dirty="0"/>
          </a:p>
          <a:p>
            <a:pPr algn="just" eaLnBrk="1" hangingPunct="1">
              <a:buFont typeface="Arial" pitchFamily="34" charset="0"/>
              <a:buChar char="•"/>
              <a:defRPr/>
            </a:pPr>
            <a:endParaRPr lang="de-DE" sz="2400" b="1" dirty="0"/>
          </a:p>
          <a:p>
            <a:pPr marL="0" indent="0" algn="just" eaLnBrk="1" hangingPunct="1">
              <a:defRPr/>
            </a:pPr>
            <a:r>
              <a:rPr lang="de-DE" sz="2400" b="1" dirty="0"/>
              <a:t>WG ISM Working Sessions </a:t>
            </a:r>
            <a:r>
              <a:rPr lang="de-DE" sz="2400" b="1" dirty="0" smtClean="0"/>
              <a:t>2013</a:t>
            </a:r>
            <a:endParaRPr lang="de-DE" sz="2400" b="1" dirty="0"/>
          </a:p>
          <a:p>
            <a:pPr algn="just" eaLnBrk="1" hangingPunct="1">
              <a:buFont typeface="Arial" pitchFamily="34" charset="0"/>
              <a:buChar char="•"/>
              <a:defRPr/>
            </a:pPr>
            <a:endParaRPr lang="de-DE" sz="2400" b="1" dirty="0"/>
          </a:p>
          <a:p>
            <a:pPr algn="just" eaLnBrk="1" hangingPunct="1">
              <a:buFont typeface="Arial" pitchFamily="34" charset="0"/>
              <a:buChar char="•"/>
              <a:defRPr/>
            </a:pPr>
            <a:endParaRPr lang="de-DE" sz="2400" b="1" dirty="0"/>
          </a:p>
          <a:p>
            <a:pPr marL="0" indent="0" algn="just" eaLnBrk="1" hangingPunct="1">
              <a:defRPr/>
            </a:pPr>
            <a:r>
              <a:rPr lang="en-US" sz="2400" b="1" dirty="0"/>
              <a:t>Mobile Security Deliverable</a:t>
            </a:r>
          </a:p>
          <a:p>
            <a:pPr algn="just" eaLnBrk="1" hangingPunct="1">
              <a:buFont typeface="Arial" pitchFamily="34" charset="0"/>
              <a:buChar char="•"/>
              <a:defRPr/>
            </a:pPr>
            <a:endParaRPr lang="en-US" sz="2400" b="1" dirty="0"/>
          </a:p>
          <a:p>
            <a:pPr algn="just" eaLnBrk="1" hangingPunct="1">
              <a:buFont typeface="Arial" pitchFamily="34" charset="0"/>
              <a:buChar char="•"/>
              <a:defRPr/>
            </a:pPr>
            <a:endParaRPr lang="en-US" sz="2400" b="1" dirty="0"/>
          </a:p>
          <a:p>
            <a:pPr marL="0" indent="0" algn="just" eaLnBrk="1" hangingPunct="1">
              <a:defRPr/>
            </a:pPr>
            <a:r>
              <a:rPr lang="en-US" sz="2400" b="1" dirty="0" smtClean="0"/>
              <a:t>Outlook 2014</a:t>
            </a:r>
            <a:endParaRPr lang="en-US" sz="2400" b="1" dirty="0"/>
          </a:p>
          <a:p>
            <a:pPr marL="0" indent="0" algn="just" eaLnBrk="1" hangingPunct="1">
              <a:defRPr/>
            </a:pPr>
            <a:endParaRPr lang="de-DE" sz="2000" b="1" dirty="0" smtClean="0"/>
          </a:p>
        </p:txBody>
      </p:sp>
      <p:pic>
        <p:nvPicPr>
          <p:cNvPr id="8" name="Picture 3" descr="C:\Users\wansorge\Pictures\CLUSIL_WGISM.gif"/>
          <p:cNvPicPr>
            <a:picLocks noChangeAspect="1" noChangeArrowheads="1"/>
          </p:cNvPicPr>
          <p:nvPr/>
        </p:nvPicPr>
        <p:blipFill>
          <a:blip r:embed="rId2">
            <a:extLst/>
          </a:blip>
          <a:srcRect/>
          <a:stretch>
            <a:fillRect/>
          </a:stretch>
        </p:blipFill>
        <p:spPr bwMode="auto">
          <a:xfrm>
            <a:off x="7752068" y="270896"/>
            <a:ext cx="1122737" cy="10942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smtClean="0"/>
              <a:t>Outlook 2014</a:t>
            </a:r>
            <a:endParaRPr lang="de-DE"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fr-BE" sz="2400" b="1" dirty="0" smtClean="0"/>
              <a:t>Schedule of WG-ISM sessions</a:t>
            </a:r>
            <a:endParaRPr lang="en-US" sz="2400" b="1" dirty="0" smtClean="0"/>
          </a:p>
          <a:p>
            <a:pPr algn="just" eaLnBrk="1" hangingPunct="1">
              <a:buFontTx/>
              <a:buChar char="•"/>
              <a:defRPr/>
            </a:pPr>
            <a:endParaRPr lang="en-US" sz="900" b="1" dirty="0" smtClean="0"/>
          </a:p>
          <a:p>
            <a:pPr marL="285750" indent="-285750" algn="just" eaLnBrk="1" hangingPunct="1">
              <a:lnSpc>
                <a:spcPct val="150000"/>
              </a:lnSpc>
              <a:buFont typeface="Arial" pitchFamily="34" charset="0"/>
              <a:buChar char="•"/>
              <a:defRPr/>
            </a:pPr>
            <a:r>
              <a:rPr lang="en-GB" b="1" dirty="0" smtClean="0"/>
              <a:t>Date: </a:t>
            </a:r>
          </a:p>
          <a:p>
            <a:pPr marL="728663" lvl="2" indent="-285750" algn="just" eaLnBrk="1" hangingPunct="1">
              <a:buFont typeface="Arial" pitchFamily="34" charset="0"/>
              <a:buChar char="•"/>
              <a:defRPr/>
            </a:pPr>
            <a:r>
              <a:rPr lang="fr-BE" sz="1600" dirty="0" smtClean="0"/>
              <a:t>Last Thursday of </a:t>
            </a:r>
            <a:r>
              <a:rPr lang="fr-BE" sz="1600" dirty="0" err="1" smtClean="0"/>
              <a:t>each</a:t>
            </a:r>
            <a:r>
              <a:rPr lang="fr-BE" sz="1600" dirty="0"/>
              <a:t> </a:t>
            </a:r>
            <a:r>
              <a:rPr lang="fr-BE" sz="1600" dirty="0" err="1"/>
              <a:t>month</a:t>
            </a:r>
            <a:r>
              <a:rPr lang="fr-BE" sz="1600" dirty="0"/>
              <a:t> (as </a:t>
            </a:r>
            <a:r>
              <a:rPr lang="fr-BE" sz="1600" dirty="0" err="1"/>
              <a:t>usual</a:t>
            </a:r>
            <a:r>
              <a:rPr lang="fr-BE" sz="1600" dirty="0" smtClean="0"/>
              <a:t>)</a:t>
            </a:r>
          </a:p>
          <a:p>
            <a:pPr marL="1185863" lvl="3" indent="-285750" algn="just" eaLnBrk="1" hangingPunct="1">
              <a:buFont typeface="Arial" pitchFamily="34" charset="0"/>
              <a:buChar char="•"/>
              <a:defRPr/>
            </a:pPr>
            <a:r>
              <a:rPr lang="fr-BE" sz="1400" dirty="0" err="1" smtClean="0"/>
              <a:t>January</a:t>
            </a:r>
            <a:r>
              <a:rPr lang="fr-BE" sz="1400" dirty="0" smtClean="0"/>
              <a:t> 30th</a:t>
            </a:r>
          </a:p>
          <a:p>
            <a:pPr marL="1185863" lvl="3" indent="-285750" algn="just" eaLnBrk="1" hangingPunct="1">
              <a:buFont typeface="Arial" pitchFamily="34" charset="0"/>
              <a:buChar char="•"/>
              <a:defRPr/>
            </a:pPr>
            <a:r>
              <a:rPr lang="fr-BE" sz="1400" dirty="0" err="1" smtClean="0"/>
              <a:t>February</a:t>
            </a:r>
            <a:r>
              <a:rPr lang="fr-BE" sz="1400" dirty="0" smtClean="0"/>
              <a:t> 27th</a:t>
            </a:r>
          </a:p>
          <a:p>
            <a:pPr marL="1185863" lvl="3" indent="-285750" algn="just" eaLnBrk="1" hangingPunct="1">
              <a:buFont typeface="Arial" pitchFamily="34" charset="0"/>
              <a:buChar char="•"/>
              <a:defRPr/>
            </a:pPr>
            <a:r>
              <a:rPr lang="fr-BE" sz="1400" dirty="0" smtClean="0"/>
              <a:t>March 27th</a:t>
            </a:r>
            <a:endParaRPr lang="fr-BE" sz="1400" dirty="0"/>
          </a:p>
          <a:p>
            <a:pPr marL="1185863" lvl="3" indent="-285750" algn="just" eaLnBrk="1" hangingPunct="1">
              <a:buFont typeface="Arial" pitchFamily="34" charset="0"/>
              <a:buChar char="•"/>
              <a:defRPr/>
            </a:pPr>
            <a:r>
              <a:rPr lang="fr-BE" sz="1400" dirty="0" smtClean="0"/>
              <a:t>April 24th </a:t>
            </a:r>
          </a:p>
          <a:p>
            <a:pPr marL="1185863" lvl="3" indent="-285750" algn="just" eaLnBrk="1" hangingPunct="1">
              <a:buFont typeface="Arial" pitchFamily="34" charset="0"/>
              <a:buChar char="•"/>
              <a:defRPr/>
            </a:pPr>
            <a:r>
              <a:rPr lang="fr-BE" sz="1400" dirty="0" smtClean="0"/>
              <a:t>May 22nd*</a:t>
            </a:r>
          </a:p>
          <a:p>
            <a:pPr marL="1185863" lvl="3" indent="-285750" algn="just" eaLnBrk="1" hangingPunct="1">
              <a:buFont typeface="Arial" pitchFamily="34" charset="0"/>
              <a:buChar char="•"/>
              <a:defRPr/>
            </a:pPr>
            <a:r>
              <a:rPr lang="fr-BE" sz="1400" dirty="0" smtClean="0"/>
              <a:t>July 03rd* </a:t>
            </a:r>
          </a:p>
          <a:p>
            <a:pPr marL="1185863" lvl="3" indent="-285750" algn="just" eaLnBrk="1" hangingPunct="1">
              <a:buFont typeface="Arial" pitchFamily="34" charset="0"/>
              <a:buChar char="•"/>
              <a:defRPr/>
            </a:pPr>
            <a:r>
              <a:rPr lang="fr-BE" sz="1400" dirty="0" smtClean="0"/>
              <a:t>July 31st</a:t>
            </a:r>
          </a:p>
          <a:p>
            <a:pPr marL="1185863" lvl="3" indent="-285750" algn="just" eaLnBrk="1" hangingPunct="1">
              <a:buFont typeface="Arial" pitchFamily="34" charset="0"/>
              <a:buChar char="•"/>
              <a:defRPr/>
            </a:pPr>
            <a:r>
              <a:rPr lang="fr-BE" sz="1400" dirty="0" err="1" smtClean="0"/>
              <a:t>September</a:t>
            </a:r>
            <a:r>
              <a:rPr lang="fr-BE" sz="1400" dirty="0" smtClean="0"/>
              <a:t> 25th</a:t>
            </a:r>
          </a:p>
          <a:p>
            <a:pPr marL="1185863" lvl="3" indent="-285750" algn="just" eaLnBrk="1" hangingPunct="1">
              <a:buFont typeface="Arial" pitchFamily="34" charset="0"/>
              <a:buChar char="•"/>
              <a:defRPr/>
            </a:pPr>
            <a:r>
              <a:rPr lang="fr-BE" sz="1400" dirty="0" err="1" smtClean="0"/>
              <a:t>October</a:t>
            </a:r>
            <a:r>
              <a:rPr lang="fr-BE" sz="1400" dirty="0" smtClean="0"/>
              <a:t> 23rd*</a:t>
            </a:r>
          </a:p>
          <a:p>
            <a:pPr marL="1185863" lvl="3" indent="-285750" algn="just" eaLnBrk="1" hangingPunct="1">
              <a:buFont typeface="Arial" pitchFamily="34" charset="0"/>
              <a:buChar char="•"/>
              <a:defRPr/>
            </a:pPr>
            <a:r>
              <a:rPr lang="fr-BE" sz="1400" dirty="0" err="1" smtClean="0"/>
              <a:t>November</a:t>
            </a:r>
            <a:r>
              <a:rPr lang="fr-BE" sz="1400" dirty="0" smtClean="0"/>
              <a:t> 27th</a:t>
            </a:r>
          </a:p>
          <a:p>
            <a:pPr marL="285750" lvl="2" indent="-285750" algn="just" eaLnBrk="1" hangingPunct="1">
              <a:lnSpc>
                <a:spcPct val="150000"/>
              </a:lnSpc>
              <a:buFont typeface="Arial" pitchFamily="34" charset="0"/>
              <a:buChar char="•"/>
              <a:defRPr/>
            </a:pPr>
            <a:r>
              <a:rPr lang="fr-BE" b="1" dirty="0" smtClean="0"/>
              <a:t>Place</a:t>
            </a:r>
            <a:endParaRPr lang="en-GB" sz="1600" b="1" dirty="0" smtClean="0"/>
          </a:p>
          <a:p>
            <a:pPr marL="728663" lvl="2" indent="-285750" algn="just" eaLnBrk="1" hangingPunct="1">
              <a:buFont typeface="Arial" pitchFamily="34" charset="0"/>
              <a:buChar char="•"/>
              <a:defRPr/>
            </a:pPr>
            <a:r>
              <a:rPr lang="fr-BE" sz="1600" dirty="0" smtClean="0"/>
              <a:t>CRP HT (as </a:t>
            </a:r>
            <a:r>
              <a:rPr lang="fr-BE" sz="1600" dirty="0" err="1" smtClean="0"/>
              <a:t>usual</a:t>
            </a:r>
            <a:r>
              <a:rPr lang="fr-BE" sz="1600" dirty="0" smtClean="0"/>
              <a:t>)</a:t>
            </a:r>
          </a:p>
          <a:p>
            <a:pPr marL="285750" lvl="2" indent="-285750" algn="just" eaLnBrk="1" hangingPunct="1">
              <a:lnSpc>
                <a:spcPct val="150000"/>
              </a:lnSpc>
              <a:buFont typeface="Arial" pitchFamily="34" charset="0"/>
              <a:buChar char="•"/>
              <a:defRPr/>
            </a:pPr>
            <a:r>
              <a:rPr lang="fr-BE" b="1" dirty="0" smtClean="0">
                <a:solidFill>
                  <a:srgbClr val="000000"/>
                </a:solidFill>
              </a:rPr>
              <a:t>Time</a:t>
            </a:r>
            <a:endParaRPr lang="en-GB" sz="1600" b="1" dirty="0">
              <a:solidFill>
                <a:srgbClr val="000000"/>
              </a:solidFill>
            </a:endParaRPr>
          </a:p>
          <a:p>
            <a:pPr marL="728663" lvl="2" indent="-285750" algn="just" eaLnBrk="1" hangingPunct="1">
              <a:buFont typeface="Arial" pitchFamily="34" charset="0"/>
              <a:buChar char="•"/>
              <a:defRPr/>
            </a:pPr>
            <a:r>
              <a:rPr lang="fr-BE" sz="1600" dirty="0" smtClean="0"/>
              <a:t>17h30 &gt; 19h </a:t>
            </a:r>
            <a:r>
              <a:rPr lang="fr-BE" sz="1600" dirty="0"/>
              <a:t>(as </a:t>
            </a:r>
            <a:r>
              <a:rPr lang="fr-BE" sz="1600" dirty="0" err="1"/>
              <a:t>usual</a:t>
            </a:r>
            <a:r>
              <a:rPr lang="fr-BE" sz="1600" dirty="0"/>
              <a:t>)</a:t>
            </a:r>
          </a:p>
          <a:p>
            <a:pPr marL="42863" lvl="1" indent="-285750" algn="just" eaLnBrk="1" hangingPunct="1">
              <a:buFont typeface="Arial" pitchFamily="34" charset="0"/>
              <a:buChar char="•"/>
              <a:defRPr/>
            </a:pPr>
            <a:endParaRPr lang="fr-BE" sz="1600" dirty="0"/>
          </a:p>
          <a:p>
            <a:pPr marL="42863" lvl="1" indent="-285750" algn="just" eaLnBrk="1" hangingPunct="1">
              <a:buFont typeface="Arial" pitchFamily="34" charset="0"/>
              <a:buChar char="•"/>
              <a:defRPr/>
            </a:pPr>
            <a:endParaRPr lang="fr-BE" sz="16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070" y="4464701"/>
            <a:ext cx="1971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172" b="100000" l="0" r="98551"/>
                    </a14:imgEffect>
                  </a14:imgLayer>
                </a14:imgProps>
              </a:ext>
              <a:ext uri="{28A0092B-C50C-407E-A947-70E740481C1C}">
                <a14:useLocalDpi xmlns:a14="http://schemas.microsoft.com/office/drawing/2010/main" val="0"/>
              </a:ext>
            </a:extLst>
          </a:blip>
          <a:srcRect/>
          <a:stretch>
            <a:fillRect/>
          </a:stretch>
        </p:blipFill>
        <p:spPr bwMode="auto">
          <a:xfrm>
            <a:off x="11709134" y="4725988"/>
            <a:ext cx="1147326"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6860" y="254000"/>
            <a:ext cx="1478280" cy="923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3796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smtClean="0"/>
              <a:t>Outlook 2014</a:t>
            </a:r>
            <a:endParaRPr lang="de-DE"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4878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fr-BE" sz="2400" b="1" dirty="0" smtClean="0"/>
              <a:t>Schedule of CLUSIL </a:t>
            </a:r>
            <a:r>
              <a:rPr lang="fr-BE" sz="2400" b="1" dirty="0" err="1" smtClean="0"/>
              <a:t>After-Work</a:t>
            </a:r>
            <a:r>
              <a:rPr lang="fr-BE" sz="2400" b="1" dirty="0" smtClean="0"/>
              <a:t> sessions</a:t>
            </a:r>
            <a:endParaRPr lang="en-US" sz="2400" b="1" dirty="0" smtClean="0"/>
          </a:p>
          <a:p>
            <a:pPr algn="just" eaLnBrk="1" hangingPunct="1">
              <a:buFontTx/>
              <a:buChar char="•"/>
              <a:defRPr/>
            </a:pPr>
            <a:endParaRPr lang="en-US" b="1" dirty="0" smtClean="0"/>
          </a:p>
          <a:p>
            <a:pPr marL="285750" indent="-285750" algn="just" eaLnBrk="1" hangingPunct="1">
              <a:lnSpc>
                <a:spcPct val="150000"/>
              </a:lnSpc>
              <a:buFont typeface="Arial" pitchFamily="34" charset="0"/>
              <a:buChar char="•"/>
              <a:defRPr/>
            </a:pPr>
            <a:r>
              <a:rPr lang="fr-BE" b="1" dirty="0" err="1" smtClean="0"/>
              <a:t>Topic</a:t>
            </a:r>
            <a:endParaRPr lang="en-GB" b="1" dirty="0" smtClean="0"/>
          </a:p>
          <a:p>
            <a:pPr marL="728663" lvl="2" indent="-285750" algn="just" eaLnBrk="1" hangingPunct="1">
              <a:buFont typeface="Arial" pitchFamily="34" charset="0"/>
              <a:buChar char="•"/>
              <a:defRPr/>
            </a:pPr>
            <a:r>
              <a:rPr lang="fr-BE" sz="1600" dirty="0" smtClean="0"/>
              <a:t>To </a:t>
            </a:r>
            <a:r>
              <a:rPr lang="fr-BE" sz="1600" dirty="0" err="1" smtClean="0"/>
              <a:t>be</a:t>
            </a:r>
            <a:r>
              <a:rPr lang="fr-BE" sz="1600" dirty="0" smtClean="0"/>
              <a:t> </a:t>
            </a:r>
            <a:r>
              <a:rPr lang="fr-BE" sz="1600" dirty="0" err="1" smtClean="0"/>
              <a:t>announced</a:t>
            </a:r>
            <a:endParaRPr lang="fr-BE" sz="1600" dirty="0" smtClean="0"/>
          </a:p>
          <a:p>
            <a:pPr marL="285750" lvl="2" indent="-285750" algn="just" eaLnBrk="1" hangingPunct="1">
              <a:lnSpc>
                <a:spcPct val="150000"/>
              </a:lnSpc>
              <a:buFont typeface="Arial" pitchFamily="34" charset="0"/>
              <a:buChar char="•"/>
              <a:defRPr/>
            </a:pPr>
            <a:endParaRPr lang="fr-BE" b="1" dirty="0" smtClean="0"/>
          </a:p>
          <a:p>
            <a:pPr marL="285750" lvl="2" indent="-285750" algn="just" eaLnBrk="1" hangingPunct="1">
              <a:lnSpc>
                <a:spcPct val="150000"/>
              </a:lnSpc>
              <a:buFont typeface="Arial" pitchFamily="34" charset="0"/>
              <a:buChar char="•"/>
              <a:defRPr/>
            </a:pPr>
            <a:r>
              <a:rPr lang="en-GB" b="1" dirty="0"/>
              <a:t>Date</a:t>
            </a:r>
            <a:endParaRPr lang="fr-BE" b="1" dirty="0" smtClean="0"/>
          </a:p>
          <a:p>
            <a:pPr marL="728663" lvl="2" indent="-285750" algn="just" eaLnBrk="1" hangingPunct="1">
              <a:buFont typeface="Arial" pitchFamily="34" charset="0"/>
              <a:buChar char="•"/>
              <a:defRPr/>
            </a:pPr>
            <a:r>
              <a:rPr lang="fr-BE" sz="1600" dirty="0"/>
              <a:t>To </a:t>
            </a:r>
            <a:r>
              <a:rPr lang="fr-BE" sz="1600" dirty="0" err="1"/>
              <a:t>be</a:t>
            </a:r>
            <a:r>
              <a:rPr lang="fr-BE" sz="1600" dirty="0"/>
              <a:t> </a:t>
            </a:r>
            <a:r>
              <a:rPr lang="fr-BE" sz="1600" dirty="0" err="1"/>
              <a:t>announced</a:t>
            </a:r>
            <a:endParaRPr lang="fr-BE" sz="1600" dirty="0"/>
          </a:p>
          <a:p>
            <a:pPr marL="285750" lvl="2" indent="-285750" algn="just" eaLnBrk="1" hangingPunct="1">
              <a:lnSpc>
                <a:spcPct val="150000"/>
              </a:lnSpc>
              <a:buFont typeface="Arial" pitchFamily="34" charset="0"/>
              <a:buChar char="•"/>
              <a:defRPr/>
            </a:pPr>
            <a:endParaRPr lang="fr-BE" b="1" dirty="0" smtClean="0"/>
          </a:p>
          <a:p>
            <a:pPr marL="285750" lvl="2" indent="-285750" algn="just" eaLnBrk="1" hangingPunct="1">
              <a:lnSpc>
                <a:spcPct val="150000"/>
              </a:lnSpc>
              <a:buFont typeface="Arial" pitchFamily="34" charset="0"/>
              <a:buChar char="•"/>
              <a:defRPr/>
            </a:pPr>
            <a:r>
              <a:rPr lang="fr-BE" b="1" dirty="0" smtClean="0"/>
              <a:t>Place</a:t>
            </a:r>
            <a:endParaRPr lang="en-GB" sz="1600" b="1" dirty="0" smtClean="0"/>
          </a:p>
          <a:p>
            <a:pPr marL="728663" lvl="2" indent="-285750" algn="just" eaLnBrk="1" hangingPunct="1">
              <a:buFont typeface="Arial" pitchFamily="34" charset="0"/>
              <a:buChar char="•"/>
              <a:defRPr/>
            </a:pPr>
            <a:r>
              <a:rPr lang="fr-BE" sz="1600" dirty="0" smtClean="0"/>
              <a:t>CRP HT</a:t>
            </a:r>
          </a:p>
          <a:p>
            <a:pPr marL="285750" lvl="2" indent="-285750" algn="just" eaLnBrk="1" hangingPunct="1">
              <a:lnSpc>
                <a:spcPct val="150000"/>
              </a:lnSpc>
              <a:buFont typeface="Arial" pitchFamily="34" charset="0"/>
              <a:buChar char="•"/>
              <a:defRPr/>
            </a:pPr>
            <a:endParaRPr lang="fr-BE" b="1" dirty="0" smtClean="0">
              <a:solidFill>
                <a:srgbClr val="000000"/>
              </a:solidFill>
            </a:endParaRPr>
          </a:p>
          <a:p>
            <a:pPr marL="285750" lvl="2" indent="-285750" algn="just" eaLnBrk="1" hangingPunct="1">
              <a:lnSpc>
                <a:spcPct val="150000"/>
              </a:lnSpc>
              <a:buFont typeface="Arial" pitchFamily="34" charset="0"/>
              <a:buChar char="•"/>
              <a:defRPr/>
            </a:pPr>
            <a:r>
              <a:rPr lang="fr-BE" b="1" dirty="0" smtClean="0">
                <a:solidFill>
                  <a:srgbClr val="000000"/>
                </a:solidFill>
              </a:rPr>
              <a:t>Time</a:t>
            </a:r>
            <a:endParaRPr lang="en-GB" sz="1600" b="1" dirty="0">
              <a:solidFill>
                <a:srgbClr val="000000"/>
              </a:solidFill>
            </a:endParaRPr>
          </a:p>
          <a:p>
            <a:pPr marL="728663" lvl="2" indent="-285750" algn="just" eaLnBrk="1" hangingPunct="1">
              <a:buFont typeface="Arial" pitchFamily="34" charset="0"/>
              <a:buChar char="•"/>
              <a:defRPr/>
            </a:pPr>
            <a:r>
              <a:rPr lang="fr-BE" sz="1600" dirty="0" smtClean="0"/>
              <a:t>17h30 &gt; 19h (</a:t>
            </a:r>
            <a:r>
              <a:rPr lang="fr-BE" sz="1600" dirty="0" err="1" smtClean="0"/>
              <a:t>expected</a:t>
            </a:r>
            <a:r>
              <a:rPr lang="fr-BE" sz="1600" dirty="0" smtClean="0"/>
              <a:t>)</a:t>
            </a:r>
            <a:endParaRPr lang="fr-BE" sz="1600" dirty="0"/>
          </a:p>
          <a:p>
            <a:pPr marL="42863" lvl="1" indent="-285750" algn="just" eaLnBrk="1" hangingPunct="1">
              <a:buFont typeface="Arial" pitchFamily="34" charset="0"/>
              <a:buChar char="•"/>
              <a:defRPr/>
            </a:pPr>
            <a:endParaRPr lang="fr-BE" sz="16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070" y="4464701"/>
            <a:ext cx="1971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172" b="100000" l="0" r="98551"/>
                    </a14:imgEffect>
                  </a14:imgLayer>
                </a14:imgProps>
              </a:ext>
              <a:ext uri="{28A0092B-C50C-407E-A947-70E740481C1C}">
                <a14:useLocalDpi xmlns:a14="http://schemas.microsoft.com/office/drawing/2010/main" val="0"/>
              </a:ext>
            </a:extLst>
          </a:blip>
          <a:srcRect/>
          <a:stretch>
            <a:fillRect/>
          </a:stretch>
        </p:blipFill>
        <p:spPr bwMode="auto">
          <a:xfrm>
            <a:off x="11709134" y="4725988"/>
            <a:ext cx="1147326"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16860" y="254000"/>
            <a:ext cx="1478280" cy="923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117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ChangeArrowheads="1"/>
          </p:cNvSpPr>
          <p:nvPr/>
        </p:nvSpPr>
        <p:spPr bwMode="auto">
          <a:xfrm>
            <a:off x="1219200" y="5334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en-GB" b="1">
              <a:solidFill>
                <a:schemeClr val="bg1"/>
              </a:solidFill>
            </a:endParaRPr>
          </a:p>
        </p:txBody>
      </p:sp>
      <p:pic>
        <p:nvPicPr>
          <p:cNvPr id="1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49" y="1373683"/>
            <a:ext cx="5372100" cy="1885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Text Box 4"/>
          <p:cNvSpPr txBox="1">
            <a:spLocks noChangeArrowheads="1"/>
          </p:cNvSpPr>
          <p:nvPr/>
        </p:nvSpPr>
        <p:spPr bwMode="auto">
          <a:xfrm>
            <a:off x="1895475" y="1413336"/>
            <a:ext cx="5351463"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r>
              <a:rPr lang="en-US" sz="2800" b="1" dirty="0">
                <a:solidFill>
                  <a:schemeClr val="bg1"/>
                </a:solidFill>
              </a:rPr>
              <a:t>Thank you very much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for </a:t>
            </a:r>
            <a:r>
              <a:rPr lang="en-US" sz="2800" b="1" dirty="0">
                <a:solidFill>
                  <a:schemeClr val="bg1"/>
                </a:solidFill>
              </a:rPr>
              <a:t>your </a:t>
            </a:r>
            <a:r>
              <a:rPr lang="en-US" sz="2800" b="1" dirty="0" smtClean="0">
                <a:solidFill>
                  <a:schemeClr val="bg1"/>
                </a:solidFill>
              </a:rPr>
              <a:t>involvement !</a:t>
            </a:r>
          </a:p>
          <a:p>
            <a:pPr algn="ctr" eaLnBrk="1" hangingPunct="1"/>
            <a:endParaRPr lang="en-US" sz="2800" b="1" dirty="0" smtClean="0">
              <a:solidFill>
                <a:schemeClr val="bg1"/>
              </a:solidFill>
            </a:endParaRPr>
          </a:p>
          <a:p>
            <a:pPr algn="ctr" eaLnBrk="1" hangingPunct="1"/>
            <a:r>
              <a:rPr lang="en-US" sz="2800" b="1" dirty="0" smtClean="0">
                <a:solidFill>
                  <a:schemeClr val="bg1"/>
                </a:solidFill>
              </a:rPr>
              <a:t>See you in 2014</a:t>
            </a:r>
            <a:endParaRPr lang="en-US" sz="2800" b="1" dirty="0">
              <a:solidFill>
                <a:schemeClr val="bg1"/>
              </a:solidFill>
            </a:endParaRPr>
          </a:p>
        </p:txBody>
      </p:sp>
      <p:sp>
        <p:nvSpPr>
          <p:cNvPr id="10245" name="Rectangle 5"/>
          <p:cNvSpPr>
            <a:spLocks noChangeArrowheads="1"/>
          </p:cNvSpPr>
          <p:nvPr/>
        </p:nvSpPr>
        <p:spPr bwMode="auto">
          <a:xfrm>
            <a:off x="3492500" y="4445000"/>
            <a:ext cx="56515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ct val="20000"/>
              </a:spcBef>
            </a:pPr>
            <a:r>
              <a:rPr lang="en-US" sz="1600" b="1" u="sng" dirty="0">
                <a:cs typeface="Arial" charset="0"/>
              </a:rPr>
              <a:t>Contact persons</a:t>
            </a:r>
          </a:p>
          <a:p>
            <a:pPr eaLnBrk="0" hangingPunct="0">
              <a:spcBef>
                <a:spcPct val="20000"/>
              </a:spcBef>
            </a:pPr>
            <a:r>
              <a:rPr lang="en-US" sz="1600" b="1" dirty="0" smtClean="0">
                <a:cs typeface="Arial" charset="0"/>
              </a:rPr>
              <a:t>WG </a:t>
            </a:r>
            <a:r>
              <a:rPr lang="en-US" sz="1600" b="1" dirty="0">
                <a:cs typeface="Arial" charset="0"/>
              </a:rPr>
              <a:t>L</a:t>
            </a:r>
            <a:r>
              <a:rPr lang="en-US" sz="1600" b="1" dirty="0" smtClean="0">
                <a:cs typeface="Arial" charset="0"/>
              </a:rPr>
              <a:t>eaders</a:t>
            </a:r>
            <a:r>
              <a:rPr lang="en-US" sz="1600" b="1" dirty="0">
                <a:cs typeface="Arial" charset="0"/>
              </a:rPr>
              <a:t/>
            </a:r>
            <a:br>
              <a:rPr lang="en-US" sz="1600" b="1" dirty="0">
                <a:cs typeface="Arial" charset="0"/>
              </a:rPr>
            </a:br>
            <a:r>
              <a:rPr lang="en-US" sz="1600" b="1" dirty="0" smtClean="0">
                <a:cs typeface="Arial" charset="0"/>
              </a:rPr>
              <a:t>	</a:t>
            </a:r>
            <a:r>
              <a:rPr lang="en-US" sz="1600" dirty="0" smtClean="0">
                <a:cs typeface="Arial" charset="0"/>
              </a:rPr>
              <a:t>Werner </a:t>
            </a:r>
            <a:r>
              <a:rPr lang="en-US" sz="1600" dirty="0">
                <a:cs typeface="Arial" charset="0"/>
              </a:rPr>
              <a:t>ANSORGE	</a:t>
            </a:r>
            <a:r>
              <a:rPr lang="en-US" sz="1600" dirty="0" smtClean="0">
                <a:cs typeface="Arial" charset="0"/>
              </a:rPr>
              <a:t>werneransorge@gmail.com</a:t>
            </a:r>
            <a:r>
              <a:rPr lang="en-US" sz="1600" b="1" dirty="0">
                <a:cs typeface="Arial" charset="0"/>
              </a:rPr>
              <a:t/>
            </a:r>
            <a:br>
              <a:rPr lang="en-US" sz="1600" b="1" dirty="0">
                <a:cs typeface="Arial" charset="0"/>
              </a:rPr>
            </a:br>
            <a:r>
              <a:rPr lang="en-US" sz="1600" b="1" dirty="0" smtClean="0">
                <a:cs typeface="Arial" charset="0"/>
              </a:rPr>
              <a:t>	</a:t>
            </a:r>
            <a:r>
              <a:rPr lang="en-US" sz="1600" dirty="0" smtClean="0">
                <a:cs typeface="Arial" charset="0"/>
              </a:rPr>
              <a:t>Cédric MAUNY	cedric.mauny@telindus.lu</a:t>
            </a:r>
            <a:r>
              <a:rPr lang="en-US" sz="1600" dirty="0">
                <a:cs typeface="Arial" charset="0"/>
              </a:rPr>
              <a:t/>
            </a:r>
            <a:br>
              <a:rPr lang="en-US" sz="1600" dirty="0">
                <a:cs typeface="Arial" charset="0"/>
              </a:rPr>
            </a:br>
            <a:endParaRPr lang="en-US" sz="2800" dirty="0">
              <a:cs typeface="Arial" charset="0"/>
            </a:endParaRPr>
          </a:p>
        </p:txBody>
      </p:sp>
      <p:pic>
        <p:nvPicPr>
          <p:cNvPr id="6"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6860" y="254000"/>
            <a:ext cx="1478280" cy="9239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4582" y="252725"/>
            <a:ext cx="1480320" cy="92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WG ISM </a:t>
            </a:r>
            <a:r>
              <a:rPr lang="de-DE" sz="2400" b="1" dirty="0" smtClean="0"/>
              <a:t>Organisation &gt; History</a:t>
            </a:r>
            <a:endParaRPr lang="de-DE"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en-GB" sz="2400" b="1" dirty="0"/>
              <a:t>WG ISM </a:t>
            </a:r>
            <a:r>
              <a:rPr lang="en-GB" sz="2400" b="1" dirty="0" smtClean="0"/>
              <a:t>started beginning 2011 and continued in 2012 </a:t>
            </a:r>
            <a:r>
              <a:rPr lang="en-GB" sz="2400" b="1" dirty="0"/>
              <a:t>with </a:t>
            </a:r>
            <a:r>
              <a:rPr lang="en-GB" sz="2400" b="1" dirty="0" smtClean="0"/>
              <a:t>the concept </a:t>
            </a:r>
            <a:r>
              <a:rPr lang="en-GB" sz="2400" b="1" dirty="0"/>
              <a:t>of monthly presentations on hot </a:t>
            </a:r>
            <a:r>
              <a:rPr lang="en-GB" sz="2400" b="1" dirty="0" smtClean="0"/>
              <a:t>topics</a:t>
            </a:r>
            <a:endParaRPr lang="en-US" sz="900" b="1" dirty="0" smtClean="0"/>
          </a:p>
          <a:p>
            <a:pPr marL="285750" lvl="2" indent="-285750" algn="just" eaLnBrk="1" hangingPunct="1">
              <a:buFont typeface="Arial" pitchFamily="34" charset="0"/>
              <a:buChar char="•"/>
              <a:defRPr/>
            </a:pPr>
            <a:r>
              <a:rPr lang="en-GB" dirty="0" smtClean="0"/>
              <a:t>Cloud </a:t>
            </a:r>
            <a:r>
              <a:rPr lang="en-GB" dirty="0"/>
              <a:t>Computing</a:t>
            </a:r>
          </a:p>
          <a:p>
            <a:pPr marL="285750" lvl="2" indent="-285750" algn="just" eaLnBrk="1" hangingPunct="1">
              <a:buFont typeface="Arial" pitchFamily="34" charset="0"/>
              <a:buChar char="•"/>
              <a:defRPr/>
            </a:pPr>
            <a:r>
              <a:rPr lang="en-GB" dirty="0"/>
              <a:t>Data Leakage Prevention</a:t>
            </a:r>
          </a:p>
          <a:p>
            <a:pPr marL="285750" lvl="2" indent="-285750" algn="just" eaLnBrk="1" hangingPunct="1">
              <a:buFont typeface="Arial" pitchFamily="34" charset="0"/>
              <a:buChar char="•"/>
              <a:defRPr/>
            </a:pPr>
            <a:r>
              <a:rPr lang="fr-BE" dirty="0"/>
              <a:t>Risk Management</a:t>
            </a:r>
          </a:p>
          <a:p>
            <a:pPr marL="285750" lvl="2" indent="-285750" algn="just" eaLnBrk="1" hangingPunct="1">
              <a:buFont typeface="Arial" pitchFamily="34" charset="0"/>
              <a:buChar char="•"/>
              <a:defRPr/>
            </a:pPr>
            <a:r>
              <a:rPr lang="fr-BE" dirty="0"/>
              <a:t>Mobile Security</a:t>
            </a:r>
          </a:p>
          <a:p>
            <a:pPr marL="285750" lvl="2" indent="-285750" algn="just" eaLnBrk="1" hangingPunct="1">
              <a:buFont typeface="Arial" pitchFamily="34" charset="0"/>
              <a:buChar char="•"/>
              <a:defRPr/>
            </a:pPr>
            <a:r>
              <a:rPr lang="fr-BE" dirty="0"/>
              <a:t>Incident Management</a:t>
            </a:r>
            <a:endParaRPr lang="en-GB" dirty="0"/>
          </a:p>
          <a:p>
            <a:pPr marL="285750" lvl="2" indent="-285750" algn="just" eaLnBrk="1" hangingPunct="1">
              <a:buFont typeface="Arial" pitchFamily="34" charset="0"/>
              <a:buChar char="•"/>
              <a:defRPr/>
            </a:pPr>
            <a:endParaRPr lang="fr-BE" b="1" dirty="0" smtClean="0"/>
          </a:p>
          <a:p>
            <a:pPr marL="285750" lvl="2" indent="-285750" algn="just" eaLnBrk="1" hangingPunct="1">
              <a:buFont typeface="Arial" pitchFamily="34" charset="0"/>
              <a:buChar char="•"/>
              <a:defRPr/>
            </a:pPr>
            <a:endParaRPr lang="fr-BE" b="1" dirty="0"/>
          </a:p>
          <a:p>
            <a:pPr marL="0" lvl="2" indent="0" algn="just" eaLnBrk="1" hangingPunct="1">
              <a:lnSpc>
                <a:spcPct val="150000"/>
              </a:lnSpc>
              <a:defRPr/>
            </a:pPr>
            <a:r>
              <a:rPr lang="fr-BE" sz="2400" b="1" dirty="0" smtClean="0"/>
              <a:t>The </a:t>
            </a:r>
            <a:r>
              <a:rPr lang="fr-BE" sz="2400" b="1" dirty="0" err="1" smtClean="0"/>
              <a:t>same</a:t>
            </a:r>
            <a:r>
              <a:rPr lang="fr-BE" sz="2400" b="1" dirty="0" smtClean="0"/>
              <a:t> </a:t>
            </a:r>
            <a:r>
              <a:rPr lang="fr-BE" sz="2400" b="1" dirty="0" err="1" smtClean="0"/>
              <a:t>approach</a:t>
            </a:r>
            <a:r>
              <a:rPr lang="fr-BE" sz="2400" b="1" dirty="0" smtClean="0"/>
              <a:t> </a:t>
            </a:r>
            <a:r>
              <a:rPr lang="fr-BE" sz="2400" b="1" dirty="0" err="1"/>
              <a:t>was</a:t>
            </a:r>
            <a:r>
              <a:rPr lang="fr-BE" sz="2400" b="1" dirty="0"/>
              <a:t> </a:t>
            </a:r>
            <a:r>
              <a:rPr lang="fr-BE" sz="2400" b="1" dirty="0" err="1"/>
              <a:t>kept</a:t>
            </a:r>
            <a:r>
              <a:rPr lang="fr-BE" sz="2400" b="1" dirty="0"/>
              <a:t> for 2013</a:t>
            </a:r>
          </a:p>
          <a:p>
            <a:pPr marL="285750" lvl="2" indent="-285750" algn="just" eaLnBrk="1" hangingPunct="1">
              <a:buFont typeface="Arial" pitchFamily="34" charset="0"/>
              <a:buChar char="•"/>
              <a:defRPr/>
            </a:pPr>
            <a:r>
              <a:rPr lang="fr-BE" dirty="0"/>
              <a:t>Change in </a:t>
            </a:r>
            <a:r>
              <a:rPr lang="fr-BE" dirty="0" err="1" smtClean="0"/>
              <a:t>Legal</a:t>
            </a:r>
            <a:r>
              <a:rPr lang="fr-BE" dirty="0" smtClean="0"/>
              <a:t> </a:t>
            </a:r>
            <a:r>
              <a:rPr lang="fr-BE" dirty="0"/>
              <a:t>and </a:t>
            </a:r>
            <a:r>
              <a:rPr lang="fr-BE" dirty="0" err="1"/>
              <a:t>R</a:t>
            </a:r>
            <a:r>
              <a:rPr lang="fr-BE" dirty="0" err="1" smtClean="0"/>
              <a:t>egulatory</a:t>
            </a:r>
            <a:r>
              <a:rPr lang="fr-BE" dirty="0" smtClean="0"/>
              <a:t> </a:t>
            </a:r>
            <a:r>
              <a:rPr lang="fr-BE" dirty="0" err="1"/>
              <a:t>E</a:t>
            </a:r>
            <a:r>
              <a:rPr lang="fr-BE" dirty="0" err="1" smtClean="0"/>
              <a:t>nvironment</a:t>
            </a:r>
            <a:endParaRPr lang="fr-BE" dirty="0"/>
          </a:p>
          <a:p>
            <a:pPr marL="285750" lvl="2" indent="-285750" algn="just" eaLnBrk="1" hangingPunct="1">
              <a:buFont typeface="Arial" pitchFamily="34" charset="0"/>
              <a:buChar char="•"/>
              <a:defRPr/>
            </a:pPr>
            <a:r>
              <a:rPr lang="fr-BE" dirty="0"/>
              <a:t>Business </a:t>
            </a:r>
            <a:r>
              <a:rPr lang="fr-BE" dirty="0" err="1"/>
              <a:t>C</a:t>
            </a:r>
            <a:r>
              <a:rPr lang="fr-BE" dirty="0" err="1" smtClean="0"/>
              <a:t>ontinuity</a:t>
            </a:r>
            <a:r>
              <a:rPr lang="fr-BE" dirty="0" smtClean="0"/>
              <a:t> </a:t>
            </a:r>
            <a:r>
              <a:rPr lang="fr-BE" dirty="0"/>
              <a:t>M</a:t>
            </a:r>
            <a:r>
              <a:rPr lang="fr-BE" dirty="0" smtClean="0"/>
              <a:t>anagement </a:t>
            </a:r>
            <a:endParaRPr lang="en-GB" dirty="0"/>
          </a:p>
        </p:txBody>
      </p:sp>
    </p:spTree>
    <p:extLst>
      <p:ext uri="{BB962C8B-B14F-4D97-AF65-F5344CB8AC3E}">
        <p14:creationId xmlns:p14="http://schemas.microsoft.com/office/powerpoint/2010/main" val="818301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WG ISM </a:t>
            </a:r>
            <a:r>
              <a:rPr lang="de-DE" sz="2400" b="1" dirty="0" smtClean="0"/>
              <a:t>Organisation &gt; Some figures</a:t>
            </a:r>
            <a:endParaRPr lang="de-DE"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en-GB" sz="2400" b="1" dirty="0" smtClean="0"/>
              <a:t>Since 2011</a:t>
            </a:r>
          </a:p>
          <a:p>
            <a:pPr marL="285750" lvl="2" indent="-285750" algn="just" eaLnBrk="1" hangingPunct="1">
              <a:buFont typeface="Arial" pitchFamily="34" charset="0"/>
              <a:buChar char="•"/>
              <a:defRPr/>
            </a:pPr>
            <a:r>
              <a:rPr lang="en-GB" dirty="0"/>
              <a:t>7 hot topics </a:t>
            </a:r>
          </a:p>
          <a:p>
            <a:pPr marL="285750" lvl="2" indent="-285750" algn="just" eaLnBrk="1" hangingPunct="1">
              <a:buFont typeface="Arial" pitchFamily="34" charset="0"/>
              <a:buChar char="•"/>
              <a:defRPr/>
            </a:pPr>
            <a:r>
              <a:rPr lang="en-GB" dirty="0" smtClean="0"/>
              <a:t>17 </a:t>
            </a:r>
            <a:r>
              <a:rPr lang="en-GB" dirty="0"/>
              <a:t>sessions </a:t>
            </a:r>
            <a:endParaRPr lang="en-GB" dirty="0" smtClean="0"/>
          </a:p>
          <a:p>
            <a:pPr marL="285750" lvl="2" indent="-285750" algn="just" eaLnBrk="1" hangingPunct="1">
              <a:buFont typeface="Arial" pitchFamily="34" charset="0"/>
              <a:buChar char="•"/>
              <a:defRPr/>
            </a:pPr>
            <a:r>
              <a:rPr lang="fr-BE" dirty="0" smtClean="0"/>
              <a:t>20 speakers </a:t>
            </a:r>
          </a:p>
          <a:p>
            <a:pPr marL="285750" lvl="2" indent="-285750" algn="just" eaLnBrk="1" hangingPunct="1">
              <a:buFont typeface="Arial" pitchFamily="34" charset="0"/>
              <a:buChar char="•"/>
              <a:defRPr/>
            </a:pPr>
            <a:r>
              <a:rPr lang="fr-BE" dirty="0" smtClean="0"/>
              <a:t>315 </a:t>
            </a:r>
            <a:r>
              <a:rPr lang="fr-BE" dirty="0" err="1" smtClean="0"/>
              <a:t>attendees</a:t>
            </a:r>
            <a:endParaRPr lang="fr-BE" dirty="0" smtClean="0"/>
          </a:p>
          <a:p>
            <a:pPr marL="285750" lvl="2" indent="-285750" algn="just" eaLnBrk="1" hangingPunct="1">
              <a:buFont typeface="Arial" pitchFamily="34" charset="0"/>
              <a:buChar char="•"/>
              <a:defRPr/>
            </a:pPr>
            <a:r>
              <a:rPr lang="fr-BE" dirty="0" smtClean="0"/>
              <a:t>18+ </a:t>
            </a:r>
            <a:r>
              <a:rPr lang="fr-BE" dirty="0" err="1" smtClean="0"/>
              <a:t>attendees</a:t>
            </a:r>
            <a:r>
              <a:rPr lang="fr-BE" dirty="0" smtClean="0"/>
              <a:t> per session</a:t>
            </a:r>
          </a:p>
          <a:p>
            <a:pPr marL="285750" lvl="2" indent="-285750" algn="just" eaLnBrk="1" hangingPunct="1">
              <a:buFont typeface="Arial" pitchFamily="34" charset="0"/>
              <a:buChar char="•"/>
              <a:defRPr/>
            </a:pPr>
            <a:endParaRPr lang="en-GB" dirty="0"/>
          </a:p>
          <a:p>
            <a:pPr marL="0" lvl="2" indent="0" algn="just" eaLnBrk="1" hangingPunct="1">
              <a:lnSpc>
                <a:spcPct val="150000"/>
              </a:lnSpc>
              <a:defRPr/>
            </a:pPr>
            <a:r>
              <a:rPr lang="fr-BE" sz="2400" b="1" dirty="0" smtClean="0"/>
              <a:t>Focus on 2013</a:t>
            </a:r>
            <a:endParaRPr lang="fr-BE" sz="2400" b="1" dirty="0"/>
          </a:p>
          <a:p>
            <a:pPr marL="285750" lvl="2" indent="-285750" algn="just" eaLnBrk="1" hangingPunct="1">
              <a:buFont typeface="Arial" pitchFamily="34" charset="0"/>
              <a:buChar char="•"/>
              <a:defRPr/>
            </a:pPr>
            <a:r>
              <a:rPr lang="fr-BE" dirty="0" smtClean="0"/>
              <a:t>2 hot </a:t>
            </a:r>
            <a:r>
              <a:rPr lang="fr-BE" dirty="0" err="1" smtClean="0"/>
              <a:t>topics</a:t>
            </a:r>
            <a:endParaRPr lang="fr-BE" dirty="0"/>
          </a:p>
          <a:p>
            <a:pPr marL="285750" lvl="2" indent="-285750" algn="just" eaLnBrk="1" hangingPunct="1">
              <a:buFont typeface="Arial" pitchFamily="34" charset="0"/>
              <a:buChar char="•"/>
              <a:defRPr/>
            </a:pPr>
            <a:r>
              <a:rPr lang="fr-BE" dirty="0" smtClean="0"/>
              <a:t>6 sessions</a:t>
            </a:r>
          </a:p>
          <a:p>
            <a:pPr marL="285750" lvl="2" indent="-285750" algn="just" eaLnBrk="1" hangingPunct="1">
              <a:buFont typeface="Arial" pitchFamily="34" charset="0"/>
              <a:buChar char="•"/>
              <a:defRPr/>
            </a:pPr>
            <a:r>
              <a:rPr lang="fr-BE" dirty="0" smtClean="0"/>
              <a:t>8 speakers</a:t>
            </a:r>
          </a:p>
          <a:p>
            <a:pPr marL="285750" lvl="2" indent="-285750" algn="just" eaLnBrk="1" hangingPunct="1">
              <a:buFont typeface="Arial" pitchFamily="34" charset="0"/>
              <a:buChar char="•"/>
              <a:defRPr/>
            </a:pPr>
            <a:r>
              <a:rPr lang="fr-BE" dirty="0" smtClean="0"/>
              <a:t>159 </a:t>
            </a:r>
            <a:r>
              <a:rPr lang="fr-BE" dirty="0" err="1" smtClean="0"/>
              <a:t>attendees</a:t>
            </a:r>
            <a:endParaRPr lang="fr-BE" dirty="0" smtClean="0"/>
          </a:p>
          <a:p>
            <a:pPr marL="285750" lvl="2" indent="-285750" algn="just" eaLnBrk="1" hangingPunct="1">
              <a:buFont typeface="Arial" pitchFamily="34" charset="0"/>
              <a:buChar char="•"/>
              <a:defRPr/>
            </a:pPr>
            <a:r>
              <a:rPr lang="fr-BE" dirty="0" smtClean="0"/>
              <a:t>26+ </a:t>
            </a:r>
            <a:r>
              <a:rPr lang="fr-BE" dirty="0" err="1" smtClean="0"/>
              <a:t>attendees</a:t>
            </a:r>
            <a:r>
              <a:rPr lang="fr-BE" dirty="0" smtClean="0"/>
              <a:t> per session</a:t>
            </a:r>
          </a:p>
          <a:p>
            <a:pPr marL="742950" lvl="3" indent="-285750" algn="just" eaLnBrk="1" hangingPunct="1">
              <a:buFont typeface="Arial" pitchFamily="34" charset="0"/>
              <a:buChar char="•"/>
              <a:defRPr/>
            </a:pPr>
            <a:r>
              <a:rPr lang="fr-BE" dirty="0" smtClean="0"/>
              <a:t>Max = 40</a:t>
            </a:r>
          </a:p>
          <a:p>
            <a:pPr marL="285750" lvl="2" indent="-285750" algn="just" eaLnBrk="1" hangingPunct="1">
              <a:buFont typeface="Arial" pitchFamily="34" charset="0"/>
              <a:buChar char="•"/>
              <a:defRPr/>
            </a:pPr>
            <a:r>
              <a:rPr lang="fr-BE" dirty="0"/>
              <a:t>77% of registrations are </a:t>
            </a:r>
            <a:r>
              <a:rPr lang="fr-BE" dirty="0" smtClean="0"/>
              <a:t>effective </a:t>
            </a:r>
            <a:r>
              <a:rPr lang="fr-BE" dirty="0" err="1" smtClean="0"/>
              <a:t>attendees</a:t>
            </a:r>
            <a:endParaRPr lang="fr-BE" dirty="0"/>
          </a:p>
          <a:p>
            <a:pPr marL="285750" lvl="2" indent="-285750" algn="just" eaLnBrk="1" hangingPunct="1">
              <a:buFont typeface="Arial" pitchFamily="34" charset="0"/>
              <a:buChar char="•"/>
              <a:defRPr/>
            </a:pPr>
            <a:endParaRPr lang="en-GB" dirty="0"/>
          </a:p>
        </p:txBody>
      </p:sp>
    </p:spTree>
    <p:extLst>
      <p:ext uri="{BB962C8B-B14F-4D97-AF65-F5344CB8AC3E}">
        <p14:creationId xmlns:p14="http://schemas.microsoft.com/office/powerpoint/2010/main" val="131402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7" end="7"/>
                                            </p:txEl>
                                          </p:spTgt>
                                        </p:tgtEl>
                                        <p:attrNameLst>
                                          <p:attrName>style.visibility</p:attrName>
                                        </p:attrNameLst>
                                      </p:cBhvr>
                                      <p:to>
                                        <p:strVal val="visible"/>
                                      </p:to>
                                    </p:set>
                                    <p:animEffect transition="in" filter="wipe(left)">
                                      <p:cBhvr>
                                        <p:cTn id="32" dur="500"/>
                                        <p:tgtEl>
                                          <p:spTgt spid="6">
                                            <p:txEl>
                                              <p:pRg st="7" end="7"/>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animEffect transition="in" filter="wipe(left)">
                                      <p:cBhvr>
                                        <p:cTn id="36" dur="500"/>
                                        <p:tgtEl>
                                          <p:spTgt spid="6">
                                            <p:txEl>
                                              <p:pRg st="8" end="8"/>
                                            </p:txEl>
                                          </p:spTgt>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wipe(left)">
                                      <p:cBhvr>
                                        <p:cTn id="40" dur="500"/>
                                        <p:tgtEl>
                                          <p:spTgt spid="6">
                                            <p:txEl>
                                              <p:pRg st="9" end="9"/>
                                            </p:txEl>
                                          </p:spTgt>
                                        </p:tgtEl>
                                      </p:cBhvr>
                                    </p:animEffect>
                                  </p:childTnLst>
                                </p:cTn>
                              </p:par>
                            </p:childTnLst>
                          </p:cTn>
                        </p:par>
                        <p:par>
                          <p:cTn id="41" fill="hold">
                            <p:stCondLst>
                              <p:cond delay="1500"/>
                            </p:stCondLst>
                            <p:childTnLst>
                              <p:par>
                                <p:cTn id="42" presetID="22" presetClass="entr" presetSubtype="8" fill="hold" nodeType="afterEffect">
                                  <p:stCondLst>
                                    <p:cond delay="0"/>
                                  </p:stCondLst>
                                  <p:childTnLst>
                                    <p:set>
                                      <p:cBhvr>
                                        <p:cTn id="43" dur="1" fill="hold">
                                          <p:stCondLst>
                                            <p:cond delay="0"/>
                                          </p:stCondLst>
                                        </p:cTn>
                                        <p:tgtEl>
                                          <p:spTgt spid="6">
                                            <p:txEl>
                                              <p:pRg st="10" end="10"/>
                                            </p:txEl>
                                          </p:spTgt>
                                        </p:tgtEl>
                                        <p:attrNameLst>
                                          <p:attrName>style.visibility</p:attrName>
                                        </p:attrNameLst>
                                      </p:cBhvr>
                                      <p:to>
                                        <p:strVal val="visible"/>
                                      </p:to>
                                    </p:set>
                                    <p:animEffect transition="in" filter="wipe(left)">
                                      <p:cBhvr>
                                        <p:cTn id="44" dur="500"/>
                                        <p:tgtEl>
                                          <p:spTgt spid="6">
                                            <p:txEl>
                                              <p:pRg st="10" end="10"/>
                                            </p:txEl>
                                          </p:spTgt>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6">
                                            <p:txEl>
                                              <p:pRg st="11" end="11"/>
                                            </p:txEl>
                                          </p:spTgt>
                                        </p:tgtEl>
                                        <p:attrNameLst>
                                          <p:attrName>style.visibility</p:attrName>
                                        </p:attrNameLst>
                                      </p:cBhvr>
                                      <p:to>
                                        <p:strVal val="visible"/>
                                      </p:to>
                                    </p:set>
                                    <p:animEffect transition="in" filter="wipe(left)">
                                      <p:cBhvr>
                                        <p:cTn id="48" dur="500"/>
                                        <p:tgtEl>
                                          <p:spTgt spid="6">
                                            <p:txEl>
                                              <p:pRg st="11" end="11"/>
                                            </p:txEl>
                                          </p:spTgt>
                                        </p:tgtEl>
                                      </p:cBhvr>
                                    </p:animEffect>
                                  </p:childTnLst>
                                </p:cTn>
                              </p:par>
                            </p:childTnLst>
                          </p:cTn>
                        </p:par>
                        <p:par>
                          <p:cTn id="49" fill="hold">
                            <p:stCondLst>
                              <p:cond delay="2500"/>
                            </p:stCondLst>
                            <p:childTnLst>
                              <p:par>
                                <p:cTn id="50" presetID="22" presetClass="entr" presetSubtype="8" fill="hold" nodeType="after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animEffect transition="in" filter="wipe(left)">
                                      <p:cBhvr>
                                        <p:cTn id="52" dur="500"/>
                                        <p:tgtEl>
                                          <p:spTgt spid="6">
                                            <p:txEl>
                                              <p:pRg st="12" end="12"/>
                                            </p:txEl>
                                          </p:spTgt>
                                        </p:tgtEl>
                                      </p:cBhvr>
                                    </p:animEffect>
                                  </p:childTnLst>
                                </p:cTn>
                              </p:par>
                            </p:childTnLst>
                          </p:cTn>
                        </p:par>
                        <p:par>
                          <p:cTn id="53" fill="hold">
                            <p:stCondLst>
                              <p:cond delay="3000"/>
                            </p:stCondLst>
                            <p:childTnLst>
                              <p:par>
                                <p:cTn id="54" presetID="22" presetClass="entr" presetSubtype="8" fill="hold" nodeType="afterEffect">
                                  <p:stCondLst>
                                    <p:cond delay="0"/>
                                  </p:stCondLst>
                                  <p:childTnLst>
                                    <p:set>
                                      <p:cBhvr>
                                        <p:cTn id="55" dur="1" fill="hold">
                                          <p:stCondLst>
                                            <p:cond delay="0"/>
                                          </p:stCondLst>
                                        </p:cTn>
                                        <p:tgtEl>
                                          <p:spTgt spid="6">
                                            <p:txEl>
                                              <p:pRg st="13" end="13"/>
                                            </p:txEl>
                                          </p:spTgt>
                                        </p:tgtEl>
                                        <p:attrNameLst>
                                          <p:attrName>style.visibility</p:attrName>
                                        </p:attrNameLst>
                                      </p:cBhvr>
                                      <p:to>
                                        <p:strVal val="visible"/>
                                      </p:to>
                                    </p:set>
                                    <p:animEffect transition="in" filter="wipe(left)">
                                      <p:cBhvr>
                                        <p:cTn id="56" dur="500"/>
                                        <p:tgtEl>
                                          <p:spTgt spid="6">
                                            <p:txEl>
                                              <p:pRg st="13" end="13"/>
                                            </p:txEl>
                                          </p:spTgt>
                                        </p:tgtEl>
                                      </p:cBhvr>
                                    </p:animEffect>
                                  </p:childTnLst>
                                </p:cTn>
                              </p:par>
                            </p:childTnLst>
                          </p:cTn>
                        </p:par>
                        <p:par>
                          <p:cTn id="57" fill="hold">
                            <p:stCondLst>
                              <p:cond delay="3500"/>
                            </p:stCondLst>
                            <p:childTnLst>
                              <p:par>
                                <p:cTn id="58" presetID="22" presetClass="entr" presetSubtype="8" fill="hold" nodeType="afterEffect">
                                  <p:stCondLst>
                                    <p:cond delay="0"/>
                                  </p:stCondLst>
                                  <p:childTnLst>
                                    <p:set>
                                      <p:cBhvr>
                                        <p:cTn id="59" dur="1" fill="hold">
                                          <p:stCondLst>
                                            <p:cond delay="0"/>
                                          </p:stCondLst>
                                        </p:cTn>
                                        <p:tgtEl>
                                          <p:spTgt spid="6">
                                            <p:txEl>
                                              <p:pRg st="14" end="14"/>
                                            </p:txEl>
                                          </p:spTgt>
                                        </p:tgtEl>
                                        <p:attrNameLst>
                                          <p:attrName>style.visibility</p:attrName>
                                        </p:attrNameLst>
                                      </p:cBhvr>
                                      <p:to>
                                        <p:strVal val="visible"/>
                                      </p:to>
                                    </p:set>
                                    <p:animEffect transition="in" filter="wipe(left)">
                                      <p:cBhvr>
                                        <p:cTn id="60" dur="500"/>
                                        <p:tgtEl>
                                          <p:spTgt spid="6">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WG ISM </a:t>
            </a:r>
            <a:r>
              <a:rPr lang="de-DE" sz="2400" b="1" dirty="0" smtClean="0"/>
              <a:t>Organisation &gt; Some figures (cont.)</a:t>
            </a:r>
            <a:endParaRPr lang="de-DE" sz="2400" b="1" dirty="0"/>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en-GB" sz="2400" b="1" dirty="0" smtClean="0"/>
              <a:t>Since 2011</a:t>
            </a:r>
          </a:p>
          <a:p>
            <a:pPr marL="285750" lvl="2" indent="-285750" algn="just" eaLnBrk="1" hangingPunct="1">
              <a:buFont typeface="Arial" pitchFamily="34" charset="0"/>
              <a:buChar char="•"/>
              <a:defRPr/>
            </a:pPr>
            <a:r>
              <a:rPr lang="fr-BE" dirty="0">
                <a:solidFill>
                  <a:srgbClr val="000000"/>
                </a:solidFill>
              </a:rPr>
              <a:t>315 </a:t>
            </a:r>
            <a:r>
              <a:rPr lang="fr-BE" dirty="0" err="1" smtClean="0">
                <a:solidFill>
                  <a:srgbClr val="000000"/>
                </a:solidFill>
              </a:rPr>
              <a:t>attendees</a:t>
            </a:r>
            <a:endParaRPr lang="fr-BE" dirty="0" smtClean="0">
              <a:solidFill>
                <a:srgbClr val="000000"/>
              </a:solidFill>
            </a:endParaRPr>
          </a:p>
          <a:p>
            <a:pPr marL="285750" lvl="2" indent="-285750" algn="just" eaLnBrk="1" hangingPunct="1">
              <a:buFont typeface="Arial" pitchFamily="34" charset="0"/>
              <a:buChar char="•"/>
              <a:defRPr/>
            </a:pPr>
            <a:r>
              <a:rPr lang="fr-BE" dirty="0" smtClean="0">
                <a:solidFill>
                  <a:srgbClr val="000000"/>
                </a:solidFill>
              </a:rPr>
              <a:t>9 </a:t>
            </a:r>
            <a:r>
              <a:rPr lang="fr-BE" dirty="0" err="1" smtClean="0">
                <a:solidFill>
                  <a:srgbClr val="000000"/>
                </a:solidFill>
              </a:rPr>
              <a:t>economic</a:t>
            </a:r>
            <a:r>
              <a:rPr lang="fr-BE" dirty="0" smtClean="0">
                <a:solidFill>
                  <a:srgbClr val="000000"/>
                </a:solidFill>
              </a:rPr>
              <a:t> </a:t>
            </a:r>
            <a:r>
              <a:rPr lang="fr-BE" dirty="0" err="1" smtClean="0">
                <a:solidFill>
                  <a:srgbClr val="000000"/>
                </a:solidFill>
              </a:rPr>
              <a:t>sectors</a:t>
            </a:r>
            <a:endParaRPr lang="en-GB" sz="2400" b="1" dirty="0" smtClean="0"/>
          </a:p>
          <a:p>
            <a:pPr marL="285750" lvl="2" indent="-285750" algn="just" eaLnBrk="1" hangingPunct="1">
              <a:buFont typeface="Arial" pitchFamily="34" charset="0"/>
              <a:buChar char="•"/>
              <a:defRPr/>
            </a:pPr>
            <a:endParaRPr lang="en-GB"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538" y="865188"/>
            <a:ext cx="5191125"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405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1"/>
          <p:cNvSpPr txBox="1">
            <a:spLocks noChangeArrowheads="1"/>
          </p:cNvSpPr>
          <p:nvPr/>
        </p:nvSpPr>
        <p:spPr bwMode="auto">
          <a:xfrm>
            <a:off x="303213" y="280988"/>
            <a:ext cx="7639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de-DE" sz="2400" b="1" dirty="0"/>
              <a:t>WG ISM Organisation &gt; Some figures (cont.)</a:t>
            </a:r>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Box 11"/>
          <p:cNvSpPr txBox="1">
            <a:spLocks noChangeArrowheads="1"/>
          </p:cNvSpPr>
          <p:nvPr/>
        </p:nvSpPr>
        <p:spPr bwMode="auto">
          <a:xfrm>
            <a:off x="555625" y="865188"/>
            <a:ext cx="7600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defRPr/>
            </a:pPr>
            <a:r>
              <a:rPr lang="en-GB" sz="2400" b="1" dirty="0" smtClean="0"/>
              <a:t>Increased success topics after topics since 2011</a:t>
            </a:r>
            <a:endParaRPr lang="en-GB" b="1"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0070" y="4464701"/>
            <a:ext cx="197167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172" b="100000" l="0" r="98551"/>
                    </a14:imgEffect>
                  </a14:imgLayer>
                </a14:imgProps>
              </a:ext>
              <a:ext uri="{28A0092B-C50C-407E-A947-70E740481C1C}">
                <a14:useLocalDpi xmlns:a14="http://schemas.microsoft.com/office/drawing/2010/main" val="0"/>
              </a:ext>
            </a:extLst>
          </a:blip>
          <a:srcRect/>
          <a:stretch>
            <a:fillRect/>
          </a:stretch>
        </p:blipFill>
        <p:spPr bwMode="auto">
          <a:xfrm>
            <a:off x="11709134" y="4725988"/>
            <a:ext cx="1147326" cy="1418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4618" y="1399010"/>
            <a:ext cx="6267450" cy="4371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62846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1"/>
          <p:cNvSpPr txBox="1">
            <a:spLocks noChangeArrowheads="1"/>
          </p:cNvSpPr>
          <p:nvPr/>
        </p:nvSpPr>
        <p:spPr bwMode="auto">
          <a:xfrm>
            <a:off x="303213" y="280988"/>
            <a:ext cx="7639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defRPr/>
            </a:pPr>
            <a:r>
              <a:rPr lang="de-DE" sz="2400" b="1" dirty="0"/>
              <a:t>WG ISM Working Sessions 2013</a:t>
            </a:r>
          </a:p>
          <a:p>
            <a:pPr marL="0" lvl="0" indent="0" algn="just" eaLnBrk="1" hangingPunct="1">
              <a:defRPr/>
            </a:pPr>
            <a:endParaRPr lang="de-DE" sz="2400" b="1" dirty="0">
              <a:solidFill>
                <a:srgbClr val="000000"/>
              </a:solidFill>
            </a:endParaRPr>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8" name="Text Box 11"/>
          <p:cNvSpPr txBox="1">
            <a:spLocks noChangeArrowheads="1"/>
          </p:cNvSpPr>
          <p:nvPr/>
        </p:nvSpPr>
        <p:spPr bwMode="auto">
          <a:xfrm>
            <a:off x="555625" y="865188"/>
            <a:ext cx="763905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en-US" sz="2400" b="1" dirty="0" smtClean="0"/>
              <a:t>2 hot topics have been proposed in 2013</a:t>
            </a:r>
          </a:p>
          <a:p>
            <a:pPr marL="285750" lvl="2" indent="-285750" algn="just" eaLnBrk="1" hangingPunct="1">
              <a:buFont typeface="Arial" pitchFamily="34" charset="0"/>
              <a:buChar char="•"/>
              <a:defRPr/>
            </a:pPr>
            <a:endParaRPr lang="fr-BE" dirty="0" smtClean="0"/>
          </a:p>
          <a:p>
            <a:pPr marL="285750" lvl="2" indent="-285750" algn="just" eaLnBrk="1" hangingPunct="1">
              <a:buFont typeface="Arial" pitchFamily="34" charset="0"/>
              <a:buChar char="•"/>
              <a:defRPr/>
            </a:pPr>
            <a:r>
              <a:rPr lang="fr-BE" dirty="0" smtClean="0"/>
              <a:t>Change </a:t>
            </a:r>
            <a:r>
              <a:rPr lang="fr-BE" dirty="0"/>
              <a:t>in </a:t>
            </a:r>
            <a:r>
              <a:rPr lang="fr-BE" dirty="0" err="1" smtClean="0"/>
              <a:t>Legal</a:t>
            </a:r>
            <a:r>
              <a:rPr lang="fr-BE" dirty="0" smtClean="0"/>
              <a:t> </a:t>
            </a:r>
            <a:r>
              <a:rPr lang="fr-BE" dirty="0"/>
              <a:t>and </a:t>
            </a:r>
            <a:r>
              <a:rPr lang="fr-BE" dirty="0" err="1" smtClean="0"/>
              <a:t>Regulatory</a:t>
            </a:r>
            <a:r>
              <a:rPr lang="fr-BE" dirty="0" smtClean="0"/>
              <a:t> </a:t>
            </a:r>
            <a:r>
              <a:rPr lang="fr-BE" dirty="0" err="1" smtClean="0"/>
              <a:t>Environment</a:t>
            </a:r>
            <a:endParaRPr lang="fr-BE" dirty="0" smtClean="0"/>
          </a:p>
          <a:p>
            <a:pPr marL="742950" lvl="3" indent="-285750" algn="just" eaLnBrk="1" hangingPunct="1">
              <a:buFont typeface="Arial" pitchFamily="34" charset="0"/>
              <a:buChar char="•"/>
              <a:defRPr/>
            </a:pPr>
            <a:r>
              <a:rPr lang="fr-BE" dirty="0" smtClean="0"/>
              <a:t>5 sessions</a:t>
            </a:r>
          </a:p>
          <a:p>
            <a:pPr marL="742950" lvl="3" indent="-285750" algn="just" eaLnBrk="1" hangingPunct="1">
              <a:buFont typeface="Arial" pitchFamily="34" charset="0"/>
              <a:buChar char="•"/>
              <a:defRPr/>
            </a:pPr>
            <a:endParaRPr lang="fr-BE" dirty="0"/>
          </a:p>
          <a:p>
            <a:pPr marL="285750" lvl="2" indent="-285750" algn="just" eaLnBrk="1" hangingPunct="1">
              <a:buFont typeface="Arial" pitchFamily="34" charset="0"/>
              <a:buChar char="•"/>
              <a:defRPr/>
            </a:pPr>
            <a:r>
              <a:rPr lang="fr-BE" dirty="0"/>
              <a:t>Business </a:t>
            </a:r>
            <a:r>
              <a:rPr lang="fr-BE" dirty="0" err="1" smtClean="0"/>
              <a:t>Continuity</a:t>
            </a:r>
            <a:r>
              <a:rPr lang="fr-BE" dirty="0" smtClean="0"/>
              <a:t> Management </a:t>
            </a:r>
          </a:p>
          <a:p>
            <a:pPr marL="742950" lvl="3" indent="-285750" algn="just" eaLnBrk="1" hangingPunct="1">
              <a:buFont typeface="Arial" pitchFamily="34" charset="0"/>
              <a:buChar char="•"/>
              <a:defRPr/>
            </a:pPr>
            <a:r>
              <a:rPr lang="fr-BE" dirty="0" smtClean="0"/>
              <a:t>1 session</a:t>
            </a:r>
            <a:endParaRPr lang="fr-BE" dirty="0"/>
          </a:p>
          <a:p>
            <a:pPr marL="285750" lvl="2" indent="-285750" algn="just" eaLnBrk="1" hangingPunct="1">
              <a:buFont typeface="Arial" pitchFamily="34" charset="0"/>
              <a:buChar char="•"/>
              <a:defRPr/>
            </a:pPr>
            <a:endParaRPr lang="en-GB" dirty="0"/>
          </a:p>
          <a:p>
            <a:pPr algn="just" eaLnBrk="1" hangingPunct="1"/>
            <a:endParaRPr lang="en-US" sz="2400" b="1" dirty="0" smtClean="0"/>
          </a:p>
          <a:p>
            <a:pPr algn="just" eaLnBrk="1" hangingPunct="1"/>
            <a:r>
              <a:rPr lang="en-US" sz="2400" b="1" dirty="0"/>
              <a:t>In 2013, CLUSIL </a:t>
            </a:r>
            <a:r>
              <a:rPr lang="en-US" sz="2400" b="1" dirty="0" smtClean="0"/>
              <a:t>organized 3 sessions </a:t>
            </a:r>
            <a:r>
              <a:rPr lang="en-US" sz="2400" b="1" dirty="0"/>
              <a:t>jointly with </a:t>
            </a:r>
            <a:r>
              <a:rPr lang="en-US" sz="2400" b="1" dirty="0" smtClean="0"/>
              <a:t>other professional </a:t>
            </a:r>
            <a:r>
              <a:rPr lang="en-US" sz="2400" b="1" dirty="0"/>
              <a:t>associations in LU</a:t>
            </a:r>
          </a:p>
          <a:p>
            <a:pPr marL="285750" lvl="2" indent="-285750" algn="just" eaLnBrk="1" hangingPunct="1">
              <a:buFont typeface="Arial" pitchFamily="34" charset="0"/>
              <a:buChar char="•"/>
              <a:defRPr/>
            </a:pPr>
            <a:r>
              <a:rPr lang="fr-BE" dirty="0">
                <a:solidFill>
                  <a:srgbClr val="000000"/>
                </a:solidFill>
              </a:rPr>
              <a:t>ISACA </a:t>
            </a:r>
            <a:r>
              <a:rPr lang="fr-BE" dirty="0" smtClean="0">
                <a:solidFill>
                  <a:srgbClr val="000000"/>
                </a:solidFill>
              </a:rPr>
              <a:t>LU</a:t>
            </a:r>
          </a:p>
          <a:p>
            <a:pPr marL="285750" lvl="2" indent="-285750" algn="just" eaLnBrk="1" hangingPunct="1">
              <a:buFont typeface="Arial" pitchFamily="34" charset="0"/>
              <a:buChar char="•"/>
              <a:defRPr/>
            </a:pPr>
            <a:r>
              <a:rPr lang="fr-BE" dirty="0" smtClean="0">
                <a:solidFill>
                  <a:srgbClr val="000000"/>
                </a:solidFill>
              </a:rPr>
              <a:t>FEDISA LU</a:t>
            </a:r>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1037" y="280988"/>
            <a:ext cx="1480320" cy="92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2" name="AutoShape 2" descr="http://www.isaca.org/chapters2/Luxembourg/PublishingImages/luxembourg-logo.gif"/>
          <p:cNvSpPr>
            <a:spLocks noChangeAspect="1" noChangeArrowheads="1"/>
          </p:cNvSpPr>
          <p:nvPr/>
        </p:nvSpPr>
        <p:spPr bwMode="auto">
          <a:xfrm>
            <a:off x="155575" y="-898525"/>
            <a:ext cx="3571875" cy="1885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2110" y="1805266"/>
            <a:ext cx="3571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5" descr="http://www.fedisa.lu/images/logo.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0359" y="4651828"/>
            <a:ext cx="12668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4481" y="4685165"/>
            <a:ext cx="1785938"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8392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1"/>
          <p:cNvSpPr txBox="1">
            <a:spLocks noChangeArrowheads="1"/>
          </p:cNvSpPr>
          <p:nvPr/>
        </p:nvSpPr>
        <p:spPr bwMode="auto">
          <a:xfrm>
            <a:off x="303213" y="280988"/>
            <a:ext cx="7639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defRPr/>
            </a:pPr>
            <a:r>
              <a:rPr lang="de-DE" sz="2400" b="1" dirty="0"/>
              <a:t>WG ISM Working Sessions 2013</a:t>
            </a:r>
          </a:p>
          <a:p>
            <a:pPr marL="0" lvl="0" indent="0" algn="just" eaLnBrk="1" hangingPunct="1">
              <a:defRPr/>
            </a:pPr>
            <a:endParaRPr lang="de-DE" sz="2400" b="1" dirty="0">
              <a:solidFill>
                <a:srgbClr val="000000"/>
              </a:solidFill>
            </a:endParaRPr>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8" name="Text Box 11"/>
          <p:cNvSpPr txBox="1">
            <a:spLocks noChangeArrowheads="1"/>
          </p:cNvSpPr>
          <p:nvPr/>
        </p:nvSpPr>
        <p:spPr bwMode="auto">
          <a:xfrm>
            <a:off x="555625" y="865188"/>
            <a:ext cx="7639050"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en-US" sz="2400" b="1" dirty="0"/>
              <a:t>Change in Legal and Regulatory </a:t>
            </a:r>
            <a:r>
              <a:rPr lang="en-US" sz="2400" b="1" dirty="0" smtClean="0"/>
              <a:t>Environment</a:t>
            </a:r>
            <a:endParaRPr lang="en-GB" sz="2400" b="1" dirty="0" smtClean="0"/>
          </a:p>
          <a:p>
            <a:pPr algn="just" eaLnBrk="1" hangingPunct="1"/>
            <a:endParaRPr lang="de-DE" sz="900" b="1" dirty="0" smtClean="0"/>
          </a:p>
          <a:p>
            <a:pPr algn="just" eaLnBrk="1" hangingPunct="1">
              <a:buFontTx/>
              <a:buChar char="•"/>
            </a:pPr>
            <a:r>
              <a:rPr lang="fr-LU" u="sng" dirty="0"/>
              <a:t>Sécurité de l'information et protection des données: nouvelles tendances et </a:t>
            </a:r>
            <a:r>
              <a:rPr lang="fr-LU" u="sng" dirty="0" smtClean="0"/>
              <a:t>perspectives</a:t>
            </a:r>
          </a:p>
          <a:p>
            <a:pPr marL="0" lvl="1" algn="just" eaLnBrk="1" hangingPunct="1"/>
            <a:r>
              <a:rPr lang="en-GB" sz="1600" dirty="0" smtClean="0"/>
              <a:t>	Cyril PIERRE-BEAUSSE, Allen &amp; </a:t>
            </a:r>
            <a:r>
              <a:rPr lang="en-GB" sz="1600" dirty="0" err="1" smtClean="0"/>
              <a:t>Overy</a:t>
            </a:r>
            <a:endParaRPr lang="fr-FR" sz="1600" dirty="0"/>
          </a:p>
          <a:p>
            <a:pPr algn="just" eaLnBrk="1" hangingPunct="1">
              <a:buFontTx/>
              <a:buChar char="•"/>
            </a:pPr>
            <a:endParaRPr lang="fr-BE" b="1" dirty="0"/>
          </a:p>
          <a:p>
            <a:pPr algn="just" eaLnBrk="1" hangingPunct="1">
              <a:buFontTx/>
              <a:buChar char="•"/>
            </a:pPr>
            <a:r>
              <a:rPr lang="en-US" u="sng" dirty="0"/>
              <a:t>Using COBIT 5 for Information Security, simply</a:t>
            </a:r>
            <a:endParaRPr lang="fr-BE" u="sng" dirty="0" smtClean="0"/>
          </a:p>
          <a:p>
            <a:pPr marL="0" lvl="1" algn="just" eaLnBrk="1" hangingPunct="1"/>
            <a:r>
              <a:rPr lang="en-GB" sz="1600" dirty="0"/>
              <a:t>	</a:t>
            </a:r>
            <a:r>
              <a:rPr lang="en-GB" sz="1600" dirty="0" smtClean="0"/>
              <a:t>Matthieu RINCK, ISACA LU</a:t>
            </a:r>
            <a:endParaRPr lang="fr-FR" sz="1600" dirty="0"/>
          </a:p>
          <a:p>
            <a:pPr algn="just" eaLnBrk="1" hangingPunct="1">
              <a:buFontTx/>
              <a:buChar char="•"/>
            </a:pPr>
            <a:endParaRPr lang="fr-BE" b="1" dirty="0"/>
          </a:p>
          <a:p>
            <a:pPr algn="just" eaLnBrk="1" hangingPunct="1">
              <a:buFontTx/>
              <a:buChar char="•"/>
            </a:pPr>
            <a:r>
              <a:rPr lang="en-US" u="sng" dirty="0"/>
              <a:t>Change in the ISO/IEC 27000 series of standards - Toward new 27001 and </a:t>
            </a:r>
            <a:r>
              <a:rPr lang="en-US" u="sng" dirty="0" smtClean="0"/>
              <a:t>2002</a:t>
            </a:r>
          </a:p>
          <a:p>
            <a:pPr marL="0" lvl="1" algn="just" eaLnBrk="1" hangingPunct="1"/>
            <a:r>
              <a:rPr lang="en-GB" sz="1600" dirty="0"/>
              <a:t>	</a:t>
            </a:r>
            <a:r>
              <a:rPr lang="en-GB" sz="1600" dirty="0" smtClean="0"/>
              <a:t>Cédric MAUNY, SC27 LU</a:t>
            </a:r>
            <a:endParaRPr lang="en-US" b="1" dirty="0" smtClean="0"/>
          </a:p>
          <a:p>
            <a:pPr algn="just" eaLnBrk="1" hangingPunct="1">
              <a:buFontTx/>
              <a:buChar char="•"/>
            </a:pPr>
            <a:endParaRPr lang="en-US" sz="1600" b="1" dirty="0"/>
          </a:p>
          <a:p>
            <a:pPr algn="just" eaLnBrk="1" hangingPunct="1">
              <a:buFontTx/>
              <a:buChar char="•"/>
            </a:pPr>
            <a:r>
              <a:rPr lang="en-GB" u="sng" dirty="0"/>
              <a:t>Luxembourg's e-archiving </a:t>
            </a:r>
            <a:r>
              <a:rPr lang="en-GB" u="sng" dirty="0" smtClean="0"/>
              <a:t>bill</a:t>
            </a:r>
          </a:p>
          <a:p>
            <a:pPr marL="0" lvl="1" algn="just" eaLnBrk="1" hangingPunct="1"/>
            <a:r>
              <a:rPr lang="en-GB" sz="1600" dirty="0"/>
              <a:t>	 Cyril PIERRE-BEAUSSE, </a:t>
            </a:r>
            <a:r>
              <a:rPr lang="en-GB" sz="1600" dirty="0" smtClean="0"/>
              <a:t>FEDISA LU</a:t>
            </a:r>
          </a:p>
          <a:p>
            <a:pPr algn="just" eaLnBrk="1" hangingPunct="1">
              <a:buFontTx/>
              <a:buChar char="•"/>
            </a:pPr>
            <a:endParaRPr lang="en-GB" sz="1600" dirty="0"/>
          </a:p>
          <a:p>
            <a:pPr algn="just" eaLnBrk="1" hangingPunct="1">
              <a:buFontTx/>
              <a:buChar char="•"/>
            </a:pPr>
            <a:r>
              <a:rPr lang="en-US" u="sng" dirty="0"/>
              <a:t>Value-chains: an innovative way to face both business constraints and the legal and regulatory requirements </a:t>
            </a:r>
            <a:endParaRPr lang="en-US" u="sng" dirty="0" smtClean="0"/>
          </a:p>
          <a:p>
            <a:pPr marL="0" indent="0" algn="just" eaLnBrk="1" hangingPunct="1"/>
            <a:r>
              <a:rPr lang="en-GB" sz="1600" dirty="0" smtClean="0"/>
              <a:t>	Serge RAUCQ, LEARCH</a:t>
            </a:r>
            <a:endParaRPr lang="en-GB" sz="1600" dirty="0"/>
          </a:p>
        </p:txBody>
      </p:sp>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1037" y="280988"/>
            <a:ext cx="1480320" cy="925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9864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1"/>
          <p:cNvSpPr txBox="1">
            <a:spLocks noChangeArrowheads="1"/>
          </p:cNvSpPr>
          <p:nvPr/>
        </p:nvSpPr>
        <p:spPr bwMode="auto">
          <a:xfrm>
            <a:off x="303213" y="280988"/>
            <a:ext cx="7639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marL="0" indent="0" algn="just" eaLnBrk="1" hangingPunct="1">
              <a:defRPr/>
            </a:pPr>
            <a:r>
              <a:rPr lang="de-DE" sz="2400" b="1" dirty="0"/>
              <a:t>WG ISM Working Sessions 2013</a:t>
            </a:r>
          </a:p>
          <a:p>
            <a:pPr marL="0" lvl="0" indent="0" algn="just" eaLnBrk="1" hangingPunct="1">
              <a:defRPr/>
            </a:pPr>
            <a:endParaRPr lang="de-DE" sz="2400" b="1" dirty="0">
              <a:solidFill>
                <a:srgbClr val="000000"/>
              </a:solidFill>
            </a:endParaRPr>
          </a:p>
        </p:txBody>
      </p:sp>
      <p:cxnSp>
        <p:nvCxnSpPr>
          <p:cNvPr id="4" name="Straight Connector 3"/>
          <p:cNvCxnSpPr/>
          <p:nvPr/>
        </p:nvCxnSpPr>
        <p:spPr>
          <a:xfrm>
            <a:off x="349250" y="715963"/>
            <a:ext cx="83804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48" name="Text Box 11"/>
          <p:cNvSpPr txBox="1">
            <a:spLocks noChangeArrowheads="1"/>
          </p:cNvSpPr>
          <p:nvPr/>
        </p:nvSpPr>
        <p:spPr bwMode="auto">
          <a:xfrm>
            <a:off x="555625" y="865188"/>
            <a:ext cx="7639050"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eaLnBrk="0" hangingPunct="0">
              <a:defRPr>
                <a:solidFill>
                  <a:schemeClr val="tx1"/>
                </a:solidFill>
                <a:latin typeface="Arial" charset="0"/>
                <a:ea typeface="ＭＳ Ｐゴシック" pitchFamily="34" charset="-128"/>
              </a:defRPr>
            </a:lvl1pPr>
            <a:lvl2pPr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just" eaLnBrk="1" hangingPunct="1"/>
            <a:r>
              <a:rPr lang="fr-LU" sz="2400" b="1" dirty="0" smtClean="0"/>
              <a:t>Business </a:t>
            </a:r>
            <a:r>
              <a:rPr lang="fr-LU" sz="2400" b="1" dirty="0" err="1" smtClean="0"/>
              <a:t>Continuity</a:t>
            </a:r>
            <a:r>
              <a:rPr lang="fr-LU" sz="2400" b="1" dirty="0" smtClean="0"/>
              <a:t> Management (1 session)</a:t>
            </a:r>
            <a:endParaRPr lang="en-GB" sz="2400" b="1" dirty="0" smtClean="0"/>
          </a:p>
          <a:p>
            <a:pPr algn="just" eaLnBrk="1" hangingPunct="1"/>
            <a:endParaRPr lang="de-DE" sz="900" b="1" dirty="0" smtClean="0"/>
          </a:p>
          <a:p>
            <a:pPr algn="just" eaLnBrk="1" hangingPunct="1">
              <a:buFontTx/>
              <a:buChar char="•"/>
            </a:pPr>
            <a:r>
              <a:rPr lang="en-GB" u="sng" dirty="0" smtClean="0"/>
              <a:t>The </a:t>
            </a:r>
            <a:r>
              <a:rPr lang="en-GB" u="sng" dirty="0"/>
              <a:t>link between Incident Management &amp; Business </a:t>
            </a:r>
            <a:r>
              <a:rPr lang="en-GB" u="sng" dirty="0" smtClean="0"/>
              <a:t>Continuity</a:t>
            </a:r>
            <a:endParaRPr lang="fr-LU" u="sng" dirty="0" smtClean="0"/>
          </a:p>
          <a:p>
            <a:pPr marL="0" lvl="1" algn="just" eaLnBrk="1" hangingPunct="1"/>
            <a:r>
              <a:rPr lang="en-GB" sz="1600" dirty="0" smtClean="0"/>
              <a:t>	Pascal STEICHEN</a:t>
            </a:r>
            <a:r>
              <a:rPr lang="en-GB" sz="1600" dirty="0"/>
              <a:t>, CLUSIL </a:t>
            </a:r>
            <a:r>
              <a:rPr lang="en-GB" sz="1600" dirty="0" smtClean="0"/>
              <a:t>WG-IMP</a:t>
            </a:r>
            <a:endParaRPr lang="fr-FR" sz="1600" dirty="0"/>
          </a:p>
          <a:p>
            <a:pPr algn="just" eaLnBrk="1" hangingPunct="1">
              <a:buFontTx/>
              <a:buChar char="•"/>
            </a:pPr>
            <a:endParaRPr lang="fr-BE" b="1" dirty="0"/>
          </a:p>
          <a:p>
            <a:pPr algn="just" eaLnBrk="1" hangingPunct="1">
              <a:buFontTx/>
              <a:buChar char="•"/>
            </a:pPr>
            <a:r>
              <a:rPr lang="en-GB" u="sng" dirty="0"/>
              <a:t>BCM Lifecycle, The Key Points: The 6 steps of the BCM wheel </a:t>
            </a:r>
            <a:r>
              <a:rPr lang="en-GB" u="sng" dirty="0" smtClean="0"/>
              <a:t>explained</a:t>
            </a:r>
            <a:endParaRPr lang="fr-BE" u="sng" dirty="0" smtClean="0"/>
          </a:p>
          <a:p>
            <a:pPr marL="0" lvl="1" algn="just" eaLnBrk="1" hangingPunct="1"/>
            <a:r>
              <a:rPr lang="en-GB" sz="1600" dirty="0" smtClean="0"/>
              <a:t>	Christine ENSEL, PICTET</a:t>
            </a:r>
          </a:p>
          <a:p>
            <a:pPr marL="0" lvl="1" algn="just" eaLnBrk="1" hangingPunct="1"/>
            <a:r>
              <a:rPr lang="fr-BE" sz="1600" dirty="0"/>
              <a:t>	</a:t>
            </a:r>
            <a:r>
              <a:rPr lang="fr-BE" sz="1600" dirty="0" smtClean="0"/>
              <a:t>Francis DEDRICHE, ABN AMRO</a:t>
            </a:r>
            <a:endParaRPr lang="fr-FR" sz="1600" dirty="0" smtClean="0"/>
          </a:p>
          <a:p>
            <a:pPr algn="just" eaLnBrk="1" hangingPunct="1">
              <a:buFontTx/>
              <a:buChar char="•"/>
            </a:pPr>
            <a:endParaRPr lang="fr-BE" b="1" dirty="0"/>
          </a:p>
          <a:p>
            <a:pPr algn="just" eaLnBrk="1" hangingPunct="1">
              <a:buFontTx/>
              <a:buChar char="•"/>
            </a:pPr>
            <a:r>
              <a:rPr lang="en-GB" u="sng" dirty="0" smtClean="0"/>
              <a:t>From </a:t>
            </a:r>
            <a:r>
              <a:rPr lang="en-GB" u="sng" dirty="0"/>
              <a:t>current local laws, regulations, standards &amp; frameworks to a structured approach using </a:t>
            </a:r>
            <a:r>
              <a:rPr lang="en-GB" u="sng" dirty="0" smtClean="0"/>
              <a:t>COBIT5</a:t>
            </a:r>
            <a:endParaRPr lang="en-US" u="sng" dirty="0" smtClean="0"/>
          </a:p>
          <a:p>
            <a:pPr marL="0" lvl="1" algn="just" eaLnBrk="1" hangingPunct="1"/>
            <a:r>
              <a:rPr lang="en-GB" sz="1600" dirty="0"/>
              <a:t>	</a:t>
            </a:r>
            <a:r>
              <a:rPr lang="en-GB" sz="1600" dirty="0" smtClean="0"/>
              <a:t>Michael SIM, ISACA LU</a:t>
            </a:r>
            <a:endParaRPr lang="en-US" b="1" dirty="0" smtClean="0"/>
          </a:p>
        </p:txBody>
      </p:sp>
    </p:spTree>
    <p:extLst>
      <p:ext uri="{BB962C8B-B14F-4D97-AF65-F5344CB8AC3E}">
        <p14:creationId xmlns:p14="http://schemas.microsoft.com/office/powerpoint/2010/main" val="378567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On-screen Show (4:3)</PresentationFormat>
  <Paragraphs>276</Paragraphs>
  <Slides>22</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ＭＳ Ｐゴシック</vt:lpstr>
      <vt:lpstr>Arial</vt:lpstr>
      <vt:lpstr>Calibri</vt:lpstr>
      <vt:lpstr>Courier New</vt:lpstr>
      <vt:lpstr>Wingdings</vt:lpstr>
      <vt:lpstr>Default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CLUSIL EoY 2012</dc:title>
  <dc:subject>WG ISM - Activities of 2012</dc:subject>
  <dc:creator/>
  <cp:lastModifiedBy/>
  <cp:revision>2</cp:revision>
  <dcterms:created xsi:type="dcterms:W3CDTF">2012-12-06T11:21:05Z</dcterms:created>
  <dcterms:modified xsi:type="dcterms:W3CDTF">2013-12-12T14:14:55Z</dcterms:modified>
  <cp:version>0.2</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-1715931010</vt:i4>
  </property>
  <property fmtid="{D5CDD505-2E9C-101B-9397-08002B2CF9AE}" pid="3" name="_NewReviewCycle">
    <vt:lpwstr/>
  </property>
  <property fmtid="{D5CDD505-2E9C-101B-9397-08002B2CF9AE}" pid="4" name="_PreviousAdHocReviewCycleID">
    <vt:i4>-1147576035</vt:i4>
  </property>
</Properties>
</file>