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351" r:id="rId4"/>
    <p:sldId id="348" r:id="rId5"/>
    <p:sldId id="375" r:id="rId6"/>
    <p:sldId id="369" r:id="rId7"/>
    <p:sldId id="360" r:id="rId8"/>
    <p:sldId id="370" r:id="rId9"/>
    <p:sldId id="371" r:id="rId10"/>
    <p:sldId id="372" r:id="rId11"/>
    <p:sldId id="373" r:id="rId12"/>
    <p:sldId id="374" r:id="rId13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149BCBD-4758-44A2-B22E-2E533FD14EB7}">
          <p14:sldIdLst>
            <p14:sldId id="256"/>
          </p14:sldIdLst>
        </p14:section>
        <p14:section name="WG ISM Organisation" id="{3A826FC7-6B3E-444F-AF42-6BC0EDF9299D}">
          <p14:sldIdLst>
            <p14:sldId id="351"/>
            <p14:sldId id="348"/>
            <p14:sldId id="375"/>
            <p14:sldId id="369"/>
            <p14:sldId id="360"/>
            <p14:sldId id="370"/>
            <p14:sldId id="371"/>
            <p14:sldId id="372"/>
            <p14:sldId id="373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20"/>
    <a:srgbClr val="9CD274"/>
    <a:srgbClr val="A5DD61"/>
    <a:srgbClr val="8CCA5E"/>
    <a:srgbClr val="94D850"/>
    <a:srgbClr val="A1DD65"/>
    <a:srgbClr val="8EDA68"/>
    <a:srgbClr val="84D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9" autoAdjust="0"/>
  </p:normalViewPr>
  <p:slideViewPr>
    <p:cSldViewPr snapToGrid="0">
      <p:cViewPr>
        <p:scale>
          <a:sx n="60" d="100"/>
          <a:sy n="60" d="100"/>
        </p:scale>
        <p:origin x="-2448" y="-1098"/>
      </p:cViewPr>
      <p:guideLst>
        <p:guide orient="horz" pos="2023"/>
        <p:guide pos="56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74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C3A430A-59E6-42B7-92BE-D7B9BD8854F8}" type="datetime1">
              <a:rPr lang="en-US"/>
              <a:pPr>
                <a:defRPr/>
              </a:pPr>
              <a:t>12-Dec-13</a:t>
            </a:fld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AE81F57-8D87-4E61-BBEE-1C08557A6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68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E6E08A-1952-4521-8E9D-4FF1B4479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76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6E08A-1952-4521-8E9D-4FF1B44792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8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77% of registrations are </a:t>
            </a:r>
            <a:r>
              <a:rPr lang="fr-BE" dirty="0" err="1" smtClean="0"/>
              <a:t>converted</a:t>
            </a:r>
            <a:r>
              <a:rPr lang="fr-BE" dirty="0" smtClean="0"/>
              <a:t> </a:t>
            </a:r>
            <a:r>
              <a:rPr lang="fr-BE" dirty="0" err="1" smtClean="0"/>
              <a:t>into</a:t>
            </a:r>
            <a:r>
              <a:rPr lang="fr-BE" dirty="0" smtClean="0"/>
              <a:t> </a:t>
            </a:r>
            <a:r>
              <a:rPr lang="fr-BE" dirty="0" err="1" smtClean="0"/>
              <a:t>attendees</a:t>
            </a:r>
            <a:endParaRPr lang="fr-B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6E08A-1952-4521-8E9D-4FF1B44792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8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11A73CCB-D378-4DA1-94E4-915E833C18DE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Change le &lt;&lt;</a:t>
            </a:r>
            <a:r>
              <a:rPr lang="fr-BE" dirty="0" smtClean="0"/>
              <a:t>are effective </a:t>
            </a:r>
            <a:r>
              <a:rPr lang="fr-BE" dirty="0" err="1" smtClean="0"/>
              <a:t>attendees</a:t>
            </a:r>
            <a:r>
              <a:rPr lang="en-GB" dirty="0" smtClean="0"/>
              <a:t>&gt;&gt;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6E08A-1952-4521-8E9D-4FF1B44792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 smtClean="0"/>
              <a:t>Add</a:t>
            </a:r>
            <a:r>
              <a:rPr lang="fr-BE" baseline="0" dirty="0" smtClean="0"/>
              <a:t> </a:t>
            </a:r>
            <a:r>
              <a:rPr lang="en-GB" sz="1200" b="1" dirty="0" smtClean="0"/>
              <a:t>and continued in 2012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6E08A-1952-4521-8E9D-4FF1B44792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Change le &lt;&lt;</a:t>
            </a:r>
            <a:r>
              <a:rPr lang="fr-BE" dirty="0" smtClean="0"/>
              <a:t>are effective </a:t>
            </a:r>
            <a:r>
              <a:rPr lang="fr-BE" dirty="0" err="1" smtClean="0"/>
              <a:t>attendees</a:t>
            </a:r>
            <a:r>
              <a:rPr lang="en-GB" dirty="0" smtClean="0"/>
              <a:t>&gt;&gt;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6E08A-1952-4521-8E9D-4FF1B44792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 smtClean="0"/>
              <a:t>Add</a:t>
            </a:r>
            <a:r>
              <a:rPr lang="fr-BE" baseline="0" dirty="0" smtClean="0"/>
              <a:t> </a:t>
            </a:r>
            <a:r>
              <a:rPr lang="en-GB" sz="1200" b="1" dirty="0" smtClean="0"/>
              <a:t>and continued in 2012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6E08A-1952-4521-8E9D-4FF1B44792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77% of registrations are </a:t>
            </a:r>
            <a:r>
              <a:rPr lang="fr-BE" dirty="0" err="1" smtClean="0"/>
              <a:t>converted</a:t>
            </a:r>
            <a:r>
              <a:rPr lang="fr-BE" dirty="0" smtClean="0"/>
              <a:t> </a:t>
            </a:r>
            <a:r>
              <a:rPr lang="fr-BE" dirty="0" err="1" smtClean="0"/>
              <a:t>into</a:t>
            </a:r>
            <a:r>
              <a:rPr lang="fr-BE" dirty="0" smtClean="0"/>
              <a:t> </a:t>
            </a:r>
            <a:r>
              <a:rPr lang="fr-BE" dirty="0" err="1" smtClean="0"/>
              <a:t>attendees</a:t>
            </a:r>
            <a:endParaRPr lang="fr-B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6E08A-1952-4521-8E9D-4FF1B44792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8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77% of registrations are </a:t>
            </a:r>
            <a:r>
              <a:rPr lang="fr-BE" dirty="0" err="1" smtClean="0"/>
              <a:t>converted</a:t>
            </a:r>
            <a:r>
              <a:rPr lang="fr-BE" dirty="0" smtClean="0"/>
              <a:t> </a:t>
            </a:r>
            <a:r>
              <a:rPr lang="fr-BE" dirty="0" err="1" smtClean="0"/>
              <a:t>into</a:t>
            </a:r>
            <a:r>
              <a:rPr lang="fr-BE" dirty="0" smtClean="0"/>
              <a:t> </a:t>
            </a:r>
            <a:r>
              <a:rPr lang="fr-BE" dirty="0" err="1" smtClean="0"/>
              <a:t>attendees</a:t>
            </a:r>
            <a:endParaRPr lang="fr-B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6E08A-1952-4521-8E9D-4FF1B44792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77% of registrations are </a:t>
            </a:r>
            <a:r>
              <a:rPr lang="fr-BE" dirty="0" err="1" smtClean="0"/>
              <a:t>converted</a:t>
            </a:r>
            <a:r>
              <a:rPr lang="fr-BE" dirty="0" smtClean="0"/>
              <a:t> </a:t>
            </a:r>
            <a:r>
              <a:rPr lang="fr-BE" dirty="0" err="1" smtClean="0"/>
              <a:t>into</a:t>
            </a:r>
            <a:r>
              <a:rPr lang="fr-BE" dirty="0" smtClean="0"/>
              <a:t> </a:t>
            </a:r>
            <a:r>
              <a:rPr lang="fr-BE" dirty="0" err="1" smtClean="0"/>
              <a:t>attendees</a:t>
            </a:r>
            <a:endParaRPr lang="fr-B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6E08A-1952-4521-8E9D-4FF1B44792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77% of registrations are </a:t>
            </a:r>
            <a:r>
              <a:rPr lang="fr-BE" dirty="0" err="1" smtClean="0"/>
              <a:t>converted</a:t>
            </a:r>
            <a:r>
              <a:rPr lang="fr-BE" dirty="0" smtClean="0"/>
              <a:t> </a:t>
            </a:r>
            <a:r>
              <a:rPr lang="fr-BE" dirty="0" err="1" smtClean="0"/>
              <a:t>into</a:t>
            </a:r>
            <a:r>
              <a:rPr lang="fr-BE" dirty="0" smtClean="0"/>
              <a:t> </a:t>
            </a:r>
            <a:r>
              <a:rPr lang="fr-BE" dirty="0" err="1" smtClean="0"/>
              <a:t>attendees</a:t>
            </a:r>
            <a:endParaRPr lang="fr-B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6E08A-1952-4521-8E9D-4FF1B44792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5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60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04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36119-C861-41A8-93B3-032ED2ACF009}" type="datetimeFigureOut">
              <a:rPr lang="en-GB"/>
              <a:pPr>
                <a:defRPr/>
              </a:pPr>
              <a:t>12/12/2013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37A82-8304-4C07-89A6-7AA185DD3D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93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89E37-A3BF-4FFA-9066-96AFBFB1E4F4}" type="datetimeFigureOut">
              <a:rPr lang="en-GB"/>
              <a:pPr>
                <a:defRPr/>
              </a:pPr>
              <a:t>12/12/2013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CA476-B6DB-4E4F-91A5-3329E5284B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1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E0541-F62C-4F46-8E4F-FFBBF2FFFF60}" type="datetimeFigureOut">
              <a:rPr lang="en-GB"/>
              <a:pPr>
                <a:defRPr/>
              </a:pPr>
              <a:t>12/12/2013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9E22-BD58-40A2-9FB8-476B8911FB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0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50101-9A05-4D16-A768-4EC2DC69D0A3}" type="datetimeFigureOut">
              <a:rPr lang="en-GB"/>
              <a:pPr>
                <a:defRPr/>
              </a:pPr>
              <a:t>12/12/2013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50F70-ED7A-41C8-A8FB-D5AAA0A1E6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579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28B2-8CA2-4080-8ED1-5E3683F35A9A}" type="datetimeFigureOut">
              <a:rPr lang="en-GB"/>
              <a:pPr>
                <a:defRPr/>
              </a:pPr>
              <a:t>12/12/2013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04103-9898-443C-B88B-C59D08E463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02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6E501-96DD-41E9-8CE8-3D626178F822}" type="datetimeFigureOut">
              <a:rPr lang="en-GB"/>
              <a:pPr>
                <a:defRPr/>
              </a:pPr>
              <a:t>12/12/2013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CF461-C314-40BE-AAAC-7EB44F7BFF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6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68D5-449D-4359-B8F6-15DB8C3D6B62}" type="datetimeFigureOut">
              <a:rPr lang="en-GB"/>
              <a:pPr>
                <a:defRPr/>
              </a:pPr>
              <a:t>12/12/2013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C25C-0FCA-42D6-81F9-8E0714742D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489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F8A11-8E8F-47C6-8D1F-814BE13831B9}" type="datetimeFigureOut">
              <a:rPr lang="en-GB"/>
              <a:pPr>
                <a:defRPr/>
              </a:pPr>
              <a:t>12/12/2013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F58F-B9BC-4A8E-8C69-CE788BBE94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44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005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BB7FA-463B-4B38-8238-FEF099F9C7B8}" type="datetimeFigureOut">
              <a:rPr lang="en-GB"/>
              <a:pPr>
                <a:defRPr/>
              </a:pPr>
              <a:t>12/12/2013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ED816-4909-4F5D-B7F0-E9830D166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432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E6D7B-E744-4DC0-9261-24EEEADC42C9}" type="datetimeFigureOut">
              <a:rPr lang="en-GB"/>
              <a:pPr>
                <a:defRPr/>
              </a:pPr>
              <a:t>12/12/2013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441AB-9625-44E2-97C9-DDDDDE96F2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85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CE46-10B4-476C-B885-F05EB16E7317}" type="datetimeFigureOut">
              <a:rPr lang="en-GB"/>
              <a:pPr>
                <a:defRPr/>
              </a:pPr>
              <a:t>12/12/2013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40C23-6649-4312-9FDF-B8E03FEC35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62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4286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32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0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6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6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1758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2631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53988" y="179388"/>
            <a:ext cx="8836025" cy="6497637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5891213"/>
            <a:ext cx="9144000" cy="9667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8" name="Picture 2" descr="J:\Dpts\SSI\Projets\Prof_Network_CLUSIL\03-Communication et Marketing\Logos\clusil_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59" y="5937250"/>
            <a:ext cx="1049654" cy="8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8DD00D-1452-4394-A408-57D3EDFEF7C5}" type="datetimeFigureOut">
              <a:rPr lang="en-GB"/>
              <a:pPr>
                <a:defRPr/>
              </a:pPr>
              <a:t>12/12/2013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E78117-C567-4D76-A77C-A1B04C4970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8" y="996603"/>
            <a:ext cx="5372100" cy="18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Text Box 10"/>
          <p:cNvSpPr txBox="1">
            <a:spLocks noChangeArrowheads="1"/>
          </p:cNvSpPr>
          <p:nvPr/>
        </p:nvSpPr>
        <p:spPr bwMode="auto">
          <a:xfrm>
            <a:off x="2168525" y="1306513"/>
            <a:ext cx="480695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3600" b="1" dirty="0" err="1" smtClean="0">
                <a:solidFill>
                  <a:schemeClr val="bg1"/>
                </a:solidFill>
              </a:rPr>
              <a:t>CLUSIx</a:t>
            </a:r>
            <a:r>
              <a:rPr lang="en-US" sz="3600" b="1" dirty="0" smtClean="0">
                <a:solidFill>
                  <a:schemeClr val="bg1"/>
                </a:solidFill>
              </a:rPr>
              <a:t> symposium</a:t>
            </a:r>
            <a:endParaRPr lang="en-US" sz="3600" b="1" dirty="0">
              <a:solidFill>
                <a:schemeClr val="bg1"/>
              </a:solidFill>
            </a:endParaRPr>
          </a:p>
          <a:p>
            <a:pPr algn="ctr" eaLnBrk="1" hangingPunct="1"/>
            <a:endParaRPr lang="en-US" sz="2000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sz="2000" b="1" dirty="0" smtClean="0">
                <a:solidFill>
                  <a:schemeClr val="bg1"/>
                </a:solidFill>
              </a:rPr>
              <a:t>24</a:t>
            </a:r>
            <a:r>
              <a:rPr lang="en-US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2000" b="1" dirty="0" smtClean="0">
                <a:solidFill>
                  <a:schemeClr val="bg1"/>
                </a:solidFill>
              </a:rPr>
              <a:t> and 25</a:t>
            </a:r>
            <a:r>
              <a:rPr lang="en-US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2000" b="1" dirty="0" smtClean="0">
                <a:solidFill>
                  <a:schemeClr val="bg1"/>
                </a:solidFill>
              </a:rPr>
              <a:t> June 2013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77" name="Rectangle 15"/>
          <p:cNvSpPr>
            <a:spLocks noChangeArrowheads="1"/>
          </p:cNvSpPr>
          <p:nvPr/>
        </p:nvSpPr>
        <p:spPr bwMode="auto">
          <a:xfrm>
            <a:off x="0" y="6267450"/>
            <a:ext cx="9144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fr-CH" dirty="0">
                <a:solidFill>
                  <a:schemeClr val="bg1"/>
                </a:solidFill>
              </a:rPr>
              <a:t>http://www.clusil.lu/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AutoShape 2" descr="Happy New Year 2014 Wallpapers"/>
          <p:cNvSpPr>
            <a:spLocks noChangeAspect="1" noChangeArrowheads="1"/>
          </p:cNvSpPr>
          <p:nvPr/>
        </p:nvSpPr>
        <p:spPr bwMode="auto">
          <a:xfrm>
            <a:off x="155575" y="-8572500"/>
            <a:ext cx="28575000" cy="178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5" descr="http://wwwf.imperial.ac.uk/blog/msc/files/2013/01/2013_new_year.jpeg"/>
          <p:cNvSpPr>
            <a:spLocks noChangeAspect="1" noChangeArrowheads="1"/>
          </p:cNvSpPr>
          <p:nvPr/>
        </p:nvSpPr>
        <p:spPr bwMode="auto">
          <a:xfrm>
            <a:off x="155575" y="-4548188"/>
            <a:ext cx="15173325" cy="948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2" descr="J:\Dpts\SSI\Projets\Prof_Network_CLUSIL\03-Communication et Marketing\Logos\clusil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8" y="4463679"/>
            <a:ext cx="1371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03213" y="280988"/>
            <a:ext cx="8426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sz="2400" b="1" dirty="0" smtClean="0"/>
              <a:t>Next steps</a:t>
            </a:r>
            <a:endParaRPr lang="de-DE" sz="24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9250" y="715963"/>
            <a:ext cx="8380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55625" y="865188"/>
            <a:ext cx="760037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>
              <a:defRPr/>
            </a:pPr>
            <a:endParaRPr lang="en-GB" sz="1600" b="1" dirty="0" smtClean="0"/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b="1" i="1" dirty="0" smtClean="0"/>
              <a:t>clusix.clusil.lu</a:t>
            </a:r>
            <a:r>
              <a:rPr lang="en-US" sz="2400" b="1" dirty="0" smtClean="0"/>
              <a:t> is ready to host documents</a:t>
            </a:r>
            <a:endParaRPr lang="en-US" sz="2400" b="1" dirty="0"/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b="1" dirty="0" smtClean="0"/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b="1" dirty="0" smtClean="0"/>
              <a:t>Establishment of the list of deliverables to be shared on the platform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b="1" dirty="0" smtClean="0"/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b="1" dirty="0" smtClean="0"/>
              <a:t>The </a:t>
            </a:r>
            <a:r>
              <a:rPr lang="en-US" sz="2400" b="1" dirty="0"/>
              <a:t>next </a:t>
            </a:r>
            <a:r>
              <a:rPr lang="en-US" sz="2400" b="1" dirty="0" err="1"/>
              <a:t>CLUSIx</a:t>
            </a:r>
            <a:r>
              <a:rPr lang="en-US" sz="2400" b="1" dirty="0"/>
              <a:t> collaboration meeting is planned for 2014 in Italy</a:t>
            </a:r>
          </a:p>
          <a:p>
            <a:pPr marL="0" indent="0" algn="just" eaLnBrk="1" hangingPunct="1">
              <a:defRPr/>
            </a:pPr>
            <a:endParaRPr lang="en-US" sz="2400" b="1" dirty="0"/>
          </a:p>
          <a:p>
            <a:pPr marL="0" indent="0" algn="just" eaLnBrk="1" hangingPunct="1">
              <a:defRPr/>
            </a:pPr>
            <a:endParaRPr lang="en-GB" sz="1200" dirty="0"/>
          </a:p>
        </p:txBody>
      </p:sp>
      <p:pic>
        <p:nvPicPr>
          <p:cNvPr id="7170" name="Picture 2" descr="J:\Dpts\SSI\Projets\Prof_Network_CLUSIL\05-Suivi des Activites du CLUSIL\Activités 2013\CLUSIx\2013\Symposium_20130624+25\Photos ClusiX\Pic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66"/>
          <a:stretch/>
        </p:blipFill>
        <p:spPr bwMode="auto">
          <a:xfrm>
            <a:off x="2427848" y="4013860"/>
            <a:ext cx="4177180" cy="179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1219200" y="533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GB" b="1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1373683"/>
            <a:ext cx="5372100" cy="18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895475" y="1413336"/>
            <a:ext cx="53514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sz="2800" b="1" dirty="0" smtClean="0">
              <a:solidFill>
                <a:schemeClr val="bg1"/>
              </a:solidFill>
            </a:endParaRPr>
          </a:p>
          <a:p>
            <a:pPr algn="ctr" eaLnBrk="1" hangingPunct="1"/>
            <a:r>
              <a:rPr lang="en-US" sz="2800" b="1" dirty="0" smtClean="0">
                <a:solidFill>
                  <a:schemeClr val="bg1"/>
                </a:solidFill>
              </a:rPr>
              <a:t>Thank you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for </a:t>
            </a:r>
            <a:r>
              <a:rPr lang="en-US" sz="2800" b="1" dirty="0">
                <a:solidFill>
                  <a:schemeClr val="bg1"/>
                </a:solidFill>
              </a:rPr>
              <a:t>your </a:t>
            </a:r>
            <a:r>
              <a:rPr lang="en-US" sz="2800" b="1" dirty="0" smtClean="0">
                <a:solidFill>
                  <a:schemeClr val="bg1"/>
                </a:solidFill>
              </a:rPr>
              <a:t>attention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492500" y="4445000"/>
            <a:ext cx="56515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cs typeface="Arial" charset="0"/>
              </a:rPr>
              <a:t/>
            </a:r>
            <a:br>
              <a:rPr lang="en-US" sz="1600" dirty="0">
                <a:cs typeface="Arial" charset="0"/>
              </a:rPr>
            </a:br>
            <a:endParaRPr lang="en-US" sz="2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03213" y="280988"/>
            <a:ext cx="7639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de-DE" sz="2400" b="1" dirty="0" err="1" smtClean="0"/>
              <a:t>History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the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CLUSIx</a:t>
            </a:r>
            <a:endParaRPr lang="de-DE" sz="24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9250" y="715963"/>
            <a:ext cx="8380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55625" y="865188"/>
            <a:ext cx="7792728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 algn="just" eaLnBrk="1" hangingPunct="1">
              <a:defRPr/>
            </a:pPr>
            <a:endParaRPr lang="en-US" sz="2400" b="1" dirty="0" smtClean="0"/>
          </a:p>
          <a:p>
            <a:pPr marL="0" indent="0" algn="just" eaLnBrk="1" hangingPunct="1">
              <a:defRPr/>
            </a:pPr>
            <a:endParaRPr lang="en-US" sz="2400" b="1" dirty="0" smtClean="0"/>
          </a:p>
          <a:p>
            <a:pPr marL="0" indent="0" algn="just" eaLnBrk="1" hangingPunct="1">
              <a:defRPr/>
            </a:pPr>
            <a:r>
              <a:rPr lang="en-US" sz="2400" b="1" dirty="0" smtClean="0"/>
              <a:t>Information security: an </a:t>
            </a:r>
            <a:r>
              <a:rPr lang="en-US" sz="2400" b="1" dirty="0"/>
              <a:t>ever-increasing subject of </a:t>
            </a:r>
            <a:r>
              <a:rPr lang="en-US" sz="2400" b="1" dirty="0" smtClean="0"/>
              <a:t>interest</a:t>
            </a:r>
          </a:p>
          <a:p>
            <a:pPr marL="565150" lvl="1" indent="-285750" algn="just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Need of best practice sharing and emerging risk awareness is growing</a:t>
            </a:r>
          </a:p>
          <a:p>
            <a:pPr marL="0" indent="0" algn="just" eaLnBrk="1" hangingPunct="1">
              <a:defRPr/>
            </a:pPr>
            <a:endParaRPr lang="en-US" sz="2400" b="1" dirty="0" smtClean="0"/>
          </a:p>
          <a:p>
            <a:pPr marL="0" indent="0" algn="just" eaLnBrk="1" hangingPunct="1">
              <a:defRPr/>
            </a:pPr>
            <a:endParaRPr lang="en-US" sz="2400" b="1" dirty="0"/>
          </a:p>
          <a:p>
            <a:pPr marL="0" indent="0" algn="just" eaLnBrk="1" hangingPunct="1">
              <a:defRPr/>
            </a:pPr>
            <a:r>
              <a:rPr lang="en-US" sz="2400" b="1" dirty="0"/>
              <a:t>C</a:t>
            </a:r>
            <a:r>
              <a:rPr lang="en-US" sz="2400" b="1" dirty="0" smtClean="0"/>
              <a:t>reation </a:t>
            </a:r>
            <a:r>
              <a:rPr lang="en-US" sz="2400" b="1" dirty="0"/>
              <a:t>of associations named </a:t>
            </a:r>
            <a:r>
              <a:rPr lang="en-US" sz="2400" b="1" dirty="0" err="1" smtClean="0"/>
              <a:t>CLUSIx</a:t>
            </a:r>
            <a:r>
              <a:rPr lang="en-US" sz="2400" b="1" dirty="0" smtClean="0"/>
              <a:t> (</a:t>
            </a:r>
            <a:r>
              <a:rPr lang="fr-FR" sz="2400" b="1" i="1" dirty="0" err="1"/>
              <a:t>CLUb</a:t>
            </a:r>
            <a:r>
              <a:rPr lang="fr-FR" sz="2400" b="1" i="1" dirty="0"/>
              <a:t> de la Sécurité de l'Information</a:t>
            </a:r>
            <a:r>
              <a:rPr lang="en-US" sz="2400" b="1" dirty="0" smtClean="0"/>
              <a:t>) </a:t>
            </a:r>
            <a:r>
              <a:rPr lang="en-US" sz="2400" b="1" dirty="0"/>
              <a:t>in several, mainly French speaking countries, </a:t>
            </a:r>
            <a:r>
              <a:rPr lang="en-US" sz="2400" b="1" dirty="0" smtClean="0"/>
              <a:t>such as </a:t>
            </a:r>
            <a:r>
              <a:rPr lang="en-US" sz="2400" b="1" dirty="0"/>
              <a:t>CLUSIL in </a:t>
            </a:r>
            <a:r>
              <a:rPr lang="en-US" sz="2400" b="1" dirty="0" smtClean="0"/>
              <a:t>Luxembourg</a:t>
            </a:r>
            <a:endParaRPr lang="en-US" dirty="0" smtClean="0"/>
          </a:p>
          <a:p>
            <a:pPr marL="0" indent="0" algn="just" eaLnBrk="1" hangingPunct="1">
              <a:defRPr/>
            </a:pPr>
            <a:endParaRPr lang="en-US" sz="2400" b="1" dirty="0"/>
          </a:p>
          <a:p>
            <a:pPr marL="285750" lvl="2" indent="-285750" algn="just" eaLnBrk="1" hangingPunct="1">
              <a:buFont typeface="Arial" pitchFamily="34" charset="0"/>
              <a:buChar char="•"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0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03213" y="280988"/>
            <a:ext cx="7639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de-DE" sz="2400" b="1" dirty="0" smtClean="0"/>
              <a:t>French-</a:t>
            </a:r>
            <a:r>
              <a:rPr lang="de-DE" sz="2400" b="1" dirty="0" err="1" smtClean="0"/>
              <a:t>speaking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CLUSIx</a:t>
            </a:r>
            <a:endParaRPr lang="de-DE" sz="2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9250" y="715963"/>
            <a:ext cx="8380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55625" y="865188"/>
            <a:ext cx="7600375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 algn="just" eaLnBrk="1" hangingPunct="1">
              <a:defRPr/>
            </a:pPr>
            <a:endParaRPr lang="en-US" sz="2400" b="1" dirty="0" smtClean="0"/>
          </a:p>
          <a:p>
            <a:pPr marL="0" indent="0" algn="just" eaLnBrk="1" hangingPunct="1">
              <a:defRPr/>
            </a:pPr>
            <a:r>
              <a:rPr lang="en-US" sz="2400" b="1" dirty="0" err="1" smtClean="0"/>
              <a:t>CLUSIx</a:t>
            </a:r>
            <a:r>
              <a:rPr lang="en-US" sz="2400" b="1" dirty="0" smtClean="0"/>
              <a:t> landscape: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France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Luxembourg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Italy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Tunisia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Burkina Faso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Morocco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Belgium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Switzerland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Ivory coast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Quebec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endParaRPr lang="en-US" sz="1400" dirty="0" smtClean="0"/>
          </a:p>
          <a:p>
            <a:pPr marL="342900" indent="-342900" algn="just" eaLnBrk="1" hangingPunct="1">
              <a:defRPr/>
            </a:pPr>
            <a:endParaRPr lang="en-US" sz="1400" b="1" dirty="0" smtClean="0"/>
          </a:p>
          <a:p>
            <a:pPr marL="342900" indent="-342900" algn="just" eaLnBrk="1" hangingPunct="1">
              <a:defRPr/>
            </a:pPr>
            <a:endParaRPr lang="en-GB" sz="1400" dirty="0"/>
          </a:p>
        </p:txBody>
      </p:sp>
      <p:pic>
        <p:nvPicPr>
          <p:cNvPr id="4100" name="Picture 4" descr="http://www.flags.net/images/smallflags/FRAN000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51" y="2046517"/>
            <a:ext cx="4572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flags.net/images/smallflags/LUXE000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32" y="2046517"/>
            <a:ext cx="4572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flags.net/images/smallflags/ITAL000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66" y="2046517"/>
            <a:ext cx="4572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flags.net/images/smallflags/TUNS0001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51" y="2817773"/>
            <a:ext cx="4572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www.flags.net/images/smallflags/BUFA0001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32" y="2817773"/>
            <a:ext cx="4572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www.flags.net/images/smallflags/MORC0001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66" y="2817773"/>
            <a:ext cx="4572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www.flags.net/images/smallflags/BELG0001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51" y="3527594"/>
            <a:ext cx="4572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www.flags.net/images/smallflags/SWIT0001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169" y="3527594"/>
            <a:ext cx="3143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http://www.flags.net/images/smallflags/CDIV0001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66" y="3527594"/>
            <a:ext cx="4572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Drapeau du Québec depuis 194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31" y="4243845"/>
            <a:ext cx="4572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3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03213" y="280988"/>
            <a:ext cx="7639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de-DE" sz="2400" b="1" dirty="0" err="1" smtClean="0"/>
              <a:t>CLUSIx</a:t>
            </a:r>
            <a:r>
              <a:rPr lang="de-DE" sz="2400" b="1" dirty="0" smtClean="0"/>
              <a:t> initiative</a:t>
            </a:r>
            <a:endParaRPr lang="de-DE" sz="24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9250" y="715963"/>
            <a:ext cx="8380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55625" y="865188"/>
            <a:ext cx="7792728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 algn="just" eaLnBrk="1" hangingPunct="1">
              <a:defRPr/>
            </a:pPr>
            <a:endParaRPr lang="en-US" sz="2400" b="1" dirty="0" smtClean="0"/>
          </a:p>
          <a:p>
            <a:pPr marL="0" lvl="1" algn="just" eaLnBrk="1" hangingPunct="1">
              <a:defRPr/>
            </a:pPr>
            <a:r>
              <a:rPr lang="en-US" sz="2400" b="1" dirty="0" smtClean="0"/>
              <a:t>By </a:t>
            </a:r>
            <a:r>
              <a:rPr lang="en-US" sz="2400" b="1" dirty="0"/>
              <a:t>nature, the cyber criminality knows no geographical </a:t>
            </a:r>
            <a:r>
              <a:rPr lang="en-US" sz="2400" b="1" dirty="0" smtClean="0"/>
              <a:t>boundaries</a:t>
            </a:r>
          </a:p>
          <a:p>
            <a:pPr marL="0" lvl="1" algn="just" eaLnBrk="1" hangingPunct="1">
              <a:defRPr/>
            </a:pPr>
            <a:endParaRPr lang="en-US" sz="2400" b="1" dirty="0" smtClean="0"/>
          </a:p>
          <a:p>
            <a:pPr marL="0" indent="0" algn="just" eaLnBrk="1" hangingPunct="1">
              <a:defRPr/>
            </a:pPr>
            <a:r>
              <a:rPr lang="en-US" sz="2400" b="1" dirty="0" smtClean="0"/>
              <a:t>The need for information security and the importance of exchange and collaboration between countries is now distinct</a:t>
            </a:r>
          </a:p>
          <a:p>
            <a:pPr marL="0" indent="0" algn="just" eaLnBrk="1" hangingPunct="1">
              <a:defRPr/>
            </a:pPr>
            <a:endParaRPr lang="en-US" sz="2400" b="1" dirty="0" smtClean="0"/>
          </a:p>
          <a:p>
            <a:pPr marL="0" indent="0" algn="just" eaLnBrk="1" hangingPunct="1">
              <a:defRPr/>
            </a:pPr>
            <a:r>
              <a:rPr lang="en-US" sz="2400" b="1" dirty="0" smtClean="0"/>
              <a:t>=&gt; In this context, the French speaking </a:t>
            </a:r>
            <a:r>
              <a:rPr lang="en-US" sz="2400" b="1" dirty="0" err="1" smtClean="0"/>
              <a:t>CLUSIx</a:t>
            </a:r>
            <a:r>
              <a:rPr lang="en-US" sz="2400" b="1" dirty="0" smtClean="0"/>
              <a:t>, at an international level , decided to come closer</a:t>
            </a:r>
          </a:p>
          <a:p>
            <a:pPr marL="0" lvl="1" algn="just" eaLnBrk="1" hangingPunct="1">
              <a:defRPr/>
            </a:pPr>
            <a:endParaRPr lang="en-US" dirty="0" smtClean="0"/>
          </a:p>
          <a:p>
            <a:pPr marL="971550" lvl="2" indent="-285750" algn="just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algn="just" eaLnBrk="1" hangingPunct="1">
              <a:defRPr/>
            </a:pPr>
            <a:endParaRPr lang="en-US" sz="2400" b="1" dirty="0"/>
          </a:p>
          <a:p>
            <a:pPr marL="285750" lvl="2" indent="-285750" algn="just" eaLnBrk="1" hangingPunct="1">
              <a:buFont typeface="Arial" pitchFamily="34" charset="0"/>
              <a:buChar char="•"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0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03213" y="280988"/>
            <a:ext cx="7639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de-DE" sz="2400" b="1" dirty="0" err="1"/>
              <a:t>CLUSIx</a:t>
            </a:r>
            <a:r>
              <a:rPr lang="de-DE" sz="2400" b="1" dirty="0"/>
              <a:t> </a:t>
            </a:r>
            <a:r>
              <a:rPr lang="de-DE" sz="2400" b="1" dirty="0" smtClean="0"/>
              <a:t>Symposium | 24th </a:t>
            </a:r>
            <a:r>
              <a:rPr lang="de-DE" sz="2400" b="1" dirty="0" err="1" smtClean="0"/>
              <a:t>and</a:t>
            </a:r>
            <a:r>
              <a:rPr lang="de-DE" sz="2400" b="1" dirty="0" smtClean="0"/>
              <a:t> 25th June 2013</a:t>
            </a:r>
            <a:endParaRPr lang="de-DE" sz="2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9250" y="715963"/>
            <a:ext cx="8380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55625" y="865188"/>
            <a:ext cx="760037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b="1" dirty="0" smtClean="0"/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b="1" dirty="0"/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b="1" dirty="0" smtClean="0"/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b="1" dirty="0"/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b="1" dirty="0" smtClean="0"/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b="1" dirty="0"/>
          </a:p>
          <a:p>
            <a:pPr marL="0" indent="0" algn="just" eaLnBrk="1" hangingPunct="1">
              <a:defRPr/>
            </a:pPr>
            <a:r>
              <a:rPr lang="en-US" sz="2400" b="1" dirty="0" smtClean="0"/>
              <a:t>Participants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Luxembourg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France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Belgium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Italia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Tunisia</a:t>
            </a:r>
          </a:p>
          <a:p>
            <a:pPr algn="just" eaLnBrk="1" hangingPunct="1">
              <a:defRPr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666735"/>
            <a:ext cx="50101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49" y="865188"/>
            <a:ext cx="50387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5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03213" y="280988"/>
            <a:ext cx="7639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de-DE" sz="2400" b="1" dirty="0" err="1" smtClean="0"/>
              <a:t>Objectives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the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symposium</a:t>
            </a:r>
            <a:endParaRPr lang="de-DE" sz="24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9250" y="715963"/>
            <a:ext cx="8380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55625" y="865188"/>
            <a:ext cx="7600375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GB" sz="2400" b="1" dirty="0" smtClean="0"/>
              <a:t>Day 1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Define </a:t>
            </a:r>
            <a:r>
              <a:rPr lang="en-US" dirty="0"/>
              <a:t>and implement the first concrete actions to promote the exchange of knowledge and experiences between members of </a:t>
            </a:r>
            <a:r>
              <a:rPr lang="en-US" dirty="0" err="1"/>
              <a:t>CLUSIx</a:t>
            </a:r>
            <a:r>
              <a:rPr lang="en-US" dirty="0"/>
              <a:t>, still permitting each organization to present its operation, its activities, its difficulties but also its peculiarities and competence </a:t>
            </a:r>
            <a:r>
              <a:rPr lang="en-US" dirty="0" err="1"/>
              <a:t>centres</a:t>
            </a:r>
            <a:endParaRPr lang="en-GB" dirty="0" smtClean="0"/>
          </a:p>
          <a:p>
            <a:pPr marL="285750" lvl="2" indent="-285750" algn="just" eaLnBrk="1" hangingPunct="1">
              <a:buFont typeface="Arial" pitchFamily="34" charset="0"/>
              <a:buChar char="•"/>
              <a:defRPr/>
            </a:pPr>
            <a:endParaRPr lang="fr-BE" dirty="0" smtClean="0">
              <a:solidFill>
                <a:srgbClr val="000000"/>
              </a:solidFill>
            </a:endParaRPr>
          </a:p>
          <a:p>
            <a:pPr marL="0" lvl="2" indent="0" algn="just" eaLnBrk="1" hangingPunct="1">
              <a:defRPr/>
            </a:pPr>
            <a:endParaRPr lang="fr-BE" sz="2400" b="1" dirty="0" smtClean="0">
              <a:solidFill>
                <a:srgbClr val="000000"/>
              </a:solidFill>
            </a:endParaRPr>
          </a:p>
          <a:p>
            <a:pPr marL="0" lvl="2" indent="0" algn="just" eaLnBrk="1" hangingPunct="1">
              <a:defRPr/>
            </a:pPr>
            <a:endParaRPr lang="fr-BE" sz="2400" b="1" dirty="0">
              <a:solidFill>
                <a:srgbClr val="000000"/>
              </a:solidFill>
            </a:endParaRPr>
          </a:p>
          <a:p>
            <a:pPr marL="0" lvl="2" indent="0" algn="just" eaLnBrk="1" hangingPunct="1">
              <a:defRPr/>
            </a:pPr>
            <a:endParaRPr lang="fr-BE" sz="2400" b="1" dirty="0" smtClean="0">
              <a:solidFill>
                <a:srgbClr val="000000"/>
              </a:solidFill>
            </a:endParaRPr>
          </a:p>
          <a:p>
            <a:pPr marL="0" lvl="2" indent="0" algn="just" eaLnBrk="1" hangingPunct="1">
              <a:defRPr/>
            </a:pPr>
            <a:endParaRPr lang="fr-BE" sz="2400" b="1" dirty="0">
              <a:solidFill>
                <a:srgbClr val="000000"/>
              </a:solidFill>
            </a:endParaRPr>
          </a:p>
          <a:p>
            <a:pPr marL="0" lvl="2" indent="0" algn="just" eaLnBrk="1" hangingPunct="1">
              <a:defRPr/>
            </a:pPr>
            <a:endParaRPr lang="fr-BE" sz="2400" b="1" dirty="0" smtClean="0">
              <a:solidFill>
                <a:srgbClr val="000000"/>
              </a:solidFill>
            </a:endParaRPr>
          </a:p>
          <a:p>
            <a:pPr marL="0" lvl="2" indent="0" algn="just" eaLnBrk="1" hangingPunct="1">
              <a:defRPr/>
            </a:pPr>
            <a:r>
              <a:rPr lang="fr-BE" sz="2400" b="1" dirty="0" smtClean="0">
                <a:solidFill>
                  <a:srgbClr val="000000"/>
                </a:solidFill>
              </a:rPr>
              <a:t>Day 2</a:t>
            </a:r>
          </a:p>
          <a:p>
            <a:pPr marL="285750" lvl="2" indent="-285750" algn="just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lecture on "</a:t>
            </a:r>
            <a:r>
              <a:rPr lang="en-US" i="1" dirty="0">
                <a:solidFill>
                  <a:srgbClr val="000000"/>
                </a:solidFill>
              </a:rPr>
              <a:t>Cyber Security Through International Cooperation!</a:t>
            </a:r>
            <a:r>
              <a:rPr lang="en-US" dirty="0">
                <a:solidFill>
                  <a:srgbClr val="000000"/>
                </a:solidFill>
              </a:rPr>
              <a:t>"</a:t>
            </a:r>
            <a:endParaRPr lang="en-GB" sz="2400" b="1" dirty="0" smtClean="0"/>
          </a:p>
          <a:p>
            <a:pPr marL="285750" lvl="2" indent="-285750" algn="just" eaLnBrk="1" hangingPunct="1">
              <a:buFont typeface="Arial" pitchFamily="34" charset="0"/>
              <a:buChar char="•"/>
              <a:defRPr/>
            </a:pPr>
            <a:endParaRPr lang="en-GB" dirty="0"/>
          </a:p>
        </p:txBody>
      </p:sp>
      <p:pic>
        <p:nvPicPr>
          <p:cNvPr id="9218" name="Picture 2" descr="J:\Dpts\SSI\Projets\Prof_Network_CLUSIL\05-Suivi des Activites du CLUSIL\Activités 2013\CLUSIx\2013\Symposium_20130624+25\Photos ClusiX\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31" y="2753662"/>
            <a:ext cx="2619562" cy="19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0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03213" y="280988"/>
            <a:ext cx="7639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de-DE" sz="2400" b="1" dirty="0" smtClean="0"/>
              <a:t>Main </a:t>
            </a:r>
            <a:r>
              <a:rPr lang="de-DE" sz="2400" b="1" dirty="0" err="1" smtClean="0"/>
              <a:t>results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the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symposium</a:t>
            </a:r>
            <a:r>
              <a:rPr lang="de-DE" sz="2400" b="1" dirty="0" smtClean="0"/>
              <a:t> | Day 1</a:t>
            </a:r>
            <a:endParaRPr lang="de-DE" sz="24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9250" y="715963"/>
            <a:ext cx="8380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55625" y="865188"/>
            <a:ext cx="76003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>
              <a:defRPr/>
            </a:pPr>
            <a:endParaRPr lang="en-US" sz="2400" b="1" dirty="0" smtClean="0"/>
          </a:p>
          <a:p>
            <a:pPr marL="0" lvl="2" indent="0" algn="just" eaLnBrk="1" hangingPunct="1">
              <a:defRPr/>
            </a:pPr>
            <a:r>
              <a:rPr lang="en-US" sz="2400" b="1" dirty="0" smtClean="0"/>
              <a:t>Implement </a:t>
            </a:r>
            <a:r>
              <a:rPr lang="en-US" sz="2400" b="1" dirty="0"/>
              <a:t>a strong and lasting partnership through the following mechanisms and tools</a:t>
            </a:r>
            <a:r>
              <a:rPr lang="en-US" sz="2400" b="1" dirty="0" smtClean="0"/>
              <a:t>:</a:t>
            </a:r>
          </a:p>
          <a:p>
            <a:pPr marL="0" lvl="2" indent="0" algn="just" eaLnBrk="1" hangingPunct="1">
              <a:defRPr/>
            </a:pPr>
            <a:endParaRPr lang="en-US" sz="2400" b="1" dirty="0"/>
          </a:p>
          <a:p>
            <a:pPr marL="800100" lvl="3" indent="-342900" algn="just" eaLnBrk="1" hangingPunct="1">
              <a:buFont typeface="+mj-lt"/>
              <a:buAutoNum type="arabicPeriod"/>
              <a:defRPr/>
            </a:pPr>
            <a:r>
              <a:rPr lang="en-US" dirty="0" smtClean="0"/>
              <a:t>Annual </a:t>
            </a:r>
            <a:r>
              <a:rPr lang="en-US" dirty="0"/>
              <a:t>meetings between </a:t>
            </a:r>
            <a:r>
              <a:rPr lang="en-US" dirty="0" err="1"/>
              <a:t>CLUSIx</a:t>
            </a:r>
            <a:endParaRPr lang="en-US" dirty="0"/>
          </a:p>
          <a:p>
            <a:pPr marL="800100" lvl="3" indent="-342900" algn="just" eaLnBrk="1" hangingPunct="1">
              <a:buFont typeface="+mj-lt"/>
              <a:buAutoNum type="arabicPeriod"/>
              <a:defRPr/>
            </a:pPr>
            <a:endParaRPr lang="en-US" dirty="0" smtClean="0"/>
          </a:p>
          <a:p>
            <a:pPr marL="800100" lvl="3" indent="-342900" algn="just" eaLnBrk="1" hangingPunct="1">
              <a:buFont typeface="+mj-lt"/>
              <a:buAutoNum type="arabicPeriod"/>
              <a:defRPr/>
            </a:pPr>
            <a:r>
              <a:rPr lang="en-US" dirty="0" smtClean="0"/>
              <a:t>Secure </a:t>
            </a:r>
            <a:r>
              <a:rPr lang="en-US" dirty="0"/>
              <a:t>Platform for document exchange between </a:t>
            </a:r>
            <a:r>
              <a:rPr lang="en-US" dirty="0" err="1"/>
              <a:t>CLUSIx</a:t>
            </a:r>
            <a:endParaRPr lang="en-US" dirty="0"/>
          </a:p>
          <a:p>
            <a:pPr marL="800100" lvl="3" indent="-342900" algn="just" eaLnBrk="1" hangingPunct="1">
              <a:buFont typeface="+mj-lt"/>
              <a:buAutoNum type="arabicPeriod"/>
              <a:defRPr/>
            </a:pPr>
            <a:endParaRPr lang="en-US" dirty="0" smtClean="0"/>
          </a:p>
          <a:p>
            <a:pPr marL="800100" lvl="3" indent="-342900" algn="just" eaLnBrk="1" hangingPunct="1">
              <a:buFont typeface="+mj-lt"/>
              <a:buAutoNum type="arabicPeriod"/>
              <a:defRPr/>
            </a:pPr>
            <a:r>
              <a:rPr lang="en-US" dirty="0" smtClean="0"/>
              <a:t>Sharing </a:t>
            </a:r>
            <a:r>
              <a:rPr lang="en-US" dirty="0"/>
              <a:t>of deliverables by each </a:t>
            </a:r>
            <a:r>
              <a:rPr lang="en-US" dirty="0" err="1"/>
              <a:t>CLUSIx</a:t>
            </a:r>
            <a:endParaRPr lang="en-US" dirty="0"/>
          </a:p>
          <a:p>
            <a:pPr marL="800100" lvl="3" indent="-342900" algn="just" eaLnBrk="1" hangingPunct="1">
              <a:buFont typeface="+mj-lt"/>
              <a:buAutoNum type="arabicPeriod"/>
              <a:defRPr/>
            </a:pPr>
            <a:endParaRPr lang="en-US" dirty="0" smtClean="0"/>
          </a:p>
          <a:p>
            <a:pPr marL="800100" lvl="3" indent="-342900" algn="just" eaLnBrk="1" hangingPunct="1">
              <a:buFont typeface="+mj-lt"/>
              <a:buAutoNum type="arabicPeriod"/>
              <a:defRPr/>
            </a:pPr>
            <a:r>
              <a:rPr lang="en-US" dirty="0" smtClean="0"/>
              <a:t>Creation </a:t>
            </a:r>
            <a:r>
              <a:rPr lang="en-US" dirty="0"/>
              <a:t>of a working group inter-</a:t>
            </a:r>
            <a:r>
              <a:rPr lang="en-US" dirty="0" err="1"/>
              <a:t>CLUSIx</a:t>
            </a:r>
            <a:endParaRPr lang="en-US" dirty="0"/>
          </a:p>
          <a:p>
            <a:pPr marL="285750" lvl="2" indent="-285750" algn="just" eaLnBrk="1" hangingPunct="1">
              <a:buFont typeface="Arial" pitchFamily="34" charset="0"/>
              <a:buChar char="•"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6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03213" y="280988"/>
            <a:ext cx="84264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sz="2400" b="1" dirty="0"/>
              <a:t>Cyber Security Through International Cooperation</a:t>
            </a:r>
            <a:r>
              <a:rPr lang="en-US" sz="2400" b="1" dirty="0" smtClean="0"/>
              <a:t>! (1)</a:t>
            </a:r>
            <a:endParaRPr lang="de-DE" sz="24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9250" y="715963"/>
            <a:ext cx="8380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55625" y="865188"/>
            <a:ext cx="760037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457200" indent="-457200" algn="just" eaLnBrk="1" hangingPunct="1">
              <a:buFont typeface="+mj-lt"/>
              <a:buAutoNum type="arabicPeriod"/>
              <a:defRPr/>
            </a:pPr>
            <a:endParaRPr lang="en-GB" sz="2400" b="1" dirty="0" smtClean="0"/>
          </a:p>
          <a:p>
            <a:pPr marL="457200" indent="-457200" algn="just" eaLnBrk="1" hangingPunct="1">
              <a:buFont typeface="+mj-lt"/>
              <a:buAutoNum type="arabicPeriod"/>
              <a:defRPr/>
            </a:pPr>
            <a:r>
              <a:rPr lang="en-GB" sz="2400" b="1" dirty="0" err="1" smtClean="0"/>
              <a:t>CLUSIx</a:t>
            </a:r>
            <a:r>
              <a:rPr lang="en-GB" sz="2400" b="1" dirty="0" smtClean="0"/>
              <a:t> </a:t>
            </a:r>
            <a:r>
              <a:rPr lang="en-GB" sz="2400" b="1" dirty="0"/>
              <a:t>cyber security </a:t>
            </a:r>
            <a:r>
              <a:rPr lang="en-GB" sz="2400" b="1" dirty="0" smtClean="0"/>
              <a:t>panorama</a:t>
            </a:r>
          </a:p>
          <a:p>
            <a:pPr marL="622300" lvl="1" indent="-342900" algn="just" eaLnBrk="1" hangingPunct="1">
              <a:buFont typeface="Arial" pitchFamily="34" charset="0"/>
              <a:buChar char="•"/>
              <a:defRPr/>
            </a:pPr>
            <a:r>
              <a:rPr lang="en-US" sz="1600" dirty="0" smtClean="0"/>
              <a:t>Participating </a:t>
            </a:r>
            <a:r>
              <a:rPr lang="en-US" sz="1600" dirty="0" err="1"/>
              <a:t>CLUSIx</a:t>
            </a:r>
            <a:r>
              <a:rPr lang="en-US" sz="1600" dirty="0"/>
              <a:t> </a:t>
            </a:r>
            <a:r>
              <a:rPr lang="en-US" sz="1600" dirty="0" smtClean="0"/>
              <a:t>provided </a:t>
            </a:r>
            <a:r>
              <a:rPr lang="en-US" sz="1600" dirty="0"/>
              <a:t>an overview of cyber criminality in their respective countries</a:t>
            </a:r>
            <a:endParaRPr lang="en-GB" sz="1600" dirty="0"/>
          </a:p>
          <a:p>
            <a:pPr algn="just" eaLnBrk="1" hangingPunct="1">
              <a:defRPr/>
            </a:pPr>
            <a:endParaRPr lang="en-GB" sz="1600" b="1" dirty="0" smtClean="0"/>
          </a:p>
          <a:p>
            <a:pPr marL="457200" indent="-457200" algn="just" eaLnBrk="1" hangingPunct="1">
              <a:buFont typeface="+mj-lt"/>
              <a:buAutoNum type="arabicPeriod" startAt="2"/>
              <a:defRPr/>
            </a:pPr>
            <a:endParaRPr lang="en-US" sz="2400" b="1" dirty="0" smtClean="0"/>
          </a:p>
          <a:p>
            <a:pPr marL="457200" indent="-457200" algn="just" eaLnBrk="1" hangingPunct="1">
              <a:buFont typeface="+mj-lt"/>
              <a:buAutoNum type="arabicPeriod" startAt="2"/>
              <a:defRPr/>
            </a:pPr>
            <a:r>
              <a:rPr lang="en-US" sz="2400" b="1" dirty="0" smtClean="0"/>
              <a:t>Some core </a:t>
            </a:r>
            <a:r>
              <a:rPr lang="en-US" sz="2400" b="1" dirty="0"/>
              <a:t>initiatives of information security </a:t>
            </a:r>
            <a:r>
              <a:rPr lang="en-US" sz="2400" b="1" dirty="0" smtClean="0"/>
              <a:t>at </a:t>
            </a:r>
            <a:r>
              <a:rPr lang="en-US" sz="2400" b="1" dirty="0"/>
              <a:t>the national Luxembourg </a:t>
            </a:r>
            <a:r>
              <a:rPr lang="en-US" sz="2400" b="1" dirty="0" smtClean="0"/>
              <a:t>level</a:t>
            </a:r>
          </a:p>
          <a:p>
            <a:pPr marL="565150" lvl="1" indent="-285750" algn="just" eaLnBrk="1" hangingPunct="1">
              <a:buFont typeface="Arial" pitchFamily="34" charset="0"/>
              <a:buChar char="•"/>
              <a:defRPr/>
            </a:pPr>
            <a:r>
              <a:rPr lang="en-US" sz="1600" dirty="0" smtClean="0"/>
              <a:t>Records </a:t>
            </a:r>
            <a:r>
              <a:rPr lang="en-US" sz="1600" dirty="0"/>
              <a:t>management: a new and innovative regulation in Luxembourg (Catherine di Lorenzo </a:t>
            </a:r>
            <a:r>
              <a:rPr lang="en-US" sz="1600" dirty="0" smtClean="0"/>
              <a:t>– FEDISA)</a:t>
            </a:r>
          </a:p>
          <a:p>
            <a:pPr marL="565150" lvl="1" indent="-285750" algn="just" eaLnBrk="1" hangingPunct="1">
              <a:buFont typeface="Arial" pitchFamily="34" charset="0"/>
              <a:buChar char="•"/>
              <a:defRPr/>
            </a:pPr>
            <a:r>
              <a:rPr lang="en-US" sz="1600" dirty="0"/>
              <a:t>my.cases.lu, the new risk management platform for </a:t>
            </a:r>
            <a:r>
              <a:rPr lang="en-US" sz="1600" dirty="0" smtClean="0"/>
              <a:t>all (François </a:t>
            </a:r>
            <a:r>
              <a:rPr lang="en-US" sz="1600" dirty="0" err="1"/>
              <a:t>Thill</a:t>
            </a:r>
            <a:r>
              <a:rPr lang="en-US" sz="1600" dirty="0"/>
              <a:t> - Ministry of the Economy and Foreign </a:t>
            </a:r>
            <a:r>
              <a:rPr lang="en-US" sz="1600" dirty="0" smtClean="0"/>
              <a:t>Trade)</a:t>
            </a:r>
          </a:p>
          <a:p>
            <a:pPr marL="565150" lvl="1" indent="-285750" algn="just" eaLnBrk="1" hangingPunct="1">
              <a:buFont typeface="Arial" pitchFamily="34" charset="0"/>
              <a:buChar char="•"/>
              <a:defRPr/>
            </a:pPr>
            <a:r>
              <a:rPr lang="en-GB" sz="1600" dirty="0"/>
              <a:t>Telecom package art13a. setup in </a:t>
            </a:r>
            <a:r>
              <a:rPr lang="en-GB" sz="1600" dirty="0" smtClean="0"/>
              <a:t>Luxembourg (</a:t>
            </a:r>
            <a:r>
              <a:rPr lang="en-GB" sz="1600" dirty="0" err="1" smtClean="0"/>
              <a:t>Sébastien</a:t>
            </a:r>
            <a:r>
              <a:rPr lang="en-GB" sz="1600" dirty="0" smtClean="0"/>
              <a:t> </a:t>
            </a:r>
            <a:r>
              <a:rPr lang="en-GB" sz="1600" dirty="0" err="1"/>
              <a:t>Pineau</a:t>
            </a:r>
            <a:r>
              <a:rPr lang="en-GB" sz="1600" dirty="0"/>
              <a:t> - CRP Henri </a:t>
            </a:r>
            <a:r>
              <a:rPr lang="en-GB" sz="1600" dirty="0" smtClean="0"/>
              <a:t>Tudor)</a:t>
            </a:r>
            <a:endParaRPr lang="en-GB" sz="1600" dirty="0"/>
          </a:p>
          <a:p>
            <a:pPr algn="just" eaLnBrk="1" hangingPunct="1">
              <a:defRPr/>
            </a:pPr>
            <a:endParaRPr lang="en-GB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6137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03213" y="280988"/>
            <a:ext cx="8426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sz="2400" b="1" dirty="0"/>
              <a:t>Cyber Security Through International Cooperation</a:t>
            </a:r>
            <a:r>
              <a:rPr lang="en-US" sz="2400" b="1" dirty="0" smtClean="0"/>
              <a:t>! (2)</a:t>
            </a:r>
            <a:endParaRPr lang="de-DE" sz="24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9250" y="715963"/>
            <a:ext cx="8380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25670" y="865188"/>
            <a:ext cx="833995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>
              <a:defRPr/>
            </a:pPr>
            <a:endParaRPr lang="en-GB" sz="1600" b="1" dirty="0" smtClean="0"/>
          </a:p>
          <a:p>
            <a:pPr marL="457200" indent="-457200" algn="just" eaLnBrk="1" hangingPunct="1">
              <a:buFont typeface="+mj-lt"/>
              <a:buAutoNum type="arabicPeriod" startAt="3"/>
              <a:defRPr/>
            </a:pPr>
            <a:endParaRPr lang="en-US" sz="2400" b="1" dirty="0" smtClean="0"/>
          </a:p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en-US" sz="2400" b="1" dirty="0" smtClean="0"/>
              <a:t>Roundtable </a:t>
            </a:r>
            <a:r>
              <a:rPr lang="en-US" sz="2400" b="1" dirty="0"/>
              <a:t>discussion involving representatives </a:t>
            </a:r>
            <a:r>
              <a:rPr lang="en-US" sz="2400" b="1" dirty="0" smtClean="0"/>
              <a:t>of: </a:t>
            </a:r>
          </a:p>
          <a:p>
            <a:pPr marL="565150" lvl="1" indent="-285750" algn="just" eaLnBrk="1" hangingPunct="1">
              <a:buFont typeface="Arial" pitchFamily="34" charset="0"/>
              <a:buChar char="•"/>
              <a:defRPr/>
            </a:pPr>
            <a:r>
              <a:rPr lang="en-US" sz="1600" dirty="0" err="1" smtClean="0"/>
              <a:t>CLUSIx</a:t>
            </a:r>
            <a:r>
              <a:rPr lang="en-US" sz="1600" dirty="0" smtClean="0"/>
              <a:t> (France, Luxembourg)</a:t>
            </a:r>
          </a:p>
          <a:p>
            <a:pPr marL="565150" lvl="1" indent="-285750" algn="just" eaLnBrk="1" hangingPunct="1">
              <a:buFont typeface="Arial" pitchFamily="34" charset="0"/>
              <a:buChar char="•"/>
              <a:defRPr/>
            </a:pPr>
            <a:r>
              <a:rPr lang="en-US" sz="1600" dirty="0" smtClean="0"/>
              <a:t>ENISA </a:t>
            </a:r>
            <a:r>
              <a:rPr lang="en-US" sz="1600" dirty="0"/>
              <a:t>(European Network and Information Security </a:t>
            </a:r>
            <a:r>
              <a:rPr lang="en-US" sz="1600" dirty="0" smtClean="0"/>
              <a:t>Agency)</a:t>
            </a:r>
          </a:p>
          <a:p>
            <a:pPr marL="565150" lvl="1" indent="-285750" algn="just" eaLnBrk="1" hangingPunct="1">
              <a:buFont typeface="Arial" pitchFamily="34" charset="0"/>
              <a:buChar char="•"/>
              <a:defRPr/>
            </a:pPr>
            <a:r>
              <a:rPr lang="en-US" sz="1600" dirty="0" smtClean="0"/>
              <a:t>CERT </a:t>
            </a:r>
            <a:r>
              <a:rPr lang="en-US" sz="1600" dirty="0"/>
              <a:t>of the European </a:t>
            </a:r>
            <a:r>
              <a:rPr lang="en-US" sz="1600" dirty="0" smtClean="0"/>
              <a:t>institutions</a:t>
            </a:r>
          </a:p>
          <a:p>
            <a:pPr marL="565150" lvl="1" indent="-285750" algn="just" eaLnBrk="1" hangingPunct="1">
              <a:buFont typeface="Arial" pitchFamily="34" charset="0"/>
              <a:buChar char="•"/>
              <a:defRPr/>
            </a:pPr>
            <a:r>
              <a:rPr lang="en-US" sz="1600" dirty="0" smtClean="0"/>
              <a:t>FEDIL-ICT </a:t>
            </a:r>
            <a:r>
              <a:rPr lang="en-US" sz="1600" dirty="0"/>
              <a:t>(Business Federation Luxembourg - ICT </a:t>
            </a:r>
            <a:r>
              <a:rPr lang="en-US" sz="1600" dirty="0" smtClean="0"/>
              <a:t>chapter)</a:t>
            </a:r>
          </a:p>
          <a:p>
            <a:pPr marL="565150" lvl="1" indent="-285750" algn="just" eaLnBrk="1" hangingPunct="1">
              <a:buFont typeface="Arial" pitchFamily="34" charset="0"/>
              <a:buChar char="•"/>
              <a:defRPr/>
            </a:pPr>
            <a:r>
              <a:rPr lang="en-US" sz="1600" dirty="0" smtClean="0"/>
              <a:t>Banking sector (</a:t>
            </a:r>
            <a:r>
              <a:rPr lang="en-US" sz="1600" dirty="0" err="1" smtClean="0"/>
              <a:t>Yapital</a:t>
            </a:r>
            <a:r>
              <a:rPr lang="en-US" sz="1600" dirty="0" smtClean="0"/>
              <a:t>, CETREL)</a:t>
            </a:r>
          </a:p>
          <a:p>
            <a:pPr marL="565150" lvl="1" indent="-285750" algn="just" eaLnBrk="1" hangingPunct="1">
              <a:buFont typeface="Arial" pitchFamily="34" charset="0"/>
              <a:buChar char="•"/>
              <a:defRPr/>
            </a:pPr>
            <a:r>
              <a:rPr lang="en-US" sz="1600" dirty="0" smtClean="0"/>
              <a:t>Research </a:t>
            </a:r>
            <a:r>
              <a:rPr lang="en-US" sz="1600" dirty="0"/>
              <a:t>and </a:t>
            </a:r>
            <a:r>
              <a:rPr lang="en-US" sz="1600" dirty="0" smtClean="0"/>
              <a:t>innovation sector (University of Luxembourg, CRP Henri Tudor)</a:t>
            </a:r>
            <a:endParaRPr lang="en-GB" sz="1600" dirty="0" smtClean="0"/>
          </a:p>
          <a:p>
            <a:pPr algn="just" eaLnBrk="1" hangingPunct="1">
              <a:defRPr/>
            </a:pPr>
            <a:endParaRPr lang="en-GB" sz="1600" b="1" dirty="0"/>
          </a:p>
          <a:p>
            <a:pPr algn="just" eaLnBrk="1" hangingPunct="1">
              <a:defRPr/>
            </a:pPr>
            <a:endParaRPr lang="en-US" sz="2400" b="1" dirty="0" smtClean="0"/>
          </a:p>
          <a:p>
            <a:pPr algn="just" eaLnBrk="1" hangingPunct="1">
              <a:defRPr/>
            </a:pPr>
            <a:endParaRPr lang="en-US" sz="2400" b="1" dirty="0" smtClean="0"/>
          </a:p>
          <a:p>
            <a:pPr algn="just" eaLnBrk="1" hangingPunct="1">
              <a:defRPr/>
            </a:pPr>
            <a:r>
              <a:rPr lang="en-US" sz="2400" b="1" dirty="0" smtClean="0"/>
              <a:t>Slides are </a:t>
            </a:r>
            <a:r>
              <a:rPr lang="en-US" sz="2400" b="1" dirty="0"/>
              <a:t>still available</a:t>
            </a:r>
            <a:r>
              <a:rPr lang="en-US" sz="2400" b="1" dirty="0" smtClean="0"/>
              <a:t>:</a:t>
            </a:r>
          </a:p>
          <a:p>
            <a:pPr algn="just" eaLnBrk="1" hangingPunct="1">
              <a:defRPr/>
            </a:pPr>
            <a:r>
              <a:rPr lang="en-US" sz="2400" dirty="0" smtClean="0"/>
              <a:t>http</a:t>
            </a:r>
            <a:r>
              <a:rPr lang="en-US" sz="2400" dirty="0"/>
              <a:t>://clusix.clusil.lu</a:t>
            </a:r>
            <a:r>
              <a:rPr lang="en-US" sz="2400" dirty="0" smtClean="0"/>
              <a:t>/</a:t>
            </a:r>
            <a:endParaRPr lang="en-GB" sz="1200" dirty="0"/>
          </a:p>
        </p:txBody>
      </p:sp>
      <p:pic>
        <p:nvPicPr>
          <p:cNvPr id="2" name="Picture 2" descr="J:\Dpts\SSI\Projets\Prof_Network_CLUSIL\05-Suivi des Activites du CLUSIL\Activités 2013\CLUSIx\2013\Symposium_20130624+25\Photos ClusiX\Pic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42" y="3863282"/>
            <a:ext cx="2785197" cy="156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1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On-screen Show (4:3)</PresentationFormat>
  <Paragraphs>125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CLUSIL EoY 2012</dc:title>
  <dc:subject>WG ISM - Activities of 2012</dc:subject>
  <dc:creator/>
  <cp:lastModifiedBy/>
  <cp:revision>2</cp:revision>
  <dcterms:created xsi:type="dcterms:W3CDTF">2012-12-06T11:21:05Z</dcterms:created>
  <dcterms:modified xsi:type="dcterms:W3CDTF">2013-12-12T15:18:07Z</dcterms:modified>
  <cp:version>0.2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-1715931010</vt:i4>
  </property>
  <property fmtid="{D5CDD505-2E9C-101B-9397-08002B2CF9AE}" pid="3" name="_NewReviewCycle">
    <vt:lpwstr/>
  </property>
  <property fmtid="{D5CDD505-2E9C-101B-9397-08002B2CF9AE}" pid="4" name="_PreviousAdHocReviewCycleID">
    <vt:i4>-1147576035</vt:i4>
  </property>
</Properties>
</file>