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tée, Olivier" initials="MO" lastIdx="16" clrIdx="0">
    <p:extLst/>
  </p:cmAuthor>
  <p:cmAuthor id="2" name="Michael SIM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-82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1-24T14:56:36.427" idx="6">
    <p:pos x="4918" y="310"/>
    <p:text>our group is composed by security experts or people interested in the development of security topics. But we are also a group of friends motivated by winning challenges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1-24T15:23:26.218" idx="15">
    <p:pos x="4781" y="1037"/>
    <p:text>We presented you our deliverable related to our communication plan</p:text>
    <p:extLst>
      <p:ext uri="{C676402C-5697-4E1C-873F-D02D1690AC5C}">
        <p15:threadingInfo xmlns:p15="http://schemas.microsoft.com/office/powerpoint/2012/main" timeZoneBias="-60"/>
      </p:ext>
    </p:extLst>
  </p:cm>
  <p:cm authorId="1" dt="2014-11-24T15:22:39.700" idx="16">
    <p:pos x="3914" y="413"/>
    <p:text>We witnessed our workgroup and our team members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1A43-E03C-44B4-89D4-53F64E9C612E}" type="datetimeFigureOut">
              <a:rPr lang="fr-BE" smtClean="0"/>
              <a:t>04/12/14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DAA6-A9D0-4579-9653-D83C075EBFA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9512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1A43-E03C-44B4-89D4-53F64E9C612E}" type="datetimeFigureOut">
              <a:rPr lang="fr-BE" smtClean="0"/>
              <a:t>04/12/14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DAA6-A9D0-4579-9653-D83C075EBFA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3903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1A43-E03C-44B4-89D4-53F64E9C612E}" type="datetimeFigureOut">
              <a:rPr lang="fr-BE" smtClean="0"/>
              <a:t>04/12/14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DAA6-A9D0-4579-9653-D83C075EBFA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6626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1A43-E03C-44B4-89D4-53F64E9C612E}" type="datetimeFigureOut">
              <a:rPr lang="fr-BE" smtClean="0"/>
              <a:t>04/12/14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DAA6-A9D0-4579-9653-D83C075EBFA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728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1A43-E03C-44B4-89D4-53F64E9C612E}" type="datetimeFigureOut">
              <a:rPr lang="fr-BE" smtClean="0"/>
              <a:t>04/12/14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DAA6-A9D0-4579-9653-D83C075EBFA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8983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1A43-E03C-44B4-89D4-53F64E9C612E}" type="datetimeFigureOut">
              <a:rPr lang="fr-BE" smtClean="0"/>
              <a:t>04/12/14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DAA6-A9D0-4579-9653-D83C075EBFA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0053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1A43-E03C-44B4-89D4-53F64E9C612E}" type="datetimeFigureOut">
              <a:rPr lang="fr-BE" smtClean="0"/>
              <a:t>04/12/14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DAA6-A9D0-4579-9653-D83C075EBFA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668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1A43-E03C-44B4-89D4-53F64E9C612E}" type="datetimeFigureOut">
              <a:rPr lang="fr-BE" smtClean="0"/>
              <a:t>04/12/14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DAA6-A9D0-4579-9653-D83C075EBFA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7417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1A43-E03C-44B4-89D4-53F64E9C612E}" type="datetimeFigureOut">
              <a:rPr lang="fr-BE" smtClean="0"/>
              <a:t>04/12/14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DAA6-A9D0-4579-9653-D83C075EBFA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447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1A43-E03C-44B4-89D4-53F64E9C612E}" type="datetimeFigureOut">
              <a:rPr lang="fr-BE" smtClean="0"/>
              <a:t>04/12/14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DAA6-A9D0-4579-9653-D83C075EBFA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825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1A43-E03C-44B4-89D4-53F64E9C612E}" type="datetimeFigureOut">
              <a:rPr lang="fr-BE" smtClean="0"/>
              <a:t>04/12/14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DAA6-A9D0-4579-9653-D83C075EBFA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024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A1A43-E03C-44B4-89D4-53F64E9C612E}" type="datetimeFigureOut">
              <a:rPr lang="fr-BE" smtClean="0"/>
              <a:t>04/12/14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DAA6-A9D0-4579-9653-D83C075EBFA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184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hyperlink" Target="%23h.17dp8vu" TargetMode="External"/><Relationship Id="rId12" Type="http://schemas.openxmlformats.org/officeDocument/2006/relationships/hyperlink" Target="%23h.3rdcrjn" TargetMode="External"/><Relationship Id="rId13" Type="http://schemas.openxmlformats.org/officeDocument/2006/relationships/hyperlink" Target="%23h.26in1rg" TargetMode="External"/><Relationship Id="rId14" Type="http://schemas.openxmlformats.org/officeDocument/2006/relationships/hyperlink" Target="%23h.1ksv4uv" TargetMode="External"/><Relationship Id="rId15" Type="http://schemas.openxmlformats.org/officeDocument/2006/relationships/hyperlink" Target="%23h.44sinio" TargetMode="External"/><Relationship Id="rId16" Type="http://schemas.openxmlformats.org/officeDocument/2006/relationships/hyperlink" Target="%23h.3j2qqm3" TargetMode="External"/><Relationship Id="rId17" Type="http://schemas.openxmlformats.org/officeDocument/2006/relationships/hyperlink" Target="%23h.1ci93xb" TargetMode="External"/><Relationship Id="rId18" Type="http://schemas.openxmlformats.org/officeDocument/2006/relationships/hyperlink" Target="#h.z337ya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%23h.db1ksm59wygp" TargetMode="External"/><Relationship Id="rId3" Type="http://schemas.openxmlformats.org/officeDocument/2006/relationships/hyperlink" Target="%23h.mo5h4q379iol" TargetMode="External"/><Relationship Id="rId4" Type="http://schemas.openxmlformats.org/officeDocument/2006/relationships/hyperlink" Target="%23h.8jz75lzadpp2" TargetMode="External"/><Relationship Id="rId5" Type="http://schemas.openxmlformats.org/officeDocument/2006/relationships/hyperlink" Target="%23h.nem90pcvd92" TargetMode="External"/><Relationship Id="rId6" Type="http://schemas.openxmlformats.org/officeDocument/2006/relationships/hyperlink" Target="%23h.gjdgxs" TargetMode="External"/><Relationship Id="rId7" Type="http://schemas.openxmlformats.org/officeDocument/2006/relationships/hyperlink" Target="%23h.1fob9te" TargetMode="External"/><Relationship Id="rId8" Type="http://schemas.openxmlformats.org/officeDocument/2006/relationships/hyperlink" Target="%23h.3znysh7" TargetMode="External"/><Relationship Id="rId9" Type="http://schemas.openxmlformats.org/officeDocument/2006/relationships/hyperlink" Target="%23h.kewth1i94m9r" TargetMode="External"/><Relationship Id="rId10" Type="http://schemas.openxmlformats.org/officeDocument/2006/relationships/hyperlink" Target="%23h.1t3h5s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 Management Preparedness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CLUSIL </a:t>
            </a:r>
            <a:r>
              <a:rPr lang="en-US" smtClean="0"/>
              <a:t>Working Group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236" y="180609"/>
            <a:ext cx="1004742" cy="82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4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3427" y="158756"/>
            <a:ext cx="9104605" cy="446809"/>
          </a:xfrm>
        </p:spPr>
        <p:txBody>
          <a:bodyPr>
            <a:normAutofit lnSpcReduction="10000"/>
          </a:bodyPr>
          <a:lstStyle/>
          <a:p>
            <a:r>
              <a:rPr lang="en-GB" sz="2600" b="1" dirty="0" smtClean="0">
                <a:solidFill>
                  <a:srgbClr val="00B050"/>
                </a:solidFill>
              </a:rPr>
              <a:t>Working Group/Winning Group</a:t>
            </a:r>
          </a:p>
          <a:p>
            <a:endParaRPr lang="en-GB" b="1" dirty="0" smtClean="0">
              <a:solidFill>
                <a:srgbClr val="00B050"/>
              </a:solidFill>
            </a:endParaRPr>
          </a:p>
          <a:p>
            <a:endParaRPr lang="en-GB" b="1" dirty="0" smtClean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4351" y="448852"/>
            <a:ext cx="9570028" cy="634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 smtClean="0"/>
              <a:t>A group of experts and also a group of </a:t>
            </a:r>
            <a:r>
              <a:rPr lang="en-GB" sz="2600" dirty="0" smtClean="0"/>
              <a:t>friends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Our </a:t>
            </a:r>
            <a:r>
              <a:rPr lang="en-US" dirty="0"/>
              <a:t>group is composed </a:t>
            </a:r>
            <a:r>
              <a:rPr lang="en-US" dirty="0" smtClean="0"/>
              <a:t>of security experts &amp; people </a:t>
            </a:r>
            <a:r>
              <a:rPr lang="en-US" dirty="0"/>
              <a:t>interested in the development of security topics. But we are also a group of friends motivated by winning </a:t>
            </a:r>
            <a:r>
              <a:rPr lang="en-US" dirty="0" smtClean="0"/>
              <a:t>challenges.</a:t>
            </a:r>
            <a:endParaRPr lang="en-GB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 smtClean="0"/>
              <a:t>Incident </a:t>
            </a:r>
            <a:r>
              <a:rPr lang="en-GB" sz="2600" dirty="0" smtClean="0"/>
              <a:t>Management - expertise </a:t>
            </a:r>
            <a:r>
              <a:rPr lang="en-GB" sz="2600" dirty="0" smtClean="0"/>
              <a:t>domain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Our domains of expertise </a:t>
            </a:r>
            <a:r>
              <a:rPr lang="en-US" dirty="0" smtClean="0"/>
              <a:t>enable us to </a:t>
            </a:r>
            <a:r>
              <a:rPr lang="en-US" dirty="0"/>
              <a:t>cover the </a:t>
            </a:r>
            <a:r>
              <a:rPr lang="en-US" dirty="0" smtClean="0"/>
              <a:t>entire IMP field</a:t>
            </a:r>
            <a:endParaRPr lang="en-GB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 smtClean="0"/>
              <a:t>Focus on challenge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are ready to meet any challenge (wiki in year 2013 and deliverables in year </a:t>
            </a:r>
            <a:r>
              <a:rPr lang="en-US" dirty="0" smtClean="0"/>
              <a:t>2014)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 smtClean="0"/>
              <a:t>Preparedness: intelligence, proactivity and </a:t>
            </a:r>
            <a:r>
              <a:rPr lang="en-GB" sz="2600" dirty="0" smtClean="0"/>
              <a:t>continuity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Our deliverables follow the </a:t>
            </a:r>
            <a:r>
              <a:rPr lang="en-US" dirty="0" smtClean="0"/>
              <a:t>way security evolves: </a:t>
            </a:r>
            <a:r>
              <a:rPr lang="en-US" dirty="0"/>
              <a:t>a security which is </a:t>
            </a:r>
            <a:r>
              <a:rPr lang="en-US" dirty="0" smtClean="0"/>
              <a:t>intelligent, </a:t>
            </a:r>
            <a:r>
              <a:rPr lang="en-US" dirty="0"/>
              <a:t>proactive and </a:t>
            </a:r>
            <a:r>
              <a:rPr lang="en-US" dirty="0" smtClean="0"/>
              <a:t>contiguously improved upon</a:t>
            </a:r>
            <a:endParaRPr lang="en-GB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 smtClean="0"/>
              <a:t>Focus on deliverables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Our objective is to finalize </a:t>
            </a:r>
            <a:r>
              <a:rPr lang="en-US" dirty="0" smtClean="0"/>
              <a:t>deliverables </a:t>
            </a:r>
            <a:r>
              <a:rPr lang="en-US" dirty="0"/>
              <a:t>in the </a:t>
            </a:r>
            <a:r>
              <a:rPr lang="en-US" dirty="0" smtClean="0"/>
              <a:t>3 major IMP silos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 smtClean="0"/>
              <a:t>Cooperation with entities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year some IMP members </a:t>
            </a:r>
            <a:r>
              <a:rPr lang="en-US" dirty="0" smtClean="0"/>
              <a:t>participated in </a:t>
            </a:r>
            <a:r>
              <a:rPr lang="en-US" dirty="0"/>
              <a:t>other </a:t>
            </a:r>
            <a:r>
              <a:rPr lang="en-US" dirty="0" smtClean="0"/>
              <a:t>CLUSIL working-groups</a:t>
            </a:r>
            <a:r>
              <a:rPr lang="en-US" dirty="0"/>
              <a:t>. It's </a:t>
            </a:r>
            <a:r>
              <a:rPr lang="en-US" dirty="0" smtClean="0"/>
              <a:t>good </a:t>
            </a:r>
            <a:r>
              <a:rPr lang="en-US" dirty="0"/>
              <a:t>thing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 smtClean="0"/>
              <a:t>Technical Workgroup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year also, </a:t>
            </a:r>
            <a:r>
              <a:rPr lang="en-US" dirty="0" smtClean="0"/>
              <a:t>we organized some </a:t>
            </a:r>
            <a:r>
              <a:rPr lang="en-US" dirty="0"/>
              <a:t>technical </a:t>
            </a:r>
            <a:r>
              <a:rPr lang="en-US" dirty="0" smtClean="0"/>
              <a:t>workgroups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 smtClean="0"/>
              <a:t>Axis Strategy: Management – </a:t>
            </a:r>
            <a:r>
              <a:rPr lang="en-GB" sz="2600" dirty="0"/>
              <a:t>Functional – </a:t>
            </a:r>
            <a:r>
              <a:rPr lang="en-GB" sz="2600" dirty="0" smtClean="0"/>
              <a:t>Operational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 finally, we take count of the existing recommendations coming from the Axis Strategy-Management-Functional-Operational</a:t>
            </a:r>
            <a:r>
              <a:rPr lang="en-GB" dirty="0" smtClean="0"/>
              <a:t> 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236" y="180609"/>
            <a:ext cx="1004742" cy="82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27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94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Communication Preparedness Plan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8690"/>
            <a:ext cx="10515600" cy="5134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Table </a:t>
            </a:r>
            <a:r>
              <a:rPr lang="en-US" sz="1600" dirty="0"/>
              <a:t>of content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hlinkClick r:id="rId2" action="ppaction://hlinkfile"/>
              </a:rPr>
              <a:t>Introduction</a:t>
            </a:r>
            <a:endParaRPr lang="en-US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>
                <a:hlinkClick r:id="rId3" action="ppaction://hlinkfile"/>
              </a:rPr>
              <a:t>Strategic Level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>
                <a:hlinkClick r:id="rId4" action="ppaction://hlinkfile"/>
              </a:rPr>
              <a:t>Tactical Level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>
                <a:hlinkClick r:id="rId5" action="ppaction://hlinkfile"/>
              </a:rPr>
              <a:t>Operational level</a:t>
            </a:r>
            <a:endParaRPr lang="en-US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hlinkClick r:id="rId6" action="ppaction://hlinkfile"/>
              </a:rPr>
              <a:t>Objective </a:t>
            </a:r>
            <a:r>
              <a:rPr lang="en-US" sz="1400" dirty="0">
                <a:hlinkClick r:id="rId6" action="ppaction://hlinkfile"/>
              </a:rPr>
              <a:t>of the Communication </a:t>
            </a:r>
            <a:r>
              <a:rPr lang="en-US" sz="1400" dirty="0" smtClean="0">
                <a:hlinkClick r:id="rId6" action="ppaction://hlinkfile"/>
              </a:rPr>
              <a:t>Plan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hlinkClick r:id="rId7" action="ppaction://hlinkfile"/>
              </a:rPr>
              <a:t>Risk Management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hlinkClick r:id="rId8" action="ppaction://hlinkfile"/>
              </a:rPr>
              <a:t>Confidentiality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hlinkClick r:id="rId9" action="ppaction://hlinkfile"/>
              </a:rPr>
              <a:t>European regulation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hlinkClick r:id="rId10" action="ppaction://hlinkfile"/>
              </a:rPr>
              <a:t>Communication Group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hlinkClick r:id="rId11" action="ppaction://hlinkfile"/>
              </a:rPr>
              <a:t>External stakeholders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hlinkClick r:id="rId12" action="ppaction://hlinkfile"/>
              </a:rPr>
              <a:t>Delivery</a:t>
            </a:r>
            <a:endParaRPr lang="en-US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>
                <a:hlinkClick r:id="rId13" action="ppaction://hlinkfile"/>
              </a:rPr>
              <a:t>Method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>
                <a:hlinkClick r:id="rId14" action="ppaction://hlinkfile"/>
              </a:rPr>
              <a:t>Frequency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>
                <a:hlinkClick r:id="rId15" action="ppaction://hlinkfile"/>
              </a:rPr>
              <a:t>Plans </a:t>
            </a:r>
            <a:r>
              <a:rPr lang="en-US" sz="1200" dirty="0">
                <a:hlinkClick r:id="rId15" action="ppaction://hlinkfile"/>
              </a:rPr>
              <a:t>based on Prioritisation and </a:t>
            </a:r>
            <a:r>
              <a:rPr lang="en-US" sz="1200" dirty="0" smtClean="0">
                <a:hlinkClick r:id="rId15" action="ppaction://hlinkfile"/>
              </a:rPr>
              <a:t>Triage</a:t>
            </a:r>
            <a:endParaRPr lang="en-US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1400" dirty="0" smtClean="0">
                <a:hlinkClick r:id="rId16" action="ppaction://hlinkfile"/>
              </a:rPr>
              <a:t>Authorizations </a:t>
            </a:r>
            <a:r>
              <a:rPr lang="fr-FR" sz="1400" dirty="0">
                <a:hlinkClick r:id="rId16" action="ppaction://hlinkfile"/>
              </a:rPr>
              <a:t>for </a:t>
            </a:r>
            <a:r>
              <a:rPr lang="fr-FR" sz="1400" dirty="0" smtClean="0">
                <a:hlinkClick r:id="rId16" action="ppaction://hlinkfile"/>
              </a:rPr>
              <a:t>communicating</a:t>
            </a:r>
            <a:endParaRPr lang="fr-FR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1400" dirty="0" smtClean="0">
                <a:hlinkClick r:id="rId17" action="ppaction://hlinkfile"/>
              </a:rPr>
              <a:t>Template</a:t>
            </a:r>
            <a:endParaRPr lang="fr-FR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hlinkClick r:id="rId18" action="ppaction://hlinkfile"/>
              </a:rPr>
              <a:t>Communication Plan </a:t>
            </a:r>
            <a:r>
              <a:rPr lang="fr-FR" sz="1400" dirty="0" smtClean="0">
                <a:hlinkClick r:id="rId18" action="ppaction://hlinkfile"/>
              </a:rPr>
              <a:t>Maintenance</a:t>
            </a:r>
            <a:endParaRPr lang="fr-FR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979153" y="175050"/>
            <a:ext cx="1004742" cy="82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35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6736" y="162647"/>
            <a:ext cx="9144000" cy="460807"/>
          </a:xfrm>
        </p:spPr>
        <p:txBody>
          <a:bodyPr>
            <a:noAutofit/>
          </a:bodyPr>
          <a:lstStyle/>
          <a:p>
            <a:r>
              <a:rPr lang="en-GB" sz="3200" dirty="0" smtClean="0">
                <a:solidFill>
                  <a:srgbClr val="00B050"/>
                </a:solidFill>
              </a:rPr>
              <a:t>Conclusions and special thanks</a:t>
            </a:r>
            <a:endParaRPr lang="fr-BE" sz="32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4666" y="861724"/>
            <a:ext cx="1008651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Visual workgroup session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met our </a:t>
            </a:r>
            <a:r>
              <a:rPr lang="en-US" dirty="0"/>
              <a:t>workgroup and </a:t>
            </a:r>
            <a:r>
              <a:rPr lang="en-US" dirty="0" smtClean="0"/>
              <a:t>team </a:t>
            </a:r>
            <a:r>
              <a:rPr lang="en-US" dirty="0"/>
              <a:t>members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Deliverable: Communication Plan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presented </a:t>
            </a:r>
            <a:r>
              <a:rPr lang="en-US" dirty="0" smtClean="0"/>
              <a:t>our </a:t>
            </a:r>
            <a:r>
              <a:rPr lang="en-US" dirty="0"/>
              <a:t>deliverable related to our communication plan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Roadmap on deliverables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Our </a:t>
            </a:r>
            <a:r>
              <a:rPr lang="en-US" dirty="0" smtClean="0"/>
              <a:t>deliverables </a:t>
            </a:r>
            <a:r>
              <a:rPr lang="en-US" dirty="0"/>
              <a:t>will be finalized in the </a:t>
            </a:r>
            <a:r>
              <a:rPr lang="en-US" dirty="0" smtClean="0"/>
              <a:t>coming </a:t>
            </a:r>
            <a:r>
              <a:rPr lang="en-US" dirty="0"/>
              <a:t>years </a:t>
            </a: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smtClean="0"/>
              <a:t>3 major silos of </a:t>
            </a:r>
            <a:r>
              <a:rPr lang="en-US" dirty="0"/>
              <a:t>our </a:t>
            </a:r>
            <a:r>
              <a:rPr lang="en-US" dirty="0" smtClean="0"/>
              <a:t>IMP </a:t>
            </a:r>
            <a:r>
              <a:rPr lang="en-US" dirty="0"/>
              <a:t>plan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Thematic sessions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will continue to organize </a:t>
            </a:r>
            <a:r>
              <a:rPr lang="en-US" dirty="0" smtClean="0"/>
              <a:t>thematic </a:t>
            </a:r>
            <a:r>
              <a:rPr lang="en-US" dirty="0"/>
              <a:t>sessions related to </a:t>
            </a:r>
            <a:r>
              <a:rPr lang="en-US" dirty="0" smtClean="0"/>
              <a:t>IMP </a:t>
            </a:r>
            <a:r>
              <a:rPr lang="en-US" dirty="0"/>
              <a:t>and </a:t>
            </a:r>
            <a:r>
              <a:rPr lang="en-US" dirty="0" smtClean="0"/>
              <a:t>continuously </a:t>
            </a:r>
            <a:r>
              <a:rPr lang="en-US" dirty="0"/>
              <a:t>improve our skills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JOIN 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Everybody is </a:t>
            </a:r>
            <a:r>
              <a:rPr lang="en-US" dirty="0" smtClean="0"/>
              <a:t>welcome </a:t>
            </a:r>
            <a:r>
              <a:rPr lang="en-US" dirty="0"/>
              <a:t>to be part of this </a:t>
            </a:r>
            <a:r>
              <a:rPr lang="en-US" dirty="0" smtClean="0"/>
              <a:t>adventure</a:t>
            </a:r>
            <a:endParaRPr lang="en-GB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 smtClean="0"/>
              <a:t>Dr.</a:t>
            </a:r>
            <a:r>
              <a:rPr lang="en-GB" sz="2400" dirty="0" smtClean="0"/>
              <a:t> </a:t>
            </a:r>
            <a:r>
              <a:rPr lang="en-GB" sz="2400" dirty="0" err="1" smtClean="0"/>
              <a:t>Jérôme</a:t>
            </a:r>
            <a:r>
              <a:rPr lang="en-GB" sz="2400" dirty="0" smtClean="0"/>
              <a:t> JACOB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dirty="0" smtClean="0"/>
              <a:t>thank our </a:t>
            </a:r>
            <a:r>
              <a:rPr lang="en-US" dirty="0"/>
              <a:t>film producer for </a:t>
            </a:r>
            <a:r>
              <a:rPr lang="en-US" dirty="0" smtClean="0"/>
              <a:t>his commitment, availability </a:t>
            </a:r>
            <a:r>
              <a:rPr lang="en-US" dirty="0"/>
              <a:t>and </a:t>
            </a:r>
            <a:r>
              <a:rPr lang="en-US" dirty="0" smtClean="0"/>
              <a:t>professionalism.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153" y="175050"/>
            <a:ext cx="1004742" cy="82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4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326</Words>
  <Application>Microsoft Macintosh PowerPoint</Application>
  <PresentationFormat>Custom</PresentationFormat>
  <Paragraphs>51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Incident Management Preparedness</vt:lpstr>
      <vt:lpstr>PowerPoint Presentation</vt:lpstr>
      <vt:lpstr>Communication Preparedness Plan</vt:lpstr>
      <vt:lpstr>PowerPoint Presentation</vt:lpstr>
    </vt:vector>
  </TitlesOfParts>
  <Company>Getronics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Montée, Olivier</dc:creator>
  <cp:lastModifiedBy>Michael SIM</cp:lastModifiedBy>
  <cp:revision>13</cp:revision>
  <dcterms:created xsi:type="dcterms:W3CDTF">2014-11-24T13:38:59Z</dcterms:created>
  <dcterms:modified xsi:type="dcterms:W3CDTF">2014-12-04T16:14:52Z</dcterms:modified>
</cp:coreProperties>
</file>