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47"/>
    <p:restoredTop sz="96327"/>
  </p:normalViewPr>
  <p:slideViewPr>
    <p:cSldViewPr snapToGrid="0" snapToObjects="1">
      <p:cViewPr varScale="1">
        <p:scale>
          <a:sx n="95" d="100"/>
          <a:sy n="95" d="100"/>
        </p:scale>
        <p:origin x="200"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4/9/22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4/9/22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C731-541E-DB44-939B-95B767106CEB}"/>
              </a:ext>
            </a:extLst>
          </p:cNvPr>
          <p:cNvSpPr>
            <a:spLocks noGrp="1"/>
          </p:cNvSpPr>
          <p:nvPr>
            <p:ph type="ctrTitle"/>
          </p:nvPr>
        </p:nvSpPr>
        <p:spPr/>
        <p:txBody>
          <a:bodyPr/>
          <a:lstStyle/>
          <a:p>
            <a:r>
              <a:rPr lang="en-US" dirty="0"/>
              <a:t>NHL Player Salary Machine Learning Model</a:t>
            </a:r>
          </a:p>
        </p:txBody>
      </p:sp>
      <p:sp>
        <p:nvSpPr>
          <p:cNvPr id="3" name="Subtitle 2">
            <a:extLst>
              <a:ext uri="{FF2B5EF4-FFF2-40B4-BE49-F238E27FC236}">
                <a16:creationId xmlns:a16="http://schemas.microsoft.com/office/drawing/2014/main" id="{6268F8D8-42C8-BC40-A9AC-96E10F314044}"/>
              </a:ext>
            </a:extLst>
          </p:cNvPr>
          <p:cNvSpPr>
            <a:spLocks noGrp="1"/>
          </p:cNvSpPr>
          <p:nvPr>
            <p:ph type="subTitle" idx="1"/>
          </p:nvPr>
        </p:nvSpPr>
        <p:spPr>
          <a:xfrm>
            <a:off x="1154954" y="4777380"/>
            <a:ext cx="9748271" cy="861420"/>
          </a:xfrm>
        </p:spPr>
        <p:txBody>
          <a:bodyPr/>
          <a:lstStyle/>
          <a:p>
            <a:r>
              <a:rPr lang="en-US" dirty="0"/>
              <a:t>Contributors: John Gaffney, </a:t>
            </a:r>
            <a:r>
              <a:rPr lang="en-US" dirty="0" err="1"/>
              <a:t>Kazuki</a:t>
            </a:r>
            <a:r>
              <a:rPr lang="en-US" dirty="0"/>
              <a:t> </a:t>
            </a:r>
            <a:r>
              <a:rPr lang="en-US" dirty="0" err="1"/>
              <a:t>Takehaski</a:t>
            </a:r>
            <a:r>
              <a:rPr lang="en-US" dirty="0"/>
              <a:t>, Patrick </a:t>
            </a:r>
            <a:r>
              <a:rPr lang="en-US" dirty="0" err="1"/>
              <a:t>Thornquist</a:t>
            </a:r>
            <a:endParaRPr lang="en-US" dirty="0"/>
          </a:p>
        </p:txBody>
      </p:sp>
    </p:spTree>
    <p:extLst>
      <p:ext uri="{BB962C8B-B14F-4D97-AF65-F5344CB8AC3E}">
        <p14:creationId xmlns:p14="http://schemas.microsoft.com/office/powerpoint/2010/main" val="362680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06C2A7-7C2D-7940-B281-2E70A39BDE77}"/>
              </a:ext>
            </a:extLst>
          </p:cNvPr>
          <p:cNvSpPr>
            <a:spLocks noGrp="1"/>
          </p:cNvSpPr>
          <p:nvPr>
            <p:ph type="title"/>
          </p:nvPr>
        </p:nvSpPr>
        <p:spPr/>
        <p:txBody>
          <a:bodyPr/>
          <a:lstStyle/>
          <a:p>
            <a:r>
              <a:rPr lang="en-US" dirty="0"/>
              <a:t>Evaluation Techniques</a:t>
            </a:r>
          </a:p>
        </p:txBody>
      </p:sp>
      <p:sp>
        <p:nvSpPr>
          <p:cNvPr id="5" name="Content Placeholder 4">
            <a:extLst>
              <a:ext uri="{FF2B5EF4-FFF2-40B4-BE49-F238E27FC236}">
                <a16:creationId xmlns:a16="http://schemas.microsoft.com/office/drawing/2014/main" id="{0A980522-2548-8647-B664-A18F68DF3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746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51D1-1844-B04F-BA43-64F3AF71587D}"/>
              </a:ext>
            </a:extLst>
          </p:cNvPr>
          <p:cNvSpPr>
            <a:spLocks noGrp="1"/>
          </p:cNvSpPr>
          <p:nvPr>
            <p:ph type="title"/>
          </p:nvPr>
        </p:nvSpPr>
        <p:spPr/>
        <p:txBody>
          <a:bodyPr/>
          <a:lstStyle/>
          <a:p>
            <a:r>
              <a:rPr lang="en-US" dirty="0"/>
              <a:t>Results (table of all results)</a:t>
            </a:r>
          </a:p>
        </p:txBody>
      </p:sp>
      <p:sp>
        <p:nvSpPr>
          <p:cNvPr id="3" name="Content Placeholder 2">
            <a:extLst>
              <a:ext uri="{FF2B5EF4-FFF2-40B4-BE49-F238E27FC236}">
                <a16:creationId xmlns:a16="http://schemas.microsoft.com/office/drawing/2014/main" id="{2F1D4420-1B3A-3743-B06C-262F44D485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423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40F1-27F3-E243-A454-E5235FA6FF5B}"/>
              </a:ext>
            </a:extLst>
          </p:cNvPr>
          <p:cNvSpPr>
            <a:spLocks noGrp="1"/>
          </p:cNvSpPr>
          <p:nvPr>
            <p:ph type="title"/>
          </p:nvPr>
        </p:nvSpPr>
        <p:spPr/>
        <p:txBody>
          <a:bodyPr/>
          <a:lstStyle/>
          <a:p>
            <a:r>
              <a:rPr lang="en-US" dirty="0"/>
              <a:t>Add 3 slides of the best results</a:t>
            </a:r>
          </a:p>
        </p:txBody>
      </p:sp>
      <p:sp>
        <p:nvSpPr>
          <p:cNvPr id="3" name="Content Placeholder 2">
            <a:extLst>
              <a:ext uri="{FF2B5EF4-FFF2-40B4-BE49-F238E27FC236}">
                <a16:creationId xmlns:a16="http://schemas.microsoft.com/office/drawing/2014/main" id="{818B0D18-22C5-DE42-8467-1444B5AE38D3}"/>
              </a:ext>
            </a:extLst>
          </p:cNvPr>
          <p:cNvSpPr>
            <a:spLocks noGrp="1"/>
          </p:cNvSpPr>
          <p:nvPr>
            <p:ph idx="1"/>
          </p:nvPr>
        </p:nvSpPr>
        <p:spPr/>
        <p:txBody>
          <a:bodyPr/>
          <a:lstStyle/>
          <a:p>
            <a:r>
              <a:rPr lang="en-US" dirty="0"/>
              <a:t>Model sufficient for predictive task? If not, why not? What inferences or general conclusions can you draw from your model performance?</a:t>
            </a:r>
          </a:p>
        </p:txBody>
      </p:sp>
    </p:spTree>
    <p:extLst>
      <p:ext uri="{BB962C8B-B14F-4D97-AF65-F5344CB8AC3E}">
        <p14:creationId xmlns:p14="http://schemas.microsoft.com/office/powerpoint/2010/main" val="25271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F953-6B18-554F-ACF5-410CD039C3D6}"/>
              </a:ext>
            </a:extLst>
          </p:cNvPr>
          <p:cNvSpPr>
            <a:spLocks noGrp="1"/>
          </p:cNvSpPr>
          <p:nvPr>
            <p:ph type="title"/>
          </p:nvPr>
        </p:nvSpPr>
        <p:spPr/>
        <p:txBody>
          <a:bodyPr/>
          <a:lstStyle/>
          <a:p>
            <a:r>
              <a:rPr lang="en-US" dirty="0"/>
              <a:t>Questions that remain</a:t>
            </a:r>
          </a:p>
        </p:txBody>
      </p:sp>
      <p:sp>
        <p:nvSpPr>
          <p:cNvPr id="3" name="Content Placeholder 2">
            <a:extLst>
              <a:ext uri="{FF2B5EF4-FFF2-40B4-BE49-F238E27FC236}">
                <a16:creationId xmlns:a16="http://schemas.microsoft.com/office/drawing/2014/main" id="{E0F756C4-D08E-9045-A0CD-ED9E9F5B02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971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6B88-3A5D-C64F-B78B-EE4055E18E0C}"/>
              </a:ext>
            </a:extLst>
          </p:cNvPr>
          <p:cNvSpPr>
            <a:spLocks noGrp="1"/>
          </p:cNvSpPr>
          <p:nvPr>
            <p:ph type="title"/>
          </p:nvPr>
        </p:nvSpPr>
        <p:spPr/>
        <p:txBody>
          <a:bodyPr/>
          <a:lstStyle/>
          <a:p>
            <a:r>
              <a:rPr lang="en-US" dirty="0"/>
              <a:t>Q &amp; A</a:t>
            </a:r>
          </a:p>
        </p:txBody>
      </p:sp>
      <p:pic>
        <p:nvPicPr>
          <p:cNvPr id="9" name="Content Placeholder 8" descr="A group of people raising their hands&#10;&#10;Description automatically generated with medium confidence">
            <a:extLst>
              <a:ext uri="{FF2B5EF4-FFF2-40B4-BE49-F238E27FC236}">
                <a16:creationId xmlns:a16="http://schemas.microsoft.com/office/drawing/2014/main" id="{8A191575-7637-C745-9E77-6C3FCC92AC26}"/>
              </a:ext>
            </a:extLst>
          </p:cNvPr>
          <p:cNvPicPr>
            <a:picLocks noGrp="1" noChangeAspect="1"/>
          </p:cNvPicPr>
          <p:nvPr>
            <p:ph idx="1"/>
          </p:nvPr>
        </p:nvPicPr>
        <p:blipFill>
          <a:blip r:embed="rId2"/>
          <a:stretch>
            <a:fillRect/>
          </a:stretch>
        </p:blipFill>
        <p:spPr>
          <a:xfrm>
            <a:off x="1847322" y="2052638"/>
            <a:ext cx="7459132" cy="4195762"/>
          </a:xfrm>
        </p:spPr>
      </p:pic>
    </p:spTree>
    <p:extLst>
      <p:ext uri="{BB962C8B-B14F-4D97-AF65-F5344CB8AC3E}">
        <p14:creationId xmlns:p14="http://schemas.microsoft.com/office/powerpoint/2010/main" val="271368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EEAE-0EC5-864D-907F-AD40A3353A6D}"/>
              </a:ext>
            </a:extLst>
          </p:cNvPr>
          <p:cNvSpPr>
            <a:spLocks noGrp="1"/>
          </p:cNvSpPr>
          <p:nvPr>
            <p:ph type="title"/>
          </p:nvPr>
        </p:nvSpPr>
        <p:spPr/>
        <p:txBody>
          <a:bodyPr/>
          <a:lstStyle/>
          <a:p>
            <a:r>
              <a:rPr lang="en-US" dirty="0"/>
              <a:t>Core Message</a:t>
            </a:r>
          </a:p>
        </p:txBody>
      </p:sp>
      <p:sp>
        <p:nvSpPr>
          <p:cNvPr id="3" name="Content Placeholder 2">
            <a:extLst>
              <a:ext uri="{FF2B5EF4-FFF2-40B4-BE49-F238E27FC236}">
                <a16:creationId xmlns:a16="http://schemas.microsoft.com/office/drawing/2014/main" id="{1E3C110B-A062-CF40-BAF4-C8F6EC6CBF8B}"/>
              </a:ext>
            </a:extLst>
          </p:cNvPr>
          <p:cNvSpPr>
            <a:spLocks noGrp="1"/>
          </p:cNvSpPr>
          <p:nvPr>
            <p:ph sz="half" idx="1"/>
          </p:nvPr>
        </p:nvSpPr>
        <p:spPr/>
        <p:txBody>
          <a:bodyPr/>
          <a:lstStyle/>
          <a:p>
            <a:r>
              <a:rPr lang="en-US" dirty="0"/>
              <a:t>Our goal is to use machine learning to determine which NHL contracts are under and overvalued. </a:t>
            </a:r>
          </a:p>
          <a:p>
            <a:r>
              <a:rPr lang="en-US" dirty="0"/>
              <a:t>We can then use this data to guide us with setting a lineup in Daily Fantasy sports, in the hopes of gaining an edge on competition to earn more gambling profits.</a:t>
            </a:r>
          </a:p>
        </p:txBody>
      </p:sp>
      <p:pic>
        <p:nvPicPr>
          <p:cNvPr id="6" name="Content Placeholder 5" descr="Logo&#10;&#10;Description automatically generated">
            <a:extLst>
              <a:ext uri="{FF2B5EF4-FFF2-40B4-BE49-F238E27FC236}">
                <a16:creationId xmlns:a16="http://schemas.microsoft.com/office/drawing/2014/main" id="{44ADEFB3-B33E-2244-A3A0-3F7F3E8D43CB}"/>
              </a:ext>
            </a:extLst>
          </p:cNvPr>
          <p:cNvPicPr>
            <a:picLocks noGrp="1" noChangeAspect="1"/>
          </p:cNvPicPr>
          <p:nvPr>
            <p:ph sz="half" idx="2"/>
          </p:nvPr>
        </p:nvPicPr>
        <p:blipFill>
          <a:blip r:embed="rId2"/>
          <a:stretch>
            <a:fillRect/>
          </a:stretch>
        </p:blipFill>
        <p:spPr>
          <a:xfrm>
            <a:off x="6582569" y="2060575"/>
            <a:ext cx="3365500" cy="3365500"/>
          </a:xfrm>
        </p:spPr>
      </p:pic>
    </p:spTree>
    <p:extLst>
      <p:ext uri="{BB962C8B-B14F-4D97-AF65-F5344CB8AC3E}">
        <p14:creationId xmlns:p14="http://schemas.microsoft.com/office/powerpoint/2010/main" val="157247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79E-6E1F-3749-8C94-5C20C50CCAE0}"/>
              </a:ext>
            </a:extLst>
          </p:cNvPr>
          <p:cNvSpPr>
            <a:spLocks noGrp="1"/>
          </p:cNvSpPr>
          <p:nvPr>
            <p:ph type="title"/>
          </p:nvPr>
        </p:nvSpPr>
        <p:spPr/>
        <p:txBody>
          <a:bodyPr/>
          <a:lstStyle/>
          <a:p>
            <a:r>
              <a:rPr lang="en-US" dirty="0"/>
              <a:t>Model Summary</a:t>
            </a:r>
          </a:p>
        </p:txBody>
      </p:sp>
      <p:sp>
        <p:nvSpPr>
          <p:cNvPr id="5" name="Text Placeholder 4">
            <a:extLst>
              <a:ext uri="{FF2B5EF4-FFF2-40B4-BE49-F238E27FC236}">
                <a16:creationId xmlns:a16="http://schemas.microsoft.com/office/drawing/2014/main" id="{87088448-568E-DA42-8A0C-C2B3D7E6C946}"/>
              </a:ext>
            </a:extLst>
          </p:cNvPr>
          <p:cNvSpPr>
            <a:spLocks noGrp="1"/>
          </p:cNvSpPr>
          <p:nvPr>
            <p:ph type="body" idx="1"/>
          </p:nvPr>
        </p:nvSpPr>
        <p:spPr/>
        <p:txBody>
          <a:bodyPr/>
          <a:lstStyle/>
          <a:p>
            <a:r>
              <a:rPr lang="en-US" dirty="0"/>
              <a:t>Supervised / Regression</a:t>
            </a:r>
          </a:p>
        </p:txBody>
      </p:sp>
      <p:sp>
        <p:nvSpPr>
          <p:cNvPr id="6" name="Content Placeholder 5">
            <a:extLst>
              <a:ext uri="{FF2B5EF4-FFF2-40B4-BE49-F238E27FC236}">
                <a16:creationId xmlns:a16="http://schemas.microsoft.com/office/drawing/2014/main" id="{52C3B469-1D7A-F147-933C-7CD3EBBC7E84}"/>
              </a:ext>
            </a:extLst>
          </p:cNvPr>
          <p:cNvSpPr>
            <a:spLocks noGrp="1"/>
          </p:cNvSpPr>
          <p:nvPr>
            <p:ph sz="half" idx="2"/>
          </p:nvPr>
        </p:nvSpPr>
        <p:spPr/>
        <p:txBody>
          <a:bodyPr/>
          <a:lstStyle/>
          <a:p>
            <a:r>
              <a:rPr lang="en-US" dirty="0"/>
              <a:t>Linear Regression</a:t>
            </a:r>
          </a:p>
          <a:p>
            <a:r>
              <a:rPr lang="en-US" dirty="0"/>
              <a:t>Lasso</a:t>
            </a:r>
          </a:p>
          <a:p>
            <a:r>
              <a:rPr lang="en-US" dirty="0"/>
              <a:t>Huber Regression</a:t>
            </a:r>
          </a:p>
          <a:p>
            <a:r>
              <a:rPr lang="en-US" dirty="0"/>
              <a:t>Decision Tree Regressor</a:t>
            </a:r>
          </a:p>
        </p:txBody>
      </p:sp>
      <p:sp>
        <p:nvSpPr>
          <p:cNvPr id="7" name="Text Placeholder 6">
            <a:extLst>
              <a:ext uri="{FF2B5EF4-FFF2-40B4-BE49-F238E27FC236}">
                <a16:creationId xmlns:a16="http://schemas.microsoft.com/office/drawing/2014/main" id="{10E48AFA-1A48-D642-9569-2B7FF23F5BD1}"/>
              </a:ext>
            </a:extLst>
          </p:cNvPr>
          <p:cNvSpPr>
            <a:spLocks noGrp="1"/>
          </p:cNvSpPr>
          <p:nvPr>
            <p:ph type="body" sz="quarter" idx="3"/>
          </p:nvPr>
        </p:nvSpPr>
        <p:spPr/>
        <p:txBody>
          <a:bodyPr/>
          <a:lstStyle/>
          <a:p>
            <a:r>
              <a:rPr lang="en-US" dirty="0"/>
              <a:t>Unsupervised</a:t>
            </a:r>
          </a:p>
        </p:txBody>
      </p:sp>
      <p:sp>
        <p:nvSpPr>
          <p:cNvPr id="8" name="Content Placeholder 7">
            <a:extLst>
              <a:ext uri="{FF2B5EF4-FFF2-40B4-BE49-F238E27FC236}">
                <a16:creationId xmlns:a16="http://schemas.microsoft.com/office/drawing/2014/main" id="{209F96A6-2C22-AC46-AEF0-E6F98DBA65BD}"/>
              </a:ext>
            </a:extLst>
          </p:cNvPr>
          <p:cNvSpPr>
            <a:spLocks noGrp="1"/>
          </p:cNvSpPr>
          <p:nvPr>
            <p:ph sz="quarter" idx="4"/>
          </p:nvPr>
        </p:nvSpPr>
        <p:spPr/>
        <p:txBody>
          <a:bodyPr/>
          <a:lstStyle/>
          <a:p>
            <a:r>
              <a:rPr lang="en-US" dirty="0"/>
              <a:t>Neuro network</a:t>
            </a:r>
          </a:p>
          <a:p>
            <a:r>
              <a:rPr lang="en-US" dirty="0"/>
              <a:t>K-Means / Clustering</a:t>
            </a:r>
          </a:p>
        </p:txBody>
      </p:sp>
    </p:spTree>
    <p:extLst>
      <p:ext uri="{BB962C8B-B14F-4D97-AF65-F5344CB8AC3E}">
        <p14:creationId xmlns:p14="http://schemas.microsoft.com/office/powerpoint/2010/main" val="414926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9E8B2-59D4-C445-8CCF-C9B9AEC0CC1C}"/>
              </a:ext>
            </a:extLst>
          </p:cNvPr>
          <p:cNvSpPr>
            <a:spLocks noGrp="1"/>
          </p:cNvSpPr>
          <p:nvPr>
            <p:ph type="title"/>
          </p:nvPr>
        </p:nvSpPr>
        <p:spPr/>
        <p:txBody>
          <a:bodyPr/>
          <a:lstStyle/>
          <a:p>
            <a:r>
              <a:rPr lang="en-US" dirty="0"/>
              <a:t>Data Cleanup &amp; Model Training</a:t>
            </a:r>
          </a:p>
        </p:txBody>
      </p:sp>
    </p:spTree>
    <p:extLst>
      <p:ext uri="{BB962C8B-B14F-4D97-AF65-F5344CB8AC3E}">
        <p14:creationId xmlns:p14="http://schemas.microsoft.com/office/powerpoint/2010/main" val="369021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E4D7-168A-8E4C-B16A-4169339026C3}"/>
              </a:ext>
            </a:extLst>
          </p:cNvPr>
          <p:cNvSpPr>
            <a:spLocks noGrp="1"/>
          </p:cNvSpPr>
          <p:nvPr>
            <p:ph type="title"/>
          </p:nvPr>
        </p:nvSpPr>
        <p:spPr/>
        <p:txBody>
          <a:bodyPr/>
          <a:lstStyle/>
          <a:p>
            <a:r>
              <a:rPr lang="en-US" dirty="0"/>
              <a:t>Data Collection &amp; Cleanup</a:t>
            </a:r>
          </a:p>
        </p:txBody>
      </p:sp>
      <p:sp>
        <p:nvSpPr>
          <p:cNvPr id="3" name="Content Placeholder 2">
            <a:extLst>
              <a:ext uri="{FF2B5EF4-FFF2-40B4-BE49-F238E27FC236}">
                <a16:creationId xmlns:a16="http://schemas.microsoft.com/office/drawing/2014/main" id="{A68A5A32-42F6-C64B-9CF2-D1491BAE2E30}"/>
              </a:ext>
            </a:extLst>
          </p:cNvPr>
          <p:cNvSpPr>
            <a:spLocks noGrp="1"/>
          </p:cNvSpPr>
          <p:nvPr>
            <p:ph idx="1"/>
          </p:nvPr>
        </p:nvSpPr>
        <p:spPr/>
        <p:txBody>
          <a:bodyPr/>
          <a:lstStyle/>
          <a:p>
            <a:r>
              <a:rPr lang="en-US" dirty="0"/>
              <a:t>We used hockey-</a:t>
            </a:r>
            <a:r>
              <a:rPr lang="en-US" dirty="0" err="1"/>
              <a:t>reference.com</a:t>
            </a:r>
            <a:r>
              <a:rPr lang="en-US" dirty="0"/>
              <a:t> to source our data. This site allowed us to download two CSV files, one with statistics for all players in the 2021-22 season and the other with contract data.</a:t>
            </a:r>
          </a:p>
          <a:p>
            <a:r>
              <a:rPr lang="en-US" dirty="0"/>
              <a:t>The next step was to join these two CSV files together using an outer join. With under 1000 players to collect data from, we didn’t want to limit our dataset too much. </a:t>
            </a:r>
          </a:p>
          <a:p>
            <a:r>
              <a:rPr lang="en-US" dirty="0"/>
              <a:t>After completing the join, we still needed to manually correct or update several rows, however, the majority were of the information was joined correctly. We also manually removed goalies from this </a:t>
            </a:r>
            <a:r>
              <a:rPr lang="en-US" dirty="0" err="1"/>
              <a:t>dataframe</a:t>
            </a:r>
            <a:r>
              <a:rPr lang="en-US" dirty="0"/>
              <a:t>. </a:t>
            </a:r>
          </a:p>
        </p:txBody>
      </p:sp>
    </p:spTree>
    <p:extLst>
      <p:ext uri="{BB962C8B-B14F-4D97-AF65-F5344CB8AC3E}">
        <p14:creationId xmlns:p14="http://schemas.microsoft.com/office/powerpoint/2010/main" val="170332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A5BF-439F-C84E-85D8-1C4A3D9A1F26}"/>
              </a:ext>
            </a:extLst>
          </p:cNvPr>
          <p:cNvSpPr>
            <a:spLocks noGrp="1"/>
          </p:cNvSpPr>
          <p:nvPr>
            <p:ph type="title"/>
          </p:nvPr>
        </p:nvSpPr>
        <p:spPr/>
        <p:txBody>
          <a:bodyPr/>
          <a:lstStyle/>
          <a:p>
            <a:r>
              <a:rPr lang="en-US" dirty="0"/>
              <a:t>Problems with Cleanup</a:t>
            </a:r>
          </a:p>
        </p:txBody>
      </p:sp>
      <p:sp>
        <p:nvSpPr>
          <p:cNvPr id="5" name="Content Placeholder 4">
            <a:extLst>
              <a:ext uri="{FF2B5EF4-FFF2-40B4-BE49-F238E27FC236}">
                <a16:creationId xmlns:a16="http://schemas.microsoft.com/office/drawing/2014/main" id="{8292222F-0AFE-014B-918C-156855905819}"/>
              </a:ext>
            </a:extLst>
          </p:cNvPr>
          <p:cNvSpPr>
            <a:spLocks noGrp="1"/>
          </p:cNvSpPr>
          <p:nvPr>
            <p:ph sz="half" idx="1"/>
          </p:nvPr>
        </p:nvSpPr>
        <p:spPr/>
        <p:txBody>
          <a:bodyPr/>
          <a:lstStyle/>
          <a:p>
            <a:r>
              <a:rPr lang="en-US" dirty="0"/>
              <a:t>Some names were “First Last”, some were “Last, First”. Our code corrected most, but not all.</a:t>
            </a:r>
          </a:p>
          <a:p>
            <a:r>
              <a:rPr lang="en-US" dirty="0"/>
              <a:t>Slight name differences between the 2 CSV files…”Zach vs. Zachary”, “Matt vs Matthew”, etc.</a:t>
            </a:r>
          </a:p>
          <a:p>
            <a:r>
              <a:rPr lang="en-US" dirty="0"/>
              <a:t>Nicknames</a:t>
            </a:r>
          </a:p>
          <a:p>
            <a:r>
              <a:rPr lang="en-US" dirty="0"/>
              <a:t>Foreign names…</a:t>
            </a:r>
            <a:r>
              <a:rPr lang="en-US" dirty="0" err="1"/>
              <a:t>Teuvo</a:t>
            </a:r>
            <a:r>
              <a:rPr lang="en-US" dirty="0"/>
              <a:t> </a:t>
            </a:r>
            <a:r>
              <a:rPr lang="en-US" dirty="0" err="1"/>
              <a:t>Teräväinen</a:t>
            </a:r>
            <a:r>
              <a:rPr lang="en-US" dirty="0"/>
              <a:t>. The extra grammatical features were not picked up, confusing the join.</a:t>
            </a:r>
          </a:p>
          <a:p>
            <a:endParaRPr lang="en-US" dirty="0"/>
          </a:p>
        </p:txBody>
      </p:sp>
      <p:pic>
        <p:nvPicPr>
          <p:cNvPr id="8" name="Content Placeholder 7" descr="A person in a plaid shirt and tie&#10;&#10;Description automatically generated with low confidence">
            <a:extLst>
              <a:ext uri="{FF2B5EF4-FFF2-40B4-BE49-F238E27FC236}">
                <a16:creationId xmlns:a16="http://schemas.microsoft.com/office/drawing/2014/main" id="{884A76EC-D499-0442-A7FD-7BAE63FC4A1C}"/>
              </a:ext>
            </a:extLst>
          </p:cNvPr>
          <p:cNvPicPr>
            <a:picLocks noGrp="1" noChangeAspect="1"/>
          </p:cNvPicPr>
          <p:nvPr>
            <p:ph sz="half" idx="2"/>
          </p:nvPr>
        </p:nvPicPr>
        <p:blipFill>
          <a:blip r:embed="rId2"/>
          <a:stretch>
            <a:fillRect/>
          </a:stretch>
        </p:blipFill>
        <p:spPr>
          <a:xfrm>
            <a:off x="5654675" y="2195129"/>
            <a:ext cx="4395788" cy="3921892"/>
          </a:xfrm>
        </p:spPr>
      </p:pic>
    </p:spTree>
    <p:extLst>
      <p:ext uri="{BB962C8B-B14F-4D97-AF65-F5344CB8AC3E}">
        <p14:creationId xmlns:p14="http://schemas.microsoft.com/office/powerpoint/2010/main" val="214822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769E-8A12-E648-9F62-974E8EBED426}"/>
              </a:ext>
            </a:extLst>
          </p:cNvPr>
          <p:cNvSpPr>
            <a:spLocks noGrp="1"/>
          </p:cNvSpPr>
          <p:nvPr>
            <p:ph type="title"/>
          </p:nvPr>
        </p:nvSpPr>
        <p:spPr/>
        <p:txBody>
          <a:bodyPr/>
          <a:lstStyle/>
          <a:p>
            <a:r>
              <a:rPr lang="en-US" dirty="0"/>
              <a:t>Problems with Model Training</a:t>
            </a:r>
          </a:p>
        </p:txBody>
      </p:sp>
      <p:sp>
        <p:nvSpPr>
          <p:cNvPr id="3" name="Content Placeholder 2">
            <a:extLst>
              <a:ext uri="{FF2B5EF4-FFF2-40B4-BE49-F238E27FC236}">
                <a16:creationId xmlns:a16="http://schemas.microsoft.com/office/drawing/2014/main" id="{21B18288-57FB-E546-AFE7-3F92C546493E}"/>
              </a:ext>
            </a:extLst>
          </p:cNvPr>
          <p:cNvSpPr>
            <a:spLocks noGrp="1"/>
          </p:cNvSpPr>
          <p:nvPr>
            <p:ph sz="half" idx="1"/>
          </p:nvPr>
        </p:nvSpPr>
        <p:spPr/>
        <p:txBody>
          <a:bodyPr/>
          <a:lstStyle/>
          <a:p>
            <a:r>
              <a:rPr lang="en-US" dirty="0"/>
              <a:t>At first, we were treating regression models like classification models. This led to empty values and always returned a loss of 1.</a:t>
            </a:r>
          </a:p>
          <a:p>
            <a:r>
              <a:rPr lang="en-US" dirty="0"/>
              <a:t>Preparing the features model was difficult. It required more imports, not all of which worked as expected.</a:t>
            </a:r>
          </a:p>
        </p:txBody>
      </p:sp>
      <p:pic>
        <p:nvPicPr>
          <p:cNvPr id="6" name="Content Placeholder 5" descr="Graphical user interface&#10;&#10;Description automatically generated with medium confidence">
            <a:extLst>
              <a:ext uri="{FF2B5EF4-FFF2-40B4-BE49-F238E27FC236}">
                <a16:creationId xmlns:a16="http://schemas.microsoft.com/office/drawing/2014/main" id="{A4A5B460-C7F6-9B43-9856-FFB293F037CF}"/>
              </a:ext>
            </a:extLst>
          </p:cNvPr>
          <p:cNvPicPr>
            <a:picLocks noGrp="1" noChangeAspect="1"/>
          </p:cNvPicPr>
          <p:nvPr>
            <p:ph sz="half" idx="2"/>
          </p:nvPr>
        </p:nvPicPr>
        <p:blipFill>
          <a:blip r:embed="rId2"/>
          <a:stretch>
            <a:fillRect/>
          </a:stretch>
        </p:blipFill>
        <p:spPr>
          <a:xfrm>
            <a:off x="6096000" y="2433862"/>
            <a:ext cx="4395788" cy="2825863"/>
          </a:xfrm>
        </p:spPr>
      </p:pic>
    </p:spTree>
    <p:extLst>
      <p:ext uri="{BB962C8B-B14F-4D97-AF65-F5344CB8AC3E}">
        <p14:creationId xmlns:p14="http://schemas.microsoft.com/office/powerpoint/2010/main" val="11913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4CAB46-DD4D-244E-842C-A0DF66DF700C}"/>
              </a:ext>
            </a:extLst>
          </p:cNvPr>
          <p:cNvSpPr>
            <a:spLocks noGrp="1"/>
          </p:cNvSpPr>
          <p:nvPr>
            <p:ph type="title"/>
          </p:nvPr>
        </p:nvSpPr>
        <p:spPr/>
        <p:txBody>
          <a:bodyPr/>
          <a:lstStyle/>
          <a:p>
            <a:r>
              <a:rPr lang="en-US" dirty="0"/>
              <a:t>Model Training Process</a:t>
            </a:r>
          </a:p>
        </p:txBody>
      </p:sp>
      <p:sp>
        <p:nvSpPr>
          <p:cNvPr id="6" name="Content Placeholder 5">
            <a:extLst>
              <a:ext uri="{FF2B5EF4-FFF2-40B4-BE49-F238E27FC236}">
                <a16:creationId xmlns:a16="http://schemas.microsoft.com/office/drawing/2014/main" id="{D17712EA-C4E6-A744-824F-EFA2A5F52ACF}"/>
              </a:ext>
            </a:extLst>
          </p:cNvPr>
          <p:cNvSpPr>
            <a:spLocks noGrp="1"/>
          </p:cNvSpPr>
          <p:nvPr>
            <p:ph sz="half" idx="1"/>
          </p:nvPr>
        </p:nvSpPr>
        <p:spPr/>
        <p:txBody>
          <a:bodyPr/>
          <a:lstStyle/>
          <a:p>
            <a:r>
              <a:rPr lang="en-US" dirty="0"/>
              <a:t>We trained using a variety of models, which allowed us to compare results to determine which would be the best. </a:t>
            </a:r>
          </a:p>
          <a:p>
            <a:r>
              <a:rPr lang="en-US" dirty="0"/>
              <a:t>We also tinkered with the variables, changing the number of nodes and hidden layers to examine the differences.</a:t>
            </a:r>
          </a:p>
          <a:p>
            <a:r>
              <a:rPr lang="en-US" dirty="0"/>
              <a:t>Luckily, John was running a GPU (GEFORCE RTX 3070), which significantly sped up the model training process.</a:t>
            </a:r>
          </a:p>
        </p:txBody>
      </p:sp>
      <p:pic>
        <p:nvPicPr>
          <p:cNvPr id="9" name="Content Placeholder 8" descr="A picture containing text, electronics&#10;&#10;Description automatically generated">
            <a:extLst>
              <a:ext uri="{FF2B5EF4-FFF2-40B4-BE49-F238E27FC236}">
                <a16:creationId xmlns:a16="http://schemas.microsoft.com/office/drawing/2014/main" id="{2356D3C1-AA85-0F46-AE1A-0045C9472844}"/>
              </a:ext>
            </a:extLst>
          </p:cNvPr>
          <p:cNvPicPr>
            <a:picLocks noGrp="1" noChangeAspect="1"/>
          </p:cNvPicPr>
          <p:nvPr>
            <p:ph sz="half" idx="2"/>
          </p:nvPr>
        </p:nvPicPr>
        <p:blipFill>
          <a:blip r:embed="rId2"/>
          <a:stretch>
            <a:fillRect/>
          </a:stretch>
        </p:blipFill>
        <p:spPr>
          <a:xfrm>
            <a:off x="6341704" y="2055813"/>
            <a:ext cx="4043705" cy="4200525"/>
          </a:xfrm>
        </p:spPr>
      </p:pic>
    </p:spTree>
    <p:extLst>
      <p:ext uri="{BB962C8B-B14F-4D97-AF65-F5344CB8AC3E}">
        <p14:creationId xmlns:p14="http://schemas.microsoft.com/office/powerpoint/2010/main" val="371729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E7D8-E460-4941-B04F-1FCFD52F9C53}"/>
              </a:ext>
            </a:extLst>
          </p:cNvPr>
          <p:cNvSpPr>
            <a:spLocks noGrp="1"/>
          </p:cNvSpPr>
          <p:nvPr>
            <p:ph type="title"/>
          </p:nvPr>
        </p:nvSpPr>
        <p:spPr/>
        <p:txBody>
          <a:bodyPr/>
          <a:lstStyle/>
          <a:p>
            <a:r>
              <a:rPr lang="en-US" dirty="0"/>
              <a:t>Model Evaluation</a:t>
            </a:r>
          </a:p>
        </p:txBody>
      </p:sp>
    </p:spTree>
    <p:extLst>
      <p:ext uri="{BB962C8B-B14F-4D97-AF65-F5344CB8AC3E}">
        <p14:creationId xmlns:p14="http://schemas.microsoft.com/office/powerpoint/2010/main" val="119766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436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NHL Player Salary Machine Learning Model</vt:lpstr>
      <vt:lpstr>Core Message</vt:lpstr>
      <vt:lpstr>Model Summary</vt:lpstr>
      <vt:lpstr>Data Cleanup &amp; Model Training</vt:lpstr>
      <vt:lpstr>Data Collection &amp; Cleanup</vt:lpstr>
      <vt:lpstr>Problems with Cleanup</vt:lpstr>
      <vt:lpstr>Problems with Model Training</vt:lpstr>
      <vt:lpstr>Model Training Process</vt:lpstr>
      <vt:lpstr>Model Evaluation</vt:lpstr>
      <vt:lpstr>Evaluation Techniques</vt:lpstr>
      <vt:lpstr>Results (table of all results)</vt:lpstr>
      <vt:lpstr>Add 3 slides of the best results</vt:lpstr>
      <vt:lpstr>Questions that remain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NHL Player Salary Machine Learning Model</dc:title>
  <dc:creator>Patrick Thornquist</dc:creator>
  <cp:lastModifiedBy>Patrick Thornquist</cp:lastModifiedBy>
  <cp:revision>1</cp:revision>
  <dcterms:created xsi:type="dcterms:W3CDTF">2022-04-09T17:32:10Z</dcterms:created>
  <dcterms:modified xsi:type="dcterms:W3CDTF">2022-04-09T18:39:52Z</dcterms:modified>
</cp:coreProperties>
</file>