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4" r:id="rId3"/>
    <p:sldId id="315" r:id="rId4"/>
    <p:sldId id="316" r:id="rId5"/>
    <p:sldId id="322" r:id="rId6"/>
    <p:sldId id="317" r:id="rId7"/>
    <p:sldId id="318" r:id="rId8"/>
    <p:sldId id="319" r:id="rId9"/>
    <p:sldId id="325" r:id="rId10"/>
    <p:sldId id="326" r:id="rId11"/>
    <p:sldId id="327" r:id="rId12"/>
    <p:sldId id="329" r:id="rId13"/>
    <p:sldId id="321" r:id="rId14"/>
    <p:sldId id="328" r:id="rId15"/>
    <p:sldId id="332" r:id="rId16"/>
    <p:sldId id="335" r:id="rId17"/>
    <p:sldId id="333" r:id="rId18"/>
    <p:sldId id="334" r:id="rId19"/>
    <p:sldId id="320" r:id="rId20"/>
    <p:sldId id="324" r:id="rId21"/>
    <p:sldId id="331" r:id="rId22"/>
    <p:sldId id="336"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73D4D-23A3-45B3-89F8-9D8C2CC0A7D8}" v="8" dt="2025-02-12T18:42:27.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0" autoAdjust="0"/>
    <p:restoredTop sz="62639" autoAdjust="0"/>
  </p:normalViewPr>
  <p:slideViewPr>
    <p:cSldViewPr snapToGrid="0">
      <p:cViewPr>
        <p:scale>
          <a:sx n="31" d="100"/>
          <a:sy n="31" d="100"/>
        </p:scale>
        <p:origin x="1552" y="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42" d="100"/>
          <a:sy n="142" d="100"/>
        </p:scale>
        <p:origin x="360" y="-14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800CB-9520-4E78-990C-AE64D59046D6}"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09438-DE9F-4EB9-9243-AB1FE5010A57}" type="slidenum">
              <a:rPr lang="en-US" smtClean="0"/>
              <a:t>‹#›</a:t>
            </a:fld>
            <a:endParaRPr lang="en-US"/>
          </a:p>
        </p:txBody>
      </p:sp>
    </p:spTree>
    <p:extLst>
      <p:ext uri="{BB962C8B-B14F-4D97-AF65-F5344CB8AC3E}">
        <p14:creationId xmlns:p14="http://schemas.microsoft.com/office/powerpoint/2010/main" val="72796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540188" cy="4012826"/>
          </a:xfrm>
        </p:spPr>
        <p:txBody>
          <a:bodyPr/>
          <a:lstStyle/>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Welcome to CIS-XXX, Data Visualization – Class 3</a:t>
            </a:r>
          </a:p>
          <a:p>
            <a:pPr marL="0" marR="0">
              <a:spcBef>
                <a:spcPts val="0"/>
              </a:spcBef>
              <a:spcAft>
                <a:spcPts val="0"/>
              </a:spcAft>
            </a:pPr>
            <a:endParaRPr lang="en-US" sz="1400" dirty="0">
              <a:solidFill>
                <a:srgbClr val="111111"/>
              </a:solidFill>
              <a:effectLst/>
              <a:highlight>
                <a:srgbClr val="FFFFFF"/>
              </a:highlight>
              <a:latin typeface="Arial" panose="020B0604020202020204" pitchFamily="34" charset="0"/>
              <a:ea typeface="Times New Roman" panose="02020603050405020304" pitchFamily="18" charset="0"/>
            </a:endParaRP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Did you put your resume out there?</a:t>
            </a: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Please record how many responses you got as of the first week so we can compare it later on </a:t>
            </a:r>
          </a:p>
          <a:p>
            <a:pPr marL="0" marR="0">
              <a:spcBef>
                <a:spcPts val="0"/>
              </a:spcBef>
              <a:spcAft>
                <a:spcPts val="0"/>
              </a:spcAft>
            </a:pPr>
            <a:endParaRPr lang="en-US" sz="1400" dirty="0">
              <a:solidFill>
                <a:srgbClr val="111111"/>
              </a:solidFill>
              <a:effectLst/>
              <a:highlight>
                <a:srgbClr val="FFFFFF"/>
              </a:highlight>
              <a:latin typeface="Arial" panose="020B0604020202020204" pitchFamily="34" charset="0"/>
              <a:ea typeface="Times New Roman" panose="02020603050405020304" pitchFamily="18" charset="0"/>
            </a:endParaRP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Last class you were asked to </a:t>
            </a: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Produce a .csv file containing 100 random numbers between 1 and 100 inclusive.  Save that file as 100.csv.  </a:t>
            </a: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How’d that work out?</a:t>
            </a:r>
          </a:p>
          <a:p>
            <a:pPr marL="0" marR="0">
              <a:spcBef>
                <a:spcPts val="0"/>
              </a:spcBef>
              <a:spcAft>
                <a:spcPts val="0"/>
              </a:spcAft>
            </a:pPr>
            <a:endParaRPr lang="en-US" sz="1400" dirty="0">
              <a:solidFill>
                <a:srgbClr val="111111"/>
              </a:solidFill>
              <a:effectLst/>
              <a:highlight>
                <a:srgbClr val="FFFFFF"/>
              </a:highlight>
              <a:latin typeface="Arial" panose="020B0604020202020204" pitchFamily="34" charset="0"/>
              <a:ea typeface="Times New Roman" panose="02020603050405020304" pitchFamily="18" charset="0"/>
            </a:endParaRP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Then in </a:t>
            </a:r>
            <a:r>
              <a:rPr lang="en-US" sz="1400" dirty="0" err="1">
                <a:solidFill>
                  <a:srgbClr val="111111"/>
                </a:solidFill>
                <a:effectLst/>
                <a:highlight>
                  <a:srgbClr val="FFFFFF"/>
                </a:highlight>
                <a:latin typeface="Arial" panose="020B0604020202020204" pitchFamily="34" charset="0"/>
                <a:ea typeface="Times New Roman" panose="02020603050405020304" pitchFamily="18" charset="0"/>
              </a:rPr>
              <a:t>VSCode</a:t>
            </a: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 you prompted Copilot to create an Excel spreadsheet named months.xlsx.  </a:t>
            </a: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Then we populated Column A with the names of the 12 months of the year starting with January.  </a:t>
            </a: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In Column B, place 12 random numbers with values between 1 and 100 inclusive. </a:t>
            </a:r>
          </a:p>
          <a:p>
            <a:pPr marL="0" marR="0">
              <a:spcBef>
                <a:spcPts val="0"/>
              </a:spcBef>
              <a:spcAft>
                <a:spcPts val="0"/>
              </a:spcAft>
            </a:pPr>
            <a:endParaRPr lang="en-US" sz="1400" dirty="0">
              <a:solidFill>
                <a:srgbClr val="111111"/>
              </a:solidFill>
              <a:effectLst/>
              <a:highlight>
                <a:srgbClr val="FFFFFF"/>
              </a:highlight>
              <a:latin typeface="Arial" panose="020B0604020202020204" pitchFamily="34" charset="0"/>
              <a:ea typeface="Times New Roman" panose="02020603050405020304" pitchFamily="18" charset="0"/>
            </a:endParaRP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Did you make the pie chart and the donut chart?</a:t>
            </a:r>
          </a:p>
          <a:p>
            <a:pPr marL="0" marR="0">
              <a:spcBef>
                <a:spcPts val="0"/>
              </a:spcBef>
              <a:spcAft>
                <a:spcPts val="0"/>
              </a:spcAft>
            </a:pPr>
            <a:endParaRPr lang="en-US" sz="1400" dirty="0">
              <a:solidFill>
                <a:srgbClr val="111111"/>
              </a:solidFill>
              <a:effectLst/>
              <a:highlight>
                <a:srgbClr val="FFFFFF"/>
              </a:highlight>
              <a:latin typeface="Arial" panose="020B0604020202020204" pitchFamily="34" charset="0"/>
              <a:ea typeface="Times New Roman" panose="02020603050405020304" pitchFamily="18" charset="0"/>
            </a:endParaRPr>
          </a:p>
          <a:p>
            <a:pPr marL="0" marR="0">
              <a:spcBef>
                <a:spcPts val="0"/>
              </a:spcBef>
              <a:spcAft>
                <a:spcPts val="0"/>
              </a:spcAft>
            </a:pPr>
            <a:r>
              <a:rPr lang="en-US" sz="1400" dirty="0">
                <a:solidFill>
                  <a:srgbClr val="111111"/>
                </a:solidFill>
                <a:effectLst/>
                <a:highlight>
                  <a:srgbClr val="FFFFFF"/>
                </a:highlight>
                <a:latin typeface="Arial" panose="020B0604020202020204" pitchFamily="34" charset="0"/>
                <a:ea typeface="Times New Roman" panose="02020603050405020304" pitchFamily="18" charset="0"/>
              </a:rPr>
              <a:t>Please e-mail me with the URL to your GITHUB repository so I can see your progress.</a:t>
            </a:r>
          </a:p>
          <a:p>
            <a:pPr marL="0" marR="0">
              <a:spcBef>
                <a:spcPts val="0"/>
              </a:spcBef>
              <a:spcAft>
                <a:spcPts val="0"/>
              </a:spcAft>
            </a:pPr>
            <a:endParaRPr lang="en-US" sz="1400" dirty="0"/>
          </a:p>
          <a:p>
            <a:pPr marL="0" indent="0">
              <a:buNone/>
            </a:pPr>
            <a:r>
              <a:rPr lang="en-US" sz="3200" dirty="0"/>
              <a:t>So, what did you think of having </a:t>
            </a:r>
            <a:r>
              <a:rPr lang="en-US" sz="3200" dirty="0" err="1"/>
              <a:t>VSCode</a:t>
            </a:r>
            <a:r>
              <a:rPr lang="en-US" sz="3200" dirty="0"/>
              <a:t> produce the test data?  Pretty cool, eh?</a:t>
            </a:r>
          </a:p>
          <a:p>
            <a:pPr marL="0" indent="0">
              <a:buNone/>
            </a:pPr>
            <a:r>
              <a:rPr lang="en-US" sz="3200" dirty="0"/>
              <a:t>And then posting data directly into the spreadsheet.</a:t>
            </a:r>
          </a:p>
          <a:p>
            <a:pPr marL="0" indent="0">
              <a:buNone/>
            </a:pPr>
            <a:endParaRPr lang="en-US" sz="3200" dirty="0"/>
          </a:p>
          <a:p>
            <a:pPr marL="0" indent="0">
              <a:buNone/>
            </a:pPr>
            <a:r>
              <a:rPr lang="en-US" sz="3200" dirty="0"/>
              <a:t>Did you get </a:t>
            </a:r>
            <a:r>
              <a:rPr lang="en-US" sz="3200" dirty="0" err="1"/>
              <a:t>VSCode</a:t>
            </a:r>
            <a:r>
              <a:rPr lang="en-US" sz="3200" dirty="0"/>
              <a:t> to put the bar chart into it?</a:t>
            </a:r>
          </a:p>
          <a:p>
            <a:pPr marL="0" indent="0">
              <a:buNone/>
            </a:pPr>
            <a:endParaRPr lang="en-US" sz="3200" dirty="0"/>
          </a:p>
          <a:p>
            <a:pPr marL="0" indent="0">
              <a:buNone/>
            </a:pPr>
            <a:r>
              <a:rPr lang="en-US" sz="3200" dirty="0"/>
              <a:t>When I first did this my mind exploded with all the things I could do.</a:t>
            </a:r>
          </a:p>
          <a:p>
            <a:pPr marL="0" indent="0">
              <a:buNone/>
            </a:pPr>
            <a:endParaRPr lang="en-US" sz="3200" dirty="0"/>
          </a:p>
          <a:p>
            <a:pPr marL="0" marR="0">
              <a:spcBef>
                <a:spcPts val="0"/>
              </a:spcBef>
              <a:spcAft>
                <a:spcPts val="0"/>
              </a:spcAft>
            </a:pPr>
            <a:r>
              <a:rPr lang="en-US" sz="1400" dirty="0">
                <a:solidFill>
                  <a:srgbClr val="111111"/>
                </a:solidFill>
                <a:highlight>
                  <a:srgbClr val="FFFFFF"/>
                </a:highlight>
                <a:latin typeface="Arial" panose="020B0604020202020204" pitchFamily="34" charset="0"/>
              </a:rPr>
              <a:t>So how many copies of ER Win did we have?  Did you find the one labelled </a:t>
            </a:r>
            <a:r>
              <a:rPr lang="en-US" sz="1400" dirty="0" err="1">
                <a:solidFill>
                  <a:srgbClr val="111111"/>
                </a:solidFill>
                <a:highlight>
                  <a:srgbClr val="FFFFFF"/>
                </a:highlight>
                <a:latin typeface="Arial" panose="020B0604020202020204" pitchFamily="34" charset="0"/>
              </a:rPr>
              <a:t>CA_ERWin</a:t>
            </a:r>
            <a:r>
              <a:rPr lang="en-US" sz="1400" dirty="0">
                <a:solidFill>
                  <a:srgbClr val="111111"/>
                </a:solidFill>
                <a:highlight>
                  <a:srgbClr val="FFFFFF"/>
                </a:highlight>
                <a:latin typeface="Arial" panose="020B0604020202020204" pitchFamily="34" charset="0"/>
              </a:rPr>
              <a:t>?</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Computer Associates bought </a:t>
            </a:r>
            <a:r>
              <a:rPr lang="en-US" sz="1400" dirty="0" err="1">
                <a:solidFill>
                  <a:srgbClr val="111111"/>
                </a:solidFill>
                <a:highlight>
                  <a:srgbClr val="FFFFFF"/>
                </a:highlight>
                <a:latin typeface="Arial" panose="020B0604020202020204" pitchFamily="34" charset="0"/>
              </a:rPr>
              <a:t>ERWin</a:t>
            </a:r>
            <a:r>
              <a:rPr lang="en-US" sz="1400" dirty="0">
                <a:solidFill>
                  <a:srgbClr val="111111"/>
                </a:solidFill>
                <a:highlight>
                  <a:srgbClr val="FFFFFF"/>
                </a:highlight>
                <a:latin typeface="Arial" panose="020B0604020202020204" pitchFamily="34" charset="0"/>
              </a:rPr>
              <a:t> and re-branded the software with their name on it.</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This was a good and a real example of what I mean about the need to clean up the data.</a:t>
            </a:r>
          </a:p>
          <a:p>
            <a:pPr marL="0" marR="0">
              <a:spcBef>
                <a:spcPts val="0"/>
              </a:spcBef>
              <a:spcAft>
                <a:spcPts val="0"/>
              </a:spcAft>
            </a:pPr>
            <a:endParaRPr lang="en-US" sz="1400" dirty="0">
              <a:solidFill>
                <a:srgbClr val="111111"/>
              </a:solidFill>
              <a:highlight>
                <a:srgbClr val="FFFFFF"/>
              </a:highlight>
              <a:latin typeface="Arial" panose="020B0604020202020204" pitchFamily="34" charset="0"/>
            </a:endParaRPr>
          </a:p>
          <a:p>
            <a:pPr marL="0" marR="0">
              <a:spcBef>
                <a:spcPts val="0"/>
              </a:spcBef>
              <a:spcAft>
                <a:spcPts val="0"/>
              </a:spcAft>
            </a:pPr>
            <a:r>
              <a:rPr lang="en-US" sz="1400" dirty="0">
                <a:solidFill>
                  <a:srgbClr val="111111"/>
                </a:solidFill>
                <a:highlight>
                  <a:srgbClr val="FFFFFF"/>
                </a:highlight>
                <a:latin typeface="Arial" panose="020B0604020202020204" pitchFamily="34" charset="0"/>
              </a:rPr>
              <a:t>When I first started working with that dataset, I had 1.4million </a:t>
            </a:r>
            <a:r>
              <a:rPr lang="en-US" sz="1400" dirty="0" err="1">
                <a:solidFill>
                  <a:srgbClr val="111111"/>
                </a:solidFill>
                <a:highlight>
                  <a:srgbClr val="FFFFFF"/>
                </a:highlight>
                <a:latin typeface="Arial" panose="020B0604020202020204" pitchFamily="34" charset="0"/>
              </a:rPr>
              <a:t>reords</a:t>
            </a:r>
            <a:r>
              <a:rPr lang="en-US" sz="1400" dirty="0">
                <a:solidFill>
                  <a:srgbClr val="111111"/>
                </a:solidFill>
                <a:highlight>
                  <a:srgbClr val="FFFFFF"/>
                </a:highlight>
                <a:latin typeface="Arial" panose="020B0604020202020204" pitchFamily="34" charset="0"/>
              </a:rPr>
              <a:t>, which was too big for Excel</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So, First, I had to write a program to count up the numbers of each kinds of software before I could put it into Excel to analyze it.</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It made it easier to count if all of the software was sorted together, so I first sorted it, then counted it.</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I didn’t do that to you.</a:t>
            </a:r>
          </a:p>
          <a:p>
            <a:pPr marL="0" marR="0">
              <a:spcBef>
                <a:spcPts val="0"/>
              </a:spcBef>
              <a:spcAft>
                <a:spcPts val="0"/>
              </a:spcAft>
            </a:pPr>
            <a:endParaRPr lang="en-US" sz="1400" dirty="0">
              <a:solidFill>
                <a:srgbClr val="111111"/>
              </a:solidFill>
              <a:highlight>
                <a:srgbClr val="FFFFFF"/>
              </a:highlight>
              <a:latin typeface="Arial" panose="020B0604020202020204" pitchFamily="34" charset="0"/>
            </a:endParaRPr>
          </a:p>
          <a:p>
            <a:pPr marL="0" marR="0">
              <a:spcBef>
                <a:spcPts val="0"/>
              </a:spcBef>
              <a:spcAft>
                <a:spcPts val="0"/>
              </a:spcAft>
            </a:pPr>
            <a:r>
              <a:rPr lang="en-US" sz="1400" dirty="0">
                <a:solidFill>
                  <a:srgbClr val="111111"/>
                </a:solidFill>
                <a:highlight>
                  <a:srgbClr val="FFFFFF"/>
                </a:highlight>
                <a:latin typeface="Arial" panose="020B0604020202020204" pitchFamily="34" charset="0"/>
              </a:rPr>
              <a:t>There are people who are dealing with really huge datasets, like all of the phone calls made across the United States.</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Clearly, that isn’t going to fit into an Excel spreadsheet.  In those cases you’d have to write some code to consolidate</a:t>
            </a:r>
          </a:p>
          <a:p>
            <a:pPr marL="0" marR="0">
              <a:spcBef>
                <a:spcPts val="0"/>
              </a:spcBef>
              <a:spcAft>
                <a:spcPts val="0"/>
              </a:spcAft>
            </a:pPr>
            <a:r>
              <a:rPr lang="en-US" sz="1400" dirty="0">
                <a:solidFill>
                  <a:srgbClr val="111111"/>
                </a:solidFill>
                <a:highlight>
                  <a:srgbClr val="FFFFFF"/>
                </a:highlight>
                <a:latin typeface="Arial" panose="020B0604020202020204" pitchFamily="34" charset="0"/>
              </a:rPr>
              <a:t>the data to a manageable form.  </a:t>
            </a:r>
          </a:p>
          <a:p>
            <a:pPr marL="0" marR="0">
              <a:spcBef>
                <a:spcPts val="0"/>
              </a:spcBef>
              <a:spcAft>
                <a:spcPts val="0"/>
              </a:spcAft>
            </a:pPr>
            <a:endParaRPr lang="en-US" sz="1400" dirty="0">
              <a:solidFill>
                <a:srgbClr val="111111"/>
              </a:solidFill>
              <a:highlight>
                <a:srgbClr val="FFFFFF"/>
              </a:highlight>
              <a:latin typeface="Arial" panose="020B0604020202020204" pitchFamily="34" charset="0"/>
            </a:endParaRPr>
          </a:p>
          <a:p>
            <a:pPr marL="0" marR="0">
              <a:spcBef>
                <a:spcPts val="0"/>
              </a:spcBef>
              <a:spcAft>
                <a:spcPts val="0"/>
              </a:spcAft>
            </a:pPr>
            <a:endParaRPr lang="en-US" sz="1400" dirty="0">
              <a:solidFill>
                <a:srgbClr val="111111"/>
              </a:solidFill>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609438-DE9F-4EB9-9243-AB1FE5010A57}" type="slidenum">
              <a:rPr lang="en-US" smtClean="0"/>
              <a:t>1</a:t>
            </a:fld>
            <a:endParaRPr lang="en-US"/>
          </a:p>
        </p:txBody>
      </p:sp>
    </p:spTree>
    <p:extLst>
      <p:ext uri="{BB962C8B-B14F-4D97-AF65-F5344CB8AC3E}">
        <p14:creationId xmlns:p14="http://schemas.microsoft.com/office/powerpoint/2010/main" val="2879295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Grouped Bar Charts, in this case, grouped column charts to be more accurate, can display a lot of information but can also hide trends.  Apparently Asians generally have higher household incomes, but it drops off precipitously after 65.  It’s hard to see this, but white households do better in these age groups.  I have no idea why, the point is that it is difficult to spot trends among the same age groups but different races.</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10</a:t>
            </a:fld>
            <a:endParaRPr lang="en-US"/>
          </a:p>
        </p:txBody>
      </p:sp>
    </p:spTree>
    <p:extLst>
      <p:ext uri="{BB962C8B-B14F-4D97-AF65-F5344CB8AC3E}">
        <p14:creationId xmlns:p14="http://schemas.microsoft.com/office/powerpoint/2010/main" val="57773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form of the bar chart is the Stacked Bar Chart.  In this slide, the stacked bar chart is used to good effect to represent the same information but in a much clearer way.</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11</a:t>
            </a:fld>
            <a:endParaRPr lang="en-US"/>
          </a:p>
        </p:txBody>
      </p:sp>
    </p:spTree>
    <p:extLst>
      <p:ext uri="{BB962C8B-B14F-4D97-AF65-F5344CB8AC3E}">
        <p14:creationId xmlns:p14="http://schemas.microsoft.com/office/powerpoint/2010/main" val="319431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category of bar graph is the 100% stacked bar charts.  In this case, the graphs describe how the entire market is divided among five companies.  It’s useful when one wants to express how as one entity changes, others are affected, but it can be difficult to tell the relative percentages of change, for instance, it’s hard to tell how Company C did.   Similarly, How did Company D do between 2015 and 2016?  The fact that Company E declined during this period makes it difficult to compare the performance of other companies.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12</a:t>
            </a:fld>
            <a:endParaRPr lang="en-US"/>
          </a:p>
        </p:txBody>
      </p:sp>
    </p:spTree>
    <p:extLst>
      <p:ext uri="{BB962C8B-B14F-4D97-AF65-F5344CB8AC3E}">
        <p14:creationId xmlns:p14="http://schemas.microsoft.com/office/powerpoint/2010/main" val="82100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one of my favorite kinds of a horizontal histogram called a population pyramid.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it’s a histogram.  It shows volume, and there are no spaces in between the bars.</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13</a:t>
            </a:fld>
            <a:endParaRPr lang="en-US"/>
          </a:p>
        </p:txBody>
      </p:sp>
    </p:spTree>
    <p:extLst>
      <p:ext uri="{BB962C8B-B14F-4D97-AF65-F5344CB8AC3E}">
        <p14:creationId xmlns:p14="http://schemas.microsoft.com/office/powerpoint/2010/main" val="1816265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3D bar or column charts are not recommended.  First, it’s hard to look at these and figure out precisely what the values are and second the additional cognitive load is greater, yet with no return on </a:t>
            </a:r>
            <a:r>
              <a:rPr lang="en-US"/>
              <a:t>the investment.</a:t>
            </a: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14</a:t>
            </a:fld>
            <a:endParaRPr lang="en-US"/>
          </a:p>
        </p:txBody>
      </p:sp>
    </p:spTree>
    <p:extLst>
      <p:ext uri="{BB962C8B-B14F-4D97-AF65-F5344CB8AC3E}">
        <p14:creationId xmlns:p14="http://schemas.microsoft.com/office/powerpoint/2010/main" val="1064967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85C7B"/>
                </a:solidFill>
                <a:effectLst/>
                <a:highlight>
                  <a:srgbClr val="FFFFFF"/>
                </a:highlight>
                <a:latin typeface="Manrope"/>
              </a:rPr>
              <a:t>A histogram shows the counts of values in each range, while a density plot shows the proportion of values in each range.</a:t>
            </a:r>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15</a:t>
            </a:fld>
            <a:endParaRPr lang="en-US"/>
          </a:p>
        </p:txBody>
      </p:sp>
    </p:spTree>
    <p:extLst>
      <p:ext uri="{BB962C8B-B14F-4D97-AF65-F5344CB8AC3E}">
        <p14:creationId xmlns:p14="http://schemas.microsoft.com/office/powerpoint/2010/main" val="61170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85C7B"/>
                </a:solidFill>
                <a:effectLst/>
                <a:highlight>
                  <a:srgbClr val="FFFFFF"/>
                </a:highlight>
                <a:latin typeface="Manrope"/>
              </a:rPr>
              <a:t>A histogram shows the counts of values in each range, while a density plot shows the proportion of values in each range.</a:t>
            </a:r>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16</a:t>
            </a:fld>
            <a:endParaRPr lang="en-US"/>
          </a:p>
        </p:txBody>
      </p:sp>
    </p:spTree>
    <p:extLst>
      <p:ext uri="{BB962C8B-B14F-4D97-AF65-F5344CB8AC3E}">
        <p14:creationId xmlns:p14="http://schemas.microsoft.com/office/powerpoint/2010/main" val="4240740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excellent diagram from Claus</a:t>
            </a:r>
          </a:p>
          <a:p>
            <a:r>
              <a:rPr lang="en-US" dirty="0"/>
              <a:t>Wilke, of UT Austin showing the </a:t>
            </a:r>
          </a:p>
          <a:p>
            <a:r>
              <a:rPr lang="en-US" dirty="0"/>
              <a:t>Relationship between essentially a Normal</a:t>
            </a:r>
          </a:p>
          <a:p>
            <a:r>
              <a:rPr lang="en-US" dirty="0"/>
              <a:t>Distribution and its Cumulative Density</a:t>
            </a:r>
          </a:p>
          <a:p>
            <a:r>
              <a:rPr lang="en-US" dirty="0"/>
              <a:t>Plot</a:t>
            </a:r>
          </a:p>
          <a:p>
            <a:endParaRPr lang="en-US" dirty="0"/>
          </a:p>
          <a:p>
            <a:r>
              <a:rPr lang="en-US" dirty="0"/>
              <a:t>AI Researchers will recognize the lower plot</a:t>
            </a:r>
          </a:p>
          <a:p>
            <a:r>
              <a:rPr lang="en-US" dirty="0"/>
              <a:t>As the Logistic Curve, also known as </a:t>
            </a:r>
          </a:p>
          <a:p>
            <a:r>
              <a:rPr lang="en-US" dirty="0"/>
              <a:t>SoftMax.  This curve is used as an activation</a:t>
            </a:r>
          </a:p>
          <a:p>
            <a:r>
              <a:rPr lang="en-US" dirty="0"/>
              <a:t>Function in AI systems.</a:t>
            </a:r>
          </a:p>
          <a:p>
            <a:endParaRPr lang="en-US" dirty="0"/>
          </a:p>
          <a:p>
            <a:r>
              <a:rPr lang="en-US" dirty="0"/>
              <a:t>The way it works in AI is things that are less</a:t>
            </a:r>
          </a:p>
          <a:p>
            <a:r>
              <a:rPr lang="en-US" dirty="0"/>
              <a:t>Than half are rounded down to zero </a:t>
            </a:r>
          </a:p>
          <a:p>
            <a:r>
              <a:rPr lang="en-US" dirty="0"/>
              <a:t>And the neuron doesn’t fire.  If it’s above half</a:t>
            </a:r>
          </a:p>
          <a:p>
            <a:r>
              <a:rPr lang="en-US" dirty="0"/>
              <a:t>Then the neuron fires.</a:t>
            </a:r>
          </a:p>
          <a:p>
            <a:endParaRPr lang="en-US" dirty="0"/>
          </a:p>
          <a:p>
            <a:r>
              <a:rPr lang="en-US" dirty="0"/>
              <a:t>This is what a sigmoid looks like.</a:t>
            </a:r>
          </a:p>
          <a:p>
            <a:r>
              <a:rPr lang="en-US" dirty="0"/>
              <a:t>You’re compiling statistics to </a:t>
            </a:r>
            <a:r>
              <a:rPr lang="en-US"/>
              <a:t>represent Logits</a:t>
            </a: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17</a:t>
            </a:fld>
            <a:endParaRPr lang="en-US"/>
          </a:p>
        </p:txBody>
      </p:sp>
    </p:spTree>
    <p:extLst>
      <p:ext uri="{BB962C8B-B14F-4D97-AF65-F5344CB8AC3E}">
        <p14:creationId xmlns:p14="http://schemas.microsoft.com/office/powerpoint/2010/main" val="427957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0" i="0" dirty="0">
                <a:solidFill>
                  <a:srgbClr val="333333"/>
                </a:solidFill>
                <a:effectLst/>
                <a:highlight>
                  <a:srgbClr val="FFFFFF"/>
                </a:highlight>
                <a:latin typeface="Helvetica Neue"/>
              </a:rPr>
              <a:t> solid line here is not a regression line but indicates the points where </a:t>
            </a:r>
            <a:r>
              <a:rPr lang="en-US" b="0" i="1" dirty="0">
                <a:solidFill>
                  <a:srgbClr val="333333"/>
                </a:solidFill>
                <a:effectLst/>
                <a:highlight>
                  <a:srgbClr val="FFFFFF"/>
                </a:highlight>
                <a:latin typeface="Helvetica Neue"/>
              </a:rPr>
              <a:t>x</a:t>
            </a:r>
            <a:r>
              <a:rPr lang="en-US" b="0" i="0" dirty="0">
                <a:solidFill>
                  <a:srgbClr val="333333"/>
                </a:solidFill>
                <a:effectLst/>
                <a:highlight>
                  <a:srgbClr val="FFFFFF"/>
                </a:highlight>
                <a:latin typeface="Helvetica Neue"/>
              </a:rPr>
              <a:t> equals </a:t>
            </a:r>
            <a:r>
              <a:rPr lang="en-US" b="0" i="1" dirty="0">
                <a:solidFill>
                  <a:srgbClr val="333333"/>
                </a:solidFill>
                <a:effectLst/>
                <a:highlight>
                  <a:srgbClr val="FFFFFF"/>
                </a:highlight>
                <a:latin typeface="Helvetica Neue"/>
              </a:rPr>
              <a:t>y</a:t>
            </a:r>
            <a:r>
              <a:rPr lang="en-US" b="0" i="0" dirty="0">
                <a:solidFill>
                  <a:srgbClr val="333333"/>
                </a:solidFill>
                <a:effectLst/>
                <a:highlight>
                  <a:srgbClr val="FFFFFF"/>
                </a:highlight>
                <a:latin typeface="Helvetica Neue"/>
              </a:rPr>
              <a:t>, i.e., where the observed values equal the theoretical ones. To the extent that points fall onto that line, the data follow the assumed distribution (here, normal). We see that the student grades follow mostly a normal distribution, with a few deviations at the bottom and at the top (a few students performed worse than expected on either end). </a:t>
            </a:r>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18</a:t>
            </a:fld>
            <a:endParaRPr lang="en-US"/>
          </a:p>
        </p:txBody>
      </p:sp>
    </p:spTree>
    <p:extLst>
      <p:ext uri="{BB962C8B-B14F-4D97-AF65-F5344CB8AC3E}">
        <p14:creationId xmlns:p14="http://schemas.microsoft.com/office/powerpoint/2010/main" val="449971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Diagrams made of bars, regardless of orientation, are order dependent.  This makes me think about all of those scatter diagrams I’ve seen and wonder if there hadn’t been some way of making them line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Would one of those dimensionality reduction ML algorithms do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19</a:t>
            </a:fld>
            <a:endParaRPr lang="en-US"/>
          </a:p>
        </p:txBody>
      </p:sp>
    </p:spTree>
    <p:extLst>
      <p:ext uri="{BB962C8B-B14F-4D97-AF65-F5344CB8AC3E}">
        <p14:creationId xmlns:p14="http://schemas.microsoft.com/office/powerpoint/2010/main" val="67022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class we began talking about charts that show amounts.</a:t>
            </a:r>
          </a:p>
          <a:p>
            <a:r>
              <a:rPr lang="en-US" dirty="0"/>
              <a:t>This time we’re going to continue that discussion and talk about graphics that show amounts</a:t>
            </a:r>
          </a:p>
          <a:p>
            <a:r>
              <a:rPr lang="en-US" dirty="0"/>
              <a:t>Using Cartesian coordinates:</a:t>
            </a:r>
          </a:p>
        </p:txBody>
      </p:sp>
      <p:sp>
        <p:nvSpPr>
          <p:cNvPr id="4" name="Slide Number Placeholder 3"/>
          <p:cNvSpPr>
            <a:spLocks noGrp="1"/>
          </p:cNvSpPr>
          <p:nvPr>
            <p:ph type="sldNum" sz="quarter" idx="5"/>
          </p:nvPr>
        </p:nvSpPr>
        <p:spPr/>
        <p:txBody>
          <a:bodyPr/>
          <a:lstStyle/>
          <a:p>
            <a:fld id="{31609438-DE9F-4EB9-9243-AB1FE5010A57}" type="slidenum">
              <a:rPr lang="en-US" smtClean="0"/>
              <a:t>2</a:t>
            </a:fld>
            <a:endParaRPr lang="en-US"/>
          </a:p>
        </p:txBody>
      </p:sp>
    </p:spTree>
    <p:extLst>
      <p:ext uri="{BB962C8B-B14F-4D97-AF65-F5344CB8AC3E}">
        <p14:creationId xmlns:p14="http://schemas.microsoft.com/office/powerpoint/2010/main" val="954816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in these diagrams how the Dot Plot eliminated the first 50 years of life to concentrate the viewer’s attention on the differences in lifespan.  Compare this to the bar chart to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the 50 years took up a lot of space but offered little information.  Contrast this to the graph of entertainers we saw in Class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20</a:t>
            </a:fld>
            <a:endParaRPr lang="en-US"/>
          </a:p>
        </p:txBody>
      </p:sp>
    </p:spTree>
    <p:extLst>
      <p:ext uri="{BB962C8B-B14F-4D97-AF65-F5344CB8AC3E}">
        <p14:creationId xmlns:p14="http://schemas.microsoft.com/office/powerpoint/2010/main" val="900731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Uncertainty</a:t>
            </a:r>
          </a:p>
        </p:txBody>
      </p:sp>
      <p:sp>
        <p:nvSpPr>
          <p:cNvPr id="4" name="Slide Number Placeholder 3"/>
          <p:cNvSpPr>
            <a:spLocks noGrp="1"/>
          </p:cNvSpPr>
          <p:nvPr>
            <p:ph type="sldNum" sz="quarter" idx="5"/>
          </p:nvPr>
        </p:nvSpPr>
        <p:spPr/>
        <p:txBody>
          <a:bodyPr/>
          <a:lstStyle/>
          <a:p>
            <a:fld id="{31609438-DE9F-4EB9-9243-AB1FE5010A57}" type="slidenum">
              <a:rPr lang="en-US" smtClean="0"/>
              <a:t>21</a:t>
            </a:fld>
            <a:endParaRPr lang="en-US"/>
          </a:p>
        </p:txBody>
      </p:sp>
    </p:spTree>
    <p:extLst>
      <p:ext uri="{BB962C8B-B14F-4D97-AF65-F5344CB8AC3E}">
        <p14:creationId xmlns:p14="http://schemas.microsoft.com/office/powerpoint/2010/main" val="2719462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Diagrams made of bars, regardless of orientation, are order dependent.  This makes me think about all of those scatter diagrams I’ve seen and wonder if there hadn’t been some way of making them line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Would one of those dimensionality reduction ML algorithms do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22</a:t>
            </a:fld>
            <a:endParaRPr lang="en-US"/>
          </a:p>
        </p:txBody>
      </p:sp>
    </p:spTree>
    <p:extLst>
      <p:ext uri="{BB962C8B-B14F-4D97-AF65-F5344CB8AC3E}">
        <p14:creationId xmlns:p14="http://schemas.microsoft.com/office/powerpoint/2010/main" val="1918875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23</a:t>
            </a:fld>
            <a:endParaRPr lang="en-US"/>
          </a:p>
        </p:txBody>
      </p:sp>
    </p:spTree>
    <p:extLst>
      <p:ext uri="{BB962C8B-B14F-4D97-AF65-F5344CB8AC3E}">
        <p14:creationId xmlns:p14="http://schemas.microsoft.com/office/powerpoint/2010/main" val="314875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Histograms vs Bar Charts</a:t>
            </a:r>
          </a:p>
          <a:p>
            <a:r>
              <a:rPr lang="en-US" dirty="0"/>
              <a:t>I feel a little silly teaching this:</a:t>
            </a:r>
          </a:p>
          <a:p>
            <a:r>
              <a:rPr lang="en-US" dirty="0"/>
              <a:t>Here is a bar chart, but it turns out there are some things that you probably didn’t know.</a:t>
            </a:r>
          </a:p>
          <a:p>
            <a:r>
              <a:rPr lang="en-US" dirty="0"/>
              <a:t>Histograms display continuous data (no spaces)</a:t>
            </a:r>
          </a:p>
          <a:p>
            <a:r>
              <a:rPr lang="en-US" dirty="0"/>
              <a:t>Bar Charts display categories (Spaces)</a:t>
            </a:r>
          </a:p>
          <a:p>
            <a:r>
              <a:rPr lang="en-US" dirty="0"/>
              <a:t>One of the recommended books on the list for this course is “Fundamentals of Data Visualization” by Claus O Wilke.  Several times he has diagrams of bar charts when he should be showing a histogram or vice versa.  It’s an excellent book, with this one exception.  I wrote to him.  He’s a professor at the University of Texas at Austin and he just got incensed.  I provided references too.  Anyway, it’s a good book, but a bar chart has separate bars and a histogram doesn’t.  With a Histogram, the bars are joined together to demonstrate that nothing falls in the gaps.</a:t>
            </a:r>
          </a:p>
          <a:p>
            <a:endParaRPr lang="en-US" dirty="0"/>
          </a:p>
          <a:p>
            <a:r>
              <a:rPr lang="en-US" dirty="0"/>
              <a:t>That Corrected in parentheses means that the author made an error and I had to change the values somewhat.  I wrote to that author too.</a:t>
            </a:r>
          </a:p>
          <a:p>
            <a:endParaRPr lang="en-US" dirty="0"/>
          </a:p>
          <a:p>
            <a:r>
              <a:rPr lang="en-US" dirty="0"/>
              <a:t>Data clean up, what can I say?  Can’t do data visualization without it.</a:t>
            </a:r>
          </a:p>
          <a:p>
            <a:endParaRPr lang="en-US" dirty="0"/>
          </a:p>
          <a:p>
            <a:r>
              <a:rPr lang="en-US" dirty="0"/>
              <a:t>Note the zig zag line on the histogram, showing that the X Axis has been truncated.</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3</a:t>
            </a:fld>
            <a:endParaRPr lang="en-US"/>
          </a:p>
        </p:txBody>
      </p:sp>
    </p:spTree>
    <p:extLst>
      <p:ext uri="{BB962C8B-B14F-4D97-AF65-F5344CB8AC3E}">
        <p14:creationId xmlns:p14="http://schemas.microsoft.com/office/powerpoint/2010/main" val="3306792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 Charts are actually the horizontal bars, like the one on the left.  The one on the right is actually called a column chart, because it is made of columns.  Unlike Histograms, Bar charts are specifically for pre-defined categories.  They are not appropriate for continuous data because things would fall in the cracks.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4</a:t>
            </a:fld>
            <a:endParaRPr lang="en-US"/>
          </a:p>
        </p:txBody>
      </p:sp>
    </p:spTree>
    <p:extLst>
      <p:ext uri="{BB962C8B-B14F-4D97-AF65-F5344CB8AC3E}">
        <p14:creationId xmlns:p14="http://schemas.microsoft.com/office/powerpoint/2010/main" val="189979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see the column chart in a little more detail</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5</a:t>
            </a:fld>
            <a:endParaRPr lang="en-US"/>
          </a:p>
        </p:txBody>
      </p:sp>
    </p:spTree>
    <p:extLst>
      <p:ext uri="{BB962C8B-B14F-4D97-AF65-F5344CB8AC3E}">
        <p14:creationId xmlns:p14="http://schemas.microsoft.com/office/powerpoint/2010/main" val="796570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know they say, do as I say, not as I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one of mine.  You might recognize the data from last time’s homework.  I tried to show the relative proportion of software categories, but it was too big for a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thing you need to see is the slanted text.  Avoid this if at all possible.  I think I read that the cognitive load goes up 250% when people have to read sideways.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6</a:t>
            </a:fld>
            <a:endParaRPr lang="en-US"/>
          </a:p>
        </p:txBody>
      </p:sp>
    </p:spTree>
    <p:extLst>
      <p:ext uri="{BB962C8B-B14F-4D97-AF65-F5344CB8AC3E}">
        <p14:creationId xmlns:p14="http://schemas.microsoft.com/office/powerpoint/2010/main" val="93168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slight improvement, but still with a high cognitive load.</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7</a:t>
            </a:fld>
            <a:endParaRPr lang="en-US"/>
          </a:p>
        </p:txBody>
      </p:sp>
    </p:spTree>
    <p:extLst>
      <p:ext uri="{BB962C8B-B14F-4D97-AF65-F5344CB8AC3E}">
        <p14:creationId xmlns:p14="http://schemas.microsoft.com/office/powerpoint/2010/main" val="163222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actually change the chart type, by right clicking on the chart and selecting “Change Chart Type” and change it to bar chart, from Column Chart.</a:t>
            </a:r>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8</a:t>
            </a:fld>
            <a:endParaRPr lang="en-US"/>
          </a:p>
        </p:txBody>
      </p:sp>
    </p:spTree>
    <p:extLst>
      <p:ext uri="{BB962C8B-B14F-4D97-AF65-F5344CB8AC3E}">
        <p14:creationId xmlns:p14="http://schemas.microsoft.com/office/powerpoint/2010/main" val="179444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Diagrams made of bars, regardless of orientation, are order dependent.  This makes me think about all of those scatter diagrams I’ve seen and wonder if there hadn’t been some way of making them line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Would one of those dimensionality reduction ML algorithms do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609438-DE9F-4EB9-9243-AB1FE5010A57}" type="slidenum">
              <a:rPr lang="en-US" smtClean="0"/>
              <a:t>9</a:t>
            </a:fld>
            <a:endParaRPr lang="en-US"/>
          </a:p>
        </p:txBody>
      </p:sp>
    </p:spTree>
    <p:extLst>
      <p:ext uri="{BB962C8B-B14F-4D97-AF65-F5344CB8AC3E}">
        <p14:creationId xmlns:p14="http://schemas.microsoft.com/office/powerpoint/2010/main" val="231750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68AF-C74B-C3C9-DA71-3CFCC8EA7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8542A1-6C74-DCAD-0A26-D025CB5BC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E10D8-60CD-2024-CFF7-B7B2C27A900F}"/>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5" name="Footer Placeholder 4">
            <a:extLst>
              <a:ext uri="{FF2B5EF4-FFF2-40B4-BE49-F238E27FC236}">
                <a16:creationId xmlns:a16="http://schemas.microsoft.com/office/drawing/2014/main" id="{BAE10B67-8807-DEBF-EF62-556DA8DB4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54816-F962-E386-0635-98437296194E}"/>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312335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B615-F503-EC00-2BE3-38742EE13C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EEB43-35EB-8F0F-0033-1D1EED7CE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E1BEF-4319-C281-AA0D-F7F8D99DBA32}"/>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5" name="Footer Placeholder 4">
            <a:extLst>
              <a:ext uri="{FF2B5EF4-FFF2-40B4-BE49-F238E27FC236}">
                <a16:creationId xmlns:a16="http://schemas.microsoft.com/office/drawing/2014/main" id="{111A8166-362F-BA38-8F62-12085F0F4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0EEA3-13CA-43FF-8619-08D169F11B8C}"/>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270992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405BE-8B89-B416-41B3-171CA3F72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D1FCC-6AE5-2665-903C-443ED2656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39A28-65FB-2F98-4D2D-D7544FDF1082}"/>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5" name="Footer Placeholder 4">
            <a:extLst>
              <a:ext uri="{FF2B5EF4-FFF2-40B4-BE49-F238E27FC236}">
                <a16:creationId xmlns:a16="http://schemas.microsoft.com/office/drawing/2014/main" id="{11CB02F8-8B8A-7318-B0C3-3276DA85F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F62E-9AD1-0FFA-6BEB-9E55CA8EE707}"/>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290734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52B1-0887-B0D4-CC40-1F2740989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69B73-71AC-0E26-51CD-036808384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B0881-EC84-3E78-DE7D-0605C21E8AFC}"/>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5" name="Footer Placeholder 4">
            <a:extLst>
              <a:ext uri="{FF2B5EF4-FFF2-40B4-BE49-F238E27FC236}">
                <a16:creationId xmlns:a16="http://schemas.microsoft.com/office/drawing/2014/main" id="{9600FDD6-0862-A876-68C5-D6C4338B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D318A-56BA-86DD-28E2-61518219F9A5}"/>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327980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964-F617-5E24-FE59-C2DBD629B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22BF5-3E3D-3BC7-176D-62FF3C8400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EE784-8E89-91A5-B43B-B00379A36397}"/>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5" name="Footer Placeholder 4">
            <a:extLst>
              <a:ext uri="{FF2B5EF4-FFF2-40B4-BE49-F238E27FC236}">
                <a16:creationId xmlns:a16="http://schemas.microsoft.com/office/drawing/2014/main" id="{F67F041A-31E0-E00B-2A65-C0F9B2BC6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7DAEE-D3BD-D066-A866-BA1309AF777D}"/>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43335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4787-CFBD-7B25-F62B-0C6405B23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1CD56-6E69-6979-4864-16465C44F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D258FE-6A7D-8BAF-5620-9C7457001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4E226-B085-6D53-2585-9B7DF64E46E5}"/>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6" name="Footer Placeholder 5">
            <a:extLst>
              <a:ext uri="{FF2B5EF4-FFF2-40B4-BE49-F238E27FC236}">
                <a16:creationId xmlns:a16="http://schemas.microsoft.com/office/drawing/2014/main" id="{7D3463E0-634C-66B8-3239-959066FB4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FD4BF-A246-5CC2-AA0E-14B9E09F0B65}"/>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239596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FCD1-28F1-D178-CB0B-FCC302AD61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87821-D8B4-4A1E-CBAB-24B1D58F6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0C703-4099-51FA-8FB2-BD561A622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E20A6-0F61-D6E8-E839-A161580BD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E74A0-4F59-3059-960C-531AFBDBE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994993-69C0-DB95-C315-D4F76D52DAA1}"/>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8" name="Footer Placeholder 7">
            <a:extLst>
              <a:ext uri="{FF2B5EF4-FFF2-40B4-BE49-F238E27FC236}">
                <a16:creationId xmlns:a16="http://schemas.microsoft.com/office/drawing/2014/main" id="{A9FFD6A7-F258-E22E-0CF0-26F1600FD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2235CC-7CFA-999D-E95C-3E0F21F67DFA}"/>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75638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ADD4-06FA-3597-7C57-340346A332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88E90-CE13-8CD4-6BC4-A35FFF3B6671}"/>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4" name="Footer Placeholder 3">
            <a:extLst>
              <a:ext uri="{FF2B5EF4-FFF2-40B4-BE49-F238E27FC236}">
                <a16:creationId xmlns:a16="http://schemas.microsoft.com/office/drawing/2014/main" id="{6C5E9548-0FDF-702B-4477-5624D8739D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4B111E-F0BA-7610-7054-6DEBEF6159F0}"/>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223922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79D4B9-3249-B6C8-3C29-12E2B323AC2A}"/>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3" name="Footer Placeholder 2">
            <a:extLst>
              <a:ext uri="{FF2B5EF4-FFF2-40B4-BE49-F238E27FC236}">
                <a16:creationId xmlns:a16="http://schemas.microsoft.com/office/drawing/2014/main" id="{EB68168B-0ECE-19B9-E08F-09B485772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64F66-196F-9D82-C673-CDD0E00F0799}"/>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18495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B747-C211-1722-056A-07BFDD4DF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0A4D58-97EB-5566-9C11-1B57FE428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52FD8E-4303-CD09-B720-4161589C5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88E63-12F2-C3B8-CB1C-86C268FFE725}"/>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6" name="Footer Placeholder 5">
            <a:extLst>
              <a:ext uri="{FF2B5EF4-FFF2-40B4-BE49-F238E27FC236}">
                <a16:creationId xmlns:a16="http://schemas.microsoft.com/office/drawing/2014/main" id="{0DAF8DDD-3927-A28D-0D08-852CDDFCA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3A60C-30A5-B9A6-BB66-C263C29921B6}"/>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328751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D575-3DC8-708D-BE04-C6D917E29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DB2F28-384A-E104-783C-8B7040237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90D49-B123-8A9F-671D-6E2B3057C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BD805-1A50-F292-5A87-D9BF7BBEE7B7}"/>
              </a:ext>
            </a:extLst>
          </p:cNvPr>
          <p:cNvSpPr>
            <a:spLocks noGrp="1"/>
          </p:cNvSpPr>
          <p:nvPr>
            <p:ph type="dt" sz="half" idx="10"/>
          </p:nvPr>
        </p:nvSpPr>
        <p:spPr/>
        <p:txBody>
          <a:bodyPr/>
          <a:lstStyle/>
          <a:p>
            <a:fld id="{83A44DAD-8E27-450B-A09C-94250AA31933}" type="datetimeFigureOut">
              <a:rPr lang="en-US" smtClean="0"/>
              <a:t>2/16/2025</a:t>
            </a:fld>
            <a:endParaRPr lang="en-US"/>
          </a:p>
        </p:txBody>
      </p:sp>
      <p:sp>
        <p:nvSpPr>
          <p:cNvPr id="6" name="Footer Placeholder 5">
            <a:extLst>
              <a:ext uri="{FF2B5EF4-FFF2-40B4-BE49-F238E27FC236}">
                <a16:creationId xmlns:a16="http://schemas.microsoft.com/office/drawing/2014/main" id="{BC7E92E3-92C8-EE27-3886-E6C7AC576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F43CC-FE7E-FC47-2780-18194CDE714D}"/>
              </a:ext>
            </a:extLst>
          </p:cNvPr>
          <p:cNvSpPr>
            <a:spLocks noGrp="1"/>
          </p:cNvSpPr>
          <p:nvPr>
            <p:ph type="sldNum" sz="quarter" idx="12"/>
          </p:nvPr>
        </p:nvSpPr>
        <p:spPr/>
        <p:txBody>
          <a:bodyPr/>
          <a:lstStyle/>
          <a:p>
            <a:fld id="{D6046D2A-3F07-4AB3-8EA1-3AA5B2CB5547}" type="slidenum">
              <a:rPr lang="en-US" smtClean="0"/>
              <a:t>‹#›</a:t>
            </a:fld>
            <a:endParaRPr lang="en-US"/>
          </a:p>
        </p:txBody>
      </p:sp>
    </p:spTree>
    <p:extLst>
      <p:ext uri="{BB962C8B-B14F-4D97-AF65-F5344CB8AC3E}">
        <p14:creationId xmlns:p14="http://schemas.microsoft.com/office/powerpoint/2010/main" val="109798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721A4-4E2A-54E4-414B-E23650EF6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2EBD7D-9BA9-2774-0CD1-950E0DAD7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E6CFE-E770-DB71-6D7A-306996AC8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A44DAD-8E27-450B-A09C-94250AA31933}" type="datetimeFigureOut">
              <a:rPr lang="en-US" smtClean="0"/>
              <a:t>2/16/2025</a:t>
            </a:fld>
            <a:endParaRPr lang="en-US"/>
          </a:p>
        </p:txBody>
      </p:sp>
      <p:sp>
        <p:nvSpPr>
          <p:cNvPr id="5" name="Footer Placeholder 4">
            <a:extLst>
              <a:ext uri="{FF2B5EF4-FFF2-40B4-BE49-F238E27FC236}">
                <a16:creationId xmlns:a16="http://schemas.microsoft.com/office/drawing/2014/main" id="{8099BC0D-73DD-8184-FC4E-5E9606203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CDA883-772B-6A78-FD1F-BFEAC40F1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046D2A-3F07-4AB3-8EA1-3AA5B2CB5547}" type="slidenum">
              <a:rPr lang="en-US" smtClean="0"/>
              <a:t>‹#›</a:t>
            </a:fld>
            <a:endParaRPr lang="en-US"/>
          </a:p>
        </p:txBody>
      </p:sp>
    </p:spTree>
    <p:extLst>
      <p:ext uri="{BB962C8B-B14F-4D97-AF65-F5344CB8AC3E}">
        <p14:creationId xmlns:p14="http://schemas.microsoft.com/office/powerpoint/2010/main" val="3563060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cuemath.com/data/histogram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4D88-20A5-07C5-B2CB-E8A99738561B}"/>
              </a:ext>
            </a:extLst>
          </p:cNvPr>
          <p:cNvSpPr>
            <a:spLocks noGrp="1"/>
          </p:cNvSpPr>
          <p:nvPr>
            <p:ph type="ctrTitle"/>
          </p:nvPr>
        </p:nvSpPr>
        <p:spPr/>
        <p:txBody>
          <a:bodyPr/>
          <a:lstStyle/>
          <a:p>
            <a:r>
              <a:rPr lang="en-US" sz="7200" b="1" dirty="0">
                <a:solidFill>
                  <a:schemeClr val="bg1"/>
                </a:solidFill>
                <a:highlight>
                  <a:srgbClr val="FF00FF"/>
                </a:highlight>
              </a:rPr>
              <a:t>D</a:t>
            </a:r>
            <a:r>
              <a:rPr lang="en-US" dirty="0">
                <a:solidFill>
                  <a:schemeClr val="bg2">
                    <a:lumMod val="50000"/>
                  </a:schemeClr>
                </a:solidFill>
              </a:rPr>
              <a:t>ata </a:t>
            </a:r>
            <a:r>
              <a:rPr lang="en-US" sz="7200" dirty="0">
                <a:solidFill>
                  <a:schemeClr val="bg1"/>
                </a:solidFill>
                <a:highlight>
                  <a:srgbClr val="FF00FF"/>
                </a:highlight>
              </a:rPr>
              <a:t>V</a:t>
            </a:r>
            <a:r>
              <a:rPr lang="en-US" sz="7200" dirty="0">
                <a:solidFill>
                  <a:schemeClr val="bg2">
                    <a:lumMod val="50000"/>
                  </a:schemeClr>
                </a:solidFill>
              </a:rPr>
              <a:t>isualization</a:t>
            </a:r>
          </a:p>
        </p:txBody>
      </p:sp>
      <p:sp>
        <p:nvSpPr>
          <p:cNvPr id="3" name="Subtitle 2">
            <a:extLst>
              <a:ext uri="{FF2B5EF4-FFF2-40B4-BE49-F238E27FC236}">
                <a16:creationId xmlns:a16="http://schemas.microsoft.com/office/drawing/2014/main" id="{9BD46EF2-9AB8-8350-BE65-BE4C50B12BB5}"/>
              </a:ext>
            </a:extLst>
          </p:cNvPr>
          <p:cNvSpPr>
            <a:spLocks noGrp="1"/>
          </p:cNvSpPr>
          <p:nvPr>
            <p:ph type="subTitle" idx="1"/>
          </p:nvPr>
        </p:nvSpPr>
        <p:spPr/>
        <p:txBody>
          <a:bodyPr/>
          <a:lstStyle/>
          <a:p>
            <a:pPr marL="123825" marR="0">
              <a:spcBef>
                <a:spcPts val="0"/>
              </a:spcBef>
              <a:spcAft>
                <a:spcPts val="0"/>
              </a:spcAft>
            </a:pPr>
            <a:r>
              <a:rPr lang="en-US" sz="1800" dirty="0">
                <a:solidFill>
                  <a:schemeClr val="bg2">
                    <a:lumMod val="50000"/>
                  </a:schemeClr>
                </a:solidFill>
                <a:effectLst/>
                <a:highlight>
                  <a:srgbClr val="FFFFFF"/>
                </a:highlight>
                <a:latin typeface="Arial" panose="020B0604020202020204" pitchFamily="34" charset="0"/>
                <a:ea typeface="Times New Roman" panose="02020603050405020304" pitchFamily="18" charset="0"/>
              </a:rPr>
              <a:t>Class - 3</a:t>
            </a:r>
          </a:p>
          <a:p>
            <a:pPr marL="123825" marR="0">
              <a:spcBef>
                <a:spcPts val="0"/>
              </a:spcBef>
              <a:spcAft>
                <a:spcPts val="0"/>
              </a:spcAft>
            </a:pPr>
            <a:endParaRPr lang="en-US" sz="1800" b="1" dirty="0">
              <a:solidFill>
                <a:schemeClr val="bg2">
                  <a:lumMod val="50000"/>
                </a:schemeClr>
              </a:solidFill>
              <a:highlight>
                <a:srgbClr val="FFFFFF"/>
              </a:highlight>
              <a:latin typeface="Arial" panose="020B0604020202020204" pitchFamily="34" charset="0"/>
              <a:ea typeface="Times New Roman" panose="02020603050405020304" pitchFamily="18" charset="0"/>
            </a:endParaRPr>
          </a:p>
          <a:p>
            <a:pPr marL="123825" marR="0">
              <a:spcBef>
                <a:spcPts val="0"/>
              </a:spcBef>
              <a:spcAft>
                <a:spcPts val="0"/>
              </a:spcAft>
            </a:pPr>
            <a:endParaRPr lang="en-US" sz="1800" b="1" dirty="0">
              <a:solidFill>
                <a:schemeClr val="bg2">
                  <a:lumMod val="50000"/>
                </a:schemeClr>
              </a:solidFill>
              <a:effectLst/>
              <a:highlight>
                <a:srgbClr val="FFFFFF"/>
              </a:highlight>
              <a:latin typeface="Arial" panose="020B0604020202020204" pitchFamily="34" charset="0"/>
              <a:ea typeface="Times New Roman" panose="02020603050405020304" pitchFamily="18" charset="0"/>
            </a:endParaRPr>
          </a:p>
          <a:p>
            <a:pPr marL="123825" marR="0">
              <a:spcBef>
                <a:spcPts val="0"/>
              </a:spcBef>
              <a:spcAft>
                <a:spcPts val="0"/>
              </a:spcAft>
            </a:pPr>
            <a:endParaRPr lang="en-US" sz="1800" b="1" dirty="0">
              <a:solidFill>
                <a:schemeClr val="bg2">
                  <a:lumMod val="50000"/>
                </a:schemeClr>
              </a:solidFill>
              <a:highlight>
                <a:srgbClr val="FFFFFF"/>
              </a:highlight>
              <a:latin typeface="Arial" panose="020B0604020202020204" pitchFamily="34" charset="0"/>
              <a:ea typeface="Times New Roman" panose="02020603050405020304" pitchFamily="18" charset="0"/>
            </a:endParaRPr>
          </a:p>
          <a:p>
            <a:pPr marL="123825" marR="0">
              <a:spcBef>
                <a:spcPts val="0"/>
              </a:spcBef>
              <a:spcAft>
                <a:spcPts val="0"/>
              </a:spcAft>
            </a:pPr>
            <a:r>
              <a:rPr lang="en-US" sz="1800" b="1" dirty="0">
                <a:solidFill>
                  <a:schemeClr val="bg2">
                    <a:lumMod val="50000"/>
                  </a:schemeClr>
                </a:solidFill>
                <a:effectLst/>
                <a:highlight>
                  <a:srgbClr val="FFFFFF"/>
                </a:highlight>
                <a:latin typeface="Arial" panose="020B0604020202020204" pitchFamily="34" charset="0"/>
                <a:ea typeface="Times New Roman" panose="02020603050405020304" pitchFamily="18" charset="0"/>
              </a:rPr>
              <a:t>Instructor:</a:t>
            </a:r>
            <a:r>
              <a:rPr lang="en-US" sz="1800" dirty="0">
                <a:solidFill>
                  <a:schemeClr val="bg2">
                    <a:lumMod val="50000"/>
                  </a:schemeClr>
                </a:solidFill>
                <a:effectLst/>
                <a:highlight>
                  <a:srgbClr val="FFFFFF"/>
                </a:highlight>
                <a:latin typeface="Arial" panose="020B0604020202020204" pitchFamily="34" charset="0"/>
                <a:ea typeface="Times New Roman" panose="02020603050405020304" pitchFamily="18" charset="0"/>
              </a:rPr>
              <a:t> Patrick Stingley</a:t>
            </a:r>
            <a:endParaRPr lang="en-US" sz="1800" dirty="0">
              <a:solidFill>
                <a:schemeClr val="bg2">
                  <a:lumMod val="50000"/>
                </a:schemeClr>
              </a:solidFill>
              <a:effectLst/>
              <a:highlight>
                <a:srgbClr val="FFFFFF"/>
              </a:highlight>
              <a:latin typeface="Times New Roman" panose="02020603050405020304" pitchFamily="18" charset="0"/>
              <a:ea typeface="Times New Roman" panose="02020603050405020304" pitchFamily="18" charset="0"/>
            </a:endParaRPr>
          </a:p>
          <a:p>
            <a:pPr marL="123825" marR="0">
              <a:spcBef>
                <a:spcPts val="0"/>
              </a:spcBef>
              <a:spcAft>
                <a:spcPts val="0"/>
              </a:spcAft>
            </a:pPr>
            <a:r>
              <a:rPr lang="en-US" sz="1800" b="1" dirty="0">
                <a:solidFill>
                  <a:schemeClr val="bg2">
                    <a:lumMod val="50000"/>
                  </a:schemeClr>
                </a:solidFill>
                <a:effectLst/>
                <a:highlight>
                  <a:srgbClr val="FFFFFF"/>
                </a:highlight>
                <a:latin typeface="Arial" panose="020B0604020202020204" pitchFamily="34" charset="0"/>
                <a:ea typeface="Times New Roman" panose="02020603050405020304" pitchFamily="18" charset="0"/>
              </a:rPr>
              <a:t>Email:</a:t>
            </a:r>
            <a:r>
              <a:rPr lang="en-US" sz="1800" dirty="0">
                <a:solidFill>
                  <a:schemeClr val="bg2">
                    <a:lumMod val="50000"/>
                  </a:schemeClr>
                </a:solidFill>
                <a:effectLst/>
                <a:highlight>
                  <a:srgbClr val="FFFFFF"/>
                </a:highlight>
                <a:latin typeface="Arial" panose="020B0604020202020204" pitchFamily="34" charset="0"/>
                <a:ea typeface="Times New Roman" panose="02020603050405020304" pitchFamily="18" charset="0"/>
              </a:rPr>
              <a:t> Stingley@KSU.EDU</a:t>
            </a:r>
            <a:endParaRPr lang="en-US" sz="1800" dirty="0">
              <a:solidFill>
                <a:schemeClr val="bg2">
                  <a:lumMod val="50000"/>
                </a:schemeClr>
              </a:solidFill>
              <a:effectLst/>
              <a:highlight>
                <a:srgbClr val="FFFFFF"/>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8520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Grouped Bar Charts     </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3847079" cy="369332"/>
          </a:xfrm>
          <a:prstGeom prst="rect">
            <a:avLst/>
          </a:prstGeom>
          <a:noFill/>
        </p:spPr>
        <p:txBody>
          <a:bodyPr wrap="none" rtlCol="0">
            <a:spAutoFit/>
          </a:bodyPr>
          <a:lstStyle/>
          <a:p>
            <a:r>
              <a:rPr lang="en-US" dirty="0"/>
              <a:t>(Fundamentals of Data Visualization)</a:t>
            </a:r>
          </a:p>
        </p:txBody>
      </p:sp>
      <p:sp>
        <p:nvSpPr>
          <p:cNvPr id="3" name="AutoShape 2">
            <a:extLst>
              <a:ext uri="{FF2B5EF4-FFF2-40B4-BE49-F238E27FC236}">
                <a16:creationId xmlns:a16="http://schemas.microsoft.com/office/drawing/2014/main" id="{6231A25D-2E1D-BDD4-9F41-1540BC5DF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8F9AD74-63FF-BD3A-DE1E-5874C146AD9A}"/>
              </a:ext>
            </a:extLst>
          </p:cNvPr>
          <p:cNvPicPr>
            <a:picLocks noChangeAspect="1"/>
          </p:cNvPicPr>
          <p:nvPr/>
        </p:nvPicPr>
        <p:blipFill>
          <a:blip r:embed="rId3"/>
          <a:stretch>
            <a:fillRect/>
          </a:stretch>
        </p:blipFill>
        <p:spPr>
          <a:xfrm>
            <a:off x="1112704" y="1726017"/>
            <a:ext cx="9886894" cy="3953447"/>
          </a:xfrm>
          <a:prstGeom prst="rect">
            <a:avLst/>
          </a:prstGeom>
        </p:spPr>
      </p:pic>
      <p:sp>
        <p:nvSpPr>
          <p:cNvPr id="8" name="TextBox 7">
            <a:extLst>
              <a:ext uri="{FF2B5EF4-FFF2-40B4-BE49-F238E27FC236}">
                <a16:creationId xmlns:a16="http://schemas.microsoft.com/office/drawing/2014/main" id="{3BF9A33B-A639-9DEB-DA9A-970DD096BB74}"/>
              </a:ext>
            </a:extLst>
          </p:cNvPr>
          <p:cNvSpPr txBox="1"/>
          <p:nvPr/>
        </p:nvSpPr>
        <p:spPr>
          <a:xfrm>
            <a:off x="2137275" y="5849958"/>
            <a:ext cx="7236276" cy="369332"/>
          </a:xfrm>
          <a:prstGeom prst="rect">
            <a:avLst/>
          </a:prstGeom>
          <a:noFill/>
        </p:spPr>
        <p:txBody>
          <a:bodyPr wrap="none" rtlCol="0">
            <a:spAutoFit/>
          </a:bodyPr>
          <a:lstStyle/>
          <a:p>
            <a:r>
              <a:rPr lang="en-US" dirty="0"/>
              <a:t>2016 Median U.S. Annual household income versus age group and race </a:t>
            </a:r>
          </a:p>
        </p:txBody>
      </p:sp>
    </p:spTree>
    <p:extLst>
      <p:ext uri="{BB962C8B-B14F-4D97-AF65-F5344CB8AC3E}">
        <p14:creationId xmlns:p14="http://schemas.microsoft.com/office/powerpoint/2010/main" val="359351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Stacked Bar Charts     </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3847079" cy="369332"/>
          </a:xfrm>
          <a:prstGeom prst="rect">
            <a:avLst/>
          </a:prstGeom>
          <a:noFill/>
        </p:spPr>
        <p:txBody>
          <a:bodyPr wrap="none" rtlCol="0">
            <a:spAutoFit/>
          </a:bodyPr>
          <a:lstStyle/>
          <a:p>
            <a:r>
              <a:rPr lang="en-US" dirty="0"/>
              <a:t>(Fundamentals of Data Visualization)</a:t>
            </a:r>
          </a:p>
        </p:txBody>
      </p:sp>
      <p:sp>
        <p:nvSpPr>
          <p:cNvPr id="3" name="AutoShape 2">
            <a:extLst>
              <a:ext uri="{FF2B5EF4-FFF2-40B4-BE49-F238E27FC236}">
                <a16:creationId xmlns:a16="http://schemas.microsoft.com/office/drawing/2014/main" id="{6231A25D-2E1D-BDD4-9F41-1540BC5DF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3BF9A33B-A639-9DEB-DA9A-970DD096BB74}"/>
              </a:ext>
            </a:extLst>
          </p:cNvPr>
          <p:cNvSpPr txBox="1"/>
          <p:nvPr/>
        </p:nvSpPr>
        <p:spPr>
          <a:xfrm>
            <a:off x="3249978" y="5849958"/>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0BF58E-2AD0-1618-EF58-4F20C3865E2D}"/>
              </a:ext>
            </a:extLst>
          </p:cNvPr>
          <p:cNvSpPr txBox="1"/>
          <p:nvPr/>
        </p:nvSpPr>
        <p:spPr>
          <a:xfrm>
            <a:off x="347199" y="1553927"/>
            <a:ext cx="10575652" cy="400110"/>
          </a:xfrm>
          <a:prstGeom prst="rect">
            <a:avLst/>
          </a:prstGeom>
          <a:noFill/>
        </p:spPr>
        <p:txBody>
          <a:bodyPr wrap="none" rtlCol="0">
            <a:spAutoFit/>
          </a:bodyPr>
          <a:lstStyle/>
          <a:p>
            <a:r>
              <a:rPr lang="en-US" sz="2000" dirty="0"/>
              <a:t>Notice how a stacked bar chart can make the data more interpretable than a grouped bar chart</a:t>
            </a:r>
          </a:p>
        </p:txBody>
      </p:sp>
      <p:pic>
        <p:nvPicPr>
          <p:cNvPr id="5" name="Picture 4">
            <a:extLst>
              <a:ext uri="{FF2B5EF4-FFF2-40B4-BE49-F238E27FC236}">
                <a16:creationId xmlns:a16="http://schemas.microsoft.com/office/drawing/2014/main" id="{071B0823-2DB6-F2C1-54A9-6CD77508343F}"/>
              </a:ext>
            </a:extLst>
          </p:cNvPr>
          <p:cNvPicPr>
            <a:picLocks noChangeAspect="1"/>
          </p:cNvPicPr>
          <p:nvPr/>
        </p:nvPicPr>
        <p:blipFill>
          <a:blip r:embed="rId3"/>
          <a:stretch>
            <a:fillRect/>
          </a:stretch>
        </p:blipFill>
        <p:spPr>
          <a:xfrm>
            <a:off x="325224" y="2247640"/>
            <a:ext cx="5095076" cy="3787172"/>
          </a:xfrm>
          <a:prstGeom prst="rect">
            <a:avLst/>
          </a:prstGeom>
        </p:spPr>
      </p:pic>
      <p:pic>
        <p:nvPicPr>
          <p:cNvPr id="6" name="Picture 5">
            <a:extLst>
              <a:ext uri="{FF2B5EF4-FFF2-40B4-BE49-F238E27FC236}">
                <a16:creationId xmlns:a16="http://schemas.microsoft.com/office/drawing/2014/main" id="{0B90B9B9-F928-3BF8-2C0A-35939B19CFE9}"/>
              </a:ext>
            </a:extLst>
          </p:cNvPr>
          <p:cNvPicPr>
            <a:picLocks noChangeAspect="1"/>
          </p:cNvPicPr>
          <p:nvPr/>
        </p:nvPicPr>
        <p:blipFill>
          <a:blip r:embed="rId4"/>
          <a:stretch>
            <a:fillRect/>
          </a:stretch>
        </p:blipFill>
        <p:spPr>
          <a:xfrm>
            <a:off x="6279619" y="2307316"/>
            <a:ext cx="5487513" cy="3704992"/>
          </a:xfrm>
          <a:prstGeom prst="rect">
            <a:avLst/>
          </a:prstGeom>
        </p:spPr>
      </p:pic>
    </p:spTree>
    <p:extLst>
      <p:ext uri="{BB962C8B-B14F-4D97-AF65-F5344CB8AC3E}">
        <p14:creationId xmlns:p14="http://schemas.microsoft.com/office/powerpoint/2010/main" val="358985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100% Stacked Bar Charts     </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3847079" cy="369332"/>
          </a:xfrm>
          <a:prstGeom prst="rect">
            <a:avLst/>
          </a:prstGeom>
          <a:noFill/>
        </p:spPr>
        <p:txBody>
          <a:bodyPr wrap="none" rtlCol="0">
            <a:spAutoFit/>
          </a:bodyPr>
          <a:lstStyle/>
          <a:p>
            <a:r>
              <a:rPr lang="en-US" dirty="0"/>
              <a:t>(Fundamentals of Data Visualization)</a:t>
            </a:r>
          </a:p>
        </p:txBody>
      </p:sp>
      <p:sp>
        <p:nvSpPr>
          <p:cNvPr id="3" name="AutoShape 2">
            <a:extLst>
              <a:ext uri="{FF2B5EF4-FFF2-40B4-BE49-F238E27FC236}">
                <a16:creationId xmlns:a16="http://schemas.microsoft.com/office/drawing/2014/main" id="{6231A25D-2E1D-BDD4-9F41-1540BC5DF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3BF9A33B-A639-9DEB-DA9A-970DD096BB74}"/>
              </a:ext>
            </a:extLst>
          </p:cNvPr>
          <p:cNvSpPr txBox="1"/>
          <p:nvPr/>
        </p:nvSpPr>
        <p:spPr>
          <a:xfrm>
            <a:off x="3249978" y="5849958"/>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3C837DED-D14B-4D3A-CF86-852DDC183446}"/>
              </a:ext>
            </a:extLst>
          </p:cNvPr>
          <p:cNvPicPr>
            <a:picLocks noChangeAspect="1"/>
          </p:cNvPicPr>
          <p:nvPr/>
        </p:nvPicPr>
        <p:blipFill>
          <a:blip r:embed="rId3"/>
          <a:stretch>
            <a:fillRect/>
          </a:stretch>
        </p:blipFill>
        <p:spPr>
          <a:xfrm>
            <a:off x="2384900" y="1418016"/>
            <a:ext cx="7710521" cy="4801274"/>
          </a:xfrm>
          <a:prstGeom prst="rect">
            <a:avLst/>
          </a:prstGeom>
        </p:spPr>
      </p:pic>
    </p:spTree>
    <p:extLst>
      <p:ext uri="{BB962C8B-B14F-4D97-AF65-F5344CB8AC3E}">
        <p14:creationId xmlns:p14="http://schemas.microsoft.com/office/powerpoint/2010/main" val="426669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Horizontal Histogram – Population Pyramid</a:t>
            </a:r>
          </a:p>
        </p:txBody>
      </p:sp>
      <p:sp>
        <p:nvSpPr>
          <p:cNvPr id="14" name="TextBox 13">
            <a:extLst>
              <a:ext uri="{FF2B5EF4-FFF2-40B4-BE49-F238E27FC236}">
                <a16:creationId xmlns:a16="http://schemas.microsoft.com/office/drawing/2014/main" id="{618C52D2-DB1E-6232-C6E9-7AB5CB1430B7}"/>
              </a:ext>
            </a:extLst>
          </p:cNvPr>
          <p:cNvSpPr txBox="1"/>
          <p:nvPr/>
        </p:nvSpPr>
        <p:spPr>
          <a:xfrm>
            <a:off x="2622009" y="6389783"/>
            <a:ext cx="7020512" cy="369332"/>
          </a:xfrm>
          <a:prstGeom prst="rect">
            <a:avLst/>
          </a:prstGeom>
          <a:noFill/>
        </p:spPr>
        <p:txBody>
          <a:bodyPr wrap="none" rtlCol="0">
            <a:spAutoFit/>
          </a:bodyPr>
          <a:lstStyle/>
          <a:p>
            <a:r>
              <a:rPr lang="en-US" dirty="0"/>
              <a:t>https://populationeducation.org/u-s-population-pyramids-over-time/</a:t>
            </a:r>
          </a:p>
        </p:txBody>
      </p:sp>
      <p:pic>
        <p:nvPicPr>
          <p:cNvPr id="7" name="Picture 6">
            <a:extLst>
              <a:ext uri="{FF2B5EF4-FFF2-40B4-BE49-F238E27FC236}">
                <a16:creationId xmlns:a16="http://schemas.microsoft.com/office/drawing/2014/main" id="{D282036B-C33B-9C8B-A86D-64CF294C809C}"/>
              </a:ext>
            </a:extLst>
          </p:cNvPr>
          <p:cNvPicPr>
            <a:picLocks noChangeAspect="1"/>
          </p:cNvPicPr>
          <p:nvPr/>
        </p:nvPicPr>
        <p:blipFill>
          <a:blip r:embed="rId3"/>
          <a:stretch>
            <a:fillRect/>
          </a:stretch>
        </p:blipFill>
        <p:spPr>
          <a:xfrm>
            <a:off x="3130340" y="1348131"/>
            <a:ext cx="5684290" cy="5041652"/>
          </a:xfrm>
          <a:prstGeom prst="rect">
            <a:avLst/>
          </a:prstGeom>
        </p:spPr>
      </p:pic>
    </p:spTree>
    <p:extLst>
      <p:ext uri="{BB962C8B-B14F-4D97-AF65-F5344CB8AC3E}">
        <p14:creationId xmlns:p14="http://schemas.microsoft.com/office/powerpoint/2010/main" val="291286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3D Bar (Column) Charts     </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3847079" cy="369332"/>
          </a:xfrm>
          <a:prstGeom prst="rect">
            <a:avLst/>
          </a:prstGeom>
          <a:noFill/>
        </p:spPr>
        <p:txBody>
          <a:bodyPr wrap="none" rtlCol="0">
            <a:spAutoFit/>
          </a:bodyPr>
          <a:lstStyle/>
          <a:p>
            <a:r>
              <a:rPr lang="en-US" dirty="0"/>
              <a:t>(Fundamentals of Data Visualization)</a:t>
            </a:r>
          </a:p>
        </p:txBody>
      </p:sp>
      <p:sp>
        <p:nvSpPr>
          <p:cNvPr id="3" name="AutoShape 2">
            <a:extLst>
              <a:ext uri="{FF2B5EF4-FFF2-40B4-BE49-F238E27FC236}">
                <a16:creationId xmlns:a16="http://schemas.microsoft.com/office/drawing/2014/main" id="{6231A25D-2E1D-BDD4-9F41-1540BC5DF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3BF9A33B-A639-9DEB-DA9A-970DD096BB74}"/>
              </a:ext>
            </a:extLst>
          </p:cNvPr>
          <p:cNvSpPr txBox="1"/>
          <p:nvPr/>
        </p:nvSpPr>
        <p:spPr>
          <a:xfrm>
            <a:off x="3249978" y="5849958"/>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41A3426A-CAA2-51EC-CE60-4068693118BA}"/>
              </a:ext>
            </a:extLst>
          </p:cNvPr>
          <p:cNvPicPr>
            <a:picLocks noChangeAspect="1"/>
          </p:cNvPicPr>
          <p:nvPr/>
        </p:nvPicPr>
        <p:blipFill>
          <a:blip r:embed="rId3"/>
          <a:stretch>
            <a:fillRect/>
          </a:stretch>
        </p:blipFill>
        <p:spPr>
          <a:xfrm>
            <a:off x="2752725" y="1685925"/>
            <a:ext cx="6686550" cy="3486150"/>
          </a:xfrm>
          <a:prstGeom prst="rect">
            <a:avLst/>
          </a:prstGeom>
        </p:spPr>
      </p:pic>
    </p:spTree>
    <p:extLst>
      <p:ext uri="{BB962C8B-B14F-4D97-AF65-F5344CB8AC3E}">
        <p14:creationId xmlns:p14="http://schemas.microsoft.com/office/powerpoint/2010/main" val="165825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Density Plot</a:t>
            </a:r>
          </a:p>
        </p:txBody>
      </p:sp>
      <p:pic>
        <p:nvPicPr>
          <p:cNvPr id="4" name="Picture 3">
            <a:extLst>
              <a:ext uri="{FF2B5EF4-FFF2-40B4-BE49-F238E27FC236}">
                <a16:creationId xmlns:a16="http://schemas.microsoft.com/office/drawing/2014/main" id="{2D6C6E7B-D65F-9358-2CAD-548EFC826C2A}"/>
              </a:ext>
            </a:extLst>
          </p:cNvPr>
          <p:cNvPicPr>
            <a:picLocks noChangeAspect="1"/>
          </p:cNvPicPr>
          <p:nvPr/>
        </p:nvPicPr>
        <p:blipFill>
          <a:blip r:embed="rId3"/>
          <a:stretch>
            <a:fillRect/>
          </a:stretch>
        </p:blipFill>
        <p:spPr>
          <a:xfrm>
            <a:off x="838200" y="1962150"/>
            <a:ext cx="10315575" cy="4000500"/>
          </a:xfrm>
          <a:prstGeom prst="rect">
            <a:avLst/>
          </a:prstGeom>
        </p:spPr>
      </p:pic>
      <p:sp>
        <p:nvSpPr>
          <p:cNvPr id="5" name="TextBox 4">
            <a:extLst>
              <a:ext uri="{FF2B5EF4-FFF2-40B4-BE49-F238E27FC236}">
                <a16:creationId xmlns:a16="http://schemas.microsoft.com/office/drawing/2014/main" id="{4067D2D5-A010-93CA-41F2-0C27FFEB9BEA}"/>
              </a:ext>
            </a:extLst>
          </p:cNvPr>
          <p:cNvSpPr txBox="1"/>
          <p:nvPr/>
        </p:nvSpPr>
        <p:spPr>
          <a:xfrm>
            <a:off x="495300" y="5962650"/>
            <a:ext cx="11578747" cy="369332"/>
          </a:xfrm>
          <a:prstGeom prst="rect">
            <a:avLst/>
          </a:prstGeom>
          <a:noFill/>
        </p:spPr>
        <p:txBody>
          <a:bodyPr wrap="none" rtlCol="0">
            <a:spAutoFit/>
          </a:bodyPr>
          <a:lstStyle/>
          <a:p>
            <a:r>
              <a:rPr lang="en-US" b="0" i="0" dirty="0">
                <a:solidFill>
                  <a:srgbClr val="585C7B"/>
                </a:solidFill>
                <a:effectLst/>
                <a:highlight>
                  <a:srgbClr val="FFFFFF"/>
                </a:highlight>
                <a:latin typeface="Manrope"/>
              </a:rPr>
              <a:t>A histogram shows the counts of values in each range, while a density plot shows the proportion of values in each range.</a:t>
            </a:r>
            <a:endParaRPr lang="en-US" dirty="0"/>
          </a:p>
        </p:txBody>
      </p:sp>
      <p:sp>
        <p:nvSpPr>
          <p:cNvPr id="6" name="TextBox 5">
            <a:extLst>
              <a:ext uri="{FF2B5EF4-FFF2-40B4-BE49-F238E27FC236}">
                <a16:creationId xmlns:a16="http://schemas.microsoft.com/office/drawing/2014/main" id="{AB9F2A30-404C-1A3F-C80B-3447244619E4}"/>
              </a:ext>
            </a:extLst>
          </p:cNvPr>
          <p:cNvSpPr txBox="1"/>
          <p:nvPr/>
        </p:nvSpPr>
        <p:spPr>
          <a:xfrm>
            <a:off x="2496296" y="6581001"/>
            <a:ext cx="7199407" cy="276999"/>
          </a:xfrm>
          <a:prstGeom prst="rect">
            <a:avLst/>
          </a:prstGeom>
          <a:noFill/>
        </p:spPr>
        <p:txBody>
          <a:bodyPr wrap="none" rtlCol="0">
            <a:spAutoFit/>
          </a:bodyPr>
          <a:lstStyle/>
          <a:p>
            <a:r>
              <a:rPr lang="en-US" sz="1200" dirty="0"/>
              <a:t>(https://www.quanthub.com/how-do-histograms-compare-to-density-plots-in-terms-of-what-they-show/)</a:t>
            </a:r>
          </a:p>
        </p:txBody>
      </p:sp>
    </p:spTree>
    <p:extLst>
      <p:ext uri="{BB962C8B-B14F-4D97-AF65-F5344CB8AC3E}">
        <p14:creationId xmlns:p14="http://schemas.microsoft.com/office/powerpoint/2010/main" val="310154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Overlapping Density or Ridgeline Plot</a:t>
            </a:r>
          </a:p>
        </p:txBody>
      </p:sp>
      <p:sp>
        <p:nvSpPr>
          <p:cNvPr id="5" name="TextBox 4">
            <a:extLst>
              <a:ext uri="{FF2B5EF4-FFF2-40B4-BE49-F238E27FC236}">
                <a16:creationId xmlns:a16="http://schemas.microsoft.com/office/drawing/2014/main" id="{4067D2D5-A010-93CA-41F2-0C27FFEB9BEA}"/>
              </a:ext>
            </a:extLst>
          </p:cNvPr>
          <p:cNvSpPr txBox="1"/>
          <p:nvPr/>
        </p:nvSpPr>
        <p:spPr>
          <a:xfrm>
            <a:off x="560911" y="2551837"/>
            <a:ext cx="2400016" cy="1754326"/>
          </a:xfrm>
          <a:prstGeom prst="rect">
            <a:avLst/>
          </a:prstGeom>
          <a:noFill/>
        </p:spPr>
        <p:txBody>
          <a:bodyPr wrap="none" rtlCol="0">
            <a:spAutoFit/>
          </a:bodyPr>
          <a:lstStyle/>
          <a:p>
            <a:r>
              <a:rPr lang="en-US" b="0" i="0" dirty="0">
                <a:solidFill>
                  <a:srgbClr val="585C7B"/>
                </a:solidFill>
                <a:effectLst/>
                <a:highlight>
                  <a:srgbClr val="FFFFFF"/>
                </a:highlight>
                <a:latin typeface="Manrope"/>
              </a:rPr>
              <a:t>Notice how a </a:t>
            </a:r>
          </a:p>
          <a:p>
            <a:r>
              <a:rPr lang="en-US" dirty="0">
                <a:solidFill>
                  <a:srgbClr val="585C7B"/>
                </a:solidFill>
                <a:highlight>
                  <a:srgbClr val="FFFFFF"/>
                </a:highlight>
                <a:latin typeface="Manrope"/>
              </a:rPr>
              <a:t>Collection of Density</a:t>
            </a:r>
          </a:p>
          <a:p>
            <a:r>
              <a:rPr lang="en-US" dirty="0">
                <a:solidFill>
                  <a:srgbClr val="585C7B"/>
                </a:solidFill>
                <a:highlight>
                  <a:srgbClr val="FFFFFF"/>
                </a:highlight>
                <a:latin typeface="Manrope"/>
              </a:rPr>
              <a:t>Plots, called a Ridgeline</a:t>
            </a:r>
          </a:p>
          <a:p>
            <a:r>
              <a:rPr lang="en-US" dirty="0">
                <a:solidFill>
                  <a:srgbClr val="585C7B"/>
                </a:solidFill>
                <a:highlight>
                  <a:srgbClr val="FFFFFF"/>
                </a:highlight>
                <a:latin typeface="Manrope"/>
              </a:rPr>
              <a:t>Plot can show how</a:t>
            </a:r>
          </a:p>
          <a:p>
            <a:r>
              <a:rPr lang="en-US" dirty="0">
                <a:solidFill>
                  <a:srgbClr val="585C7B"/>
                </a:solidFill>
                <a:highlight>
                  <a:srgbClr val="FFFFFF"/>
                </a:highlight>
                <a:latin typeface="Manrope"/>
              </a:rPr>
              <a:t>Multiple dimensions of </a:t>
            </a:r>
          </a:p>
          <a:p>
            <a:r>
              <a:rPr lang="en-US" dirty="0">
                <a:solidFill>
                  <a:srgbClr val="585C7B"/>
                </a:solidFill>
                <a:highlight>
                  <a:srgbClr val="FFFFFF"/>
                </a:highlight>
                <a:latin typeface="Manrope"/>
              </a:rPr>
              <a:t>data are related.</a:t>
            </a:r>
            <a:endParaRPr lang="en-US" dirty="0"/>
          </a:p>
        </p:txBody>
      </p:sp>
      <p:sp>
        <p:nvSpPr>
          <p:cNvPr id="6" name="TextBox 5">
            <a:extLst>
              <a:ext uri="{FF2B5EF4-FFF2-40B4-BE49-F238E27FC236}">
                <a16:creationId xmlns:a16="http://schemas.microsoft.com/office/drawing/2014/main" id="{AB9F2A30-404C-1A3F-C80B-3447244619E4}"/>
              </a:ext>
            </a:extLst>
          </p:cNvPr>
          <p:cNvSpPr txBox="1"/>
          <p:nvPr/>
        </p:nvSpPr>
        <p:spPr>
          <a:xfrm>
            <a:off x="2496296" y="6581001"/>
            <a:ext cx="6901698" cy="276999"/>
          </a:xfrm>
          <a:prstGeom prst="rect">
            <a:avLst/>
          </a:prstGeom>
          <a:noFill/>
        </p:spPr>
        <p:txBody>
          <a:bodyPr wrap="none" rtlCol="0">
            <a:spAutoFit/>
          </a:bodyPr>
          <a:lstStyle/>
          <a:p>
            <a:r>
              <a:rPr lang="en-US" sz="1200" dirty="0"/>
              <a:t>https://www.datanovia.com/en/blog/elegant-visualization-of-density-distribution-in-r-using-ridgeline/</a:t>
            </a:r>
          </a:p>
        </p:txBody>
      </p:sp>
      <p:pic>
        <p:nvPicPr>
          <p:cNvPr id="7" name="Picture 6">
            <a:extLst>
              <a:ext uri="{FF2B5EF4-FFF2-40B4-BE49-F238E27FC236}">
                <a16:creationId xmlns:a16="http://schemas.microsoft.com/office/drawing/2014/main" id="{5D88F4A2-1E60-BD83-DE96-9B401CF440A0}"/>
              </a:ext>
            </a:extLst>
          </p:cNvPr>
          <p:cNvPicPr>
            <a:picLocks noChangeAspect="1"/>
          </p:cNvPicPr>
          <p:nvPr/>
        </p:nvPicPr>
        <p:blipFill>
          <a:blip r:embed="rId3"/>
          <a:stretch>
            <a:fillRect/>
          </a:stretch>
        </p:blipFill>
        <p:spPr>
          <a:xfrm>
            <a:off x="3338273" y="1753507"/>
            <a:ext cx="5892800" cy="4209143"/>
          </a:xfrm>
          <a:prstGeom prst="rect">
            <a:avLst/>
          </a:prstGeom>
        </p:spPr>
      </p:pic>
    </p:spTree>
    <p:extLst>
      <p:ext uri="{BB962C8B-B14F-4D97-AF65-F5344CB8AC3E}">
        <p14:creationId xmlns:p14="http://schemas.microsoft.com/office/powerpoint/2010/main" val="313175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Cumulative Density Plot</a:t>
            </a:r>
          </a:p>
        </p:txBody>
      </p:sp>
      <p:pic>
        <p:nvPicPr>
          <p:cNvPr id="4" name="Picture 3">
            <a:extLst>
              <a:ext uri="{FF2B5EF4-FFF2-40B4-BE49-F238E27FC236}">
                <a16:creationId xmlns:a16="http://schemas.microsoft.com/office/drawing/2014/main" id="{3635B327-469E-F7BA-F634-CE88E2F189D4}"/>
              </a:ext>
            </a:extLst>
          </p:cNvPr>
          <p:cNvPicPr>
            <a:picLocks noChangeAspect="1"/>
          </p:cNvPicPr>
          <p:nvPr/>
        </p:nvPicPr>
        <p:blipFill>
          <a:blip r:embed="rId3"/>
          <a:stretch>
            <a:fillRect/>
          </a:stretch>
        </p:blipFill>
        <p:spPr>
          <a:xfrm>
            <a:off x="6261100" y="1589035"/>
            <a:ext cx="3969382" cy="4903840"/>
          </a:xfrm>
          <a:prstGeom prst="rect">
            <a:avLst/>
          </a:prstGeom>
        </p:spPr>
      </p:pic>
      <p:sp>
        <p:nvSpPr>
          <p:cNvPr id="6" name="TextBox 5">
            <a:extLst>
              <a:ext uri="{FF2B5EF4-FFF2-40B4-BE49-F238E27FC236}">
                <a16:creationId xmlns:a16="http://schemas.microsoft.com/office/drawing/2014/main" id="{3DA1159F-1BE9-2719-11EB-14D30E4CF330}"/>
              </a:ext>
            </a:extLst>
          </p:cNvPr>
          <p:cNvSpPr txBox="1"/>
          <p:nvPr/>
        </p:nvSpPr>
        <p:spPr>
          <a:xfrm>
            <a:off x="3937000" y="6488668"/>
            <a:ext cx="6096000" cy="369332"/>
          </a:xfrm>
          <a:prstGeom prst="rect">
            <a:avLst/>
          </a:prstGeom>
          <a:noFill/>
        </p:spPr>
        <p:txBody>
          <a:bodyPr wrap="square">
            <a:spAutoFit/>
          </a:bodyPr>
          <a:lstStyle/>
          <a:p>
            <a:r>
              <a:rPr lang="en-US" dirty="0"/>
              <a:t>https://clauswilke.com/dataviz/ecdf-qq.html</a:t>
            </a:r>
          </a:p>
        </p:txBody>
      </p:sp>
      <p:sp>
        <p:nvSpPr>
          <p:cNvPr id="7" name="TextBox 6">
            <a:extLst>
              <a:ext uri="{FF2B5EF4-FFF2-40B4-BE49-F238E27FC236}">
                <a16:creationId xmlns:a16="http://schemas.microsoft.com/office/drawing/2014/main" id="{A45073D6-7503-E6FF-0B7A-86F48264B659}"/>
              </a:ext>
            </a:extLst>
          </p:cNvPr>
          <p:cNvSpPr txBox="1"/>
          <p:nvPr/>
        </p:nvSpPr>
        <p:spPr>
          <a:xfrm>
            <a:off x="1290186" y="2471294"/>
            <a:ext cx="4518929" cy="3139321"/>
          </a:xfrm>
          <a:prstGeom prst="rect">
            <a:avLst/>
          </a:prstGeom>
          <a:noFill/>
        </p:spPr>
        <p:txBody>
          <a:bodyPr wrap="none" rtlCol="0">
            <a:spAutoFit/>
          </a:bodyPr>
          <a:lstStyle/>
          <a:p>
            <a:r>
              <a:rPr lang="en-US" dirty="0"/>
              <a:t>Here’s an excellent diagram from Claus</a:t>
            </a:r>
          </a:p>
          <a:p>
            <a:r>
              <a:rPr lang="en-US" dirty="0"/>
              <a:t>Wilke, of UT Austin showing the </a:t>
            </a:r>
          </a:p>
          <a:p>
            <a:r>
              <a:rPr lang="en-US" dirty="0"/>
              <a:t>Relationship between essentially a Normal</a:t>
            </a:r>
          </a:p>
          <a:p>
            <a:r>
              <a:rPr lang="en-US" dirty="0"/>
              <a:t>Distribution and its Cumulative Density</a:t>
            </a:r>
          </a:p>
          <a:p>
            <a:r>
              <a:rPr lang="en-US" dirty="0"/>
              <a:t>Plot</a:t>
            </a:r>
          </a:p>
          <a:p>
            <a:endParaRPr lang="en-US" dirty="0"/>
          </a:p>
          <a:p>
            <a:r>
              <a:rPr lang="en-US" dirty="0"/>
              <a:t>AI Researchers will recognize the lower plot</a:t>
            </a:r>
          </a:p>
          <a:p>
            <a:r>
              <a:rPr lang="en-US" dirty="0"/>
              <a:t>As the Logistic Curve, also known as </a:t>
            </a:r>
          </a:p>
          <a:p>
            <a:r>
              <a:rPr lang="en-US" dirty="0"/>
              <a:t>SoftMax.  This curve is used as an activation</a:t>
            </a:r>
          </a:p>
          <a:p>
            <a:r>
              <a:rPr lang="en-US" dirty="0"/>
              <a:t>Function in AI systems.</a:t>
            </a:r>
          </a:p>
          <a:p>
            <a:endParaRPr lang="en-US" dirty="0"/>
          </a:p>
        </p:txBody>
      </p:sp>
    </p:spTree>
    <p:extLst>
      <p:ext uri="{BB962C8B-B14F-4D97-AF65-F5344CB8AC3E}">
        <p14:creationId xmlns:p14="http://schemas.microsoft.com/office/powerpoint/2010/main" val="286380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pt-BR" sz="4400" dirty="0"/>
              <a:t>Quantile-Quantile Plot (Q-Q Plot)</a:t>
            </a:r>
            <a:endParaRPr lang="en-US" dirty="0"/>
          </a:p>
        </p:txBody>
      </p:sp>
      <p:pic>
        <p:nvPicPr>
          <p:cNvPr id="4" name="Picture 3">
            <a:extLst>
              <a:ext uri="{FF2B5EF4-FFF2-40B4-BE49-F238E27FC236}">
                <a16:creationId xmlns:a16="http://schemas.microsoft.com/office/drawing/2014/main" id="{2E8D77E9-FA32-8CCB-E4E1-29E620F0F0E3}"/>
              </a:ext>
            </a:extLst>
          </p:cNvPr>
          <p:cNvPicPr>
            <a:picLocks noChangeAspect="1"/>
          </p:cNvPicPr>
          <p:nvPr/>
        </p:nvPicPr>
        <p:blipFill>
          <a:blip r:embed="rId3"/>
          <a:stretch>
            <a:fillRect/>
          </a:stretch>
        </p:blipFill>
        <p:spPr>
          <a:xfrm>
            <a:off x="5412901" y="1997075"/>
            <a:ext cx="4591456" cy="4495800"/>
          </a:xfrm>
          <a:prstGeom prst="rect">
            <a:avLst/>
          </a:prstGeom>
        </p:spPr>
      </p:pic>
      <p:sp>
        <p:nvSpPr>
          <p:cNvPr id="7" name="TextBox 6">
            <a:extLst>
              <a:ext uri="{FF2B5EF4-FFF2-40B4-BE49-F238E27FC236}">
                <a16:creationId xmlns:a16="http://schemas.microsoft.com/office/drawing/2014/main" id="{38D428C8-9B61-3060-EA31-FCE559D1F628}"/>
              </a:ext>
            </a:extLst>
          </p:cNvPr>
          <p:cNvSpPr txBox="1"/>
          <p:nvPr/>
        </p:nvSpPr>
        <p:spPr>
          <a:xfrm>
            <a:off x="3937000" y="6488668"/>
            <a:ext cx="6096000" cy="369332"/>
          </a:xfrm>
          <a:prstGeom prst="rect">
            <a:avLst/>
          </a:prstGeom>
          <a:noFill/>
        </p:spPr>
        <p:txBody>
          <a:bodyPr wrap="square">
            <a:spAutoFit/>
          </a:bodyPr>
          <a:lstStyle/>
          <a:p>
            <a:r>
              <a:rPr lang="en-US" dirty="0"/>
              <a:t>https://clauswilke.com/dataviz/ecdf-qq.html</a:t>
            </a:r>
          </a:p>
        </p:txBody>
      </p:sp>
      <p:sp>
        <p:nvSpPr>
          <p:cNvPr id="8" name="TextBox 7">
            <a:extLst>
              <a:ext uri="{FF2B5EF4-FFF2-40B4-BE49-F238E27FC236}">
                <a16:creationId xmlns:a16="http://schemas.microsoft.com/office/drawing/2014/main" id="{2981A1F4-6AFE-BD3F-B9E5-63F50777CD3E}"/>
              </a:ext>
            </a:extLst>
          </p:cNvPr>
          <p:cNvSpPr txBox="1"/>
          <p:nvPr/>
        </p:nvSpPr>
        <p:spPr>
          <a:xfrm>
            <a:off x="838200" y="2882900"/>
            <a:ext cx="3733800" cy="1477328"/>
          </a:xfrm>
          <a:prstGeom prst="rect">
            <a:avLst/>
          </a:prstGeom>
          <a:noFill/>
        </p:spPr>
        <p:txBody>
          <a:bodyPr wrap="square" rtlCol="0">
            <a:spAutoFit/>
          </a:bodyPr>
          <a:lstStyle/>
          <a:p>
            <a:r>
              <a:rPr lang="en-US" dirty="0"/>
              <a:t>The</a:t>
            </a:r>
            <a:r>
              <a:rPr lang="en-US" b="0" i="0" dirty="0">
                <a:solidFill>
                  <a:srgbClr val="333333"/>
                </a:solidFill>
                <a:effectLst/>
                <a:highlight>
                  <a:srgbClr val="FFFFFF"/>
                </a:highlight>
                <a:latin typeface="Helvetica Neue"/>
              </a:rPr>
              <a:t> solid line here is not a regression line but indicates the points where </a:t>
            </a:r>
            <a:r>
              <a:rPr lang="en-US" b="0" i="1" dirty="0">
                <a:solidFill>
                  <a:srgbClr val="333333"/>
                </a:solidFill>
                <a:effectLst/>
                <a:highlight>
                  <a:srgbClr val="FFFFFF"/>
                </a:highlight>
                <a:latin typeface="Helvetica Neue"/>
              </a:rPr>
              <a:t>x</a:t>
            </a:r>
            <a:r>
              <a:rPr lang="en-US" b="0" i="0" dirty="0">
                <a:solidFill>
                  <a:srgbClr val="333333"/>
                </a:solidFill>
                <a:effectLst/>
                <a:highlight>
                  <a:srgbClr val="FFFFFF"/>
                </a:highlight>
                <a:latin typeface="Helvetica Neue"/>
              </a:rPr>
              <a:t> equals </a:t>
            </a:r>
            <a:r>
              <a:rPr lang="en-US" b="0" i="1" dirty="0">
                <a:solidFill>
                  <a:srgbClr val="333333"/>
                </a:solidFill>
                <a:effectLst/>
                <a:highlight>
                  <a:srgbClr val="FFFFFF"/>
                </a:highlight>
                <a:latin typeface="Helvetica Neue"/>
              </a:rPr>
              <a:t>y</a:t>
            </a:r>
            <a:r>
              <a:rPr lang="en-US" b="0" i="0" dirty="0">
                <a:solidFill>
                  <a:srgbClr val="333333"/>
                </a:solidFill>
                <a:effectLst/>
                <a:highlight>
                  <a:srgbClr val="FFFFFF"/>
                </a:highlight>
                <a:latin typeface="Helvetica Neue"/>
              </a:rPr>
              <a:t>, i.e., where the observed values equal the theoretical ones</a:t>
            </a:r>
            <a:endParaRPr lang="en-US" dirty="0"/>
          </a:p>
        </p:txBody>
      </p:sp>
    </p:spTree>
    <p:extLst>
      <p:ext uri="{BB962C8B-B14F-4D97-AF65-F5344CB8AC3E}">
        <p14:creationId xmlns:p14="http://schemas.microsoft.com/office/powerpoint/2010/main" val="302292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Dot Plot</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4461158" cy="369332"/>
          </a:xfrm>
          <a:prstGeom prst="rect">
            <a:avLst/>
          </a:prstGeom>
          <a:noFill/>
        </p:spPr>
        <p:txBody>
          <a:bodyPr wrap="none" rtlCol="0">
            <a:spAutoFit/>
          </a:bodyPr>
          <a:lstStyle/>
          <a:p>
            <a:r>
              <a:rPr lang="en-US" dirty="0"/>
              <a:t>https://www.cuemath.com/data/bar-chart/</a:t>
            </a:r>
          </a:p>
        </p:txBody>
      </p:sp>
      <p:pic>
        <p:nvPicPr>
          <p:cNvPr id="7" name="Picture 6">
            <a:extLst>
              <a:ext uri="{FF2B5EF4-FFF2-40B4-BE49-F238E27FC236}">
                <a16:creationId xmlns:a16="http://schemas.microsoft.com/office/drawing/2014/main" id="{06673631-23C5-249B-D16C-56ED459BAC74}"/>
              </a:ext>
            </a:extLst>
          </p:cNvPr>
          <p:cNvPicPr>
            <a:picLocks noChangeAspect="1"/>
          </p:cNvPicPr>
          <p:nvPr/>
        </p:nvPicPr>
        <p:blipFill>
          <a:blip r:embed="rId3"/>
          <a:stretch>
            <a:fillRect/>
          </a:stretch>
        </p:blipFill>
        <p:spPr>
          <a:xfrm>
            <a:off x="399479" y="1546053"/>
            <a:ext cx="5104482" cy="4441213"/>
          </a:xfrm>
          <a:prstGeom prst="rect">
            <a:avLst/>
          </a:prstGeom>
          <a:ln>
            <a:solidFill>
              <a:schemeClr val="accent1"/>
            </a:solidFill>
          </a:ln>
        </p:spPr>
      </p:pic>
      <p:pic>
        <p:nvPicPr>
          <p:cNvPr id="10" name="Picture 9">
            <a:extLst>
              <a:ext uri="{FF2B5EF4-FFF2-40B4-BE49-F238E27FC236}">
                <a16:creationId xmlns:a16="http://schemas.microsoft.com/office/drawing/2014/main" id="{46DDB72D-94D0-B570-3DAC-D0D663F13ADE}"/>
              </a:ext>
            </a:extLst>
          </p:cNvPr>
          <p:cNvPicPr>
            <a:picLocks noChangeAspect="1"/>
          </p:cNvPicPr>
          <p:nvPr/>
        </p:nvPicPr>
        <p:blipFill>
          <a:blip r:embed="rId4"/>
          <a:stretch>
            <a:fillRect/>
          </a:stretch>
        </p:blipFill>
        <p:spPr>
          <a:xfrm>
            <a:off x="5964716" y="1546053"/>
            <a:ext cx="4919949" cy="4424537"/>
          </a:xfrm>
          <a:prstGeom prst="rect">
            <a:avLst/>
          </a:prstGeom>
          <a:ln>
            <a:solidFill>
              <a:schemeClr val="accent1"/>
            </a:solidFill>
          </a:ln>
        </p:spPr>
      </p:pic>
    </p:spTree>
    <p:extLst>
      <p:ext uri="{BB962C8B-B14F-4D97-AF65-F5344CB8AC3E}">
        <p14:creationId xmlns:p14="http://schemas.microsoft.com/office/powerpoint/2010/main" val="4591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F856-1A45-FDA1-C60A-7D33C89AA4DA}"/>
              </a:ext>
            </a:extLst>
          </p:cNvPr>
          <p:cNvSpPr>
            <a:spLocks noGrp="1"/>
          </p:cNvSpPr>
          <p:nvPr>
            <p:ph type="title"/>
          </p:nvPr>
        </p:nvSpPr>
        <p:spPr/>
        <p:txBody>
          <a:bodyPr/>
          <a:lstStyle/>
          <a:p>
            <a:r>
              <a:rPr lang="en-US" dirty="0"/>
              <a:t>Amounts</a:t>
            </a:r>
          </a:p>
        </p:txBody>
      </p:sp>
      <p:sp>
        <p:nvSpPr>
          <p:cNvPr id="3" name="Content Placeholder 2">
            <a:extLst>
              <a:ext uri="{FF2B5EF4-FFF2-40B4-BE49-F238E27FC236}">
                <a16:creationId xmlns:a16="http://schemas.microsoft.com/office/drawing/2014/main" id="{4661188B-4063-67C4-69CF-36A2A4A446F6}"/>
              </a:ext>
            </a:extLst>
          </p:cNvPr>
          <p:cNvSpPr>
            <a:spLocks noGrp="1"/>
          </p:cNvSpPr>
          <p:nvPr>
            <p:ph idx="1"/>
          </p:nvPr>
        </p:nvSpPr>
        <p:spPr>
          <a:xfrm>
            <a:off x="750065" y="1373934"/>
            <a:ext cx="4449896" cy="4351338"/>
          </a:xfrm>
        </p:spPr>
        <p:txBody>
          <a:bodyPr>
            <a:normAutofit fontScale="92500" lnSpcReduction="20000"/>
          </a:bodyPr>
          <a:lstStyle/>
          <a:p>
            <a:pPr marL="0" indent="0">
              <a:buNone/>
            </a:pPr>
            <a:r>
              <a:rPr lang="en-US" sz="2000" dirty="0">
                <a:solidFill>
                  <a:schemeClr val="bg2">
                    <a:lumMod val="75000"/>
                  </a:schemeClr>
                </a:solidFill>
                <a:latin typeface="Arial" panose="020B0604020202020204" pitchFamily="34" charset="0"/>
                <a:ea typeface="Aptos" panose="020B0004020202020204" pitchFamily="34" charset="0"/>
              </a:rPr>
              <a:t>Some diagrams are commonly used to display amounts.</a:t>
            </a:r>
          </a:p>
          <a:p>
            <a:pPr marL="0" indent="0">
              <a:buNone/>
            </a:pPr>
            <a:endParaRPr lang="en-US" sz="1000" dirty="0">
              <a:solidFill>
                <a:schemeClr val="bg2">
                  <a:lumMod val="75000"/>
                </a:schemeClr>
              </a:solidFill>
              <a:effectLst/>
              <a:latin typeface="Arial" panose="020B0604020202020204" pitchFamily="34" charset="0"/>
              <a:ea typeface="Aptos" panose="020B0004020202020204" pitchFamily="34" charset="0"/>
            </a:endParaRPr>
          </a:p>
          <a:p>
            <a:pPr marL="0" indent="0">
              <a:buNone/>
            </a:pPr>
            <a:r>
              <a:rPr lang="en-US" sz="2000" dirty="0">
                <a:solidFill>
                  <a:schemeClr val="bg2">
                    <a:lumMod val="75000"/>
                  </a:schemeClr>
                </a:solidFill>
                <a:effectLst/>
                <a:latin typeface="Arial" panose="020B0604020202020204" pitchFamily="34" charset="0"/>
                <a:ea typeface="Aptos" panose="020B0004020202020204" pitchFamily="34" charset="0"/>
              </a:rPr>
              <a:t>Two coordinate systems</a:t>
            </a:r>
          </a:p>
          <a:p>
            <a:r>
              <a:rPr lang="en-US" sz="2000" dirty="0">
                <a:solidFill>
                  <a:schemeClr val="bg2">
                    <a:lumMod val="75000"/>
                  </a:schemeClr>
                </a:solidFill>
                <a:effectLst/>
                <a:latin typeface="Arial" panose="020B0604020202020204" pitchFamily="34" charset="0"/>
                <a:ea typeface="Aptos" panose="020B0004020202020204" pitchFamily="34" charset="0"/>
              </a:rPr>
              <a:t>Polar</a:t>
            </a:r>
          </a:p>
          <a:p>
            <a:pPr lvl="1"/>
            <a:r>
              <a:rPr lang="en-US" sz="1900" dirty="0">
                <a:solidFill>
                  <a:schemeClr val="bg2">
                    <a:lumMod val="75000"/>
                  </a:schemeClr>
                </a:solidFill>
                <a:effectLst/>
                <a:latin typeface="Arial" panose="020B0604020202020204" pitchFamily="34" charset="0"/>
                <a:ea typeface="Aptos" panose="020B0004020202020204" pitchFamily="34" charset="0"/>
              </a:rPr>
              <a:t>Pie Charts</a:t>
            </a:r>
          </a:p>
          <a:p>
            <a:pPr lvl="1"/>
            <a:r>
              <a:rPr lang="en-US" sz="2000" dirty="0">
                <a:solidFill>
                  <a:schemeClr val="bg2">
                    <a:lumMod val="75000"/>
                  </a:schemeClr>
                </a:solidFill>
                <a:latin typeface="Arial" panose="020B0604020202020204" pitchFamily="34" charset="0"/>
                <a:ea typeface="Aptos" panose="020B0004020202020204" pitchFamily="34" charset="0"/>
              </a:rPr>
              <a:t>Donut Charts</a:t>
            </a:r>
          </a:p>
          <a:p>
            <a:pPr lvl="1"/>
            <a:r>
              <a:rPr lang="en-US" sz="2000" dirty="0">
                <a:solidFill>
                  <a:schemeClr val="bg2">
                    <a:lumMod val="75000"/>
                  </a:schemeClr>
                </a:solidFill>
                <a:effectLst/>
                <a:latin typeface="Arial" panose="020B0604020202020204" pitchFamily="34" charset="0"/>
                <a:ea typeface="Aptos" panose="020B0004020202020204" pitchFamily="34" charset="0"/>
              </a:rPr>
              <a:t>Spider Diagrams</a:t>
            </a:r>
          </a:p>
          <a:p>
            <a:r>
              <a:rPr lang="en-US" sz="2400" dirty="0">
                <a:solidFill>
                  <a:srgbClr val="111111"/>
                </a:solidFill>
                <a:effectLst/>
                <a:latin typeface="Arial" panose="020B0604020202020204" pitchFamily="34" charset="0"/>
                <a:ea typeface="Aptos" panose="020B0004020202020204" pitchFamily="34" charset="0"/>
              </a:rPr>
              <a:t>Cartesian</a:t>
            </a:r>
          </a:p>
          <a:p>
            <a:pPr lvl="1"/>
            <a:r>
              <a:rPr lang="en-US" sz="1900" dirty="0">
                <a:solidFill>
                  <a:srgbClr val="111111"/>
                </a:solidFill>
                <a:effectLst/>
                <a:latin typeface="Arial" panose="020B0604020202020204" pitchFamily="34" charset="0"/>
                <a:ea typeface="Aptos" panose="020B0004020202020204" pitchFamily="34" charset="0"/>
              </a:rPr>
              <a:t>Histograms</a:t>
            </a:r>
          </a:p>
          <a:p>
            <a:pPr lvl="1"/>
            <a:r>
              <a:rPr lang="en-US" sz="1900" dirty="0">
                <a:solidFill>
                  <a:srgbClr val="111111"/>
                </a:solidFill>
                <a:effectLst/>
                <a:latin typeface="Arial" panose="020B0604020202020204" pitchFamily="34" charset="0"/>
                <a:ea typeface="Aptos" panose="020B0004020202020204" pitchFamily="34" charset="0"/>
              </a:rPr>
              <a:t>Bar Chart</a:t>
            </a:r>
            <a:r>
              <a:rPr lang="en-US" sz="1900" dirty="0">
                <a:solidFill>
                  <a:srgbClr val="111111"/>
                </a:solidFill>
                <a:latin typeface="Arial" panose="020B0604020202020204" pitchFamily="34" charset="0"/>
                <a:ea typeface="Aptos" panose="020B0004020202020204" pitchFamily="34" charset="0"/>
              </a:rPr>
              <a:t>s</a:t>
            </a:r>
          </a:p>
          <a:p>
            <a:pPr lvl="1"/>
            <a:r>
              <a:rPr lang="en-US" sz="1900" dirty="0">
                <a:solidFill>
                  <a:srgbClr val="111111"/>
                </a:solidFill>
                <a:effectLst/>
                <a:latin typeface="Arial" panose="020B0604020202020204" pitchFamily="34" charset="0"/>
                <a:ea typeface="Aptos" panose="020B0004020202020204" pitchFamily="34" charset="0"/>
              </a:rPr>
              <a:t>Horizontal </a:t>
            </a:r>
            <a:r>
              <a:rPr lang="en-US" sz="1900" dirty="0">
                <a:solidFill>
                  <a:srgbClr val="111111"/>
                </a:solidFill>
                <a:latin typeface="Arial" panose="020B0604020202020204" pitchFamily="34" charset="0"/>
                <a:ea typeface="Aptos" panose="020B0004020202020204" pitchFamily="34" charset="0"/>
              </a:rPr>
              <a:t>Bar Charts</a:t>
            </a:r>
          </a:p>
          <a:p>
            <a:pPr lvl="1"/>
            <a:r>
              <a:rPr lang="en-US" sz="1900" dirty="0">
                <a:solidFill>
                  <a:srgbClr val="111111"/>
                </a:solidFill>
                <a:latin typeface="Arial" panose="020B0604020202020204" pitchFamily="34" charset="0"/>
                <a:ea typeface="Aptos" panose="020B0004020202020204" pitchFamily="34" charset="0"/>
              </a:rPr>
              <a:t>Grouped Bar Charts</a:t>
            </a:r>
          </a:p>
          <a:p>
            <a:pPr lvl="1"/>
            <a:r>
              <a:rPr lang="en-US" sz="1900" dirty="0">
                <a:solidFill>
                  <a:srgbClr val="111111"/>
                </a:solidFill>
                <a:effectLst/>
                <a:latin typeface="Arial" panose="020B0604020202020204" pitchFamily="34" charset="0"/>
                <a:ea typeface="Aptos" panose="020B0004020202020204" pitchFamily="34" charset="0"/>
              </a:rPr>
              <a:t>Stacked </a:t>
            </a:r>
            <a:r>
              <a:rPr lang="en-US" sz="1900" dirty="0">
                <a:solidFill>
                  <a:srgbClr val="111111"/>
                </a:solidFill>
                <a:latin typeface="Arial" panose="020B0604020202020204" pitchFamily="34" charset="0"/>
                <a:ea typeface="Aptos" panose="020B0004020202020204" pitchFamily="34" charset="0"/>
              </a:rPr>
              <a:t>Bar Charts</a:t>
            </a:r>
            <a:endParaRPr lang="en-US" sz="1900" dirty="0">
              <a:solidFill>
                <a:srgbClr val="111111"/>
              </a:solidFill>
              <a:effectLst/>
              <a:latin typeface="Arial" panose="020B0604020202020204" pitchFamily="34" charset="0"/>
              <a:ea typeface="Aptos" panose="020B0004020202020204" pitchFamily="34" charset="0"/>
            </a:endParaRPr>
          </a:p>
          <a:p>
            <a:pPr lvl="1"/>
            <a:r>
              <a:rPr lang="en-US" sz="1900" dirty="0">
                <a:solidFill>
                  <a:srgbClr val="111111"/>
                </a:solidFill>
                <a:effectLst/>
                <a:latin typeface="Arial" panose="020B0604020202020204" pitchFamily="34" charset="0"/>
                <a:ea typeface="Aptos" panose="020B0004020202020204" pitchFamily="34" charset="0"/>
              </a:rPr>
              <a:t>Box Plots</a:t>
            </a:r>
          </a:p>
          <a:p>
            <a:pPr lvl="1"/>
            <a:r>
              <a:rPr lang="en-US" sz="1900" dirty="0">
                <a:solidFill>
                  <a:srgbClr val="111111"/>
                </a:solidFill>
                <a:effectLst/>
                <a:latin typeface="Arial" panose="020B0604020202020204" pitchFamily="34" charset="0"/>
                <a:ea typeface="Aptos" panose="020B0004020202020204" pitchFamily="34" charset="0"/>
              </a:rPr>
              <a:t>Tree Maps</a:t>
            </a:r>
            <a:endParaRPr lang="en-US" sz="1900" dirty="0">
              <a:solidFill>
                <a:srgbClr val="111111"/>
              </a:solidFill>
              <a:latin typeface="Arial" panose="020B0604020202020204" pitchFamily="34" charset="0"/>
            </a:endParaRPr>
          </a:p>
          <a:p>
            <a:endParaRPr lang="en-US" dirty="0"/>
          </a:p>
        </p:txBody>
      </p:sp>
    </p:spTree>
    <p:extLst>
      <p:ext uri="{BB962C8B-B14F-4D97-AF65-F5344CB8AC3E}">
        <p14:creationId xmlns:p14="http://schemas.microsoft.com/office/powerpoint/2010/main" val="3944983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Comparison of Plotting Methods</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4461158" cy="369332"/>
          </a:xfrm>
          <a:prstGeom prst="rect">
            <a:avLst/>
          </a:prstGeom>
          <a:noFill/>
        </p:spPr>
        <p:txBody>
          <a:bodyPr wrap="none" rtlCol="0">
            <a:spAutoFit/>
          </a:bodyPr>
          <a:lstStyle/>
          <a:p>
            <a:r>
              <a:rPr lang="en-US" dirty="0"/>
              <a:t>https://www.cuemath.com/data/bar-chart/</a:t>
            </a:r>
          </a:p>
        </p:txBody>
      </p:sp>
      <p:pic>
        <p:nvPicPr>
          <p:cNvPr id="10" name="Picture 9">
            <a:extLst>
              <a:ext uri="{FF2B5EF4-FFF2-40B4-BE49-F238E27FC236}">
                <a16:creationId xmlns:a16="http://schemas.microsoft.com/office/drawing/2014/main" id="{46DDB72D-94D0-B570-3DAC-D0D663F13ADE}"/>
              </a:ext>
            </a:extLst>
          </p:cNvPr>
          <p:cNvPicPr>
            <a:picLocks noChangeAspect="1"/>
          </p:cNvPicPr>
          <p:nvPr/>
        </p:nvPicPr>
        <p:blipFill>
          <a:blip r:embed="rId3"/>
          <a:stretch>
            <a:fillRect/>
          </a:stretch>
        </p:blipFill>
        <p:spPr>
          <a:xfrm>
            <a:off x="775759" y="1546053"/>
            <a:ext cx="4919949" cy="4424537"/>
          </a:xfrm>
          <a:prstGeom prst="rect">
            <a:avLst/>
          </a:prstGeom>
          <a:ln>
            <a:solidFill>
              <a:schemeClr val="accent1"/>
            </a:solidFill>
          </a:ln>
        </p:spPr>
      </p:pic>
      <p:pic>
        <p:nvPicPr>
          <p:cNvPr id="4" name="Picture 3">
            <a:extLst>
              <a:ext uri="{FF2B5EF4-FFF2-40B4-BE49-F238E27FC236}">
                <a16:creationId xmlns:a16="http://schemas.microsoft.com/office/drawing/2014/main" id="{5045D433-1F9C-2E27-2081-5DFC2D802586}"/>
              </a:ext>
            </a:extLst>
          </p:cNvPr>
          <p:cNvPicPr>
            <a:picLocks noChangeAspect="1"/>
          </p:cNvPicPr>
          <p:nvPr/>
        </p:nvPicPr>
        <p:blipFill>
          <a:blip r:embed="rId4"/>
          <a:stretch>
            <a:fillRect/>
          </a:stretch>
        </p:blipFill>
        <p:spPr>
          <a:xfrm>
            <a:off x="6546934" y="1546053"/>
            <a:ext cx="4919949" cy="4423969"/>
          </a:xfrm>
          <a:prstGeom prst="rect">
            <a:avLst/>
          </a:prstGeom>
        </p:spPr>
      </p:pic>
    </p:spTree>
    <p:extLst>
      <p:ext uri="{BB962C8B-B14F-4D97-AF65-F5344CB8AC3E}">
        <p14:creationId xmlns:p14="http://schemas.microsoft.com/office/powerpoint/2010/main" val="310844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Box Plot</a:t>
            </a:r>
          </a:p>
        </p:txBody>
      </p:sp>
      <p:pic>
        <p:nvPicPr>
          <p:cNvPr id="5" name="Picture 4">
            <a:extLst>
              <a:ext uri="{FF2B5EF4-FFF2-40B4-BE49-F238E27FC236}">
                <a16:creationId xmlns:a16="http://schemas.microsoft.com/office/drawing/2014/main" id="{FD0DDB1A-E76B-8772-7A41-0A578525B334}"/>
              </a:ext>
            </a:extLst>
          </p:cNvPr>
          <p:cNvPicPr>
            <a:picLocks noChangeAspect="1"/>
          </p:cNvPicPr>
          <p:nvPr/>
        </p:nvPicPr>
        <p:blipFill>
          <a:blip r:embed="rId3"/>
          <a:stretch>
            <a:fillRect/>
          </a:stretch>
        </p:blipFill>
        <p:spPr>
          <a:xfrm>
            <a:off x="4423144" y="1930809"/>
            <a:ext cx="4911356" cy="4398553"/>
          </a:xfrm>
          <a:prstGeom prst="rect">
            <a:avLst/>
          </a:prstGeom>
        </p:spPr>
      </p:pic>
    </p:spTree>
    <p:extLst>
      <p:ext uri="{BB962C8B-B14F-4D97-AF65-F5344CB8AC3E}">
        <p14:creationId xmlns:p14="http://schemas.microsoft.com/office/powerpoint/2010/main" val="406348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Excel Dashboard Demo</a:t>
            </a:r>
          </a:p>
        </p:txBody>
      </p:sp>
    </p:spTree>
    <p:extLst>
      <p:ext uri="{BB962C8B-B14F-4D97-AF65-F5344CB8AC3E}">
        <p14:creationId xmlns:p14="http://schemas.microsoft.com/office/powerpoint/2010/main" val="1292145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err="1"/>
              <a:t>PowerBI</a:t>
            </a:r>
            <a:endParaRPr lang="en-US" dirty="0"/>
          </a:p>
        </p:txBody>
      </p:sp>
      <p:sp>
        <p:nvSpPr>
          <p:cNvPr id="14" name="TextBox 13">
            <a:extLst>
              <a:ext uri="{FF2B5EF4-FFF2-40B4-BE49-F238E27FC236}">
                <a16:creationId xmlns:a16="http://schemas.microsoft.com/office/drawing/2014/main" id="{618C52D2-DB1E-6232-C6E9-7AB5CB1430B7}"/>
              </a:ext>
            </a:extLst>
          </p:cNvPr>
          <p:cNvSpPr txBox="1"/>
          <p:nvPr/>
        </p:nvSpPr>
        <p:spPr>
          <a:xfrm>
            <a:off x="3649164" y="5167312"/>
            <a:ext cx="5774129" cy="461665"/>
          </a:xfrm>
          <a:prstGeom prst="rect">
            <a:avLst/>
          </a:prstGeom>
          <a:noFill/>
        </p:spPr>
        <p:txBody>
          <a:bodyPr wrap="square" rtlCol="0">
            <a:spAutoFit/>
          </a:bodyPr>
          <a:lstStyle/>
          <a:p>
            <a:r>
              <a:rPr lang="en-US" sz="2400" dirty="0"/>
              <a:t>https://powerbi.microsoft.com/get-started</a:t>
            </a:r>
          </a:p>
        </p:txBody>
      </p:sp>
      <p:sp>
        <p:nvSpPr>
          <p:cNvPr id="3" name="TextBox 2">
            <a:extLst>
              <a:ext uri="{FF2B5EF4-FFF2-40B4-BE49-F238E27FC236}">
                <a16:creationId xmlns:a16="http://schemas.microsoft.com/office/drawing/2014/main" id="{3A8FB848-78AF-6C04-5159-33EB1E3FE735}"/>
              </a:ext>
            </a:extLst>
          </p:cNvPr>
          <p:cNvSpPr txBox="1"/>
          <p:nvPr/>
        </p:nvSpPr>
        <p:spPr>
          <a:xfrm>
            <a:off x="3513214" y="3244334"/>
            <a:ext cx="5910079" cy="369332"/>
          </a:xfrm>
          <a:prstGeom prst="rect">
            <a:avLst/>
          </a:prstGeom>
          <a:noFill/>
        </p:spPr>
        <p:txBody>
          <a:bodyPr wrap="none" rtlCol="0">
            <a:spAutoFit/>
          </a:bodyPr>
          <a:lstStyle/>
          <a:p>
            <a:r>
              <a:rPr lang="en-US" dirty="0"/>
              <a:t>Please install the free version of </a:t>
            </a:r>
            <a:r>
              <a:rPr lang="en-US" dirty="0" err="1"/>
              <a:t>PowerBI</a:t>
            </a:r>
            <a:r>
              <a:rPr lang="en-US" dirty="0"/>
              <a:t> before next class</a:t>
            </a:r>
          </a:p>
        </p:txBody>
      </p:sp>
    </p:spTree>
    <p:extLst>
      <p:ext uri="{BB962C8B-B14F-4D97-AF65-F5344CB8AC3E}">
        <p14:creationId xmlns:p14="http://schemas.microsoft.com/office/powerpoint/2010/main" val="344471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EF880758-EF7F-97FE-4670-D27AE3A581CC}"/>
              </a:ext>
            </a:extLst>
          </p:cNvPr>
          <p:cNvSpPr>
            <a:spLocks noGrp="1"/>
          </p:cNvSpPr>
          <p:nvPr>
            <p:ph idx="1"/>
          </p:nvPr>
        </p:nvSpPr>
        <p:spPr>
          <a:xfrm>
            <a:off x="838200" y="1781558"/>
            <a:ext cx="10515600" cy="4351338"/>
          </a:xfrm>
        </p:spPr>
        <p:txBody>
          <a:bodyPr/>
          <a:lstStyle/>
          <a:p>
            <a:pPr marL="0" indent="0" algn="ctr">
              <a:buNone/>
            </a:pPr>
            <a:r>
              <a:rPr lang="en-US" b="1" dirty="0">
                <a:solidFill>
                  <a:srgbClr val="00B0F0"/>
                </a:solidFill>
              </a:rPr>
              <a:t>Histograms vs Bar Charts</a:t>
            </a:r>
          </a:p>
          <a:p>
            <a:pPr marL="0" indent="0">
              <a:buNone/>
            </a:pPr>
            <a:r>
              <a:rPr lang="en-US" dirty="0"/>
              <a:t>Histograms display continuous data </a:t>
            </a:r>
          </a:p>
          <a:p>
            <a:pPr marL="0" indent="0">
              <a:buNone/>
            </a:pPr>
            <a:r>
              <a:rPr lang="en-US" dirty="0"/>
              <a:t>(no spaces)</a:t>
            </a:r>
          </a:p>
        </p:txBody>
      </p:sp>
      <p:pic>
        <p:nvPicPr>
          <p:cNvPr id="7" name="Picture 6">
            <a:extLst>
              <a:ext uri="{FF2B5EF4-FFF2-40B4-BE49-F238E27FC236}">
                <a16:creationId xmlns:a16="http://schemas.microsoft.com/office/drawing/2014/main" id="{46F176D7-2EE0-B489-705B-EBDFA7C14B2E}"/>
              </a:ext>
            </a:extLst>
          </p:cNvPr>
          <p:cNvPicPr>
            <a:picLocks noChangeAspect="1"/>
          </p:cNvPicPr>
          <p:nvPr/>
        </p:nvPicPr>
        <p:blipFill>
          <a:blip r:embed="rId3"/>
          <a:stretch>
            <a:fillRect/>
          </a:stretch>
        </p:blipFill>
        <p:spPr>
          <a:xfrm>
            <a:off x="936434" y="3677838"/>
            <a:ext cx="2935192" cy="2155937"/>
          </a:xfrm>
          <a:prstGeom prst="rect">
            <a:avLst/>
          </a:prstGeom>
        </p:spPr>
      </p:pic>
      <p:pic>
        <p:nvPicPr>
          <p:cNvPr id="9" name="Picture 8">
            <a:extLst>
              <a:ext uri="{FF2B5EF4-FFF2-40B4-BE49-F238E27FC236}">
                <a16:creationId xmlns:a16="http://schemas.microsoft.com/office/drawing/2014/main" id="{5047F713-86C5-6AE0-412D-A3C8D272132E}"/>
              </a:ext>
            </a:extLst>
          </p:cNvPr>
          <p:cNvPicPr>
            <a:picLocks noChangeAspect="1"/>
          </p:cNvPicPr>
          <p:nvPr/>
        </p:nvPicPr>
        <p:blipFill>
          <a:blip r:embed="rId4"/>
          <a:stretch>
            <a:fillRect/>
          </a:stretch>
        </p:blipFill>
        <p:spPr>
          <a:xfrm>
            <a:off x="4134994" y="3429000"/>
            <a:ext cx="1952625" cy="2586210"/>
          </a:xfrm>
          <a:prstGeom prst="rect">
            <a:avLst/>
          </a:prstGeom>
        </p:spPr>
      </p:pic>
      <p:sp>
        <p:nvSpPr>
          <p:cNvPr id="10" name="TextBox 9">
            <a:extLst>
              <a:ext uri="{FF2B5EF4-FFF2-40B4-BE49-F238E27FC236}">
                <a16:creationId xmlns:a16="http://schemas.microsoft.com/office/drawing/2014/main" id="{54BCDF1D-848C-5F7E-7BD8-9568CC7931FE}"/>
              </a:ext>
            </a:extLst>
          </p:cNvPr>
          <p:cNvSpPr txBox="1"/>
          <p:nvPr/>
        </p:nvSpPr>
        <p:spPr>
          <a:xfrm>
            <a:off x="1046603" y="6103342"/>
            <a:ext cx="4645824" cy="646331"/>
          </a:xfrm>
          <a:prstGeom prst="rect">
            <a:avLst/>
          </a:prstGeom>
          <a:noFill/>
        </p:spPr>
        <p:txBody>
          <a:bodyPr wrap="none" rtlCol="0">
            <a:spAutoFit/>
          </a:bodyPr>
          <a:lstStyle/>
          <a:p>
            <a:r>
              <a:rPr lang="en-US" dirty="0">
                <a:hlinkClick r:id="rId5"/>
              </a:rPr>
              <a:t>https://www.cuemath.com/data/histograms/</a:t>
            </a:r>
            <a:endParaRPr lang="en-US" dirty="0"/>
          </a:p>
          <a:p>
            <a:r>
              <a:rPr lang="en-US" dirty="0"/>
              <a:t>(Corrected)</a:t>
            </a:r>
          </a:p>
        </p:txBody>
      </p:sp>
      <p:pic>
        <p:nvPicPr>
          <p:cNvPr id="12" name="Picture 11">
            <a:extLst>
              <a:ext uri="{FF2B5EF4-FFF2-40B4-BE49-F238E27FC236}">
                <a16:creationId xmlns:a16="http://schemas.microsoft.com/office/drawing/2014/main" id="{B775705E-A094-FB60-E36B-D97E156AEEB8}"/>
              </a:ext>
            </a:extLst>
          </p:cNvPr>
          <p:cNvPicPr>
            <a:picLocks noChangeAspect="1"/>
          </p:cNvPicPr>
          <p:nvPr/>
        </p:nvPicPr>
        <p:blipFill>
          <a:blip r:embed="rId6"/>
          <a:stretch>
            <a:fillRect/>
          </a:stretch>
        </p:blipFill>
        <p:spPr>
          <a:xfrm>
            <a:off x="8087601" y="3354617"/>
            <a:ext cx="2863169" cy="2766707"/>
          </a:xfrm>
          <a:prstGeom prst="rect">
            <a:avLst/>
          </a:prstGeom>
        </p:spPr>
      </p:pic>
      <p:sp>
        <p:nvSpPr>
          <p:cNvPr id="13" name="TextBox 12">
            <a:extLst>
              <a:ext uri="{FF2B5EF4-FFF2-40B4-BE49-F238E27FC236}">
                <a16:creationId xmlns:a16="http://schemas.microsoft.com/office/drawing/2014/main" id="{65CF0EA1-8A26-5B88-C1B8-F337ED111C37}"/>
              </a:ext>
            </a:extLst>
          </p:cNvPr>
          <p:cNvSpPr txBox="1"/>
          <p:nvPr/>
        </p:nvSpPr>
        <p:spPr>
          <a:xfrm>
            <a:off x="8879599" y="2445745"/>
            <a:ext cx="1831142" cy="523220"/>
          </a:xfrm>
          <a:prstGeom prst="rect">
            <a:avLst/>
          </a:prstGeom>
          <a:noFill/>
        </p:spPr>
        <p:txBody>
          <a:bodyPr wrap="none" rtlCol="0">
            <a:spAutoFit/>
          </a:bodyPr>
          <a:lstStyle/>
          <a:p>
            <a:r>
              <a:rPr lang="en-US" sz="2800" dirty="0"/>
              <a:t>Bar Charts</a:t>
            </a:r>
          </a:p>
        </p:txBody>
      </p:sp>
      <p:sp>
        <p:nvSpPr>
          <p:cNvPr id="14" name="TextBox 13">
            <a:extLst>
              <a:ext uri="{FF2B5EF4-FFF2-40B4-BE49-F238E27FC236}">
                <a16:creationId xmlns:a16="http://schemas.microsoft.com/office/drawing/2014/main" id="{618C52D2-DB1E-6232-C6E9-7AB5CB1430B7}"/>
              </a:ext>
            </a:extLst>
          </p:cNvPr>
          <p:cNvSpPr txBox="1"/>
          <p:nvPr/>
        </p:nvSpPr>
        <p:spPr>
          <a:xfrm>
            <a:off x="7557572" y="6290630"/>
            <a:ext cx="4461158" cy="369332"/>
          </a:xfrm>
          <a:prstGeom prst="rect">
            <a:avLst/>
          </a:prstGeom>
          <a:noFill/>
        </p:spPr>
        <p:txBody>
          <a:bodyPr wrap="none" rtlCol="0">
            <a:spAutoFit/>
          </a:bodyPr>
          <a:lstStyle/>
          <a:p>
            <a:r>
              <a:rPr lang="en-US" dirty="0"/>
              <a:t>https://www.cuemath.com/data/bar-chart/</a:t>
            </a:r>
          </a:p>
        </p:txBody>
      </p:sp>
    </p:spTree>
    <p:extLst>
      <p:ext uri="{BB962C8B-B14F-4D97-AF65-F5344CB8AC3E}">
        <p14:creationId xmlns:p14="http://schemas.microsoft.com/office/powerpoint/2010/main" val="300405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Bar Charts</a:t>
            </a:r>
          </a:p>
        </p:txBody>
      </p:sp>
      <p:pic>
        <p:nvPicPr>
          <p:cNvPr id="12" name="Picture 11">
            <a:extLst>
              <a:ext uri="{FF2B5EF4-FFF2-40B4-BE49-F238E27FC236}">
                <a16:creationId xmlns:a16="http://schemas.microsoft.com/office/drawing/2014/main" id="{B775705E-A094-FB60-E36B-D97E156AEEB8}"/>
              </a:ext>
            </a:extLst>
          </p:cNvPr>
          <p:cNvPicPr>
            <a:picLocks noChangeAspect="1"/>
          </p:cNvPicPr>
          <p:nvPr/>
        </p:nvPicPr>
        <p:blipFill>
          <a:blip r:embed="rId3"/>
          <a:stretch>
            <a:fillRect/>
          </a:stretch>
        </p:blipFill>
        <p:spPr>
          <a:xfrm>
            <a:off x="6765162" y="1983036"/>
            <a:ext cx="4667076" cy="4509839"/>
          </a:xfrm>
          <a:prstGeom prst="rect">
            <a:avLst/>
          </a:prstGeom>
        </p:spPr>
      </p:pic>
      <p:sp>
        <p:nvSpPr>
          <p:cNvPr id="14" name="TextBox 13">
            <a:extLst>
              <a:ext uri="{FF2B5EF4-FFF2-40B4-BE49-F238E27FC236}">
                <a16:creationId xmlns:a16="http://schemas.microsoft.com/office/drawing/2014/main" id="{618C52D2-DB1E-6232-C6E9-7AB5CB1430B7}"/>
              </a:ext>
            </a:extLst>
          </p:cNvPr>
          <p:cNvSpPr txBox="1"/>
          <p:nvPr/>
        </p:nvSpPr>
        <p:spPr>
          <a:xfrm>
            <a:off x="7006725" y="6389783"/>
            <a:ext cx="4461158" cy="369332"/>
          </a:xfrm>
          <a:prstGeom prst="rect">
            <a:avLst/>
          </a:prstGeom>
          <a:noFill/>
        </p:spPr>
        <p:txBody>
          <a:bodyPr wrap="none" rtlCol="0">
            <a:spAutoFit/>
          </a:bodyPr>
          <a:lstStyle/>
          <a:p>
            <a:r>
              <a:rPr lang="en-US" dirty="0"/>
              <a:t>https://www.cuemath.com/data/bar-chart/</a:t>
            </a:r>
          </a:p>
        </p:txBody>
      </p:sp>
      <p:pic>
        <p:nvPicPr>
          <p:cNvPr id="5" name="Picture 4">
            <a:extLst>
              <a:ext uri="{FF2B5EF4-FFF2-40B4-BE49-F238E27FC236}">
                <a16:creationId xmlns:a16="http://schemas.microsoft.com/office/drawing/2014/main" id="{09D7CD88-9B86-6993-DEB0-B2ED29369EAC}"/>
              </a:ext>
            </a:extLst>
          </p:cNvPr>
          <p:cNvPicPr>
            <a:picLocks noChangeAspect="1"/>
          </p:cNvPicPr>
          <p:nvPr/>
        </p:nvPicPr>
        <p:blipFill>
          <a:blip r:embed="rId4"/>
          <a:stretch>
            <a:fillRect/>
          </a:stretch>
        </p:blipFill>
        <p:spPr>
          <a:xfrm>
            <a:off x="3656798" y="497329"/>
            <a:ext cx="1357147" cy="1034017"/>
          </a:xfrm>
          <a:prstGeom prst="rect">
            <a:avLst/>
          </a:prstGeom>
        </p:spPr>
      </p:pic>
      <p:pic>
        <p:nvPicPr>
          <p:cNvPr id="6" name="Picture 5" descr="What is a Bar Chart? - Twinkl">
            <a:extLst>
              <a:ext uri="{FF2B5EF4-FFF2-40B4-BE49-F238E27FC236}">
                <a16:creationId xmlns:a16="http://schemas.microsoft.com/office/drawing/2014/main" id="{CCD4A747-445F-D8B7-98E0-3388DFFDF7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319316" y="1703638"/>
            <a:ext cx="3582659" cy="39828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69DF02-7AF6-71CB-D649-23D86442B279}"/>
              </a:ext>
            </a:extLst>
          </p:cNvPr>
          <p:cNvSpPr txBox="1"/>
          <p:nvPr/>
        </p:nvSpPr>
        <p:spPr>
          <a:xfrm>
            <a:off x="722603" y="6268598"/>
            <a:ext cx="3717236" cy="369332"/>
          </a:xfrm>
          <a:prstGeom prst="rect">
            <a:avLst/>
          </a:prstGeom>
          <a:noFill/>
        </p:spPr>
        <p:txBody>
          <a:bodyPr wrap="none" rtlCol="0">
            <a:spAutoFit/>
          </a:bodyPr>
          <a:lstStyle/>
          <a:p>
            <a:r>
              <a:rPr lang="en-US" dirty="0"/>
              <a:t>Fundamentals of Data </a:t>
            </a:r>
            <a:r>
              <a:rPr lang="en-US" dirty="0" err="1"/>
              <a:t>VIsualization</a:t>
            </a:r>
            <a:endParaRPr lang="en-US" dirty="0"/>
          </a:p>
        </p:txBody>
      </p:sp>
    </p:spTree>
    <p:extLst>
      <p:ext uri="{BB962C8B-B14F-4D97-AF65-F5344CB8AC3E}">
        <p14:creationId xmlns:p14="http://schemas.microsoft.com/office/powerpoint/2010/main" val="106860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Column Charts</a:t>
            </a:r>
          </a:p>
        </p:txBody>
      </p:sp>
      <p:pic>
        <p:nvPicPr>
          <p:cNvPr id="12" name="Picture 11">
            <a:extLst>
              <a:ext uri="{FF2B5EF4-FFF2-40B4-BE49-F238E27FC236}">
                <a16:creationId xmlns:a16="http://schemas.microsoft.com/office/drawing/2014/main" id="{B775705E-A094-FB60-E36B-D97E156AEEB8}"/>
              </a:ext>
            </a:extLst>
          </p:cNvPr>
          <p:cNvPicPr>
            <a:picLocks noChangeAspect="1"/>
          </p:cNvPicPr>
          <p:nvPr/>
        </p:nvPicPr>
        <p:blipFill>
          <a:blip r:embed="rId3"/>
          <a:stretch>
            <a:fillRect/>
          </a:stretch>
        </p:blipFill>
        <p:spPr>
          <a:xfrm>
            <a:off x="3360942" y="1850832"/>
            <a:ext cx="4667076" cy="4509839"/>
          </a:xfrm>
          <a:prstGeom prst="rect">
            <a:avLst/>
          </a:prstGeom>
        </p:spPr>
      </p:pic>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4461158" cy="369332"/>
          </a:xfrm>
          <a:prstGeom prst="rect">
            <a:avLst/>
          </a:prstGeom>
          <a:noFill/>
        </p:spPr>
        <p:txBody>
          <a:bodyPr wrap="none" rtlCol="0">
            <a:spAutoFit/>
          </a:bodyPr>
          <a:lstStyle/>
          <a:p>
            <a:r>
              <a:rPr lang="en-US" dirty="0"/>
              <a:t>https://www.cuemath.com/data/bar-chart/</a:t>
            </a:r>
          </a:p>
        </p:txBody>
      </p:sp>
      <p:pic>
        <p:nvPicPr>
          <p:cNvPr id="5" name="Picture 4">
            <a:extLst>
              <a:ext uri="{FF2B5EF4-FFF2-40B4-BE49-F238E27FC236}">
                <a16:creationId xmlns:a16="http://schemas.microsoft.com/office/drawing/2014/main" id="{09D7CD88-9B86-6993-DEB0-B2ED29369EAC}"/>
              </a:ext>
            </a:extLst>
          </p:cNvPr>
          <p:cNvPicPr>
            <a:picLocks noChangeAspect="1"/>
          </p:cNvPicPr>
          <p:nvPr/>
        </p:nvPicPr>
        <p:blipFill>
          <a:blip r:embed="rId4"/>
          <a:stretch>
            <a:fillRect/>
          </a:stretch>
        </p:blipFill>
        <p:spPr>
          <a:xfrm>
            <a:off x="4593231" y="497329"/>
            <a:ext cx="1357147" cy="1034017"/>
          </a:xfrm>
          <a:prstGeom prst="rect">
            <a:avLst/>
          </a:prstGeom>
        </p:spPr>
      </p:pic>
    </p:spTree>
    <p:extLst>
      <p:ext uri="{BB962C8B-B14F-4D97-AF65-F5344CB8AC3E}">
        <p14:creationId xmlns:p14="http://schemas.microsoft.com/office/powerpoint/2010/main" val="52848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Column Charts</a:t>
            </a:r>
          </a:p>
        </p:txBody>
      </p:sp>
      <p:pic>
        <p:nvPicPr>
          <p:cNvPr id="5" name="Picture 4">
            <a:extLst>
              <a:ext uri="{FF2B5EF4-FFF2-40B4-BE49-F238E27FC236}">
                <a16:creationId xmlns:a16="http://schemas.microsoft.com/office/drawing/2014/main" id="{09D7CD88-9B86-6993-DEB0-B2ED29369EAC}"/>
              </a:ext>
            </a:extLst>
          </p:cNvPr>
          <p:cNvPicPr>
            <a:picLocks noChangeAspect="1"/>
          </p:cNvPicPr>
          <p:nvPr/>
        </p:nvPicPr>
        <p:blipFill>
          <a:blip r:embed="rId3"/>
          <a:stretch>
            <a:fillRect/>
          </a:stretch>
        </p:blipFill>
        <p:spPr>
          <a:xfrm>
            <a:off x="4626282" y="497329"/>
            <a:ext cx="1357147" cy="1034017"/>
          </a:xfrm>
          <a:prstGeom prst="rect">
            <a:avLst/>
          </a:prstGeom>
        </p:spPr>
      </p:pic>
      <p:sp>
        <p:nvSpPr>
          <p:cNvPr id="6" name="TextBox 5">
            <a:extLst>
              <a:ext uri="{FF2B5EF4-FFF2-40B4-BE49-F238E27FC236}">
                <a16:creationId xmlns:a16="http://schemas.microsoft.com/office/drawing/2014/main" id="{153C99FF-A194-EFC8-347E-DCEB5D078875}"/>
              </a:ext>
            </a:extLst>
          </p:cNvPr>
          <p:cNvSpPr txBox="1"/>
          <p:nvPr/>
        </p:nvSpPr>
        <p:spPr>
          <a:xfrm>
            <a:off x="3030641" y="1927952"/>
            <a:ext cx="6130717" cy="707886"/>
          </a:xfrm>
          <a:prstGeom prst="rect">
            <a:avLst/>
          </a:prstGeom>
          <a:noFill/>
        </p:spPr>
        <p:txBody>
          <a:bodyPr wrap="none" rtlCol="0">
            <a:spAutoFit/>
          </a:bodyPr>
          <a:lstStyle/>
          <a:p>
            <a:r>
              <a:rPr lang="en-US" sz="4000" dirty="0">
                <a:solidFill>
                  <a:schemeClr val="bg2">
                    <a:lumMod val="25000"/>
                  </a:schemeClr>
                </a:solidFill>
              </a:rPr>
              <a:t>Here’s another one of mine</a:t>
            </a:r>
          </a:p>
        </p:txBody>
      </p:sp>
      <p:pic>
        <p:nvPicPr>
          <p:cNvPr id="8" name="Picture 7">
            <a:extLst>
              <a:ext uri="{FF2B5EF4-FFF2-40B4-BE49-F238E27FC236}">
                <a16:creationId xmlns:a16="http://schemas.microsoft.com/office/drawing/2014/main" id="{E75BB137-969F-8637-0DFF-2073751C7003}"/>
              </a:ext>
            </a:extLst>
          </p:cNvPr>
          <p:cNvPicPr>
            <a:picLocks noChangeAspect="1"/>
          </p:cNvPicPr>
          <p:nvPr/>
        </p:nvPicPr>
        <p:blipFill>
          <a:blip r:embed="rId4"/>
          <a:stretch>
            <a:fillRect/>
          </a:stretch>
        </p:blipFill>
        <p:spPr>
          <a:xfrm>
            <a:off x="1545329" y="3169017"/>
            <a:ext cx="9041176" cy="3177672"/>
          </a:xfrm>
          <a:prstGeom prst="rect">
            <a:avLst/>
          </a:prstGeom>
        </p:spPr>
      </p:pic>
    </p:spTree>
    <p:extLst>
      <p:ext uri="{BB962C8B-B14F-4D97-AF65-F5344CB8AC3E}">
        <p14:creationId xmlns:p14="http://schemas.microsoft.com/office/powerpoint/2010/main" val="31771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Column Charts</a:t>
            </a:r>
          </a:p>
        </p:txBody>
      </p:sp>
      <p:pic>
        <p:nvPicPr>
          <p:cNvPr id="5" name="Picture 4">
            <a:extLst>
              <a:ext uri="{FF2B5EF4-FFF2-40B4-BE49-F238E27FC236}">
                <a16:creationId xmlns:a16="http://schemas.microsoft.com/office/drawing/2014/main" id="{09D7CD88-9B86-6993-DEB0-B2ED29369EAC}"/>
              </a:ext>
            </a:extLst>
          </p:cNvPr>
          <p:cNvPicPr>
            <a:picLocks noChangeAspect="1"/>
          </p:cNvPicPr>
          <p:nvPr/>
        </p:nvPicPr>
        <p:blipFill>
          <a:blip r:embed="rId3"/>
          <a:stretch>
            <a:fillRect/>
          </a:stretch>
        </p:blipFill>
        <p:spPr>
          <a:xfrm>
            <a:off x="4648316" y="510897"/>
            <a:ext cx="1357147" cy="1034017"/>
          </a:xfrm>
          <a:prstGeom prst="rect">
            <a:avLst/>
          </a:prstGeom>
        </p:spPr>
      </p:pic>
      <p:pic>
        <p:nvPicPr>
          <p:cNvPr id="4" name="Picture 3">
            <a:extLst>
              <a:ext uri="{FF2B5EF4-FFF2-40B4-BE49-F238E27FC236}">
                <a16:creationId xmlns:a16="http://schemas.microsoft.com/office/drawing/2014/main" id="{A10FED32-9381-63E3-177C-BCC12078544E}"/>
              </a:ext>
            </a:extLst>
          </p:cNvPr>
          <p:cNvPicPr>
            <a:picLocks noChangeAspect="1"/>
          </p:cNvPicPr>
          <p:nvPr/>
        </p:nvPicPr>
        <p:blipFill>
          <a:blip r:embed="rId4"/>
          <a:stretch>
            <a:fillRect/>
          </a:stretch>
        </p:blipFill>
        <p:spPr>
          <a:xfrm>
            <a:off x="0" y="3548987"/>
            <a:ext cx="12192000" cy="2888814"/>
          </a:xfrm>
          <a:prstGeom prst="rect">
            <a:avLst/>
          </a:prstGeom>
        </p:spPr>
      </p:pic>
      <p:sp>
        <p:nvSpPr>
          <p:cNvPr id="6" name="TextBox 5">
            <a:extLst>
              <a:ext uri="{FF2B5EF4-FFF2-40B4-BE49-F238E27FC236}">
                <a16:creationId xmlns:a16="http://schemas.microsoft.com/office/drawing/2014/main" id="{153C99FF-A194-EFC8-347E-DCEB5D078875}"/>
              </a:ext>
            </a:extLst>
          </p:cNvPr>
          <p:cNvSpPr txBox="1"/>
          <p:nvPr/>
        </p:nvSpPr>
        <p:spPr>
          <a:xfrm>
            <a:off x="4901704" y="2093650"/>
            <a:ext cx="2469650" cy="461665"/>
          </a:xfrm>
          <a:prstGeom prst="rect">
            <a:avLst/>
          </a:prstGeom>
          <a:noFill/>
        </p:spPr>
        <p:txBody>
          <a:bodyPr wrap="none" rtlCol="0">
            <a:spAutoFit/>
          </a:bodyPr>
          <a:lstStyle/>
          <a:p>
            <a:r>
              <a:rPr lang="en-US" sz="2400" dirty="0"/>
              <a:t>Interim approach</a:t>
            </a:r>
          </a:p>
        </p:txBody>
      </p:sp>
    </p:spTree>
    <p:extLst>
      <p:ext uri="{BB962C8B-B14F-4D97-AF65-F5344CB8AC3E}">
        <p14:creationId xmlns:p14="http://schemas.microsoft.com/office/powerpoint/2010/main" val="162224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4461158" cy="369332"/>
          </a:xfrm>
          <a:prstGeom prst="rect">
            <a:avLst/>
          </a:prstGeom>
          <a:noFill/>
        </p:spPr>
        <p:txBody>
          <a:bodyPr wrap="none" rtlCol="0">
            <a:spAutoFit/>
          </a:bodyPr>
          <a:lstStyle/>
          <a:p>
            <a:r>
              <a:rPr lang="en-US" dirty="0"/>
              <a:t>https://www.cuemath.com/data/bar-chart/</a:t>
            </a:r>
          </a:p>
        </p:txBody>
      </p:sp>
      <p:pic>
        <p:nvPicPr>
          <p:cNvPr id="13" name="Picture 12">
            <a:extLst>
              <a:ext uri="{FF2B5EF4-FFF2-40B4-BE49-F238E27FC236}">
                <a16:creationId xmlns:a16="http://schemas.microsoft.com/office/drawing/2014/main" id="{E6A3D995-566C-85E5-E1FE-E18FB87077F4}"/>
              </a:ext>
            </a:extLst>
          </p:cNvPr>
          <p:cNvPicPr>
            <a:picLocks noChangeAspect="1"/>
          </p:cNvPicPr>
          <p:nvPr/>
        </p:nvPicPr>
        <p:blipFill>
          <a:blip r:embed="rId3"/>
          <a:stretch>
            <a:fillRect/>
          </a:stretch>
        </p:blipFill>
        <p:spPr>
          <a:xfrm>
            <a:off x="992436" y="1278099"/>
            <a:ext cx="10207128" cy="5481016"/>
          </a:xfrm>
          <a:prstGeom prst="rect">
            <a:avLst/>
          </a:prstGeom>
        </p:spPr>
      </p:pic>
      <p:sp>
        <p:nvSpPr>
          <p:cNvPr id="15" name="Title 1">
            <a:extLst>
              <a:ext uri="{FF2B5EF4-FFF2-40B4-BE49-F238E27FC236}">
                <a16:creationId xmlns:a16="http://schemas.microsoft.com/office/drawing/2014/main" id="{B58DCB5D-4DBB-E4C6-C103-C981ED3DB248}"/>
              </a:ext>
            </a:extLst>
          </p:cNvPr>
          <p:cNvSpPr>
            <a:spLocks noGrp="1"/>
          </p:cNvSpPr>
          <p:nvPr>
            <p:ph type="title"/>
          </p:nvPr>
        </p:nvSpPr>
        <p:spPr>
          <a:xfrm>
            <a:off x="838200" y="-31487"/>
            <a:ext cx="10515600" cy="1325563"/>
          </a:xfrm>
        </p:spPr>
        <p:txBody>
          <a:bodyPr/>
          <a:lstStyle/>
          <a:p>
            <a:r>
              <a:rPr lang="en-US" dirty="0"/>
              <a:t>The Solution – Use a Bar Chart </a:t>
            </a:r>
            <a:r>
              <a:rPr lang="en-US" sz="2800" dirty="0"/>
              <a:t>(Right tool for the job)</a:t>
            </a:r>
          </a:p>
        </p:txBody>
      </p:sp>
    </p:spTree>
    <p:extLst>
      <p:ext uri="{BB962C8B-B14F-4D97-AF65-F5344CB8AC3E}">
        <p14:creationId xmlns:p14="http://schemas.microsoft.com/office/powerpoint/2010/main" val="132147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A07-697E-9313-909F-F1FE528416AF}"/>
              </a:ext>
            </a:extLst>
          </p:cNvPr>
          <p:cNvSpPr>
            <a:spLocks noGrp="1"/>
          </p:cNvSpPr>
          <p:nvPr>
            <p:ph type="title"/>
          </p:nvPr>
        </p:nvSpPr>
        <p:spPr/>
        <p:txBody>
          <a:bodyPr/>
          <a:lstStyle/>
          <a:p>
            <a:r>
              <a:rPr lang="en-US" dirty="0"/>
              <a:t>Bar Charts                       Order Dependent</a:t>
            </a:r>
          </a:p>
        </p:txBody>
      </p:sp>
      <p:sp>
        <p:nvSpPr>
          <p:cNvPr id="14" name="TextBox 13">
            <a:extLst>
              <a:ext uri="{FF2B5EF4-FFF2-40B4-BE49-F238E27FC236}">
                <a16:creationId xmlns:a16="http://schemas.microsoft.com/office/drawing/2014/main" id="{618C52D2-DB1E-6232-C6E9-7AB5CB1430B7}"/>
              </a:ext>
            </a:extLst>
          </p:cNvPr>
          <p:cNvSpPr txBox="1"/>
          <p:nvPr/>
        </p:nvSpPr>
        <p:spPr>
          <a:xfrm>
            <a:off x="3657594" y="6389783"/>
            <a:ext cx="4775795" cy="369332"/>
          </a:xfrm>
          <a:prstGeom prst="rect">
            <a:avLst/>
          </a:prstGeom>
          <a:noFill/>
        </p:spPr>
        <p:txBody>
          <a:bodyPr wrap="none" rtlCol="0">
            <a:spAutoFit/>
          </a:bodyPr>
          <a:lstStyle/>
          <a:p>
            <a:r>
              <a:rPr lang="en-US" dirty="0"/>
              <a:t>(Fundamentals of Data Visualization (approx.))</a:t>
            </a:r>
          </a:p>
        </p:txBody>
      </p:sp>
      <p:pic>
        <p:nvPicPr>
          <p:cNvPr id="5" name="Picture 4">
            <a:extLst>
              <a:ext uri="{FF2B5EF4-FFF2-40B4-BE49-F238E27FC236}">
                <a16:creationId xmlns:a16="http://schemas.microsoft.com/office/drawing/2014/main" id="{09D7CD88-9B86-6993-DEB0-B2ED29369EAC}"/>
              </a:ext>
            </a:extLst>
          </p:cNvPr>
          <p:cNvPicPr>
            <a:picLocks noChangeAspect="1"/>
          </p:cNvPicPr>
          <p:nvPr/>
        </p:nvPicPr>
        <p:blipFill>
          <a:blip r:embed="rId3"/>
          <a:stretch>
            <a:fillRect/>
          </a:stretch>
        </p:blipFill>
        <p:spPr>
          <a:xfrm>
            <a:off x="3899171" y="431227"/>
            <a:ext cx="1357147" cy="1034017"/>
          </a:xfrm>
          <a:prstGeom prst="rect">
            <a:avLst/>
          </a:prstGeom>
        </p:spPr>
      </p:pic>
      <p:pic>
        <p:nvPicPr>
          <p:cNvPr id="6" name="Picture 5">
            <a:extLst>
              <a:ext uri="{FF2B5EF4-FFF2-40B4-BE49-F238E27FC236}">
                <a16:creationId xmlns:a16="http://schemas.microsoft.com/office/drawing/2014/main" id="{2F3AF23E-EF2F-E623-5E05-47021A5BB459}"/>
              </a:ext>
            </a:extLst>
          </p:cNvPr>
          <p:cNvPicPr>
            <a:picLocks noChangeAspect="1"/>
          </p:cNvPicPr>
          <p:nvPr/>
        </p:nvPicPr>
        <p:blipFill>
          <a:blip r:embed="rId4"/>
          <a:stretch>
            <a:fillRect/>
          </a:stretch>
        </p:blipFill>
        <p:spPr>
          <a:xfrm>
            <a:off x="932962" y="1745773"/>
            <a:ext cx="4449544" cy="4187806"/>
          </a:xfrm>
          <a:prstGeom prst="rect">
            <a:avLst/>
          </a:prstGeom>
        </p:spPr>
      </p:pic>
      <p:pic>
        <p:nvPicPr>
          <p:cNvPr id="9" name="Picture 8">
            <a:extLst>
              <a:ext uri="{FF2B5EF4-FFF2-40B4-BE49-F238E27FC236}">
                <a16:creationId xmlns:a16="http://schemas.microsoft.com/office/drawing/2014/main" id="{86D9A7B6-E1BA-F55E-DD22-F517EEFA7A05}"/>
              </a:ext>
            </a:extLst>
          </p:cNvPr>
          <p:cNvPicPr>
            <a:picLocks noChangeAspect="1"/>
          </p:cNvPicPr>
          <p:nvPr/>
        </p:nvPicPr>
        <p:blipFill>
          <a:blip r:embed="rId5"/>
          <a:stretch>
            <a:fillRect/>
          </a:stretch>
        </p:blipFill>
        <p:spPr>
          <a:xfrm>
            <a:off x="6538168" y="1714539"/>
            <a:ext cx="4695825" cy="4419600"/>
          </a:xfrm>
          <a:prstGeom prst="rect">
            <a:avLst/>
          </a:prstGeom>
        </p:spPr>
      </p:pic>
    </p:spTree>
    <p:extLst>
      <p:ext uri="{BB962C8B-B14F-4D97-AF65-F5344CB8AC3E}">
        <p14:creationId xmlns:p14="http://schemas.microsoft.com/office/powerpoint/2010/main" val="1833503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23260</TotalTime>
  <Words>2153</Words>
  <Application>Microsoft Office PowerPoint</Application>
  <PresentationFormat>Widescreen</PresentationFormat>
  <Paragraphs>214</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Helvetica Neue</vt:lpstr>
      <vt:lpstr>Manrope</vt:lpstr>
      <vt:lpstr>Times New Roman</vt:lpstr>
      <vt:lpstr>Office Theme</vt:lpstr>
      <vt:lpstr>Data Visualization</vt:lpstr>
      <vt:lpstr>Amounts</vt:lpstr>
      <vt:lpstr>Histograms</vt:lpstr>
      <vt:lpstr>Bar Charts</vt:lpstr>
      <vt:lpstr>Column Charts</vt:lpstr>
      <vt:lpstr>Column Charts</vt:lpstr>
      <vt:lpstr>Column Charts</vt:lpstr>
      <vt:lpstr>The Solution – Use a Bar Chart (Right tool for the job)</vt:lpstr>
      <vt:lpstr>Bar Charts                       Order Dependent</vt:lpstr>
      <vt:lpstr>Grouped Bar Charts     </vt:lpstr>
      <vt:lpstr>Stacked Bar Charts     </vt:lpstr>
      <vt:lpstr>100% Stacked Bar Charts     </vt:lpstr>
      <vt:lpstr>Horizontal Histogram – Population Pyramid</vt:lpstr>
      <vt:lpstr>3D Bar (Column) Charts     </vt:lpstr>
      <vt:lpstr>Density Plot</vt:lpstr>
      <vt:lpstr>Overlapping Density or Ridgeline Plot</vt:lpstr>
      <vt:lpstr>Cumulative Density Plot</vt:lpstr>
      <vt:lpstr>Quantile-Quantile Plot (Q-Q Plot)</vt:lpstr>
      <vt:lpstr>Dot Plot</vt:lpstr>
      <vt:lpstr>Comparison of Plotting Methods</vt:lpstr>
      <vt:lpstr>Box Plot</vt:lpstr>
      <vt:lpstr>Excel Dashboard Demo</vt:lpstr>
      <vt:lpstr>PowerBI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Stingley, Patrick T</dc:creator>
  <cp:lastModifiedBy>Stingley, Patrick T</cp:lastModifiedBy>
  <cp:revision>31</cp:revision>
  <dcterms:created xsi:type="dcterms:W3CDTF">2025-01-27T16:31:22Z</dcterms:created>
  <dcterms:modified xsi:type="dcterms:W3CDTF">2025-02-16T22:39:29Z</dcterms:modified>
</cp:coreProperties>
</file>