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59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2FB8-99F4-3047-8223-26580F51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A5725-3C28-5C00-4DD9-353751D89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E8E8-C25F-C259-32FD-DCE71C4C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6DCDA-ADE0-9E92-BC82-7E1E1E17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FBF7D-04C2-5A71-1D68-06F281B6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1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961A-EF90-EC67-5798-E48E7193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59989-0BA6-2131-D575-F72BBEEC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F663-99D2-58F2-9162-343E5F96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9FF8-4429-8983-96DE-6AB53F08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92352-41AE-4A2D-D47E-C8047E2E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DC2A4-7EAA-0C3E-AC86-A239ED03E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967D7-BC43-B021-3379-5DF7F05D2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1A48-F06D-EB63-E77E-ED751947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86AC-BF48-1514-41D9-96F48540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56A1-36A2-95F5-7EF9-C32B9A3A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AF8D-FF9F-FF65-CFDE-96D16E01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E55B-D585-34CA-FD63-63CF0989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DE8D3-4C88-091E-9A87-B0B71232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2716-6C09-7820-4899-272D85A5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420A-FB08-235A-DEAF-D5515F01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0A29-552E-9E9D-9BAF-4A1D4697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6E62D-F296-83E1-B8AD-691C56F71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F9BF5-C33C-B663-F62D-907AC75D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9397-7FF7-F7A0-5C01-EA33D8E1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6BBF-8AF2-158D-B858-25A37862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9BD3-5BDE-2035-0876-565C3914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3B83-FFC3-6319-3587-0F2C482B2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C871A-4232-043D-AC59-D5FE68940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E94B-6534-3099-6236-706D7062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11B3-C3BC-4895-BA7F-5AB9B8F7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67524-F485-BDA9-EB61-589C8C0E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3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63B7-57BA-63DA-EBD6-90D7AFF9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32F6-94EC-C7BC-ECEB-CFAE7B104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90C3C-09FF-56AE-F954-C2D435F56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EDDE4-9576-20CA-D126-679320065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0C22-3FB9-8ECC-2894-E8EFA41E6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7DC56-0CA4-B6EC-CA16-F374275E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D37AB-48EC-8E90-70D6-05002C2E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F6B95-D134-4DCF-B4D9-30B91901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FFDB-B0C9-89ED-0098-3ECB1A33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207AB-ED0A-E809-E917-3F828AD1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B2A66-58CC-26E4-DE56-20B595E5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E2516-76BF-D6C4-B42D-BA5E8C1B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904A0-7BA2-53F5-7096-A92EACAC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873-F315-8F9D-C2FF-5C7B9B25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3EA6-D141-85B4-058B-0FAEAF2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8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107C-BD8C-C499-F3DA-2D8BE245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7A90-418C-7AE0-20FA-5F102619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7F592-98AB-D79D-05AC-572C4E88C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A2162-4713-5D0D-0F4F-B399E397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70D28-9208-5282-F723-4B2BA75A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2E816-2AEF-99D8-C841-BC8E815F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6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C95F-09FE-45DC-C0C1-81B8ABA2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37737-4455-13E1-4F75-7E25C7CEF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14893-E8C1-B62C-FF5B-BC06398B3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AAFCD-2A2F-5895-63F1-6382A04E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2B416-95F8-DED1-AAE6-32F48437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D6C8A-AD02-AF75-0232-548C6EE3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2EED1-7B04-1B0C-A10B-87E43406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815B-FDEB-D1C2-D6DE-724FCFC40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A24F-81E7-9199-31ED-72603C44E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F4E1-C561-FF51-C906-0216AD333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5B585-90A8-9D74-92F7-D8D2C0BF2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9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B552-0CB5-81F6-B440-E6A274123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AI</a:t>
            </a:r>
          </a:p>
        </p:txBody>
      </p:sp>
    </p:spTree>
    <p:extLst>
      <p:ext uri="{BB962C8B-B14F-4D97-AF65-F5344CB8AC3E}">
        <p14:creationId xmlns:p14="http://schemas.microsoft.com/office/powerpoint/2010/main" val="41845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95B2-3C93-060D-6CAD-9B0E799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FDF9-783B-141D-3DA2-796F6B3E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8880"/>
            <a:ext cx="6846849" cy="3864199"/>
          </a:xfrm>
        </p:spPr>
        <p:txBody>
          <a:bodyPr>
            <a:normAutofit/>
          </a:bodyPr>
          <a:lstStyle/>
          <a:p>
            <a:r>
              <a:rPr lang="en-US" dirty="0"/>
              <a:t>This uses the MNIST dataset</a:t>
            </a:r>
          </a:p>
          <a:p>
            <a:endParaRPr lang="en-US" dirty="0"/>
          </a:p>
          <a:p>
            <a:r>
              <a:rPr lang="en-US" dirty="0"/>
              <a:t>Each number is a separate</a:t>
            </a:r>
          </a:p>
          <a:p>
            <a:pPr marL="0" indent="0">
              <a:buNone/>
            </a:pPr>
            <a:r>
              <a:rPr lang="en-US" dirty="0"/>
              <a:t>Image.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number is labelled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999B7C-56EF-5412-CE99-77F23D04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92" y="2379935"/>
            <a:ext cx="5750027" cy="3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95B2-3C93-060D-6CAD-9B0E799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FDF9-783B-141D-3DA2-796F6B3E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026"/>
            <a:ext cx="8109155" cy="4802053"/>
          </a:xfrm>
        </p:spPr>
        <p:txBody>
          <a:bodyPr>
            <a:normAutofit fontScale="92500"/>
          </a:bodyPr>
          <a:lstStyle/>
          <a:p>
            <a:r>
              <a:rPr lang="en-US" dirty="0"/>
              <a:t>Large Language Models</a:t>
            </a:r>
          </a:p>
          <a:p>
            <a:endParaRPr lang="en-US" dirty="0"/>
          </a:p>
          <a:p>
            <a:r>
              <a:rPr lang="en-US" dirty="0"/>
              <a:t>Turn the words into vectors – 32000 words</a:t>
            </a:r>
          </a:p>
          <a:p>
            <a:pPr marL="0" indent="0">
              <a:buNone/>
            </a:pPr>
            <a:r>
              <a:rPr lang="en-US" dirty="0"/>
              <a:t>1 	Cat </a:t>
            </a:r>
          </a:p>
          <a:p>
            <a:pPr marL="0" indent="0">
              <a:buNone/>
            </a:pPr>
            <a:r>
              <a:rPr lang="en-US" dirty="0"/>
              <a:t>200 	Car</a:t>
            </a:r>
          </a:p>
          <a:p>
            <a:pPr marL="0" indent="0">
              <a:buNone/>
            </a:pPr>
            <a:r>
              <a:rPr lang="en-US" dirty="0"/>
              <a:t>10	Alligator</a:t>
            </a:r>
          </a:p>
          <a:p>
            <a:pPr marL="0" indent="0">
              <a:buNone/>
            </a:pPr>
            <a:r>
              <a:rPr lang="en-US" dirty="0"/>
              <a:t>3	Dog</a:t>
            </a:r>
          </a:p>
          <a:p>
            <a:r>
              <a:rPr lang="en-US" dirty="0"/>
              <a:t>Related words are located near each other numerically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numbers are poked into the matrices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98DFB6-E37F-1397-1803-864E0512F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258" y="2196190"/>
            <a:ext cx="3809108" cy="249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8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51D2-1679-0135-6547-3E945846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34E2-6978-1AE2-3AE9-1725977C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based reasoning – Logic based systems based on stored cases</a:t>
            </a:r>
          </a:p>
          <a:p>
            <a:r>
              <a:rPr lang="en-US" dirty="0"/>
              <a:t>Expert Systems – Stored responses from experts</a:t>
            </a:r>
          </a:p>
          <a:p>
            <a:r>
              <a:rPr lang="en-US" dirty="0"/>
              <a:t>Autonomic response systems - Controllers</a:t>
            </a:r>
          </a:p>
          <a:p>
            <a:r>
              <a:rPr lang="en-US" dirty="0"/>
              <a:t>Knowledge Graphs – Data stored as RDF triples and used via rules</a:t>
            </a:r>
          </a:p>
          <a:p>
            <a:r>
              <a:rPr lang="en-US" dirty="0"/>
              <a:t>Neural Networks – Learning systems modelled after neurons in the brain.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5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51D2-1679-0135-6547-3E945846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AI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000152-3824-ABD0-84CA-9079B937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97" y="574548"/>
            <a:ext cx="6075875" cy="59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33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480F-02E9-B8FC-0117-E66DD125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C9B4-BA1F-E5B4-8F56-592D3434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9927" cy="4351338"/>
          </a:xfrm>
        </p:spPr>
        <p:txBody>
          <a:bodyPr/>
          <a:lstStyle/>
          <a:p>
            <a:r>
              <a:rPr lang="en-US" dirty="0"/>
              <a:t>In 1958 </a:t>
            </a:r>
            <a:r>
              <a:rPr lang="en-US" b="0" i="0" dirty="0">
                <a:solidFill>
                  <a:srgbClr val="000000"/>
                </a:solidFill>
                <a:effectLst/>
                <a:latin typeface="freight-text-pro-n4"/>
              </a:rPr>
              <a:t>Frank Rosenblatt in</a:t>
            </a:r>
            <a:r>
              <a:rPr lang="en-US" dirty="0">
                <a:solidFill>
                  <a:srgbClr val="000000"/>
                </a:solidFill>
                <a:latin typeface="freight-text-pro-n4"/>
              </a:rPr>
              <a:t>vented a machine called the perceptron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FACE20-CB36-8CBD-8213-6704BE19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39" y="2511887"/>
            <a:ext cx="80962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5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480F-02E9-B8FC-0117-E66DD125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C9B4-BA1F-E5B4-8F56-592D3434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9927" cy="4351338"/>
          </a:xfrm>
        </p:spPr>
        <p:txBody>
          <a:bodyPr/>
          <a:lstStyle/>
          <a:p>
            <a:r>
              <a:rPr lang="en-US" dirty="0"/>
              <a:t>In 1958 </a:t>
            </a:r>
            <a:r>
              <a:rPr lang="en-US" b="0" i="0" dirty="0">
                <a:solidFill>
                  <a:srgbClr val="000000"/>
                </a:solidFill>
                <a:effectLst/>
                <a:latin typeface="freight-text-pro-n4"/>
              </a:rPr>
              <a:t>Frank Rosenblatt in</a:t>
            </a:r>
            <a:r>
              <a:rPr lang="en-US" dirty="0">
                <a:solidFill>
                  <a:srgbClr val="000000"/>
                </a:solidFill>
                <a:latin typeface="freight-text-pro-n4"/>
              </a:rPr>
              <a:t>vented a machine called the perceptron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FACE20-CB36-8CBD-8213-6704BE19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39" y="2511887"/>
            <a:ext cx="80962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480F-02E9-B8FC-0117-E66DD125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C9B4-BA1F-E5B4-8F56-592D3434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9927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25 by 25 array of Photo sensors.</a:t>
            </a:r>
          </a:p>
          <a:p>
            <a:r>
              <a:rPr lang="en-US" dirty="0"/>
              <a:t>Put a number under the sensors</a:t>
            </a:r>
          </a:p>
          <a:p>
            <a:r>
              <a:rPr lang="en-US" dirty="0"/>
              <a:t>Where the lines of the number were, were lower.</a:t>
            </a:r>
          </a:p>
          <a:p>
            <a:r>
              <a:rPr lang="en-US" dirty="0"/>
              <a:t>Adjusted the dials until all of the values were the same</a:t>
            </a:r>
          </a:p>
          <a:p>
            <a:r>
              <a:rPr lang="en-US" dirty="0"/>
              <a:t>Recorded the values of the dials.</a:t>
            </a:r>
          </a:p>
          <a:p>
            <a:r>
              <a:rPr lang="en-US" dirty="0"/>
              <a:t>Later, after training, when a number was put under the sensors, the perceptron guessed that had the closest values was the same number.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9A60DB-9406-B7AA-CE9A-CB7C436C6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23459"/>
              </p:ext>
            </p:extLst>
          </p:nvPr>
        </p:nvGraphicFramePr>
        <p:xfrm>
          <a:off x="9163665" y="1238865"/>
          <a:ext cx="2399068" cy="2074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767">
                  <a:extLst>
                    <a:ext uri="{9D8B030D-6E8A-4147-A177-3AD203B41FA5}">
                      <a16:colId xmlns:a16="http://schemas.microsoft.com/office/drawing/2014/main" val="2684302551"/>
                    </a:ext>
                  </a:extLst>
                </a:gridCol>
                <a:gridCol w="599767">
                  <a:extLst>
                    <a:ext uri="{9D8B030D-6E8A-4147-A177-3AD203B41FA5}">
                      <a16:colId xmlns:a16="http://schemas.microsoft.com/office/drawing/2014/main" val="4064014706"/>
                    </a:ext>
                  </a:extLst>
                </a:gridCol>
                <a:gridCol w="599767">
                  <a:extLst>
                    <a:ext uri="{9D8B030D-6E8A-4147-A177-3AD203B41FA5}">
                      <a16:colId xmlns:a16="http://schemas.microsoft.com/office/drawing/2014/main" val="513653674"/>
                    </a:ext>
                  </a:extLst>
                </a:gridCol>
                <a:gridCol w="599767">
                  <a:extLst>
                    <a:ext uri="{9D8B030D-6E8A-4147-A177-3AD203B41FA5}">
                      <a16:colId xmlns:a16="http://schemas.microsoft.com/office/drawing/2014/main" val="1231084362"/>
                    </a:ext>
                  </a:extLst>
                </a:gridCol>
              </a:tblGrid>
              <a:tr h="518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933447"/>
                  </a:ext>
                </a:extLst>
              </a:tr>
              <a:tr h="518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446167"/>
                  </a:ext>
                </a:extLst>
              </a:tr>
              <a:tr h="518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902750"/>
                  </a:ext>
                </a:extLst>
              </a:tr>
              <a:tr h="518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9887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115D80-0B56-44D2-7E27-4A73E0F6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28" y="1251623"/>
            <a:ext cx="2074604" cy="20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95B2-3C93-060D-6CAD-9B0E799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FDF9-783B-141D-3DA2-796F6B3E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026"/>
            <a:ext cx="6846849" cy="51310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Today’s neural networks are constructed the same way.</a:t>
            </a:r>
          </a:p>
          <a:p>
            <a:endParaRPr lang="en-US" dirty="0"/>
          </a:p>
          <a:p>
            <a:r>
              <a:rPr lang="en-US" dirty="0"/>
              <a:t>You will see the same</a:t>
            </a:r>
          </a:p>
          <a:p>
            <a:pPr marL="0" indent="0">
              <a:buNone/>
            </a:pPr>
            <a:r>
              <a:rPr lang="en-US" dirty="0"/>
              <a:t>matrix is being used.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layer is a matrix</a:t>
            </a:r>
          </a:p>
          <a:p>
            <a:endParaRPr lang="en-US" dirty="0"/>
          </a:p>
          <a:p>
            <a:r>
              <a:rPr lang="en-US" dirty="0"/>
              <a:t>In between the layers is</a:t>
            </a:r>
          </a:p>
          <a:p>
            <a:pPr marL="0" indent="0">
              <a:buNone/>
            </a:pPr>
            <a:r>
              <a:rPr lang="en-US" dirty="0"/>
              <a:t>weights.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Adjustment at the end is called a bias.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F3E48C-CE39-3326-A9F4-5801836F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54" y="1881050"/>
            <a:ext cx="6399523" cy="385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39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95B2-3C93-060D-6CAD-9B0E799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FDF9-783B-141D-3DA2-796F6B3E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026"/>
            <a:ext cx="6846849" cy="4802053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/>
              <a:t>Neural networks use regression</a:t>
            </a:r>
          </a:p>
          <a:p>
            <a:endParaRPr lang="en-US" sz="3300" dirty="0"/>
          </a:p>
          <a:p>
            <a:r>
              <a:rPr lang="en-US" sz="3300" dirty="0"/>
              <a:t>When the neural network (NN) doesn’t </a:t>
            </a:r>
          </a:p>
          <a:p>
            <a:pPr marL="0" indent="0">
              <a:buNone/>
            </a:pPr>
            <a:r>
              <a:rPr lang="en-US" sz="3300" dirty="0"/>
              <a:t>get the right answer, that’s called its loss.</a:t>
            </a:r>
          </a:p>
          <a:p>
            <a:endParaRPr lang="en-US" sz="3300" dirty="0"/>
          </a:p>
          <a:p>
            <a:r>
              <a:rPr lang="en-US" sz="3300" dirty="0"/>
              <a:t>You They graph the loss </a:t>
            </a:r>
          </a:p>
          <a:p>
            <a:pPr marL="0" indent="0">
              <a:buNone/>
            </a:pPr>
            <a:r>
              <a:rPr lang="en-US" sz="3300" dirty="0"/>
              <a:t>and try to minimize it.</a:t>
            </a:r>
          </a:p>
          <a:p>
            <a:endParaRPr lang="en-US" sz="3300" dirty="0"/>
          </a:p>
          <a:p>
            <a:r>
              <a:rPr lang="en-US" sz="3300" dirty="0"/>
              <a:t>This is called gradient descent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dirty="0"/>
              <a:t> The neural network will take these  </a:t>
            </a:r>
          </a:p>
          <a:p>
            <a:pPr marL="0" indent="0">
              <a:buNone/>
            </a:pPr>
            <a:r>
              <a:rPr lang="en-US" sz="3300" dirty="0"/>
              <a:t>values and apply them to the nodes</a:t>
            </a:r>
          </a:p>
          <a:p>
            <a:pPr marL="0" indent="0">
              <a:buNone/>
            </a:pPr>
            <a:r>
              <a:rPr lang="en-US" sz="3300" dirty="0"/>
              <a:t>In the matrices.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dirty="0"/>
              <a:t>This is how a Learning Machine works.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F3E48C-CE39-3326-A9F4-5801836F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77" y="2148106"/>
            <a:ext cx="6399523" cy="41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73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95B2-3C93-060D-6CAD-9B0E799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FDF9-783B-141D-3DA2-796F6B3E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026"/>
            <a:ext cx="6846849" cy="4802053"/>
          </a:xfrm>
        </p:spPr>
        <p:txBody>
          <a:bodyPr>
            <a:normAutofit/>
          </a:bodyPr>
          <a:lstStyle/>
          <a:p>
            <a:r>
              <a:rPr lang="en-US" dirty="0"/>
              <a:t>First acquire the data</a:t>
            </a:r>
          </a:p>
          <a:p>
            <a:endParaRPr lang="en-US" dirty="0"/>
          </a:p>
          <a:p>
            <a:r>
              <a:rPr lang="en-US" dirty="0"/>
              <a:t>Split the data into</a:t>
            </a:r>
          </a:p>
          <a:p>
            <a:pPr lvl="1"/>
            <a:r>
              <a:rPr lang="en-US" dirty="0"/>
              <a:t>Training data</a:t>
            </a:r>
          </a:p>
          <a:p>
            <a:pPr lvl="1"/>
            <a:r>
              <a:rPr lang="en-US" dirty="0"/>
              <a:t>Testing data</a:t>
            </a:r>
          </a:p>
          <a:p>
            <a:pPr lvl="1"/>
            <a:r>
              <a:rPr lang="en-US" dirty="0"/>
              <a:t>Use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AI.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F3E48C-CE39-3326-A9F4-5801836F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77" y="2148106"/>
            <a:ext cx="6399523" cy="41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0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370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freight-text-pro-n4</vt:lpstr>
      <vt:lpstr>Office Theme</vt:lpstr>
      <vt:lpstr>Intro to AI</vt:lpstr>
      <vt:lpstr>Types of AI</vt:lpstr>
      <vt:lpstr>Types of AI</vt:lpstr>
      <vt:lpstr>Neural Networks - Perceptron</vt:lpstr>
      <vt:lpstr>Neural Networks - Perceptron</vt:lpstr>
      <vt:lpstr>Neural Networks - Perceptron</vt:lpstr>
      <vt:lpstr>Neural Networks</vt:lpstr>
      <vt:lpstr>Neural Networks - Regression</vt:lpstr>
      <vt:lpstr>Neural Networks – How it works</vt:lpstr>
      <vt:lpstr>Neural Networks – Example</vt:lpstr>
      <vt:lpstr>Neural Networks – LLMs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AI</dc:title>
  <dc:creator>Patrick Stingley</dc:creator>
  <cp:lastModifiedBy>Patrick Stingley</cp:lastModifiedBy>
  <cp:revision>2</cp:revision>
  <dcterms:created xsi:type="dcterms:W3CDTF">2023-12-16T18:02:42Z</dcterms:created>
  <dcterms:modified xsi:type="dcterms:W3CDTF">2023-12-16T19:01:28Z</dcterms:modified>
</cp:coreProperties>
</file>