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4" r:id="rId2"/>
    <p:sldId id="256" r:id="rId3"/>
    <p:sldId id="270" r:id="rId4"/>
    <p:sldId id="275" r:id="rId5"/>
    <p:sldId id="264" r:id="rId6"/>
    <p:sldId id="258" r:id="rId7"/>
    <p:sldId id="259" r:id="rId8"/>
    <p:sldId id="260" r:id="rId9"/>
    <p:sldId id="261" r:id="rId10"/>
    <p:sldId id="262" r:id="rId11"/>
    <p:sldId id="266" r:id="rId12"/>
    <p:sldId id="263" r:id="rId13"/>
    <p:sldId id="268" r:id="rId14"/>
    <p:sldId id="269" r:id="rId15"/>
    <p:sldId id="272" r:id="rId16"/>
    <p:sldId id="273" r:id="rId17"/>
    <p:sldId id="271"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37" autoAdjust="0"/>
    <p:restoredTop sz="94660"/>
  </p:normalViewPr>
  <p:slideViewPr>
    <p:cSldViewPr snapToGrid="0">
      <p:cViewPr>
        <p:scale>
          <a:sx n="100" d="100"/>
          <a:sy n="100" d="100"/>
        </p:scale>
        <p:origin x="58" y="-5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DC6AC-71E8-4A17-AA03-A1DCC58780B3}" type="datetimeFigureOut">
              <a:rPr lang="pt-BR" smtClean="0"/>
              <a:t>12/07/2024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1B57E6-E076-4007-B7ED-8A74ED242BA9}" type="slidenum">
              <a:rPr lang="pt-BR" smtClean="0"/>
              <a:t>‹#›</a:t>
            </a:fld>
            <a:endParaRPr lang="pt-BR"/>
          </a:p>
        </p:txBody>
      </p:sp>
    </p:spTree>
    <p:extLst>
      <p:ext uri="{BB962C8B-B14F-4D97-AF65-F5344CB8AC3E}">
        <p14:creationId xmlns:p14="http://schemas.microsoft.com/office/powerpoint/2010/main" val="114759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4733-EBC2-6E99-2E9E-CCBE500A80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F3A90D44-1F81-F3F3-F958-8D4E24E27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3CE06AEB-77B9-3C76-6E6F-1CA1B00BCECA}"/>
              </a:ext>
            </a:extLst>
          </p:cNvPr>
          <p:cNvSpPr>
            <a:spLocks noGrp="1"/>
          </p:cNvSpPr>
          <p:nvPr>
            <p:ph type="dt" sz="half" idx="10"/>
          </p:nvPr>
        </p:nvSpPr>
        <p:spPr/>
        <p:txBody>
          <a:bodyPr/>
          <a:lstStyle/>
          <a:p>
            <a:fld id="{51AFE66A-AF9B-415D-8713-A3006ADA4671}" type="datetimeFigureOut">
              <a:rPr lang="pt-BR" smtClean="0"/>
              <a:t>12/07/2024</a:t>
            </a:fld>
            <a:endParaRPr lang="pt-BR"/>
          </a:p>
        </p:txBody>
      </p:sp>
      <p:sp>
        <p:nvSpPr>
          <p:cNvPr id="5" name="Footer Placeholder 4">
            <a:extLst>
              <a:ext uri="{FF2B5EF4-FFF2-40B4-BE49-F238E27FC236}">
                <a16:creationId xmlns:a16="http://schemas.microsoft.com/office/drawing/2014/main" id="{39609766-BE2C-02AB-BB10-CA8EB855FB35}"/>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FED7891B-98C8-63C5-E1D7-DDBEB9EB339C}"/>
              </a:ext>
            </a:extLst>
          </p:cNvPr>
          <p:cNvSpPr>
            <a:spLocks noGrp="1"/>
          </p:cNvSpPr>
          <p:nvPr>
            <p:ph type="sldNum" sz="quarter" idx="12"/>
          </p:nvPr>
        </p:nvSpPr>
        <p:spPr/>
        <p:txBody>
          <a:bodyPr/>
          <a:lstStyle/>
          <a:p>
            <a:fld id="{60A92315-27DA-4FA1-83A9-6533FDA546C0}" type="slidenum">
              <a:rPr lang="pt-BR" smtClean="0"/>
              <a:t>‹#›</a:t>
            </a:fld>
            <a:endParaRPr lang="pt-BR"/>
          </a:p>
        </p:txBody>
      </p:sp>
    </p:spTree>
    <p:extLst>
      <p:ext uri="{BB962C8B-B14F-4D97-AF65-F5344CB8AC3E}">
        <p14:creationId xmlns:p14="http://schemas.microsoft.com/office/powerpoint/2010/main" val="363773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FBEE-09FF-F6B4-FCC6-F303BBE18BFA}"/>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B666DE67-19AB-5C23-B6F8-A0CA44AE2B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695A6426-06EF-AEAE-8F64-282528AFD056}"/>
              </a:ext>
            </a:extLst>
          </p:cNvPr>
          <p:cNvSpPr>
            <a:spLocks noGrp="1"/>
          </p:cNvSpPr>
          <p:nvPr>
            <p:ph type="dt" sz="half" idx="10"/>
          </p:nvPr>
        </p:nvSpPr>
        <p:spPr/>
        <p:txBody>
          <a:bodyPr/>
          <a:lstStyle/>
          <a:p>
            <a:fld id="{51AFE66A-AF9B-415D-8713-A3006ADA4671}" type="datetimeFigureOut">
              <a:rPr lang="pt-BR" smtClean="0"/>
              <a:t>12/07/2024</a:t>
            </a:fld>
            <a:endParaRPr lang="pt-BR"/>
          </a:p>
        </p:txBody>
      </p:sp>
      <p:sp>
        <p:nvSpPr>
          <p:cNvPr id="5" name="Footer Placeholder 4">
            <a:extLst>
              <a:ext uri="{FF2B5EF4-FFF2-40B4-BE49-F238E27FC236}">
                <a16:creationId xmlns:a16="http://schemas.microsoft.com/office/drawing/2014/main" id="{F64F0297-F0B9-D8A2-8F70-7FB7DDD99CE1}"/>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E4A772F5-8B50-430D-0C81-DF347232FCDC}"/>
              </a:ext>
            </a:extLst>
          </p:cNvPr>
          <p:cNvSpPr>
            <a:spLocks noGrp="1"/>
          </p:cNvSpPr>
          <p:nvPr>
            <p:ph type="sldNum" sz="quarter" idx="12"/>
          </p:nvPr>
        </p:nvSpPr>
        <p:spPr/>
        <p:txBody>
          <a:bodyPr/>
          <a:lstStyle/>
          <a:p>
            <a:fld id="{60A92315-27DA-4FA1-83A9-6533FDA546C0}" type="slidenum">
              <a:rPr lang="pt-BR" smtClean="0"/>
              <a:t>‹#›</a:t>
            </a:fld>
            <a:endParaRPr lang="pt-BR"/>
          </a:p>
        </p:txBody>
      </p:sp>
    </p:spTree>
    <p:extLst>
      <p:ext uri="{BB962C8B-B14F-4D97-AF65-F5344CB8AC3E}">
        <p14:creationId xmlns:p14="http://schemas.microsoft.com/office/powerpoint/2010/main" val="106011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5067D-E02E-F762-A9A9-DDF14B113E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C6B7C09F-A3DB-F22A-F504-D8D4B3C3A1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ACA27C89-C35B-BD15-D06F-E293CABD0903}"/>
              </a:ext>
            </a:extLst>
          </p:cNvPr>
          <p:cNvSpPr>
            <a:spLocks noGrp="1"/>
          </p:cNvSpPr>
          <p:nvPr>
            <p:ph type="dt" sz="half" idx="10"/>
          </p:nvPr>
        </p:nvSpPr>
        <p:spPr/>
        <p:txBody>
          <a:bodyPr/>
          <a:lstStyle/>
          <a:p>
            <a:fld id="{51AFE66A-AF9B-415D-8713-A3006ADA4671}" type="datetimeFigureOut">
              <a:rPr lang="pt-BR" smtClean="0"/>
              <a:t>12/07/2024</a:t>
            </a:fld>
            <a:endParaRPr lang="pt-BR"/>
          </a:p>
        </p:txBody>
      </p:sp>
      <p:sp>
        <p:nvSpPr>
          <p:cNvPr id="5" name="Footer Placeholder 4">
            <a:extLst>
              <a:ext uri="{FF2B5EF4-FFF2-40B4-BE49-F238E27FC236}">
                <a16:creationId xmlns:a16="http://schemas.microsoft.com/office/drawing/2014/main" id="{A6943B8C-550F-C563-3A42-82A17813E403}"/>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793C96A4-A9E9-C2F4-6870-1B4CB9B11F71}"/>
              </a:ext>
            </a:extLst>
          </p:cNvPr>
          <p:cNvSpPr>
            <a:spLocks noGrp="1"/>
          </p:cNvSpPr>
          <p:nvPr>
            <p:ph type="sldNum" sz="quarter" idx="12"/>
          </p:nvPr>
        </p:nvSpPr>
        <p:spPr/>
        <p:txBody>
          <a:bodyPr/>
          <a:lstStyle/>
          <a:p>
            <a:fld id="{60A92315-27DA-4FA1-83A9-6533FDA546C0}" type="slidenum">
              <a:rPr lang="pt-BR" smtClean="0"/>
              <a:t>‹#›</a:t>
            </a:fld>
            <a:endParaRPr lang="pt-BR"/>
          </a:p>
        </p:txBody>
      </p:sp>
    </p:spTree>
    <p:extLst>
      <p:ext uri="{BB962C8B-B14F-4D97-AF65-F5344CB8AC3E}">
        <p14:creationId xmlns:p14="http://schemas.microsoft.com/office/powerpoint/2010/main" val="183236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92B2-42DC-EBEE-5E4C-A1DB63B96986}"/>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47C9F595-783E-4B84-D2BD-8A484D319E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5777D6D9-B496-1EE8-F89D-14B2072772CF}"/>
              </a:ext>
            </a:extLst>
          </p:cNvPr>
          <p:cNvSpPr>
            <a:spLocks noGrp="1"/>
          </p:cNvSpPr>
          <p:nvPr>
            <p:ph type="dt" sz="half" idx="10"/>
          </p:nvPr>
        </p:nvSpPr>
        <p:spPr/>
        <p:txBody>
          <a:bodyPr/>
          <a:lstStyle/>
          <a:p>
            <a:fld id="{51AFE66A-AF9B-415D-8713-A3006ADA4671}" type="datetimeFigureOut">
              <a:rPr lang="pt-BR" smtClean="0"/>
              <a:t>12/07/2024</a:t>
            </a:fld>
            <a:endParaRPr lang="pt-BR"/>
          </a:p>
        </p:txBody>
      </p:sp>
      <p:sp>
        <p:nvSpPr>
          <p:cNvPr id="5" name="Footer Placeholder 4">
            <a:extLst>
              <a:ext uri="{FF2B5EF4-FFF2-40B4-BE49-F238E27FC236}">
                <a16:creationId xmlns:a16="http://schemas.microsoft.com/office/drawing/2014/main" id="{6EFA3841-EDE4-D648-6ABE-A625FCDC1949}"/>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2EBCD31D-D63C-0A5E-4085-E895442E19A4}"/>
              </a:ext>
            </a:extLst>
          </p:cNvPr>
          <p:cNvSpPr>
            <a:spLocks noGrp="1"/>
          </p:cNvSpPr>
          <p:nvPr>
            <p:ph type="sldNum" sz="quarter" idx="12"/>
          </p:nvPr>
        </p:nvSpPr>
        <p:spPr/>
        <p:txBody>
          <a:bodyPr/>
          <a:lstStyle/>
          <a:p>
            <a:fld id="{60A92315-27DA-4FA1-83A9-6533FDA546C0}" type="slidenum">
              <a:rPr lang="pt-BR" smtClean="0"/>
              <a:t>‹#›</a:t>
            </a:fld>
            <a:endParaRPr lang="pt-BR"/>
          </a:p>
        </p:txBody>
      </p:sp>
    </p:spTree>
    <p:extLst>
      <p:ext uri="{BB962C8B-B14F-4D97-AF65-F5344CB8AC3E}">
        <p14:creationId xmlns:p14="http://schemas.microsoft.com/office/powerpoint/2010/main" val="240520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9C05-7D74-2D12-DAF5-3A2B11B2D6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F6F77091-6704-1D5E-71E2-EBC5A01EDA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497232-9AEE-3558-A43B-BAD5ADF3D40A}"/>
              </a:ext>
            </a:extLst>
          </p:cNvPr>
          <p:cNvSpPr>
            <a:spLocks noGrp="1"/>
          </p:cNvSpPr>
          <p:nvPr>
            <p:ph type="dt" sz="half" idx="10"/>
          </p:nvPr>
        </p:nvSpPr>
        <p:spPr/>
        <p:txBody>
          <a:bodyPr/>
          <a:lstStyle/>
          <a:p>
            <a:fld id="{51AFE66A-AF9B-415D-8713-A3006ADA4671}" type="datetimeFigureOut">
              <a:rPr lang="pt-BR" smtClean="0"/>
              <a:t>12/07/2024</a:t>
            </a:fld>
            <a:endParaRPr lang="pt-BR"/>
          </a:p>
        </p:txBody>
      </p:sp>
      <p:sp>
        <p:nvSpPr>
          <p:cNvPr id="5" name="Footer Placeholder 4">
            <a:extLst>
              <a:ext uri="{FF2B5EF4-FFF2-40B4-BE49-F238E27FC236}">
                <a16:creationId xmlns:a16="http://schemas.microsoft.com/office/drawing/2014/main" id="{D3544C5D-2E90-FBDE-5F39-404036DCF851}"/>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F8101D4E-EA65-4B2E-D129-AA7521DF5A77}"/>
              </a:ext>
            </a:extLst>
          </p:cNvPr>
          <p:cNvSpPr>
            <a:spLocks noGrp="1"/>
          </p:cNvSpPr>
          <p:nvPr>
            <p:ph type="sldNum" sz="quarter" idx="12"/>
          </p:nvPr>
        </p:nvSpPr>
        <p:spPr/>
        <p:txBody>
          <a:bodyPr/>
          <a:lstStyle/>
          <a:p>
            <a:fld id="{60A92315-27DA-4FA1-83A9-6533FDA546C0}" type="slidenum">
              <a:rPr lang="pt-BR" smtClean="0"/>
              <a:t>‹#›</a:t>
            </a:fld>
            <a:endParaRPr lang="pt-BR"/>
          </a:p>
        </p:txBody>
      </p:sp>
    </p:spTree>
    <p:extLst>
      <p:ext uri="{BB962C8B-B14F-4D97-AF65-F5344CB8AC3E}">
        <p14:creationId xmlns:p14="http://schemas.microsoft.com/office/powerpoint/2010/main" val="26214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620F-9360-3EDB-2BEA-10F3F6C3EFB3}"/>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0DBA515D-2EE3-8ABB-E796-F845DB0BFA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60AC0442-947C-EEE3-3B90-D6C64214C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3C3380FA-939D-5756-7D2C-361BC7BDD8D5}"/>
              </a:ext>
            </a:extLst>
          </p:cNvPr>
          <p:cNvSpPr>
            <a:spLocks noGrp="1"/>
          </p:cNvSpPr>
          <p:nvPr>
            <p:ph type="dt" sz="half" idx="10"/>
          </p:nvPr>
        </p:nvSpPr>
        <p:spPr/>
        <p:txBody>
          <a:bodyPr/>
          <a:lstStyle/>
          <a:p>
            <a:fld id="{51AFE66A-AF9B-415D-8713-A3006ADA4671}" type="datetimeFigureOut">
              <a:rPr lang="pt-BR" smtClean="0"/>
              <a:t>12/07/2024</a:t>
            </a:fld>
            <a:endParaRPr lang="pt-BR"/>
          </a:p>
        </p:txBody>
      </p:sp>
      <p:sp>
        <p:nvSpPr>
          <p:cNvPr id="6" name="Footer Placeholder 5">
            <a:extLst>
              <a:ext uri="{FF2B5EF4-FFF2-40B4-BE49-F238E27FC236}">
                <a16:creationId xmlns:a16="http://schemas.microsoft.com/office/drawing/2014/main" id="{D8D518FE-0483-60FB-C123-B3D2439D3578}"/>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35673F10-3F09-716E-EA45-90893DEC3261}"/>
              </a:ext>
            </a:extLst>
          </p:cNvPr>
          <p:cNvSpPr>
            <a:spLocks noGrp="1"/>
          </p:cNvSpPr>
          <p:nvPr>
            <p:ph type="sldNum" sz="quarter" idx="12"/>
          </p:nvPr>
        </p:nvSpPr>
        <p:spPr/>
        <p:txBody>
          <a:bodyPr/>
          <a:lstStyle/>
          <a:p>
            <a:fld id="{60A92315-27DA-4FA1-83A9-6533FDA546C0}" type="slidenum">
              <a:rPr lang="pt-BR" smtClean="0"/>
              <a:t>‹#›</a:t>
            </a:fld>
            <a:endParaRPr lang="pt-BR"/>
          </a:p>
        </p:txBody>
      </p:sp>
    </p:spTree>
    <p:extLst>
      <p:ext uri="{BB962C8B-B14F-4D97-AF65-F5344CB8AC3E}">
        <p14:creationId xmlns:p14="http://schemas.microsoft.com/office/powerpoint/2010/main" val="42969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3ABA-2E86-3F4F-6907-A59BA8EDCBA4}"/>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4FA8995B-B423-C255-7B3B-3440F42167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4A2E8B-3D48-228B-6C77-171481C878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D53638AE-1F75-980D-752A-9B43D11590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46E3B2-40DF-56B5-B1B1-5ECFB9CC15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0E33B4B7-4D84-0275-1C35-2931F99AAB5B}"/>
              </a:ext>
            </a:extLst>
          </p:cNvPr>
          <p:cNvSpPr>
            <a:spLocks noGrp="1"/>
          </p:cNvSpPr>
          <p:nvPr>
            <p:ph type="dt" sz="half" idx="10"/>
          </p:nvPr>
        </p:nvSpPr>
        <p:spPr/>
        <p:txBody>
          <a:bodyPr/>
          <a:lstStyle/>
          <a:p>
            <a:fld id="{51AFE66A-AF9B-415D-8713-A3006ADA4671}" type="datetimeFigureOut">
              <a:rPr lang="pt-BR" smtClean="0"/>
              <a:t>12/07/2024</a:t>
            </a:fld>
            <a:endParaRPr lang="pt-BR"/>
          </a:p>
        </p:txBody>
      </p:sp>
      <p:sp>
        <p:nvSpPr>
          <p:cNvPr id="8" name="Footer Placeholder 7">
            <a:extLst>
              <a:ext uri="{FF2B5EF4-FFF2-40B4-BE49-F238E27FC236}">
                <a16:creationId xmlns:a16="http://schemas.microsoft.com/office/drawing/2014/main" id="{CEF14755-4C97-BED4-4D9E-E2247DFBE740}"/>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0A7ABB9A-8120-71DD-65DB-2327DB59B68A}"/>
              </a:ext>
            </a:extLst>
          </p:cNvPr>
          <p:cNvSpPr>
            <a:spLocks noGrp="1"/>
          </p:cNvSpPr>
          <p:nvPr>
            <p:ph type="sldNum" sz="quarter" idx="12"/>
          </p:nvPr>
        </p:nvSpPr>
        <p:spPr/>
        <p:txBody>
          <a:bodyPr/>
          <a:lstStyle/>
          <a:p>
            <a:fld id="{60A92315-27DA-4FA1-83A9-6533FDA546C0}" type="slidenum">
              <a:rPr lang="pt-BR" smtClean="0"/>
              <a:t>‹#›</a:t>
            </a:fld>
            <a:endParaRPr lang="pt-BR"/>
          </a:p>
        </p:txBody>
      </p:sp>
    </p:spTree>
    <p:extLst>
      <p:ext uri="{BB962C8B-B14F-4D97-AF65-F5344CB8AC3E}">
        <p14:creationId xmlns:p14="http://schemas.microsoft.com/office/powerpoint/2010/main" val="2924857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062C-A869-3B9B-9308-CBF28EADB5B8}"/>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864AB938-C568-7825-1B51-F4A95143719C}"/>
              </a:ext>
            </a:extLst>
          </p:cNvPr>
          <p:cNvSpPr>
            <a:spLocks noGrp="1"/>
          </p:cNvSpPr>
          <p:nvPr>
            <p:ph type="dt" sz="half" idx="10"/>
          </p:nvPr>
        </p:nvSpPr>
        <p:spPr/>
        <p:txBody>
          <a:bodyPr/>
          <a:lstStyle/>
          <a:p>
            <a:fld id="{51AFE66A-AF9B-415D-8713-A3006ADA4671}" type="datetimeFigureOut">
              <a:rPr lang="pt-BR" smtClean="0"/>
              <a:t>12/07/2024</a:t>
            </a:fld>
            <a:endParaRPr lang="pt-BR"/>
          </a:p>
        </p:txBody>
      </p:sp>
      <p:sp>
        <p:nvSpPr>
          <p:cNvPr id="4" name="Footer Placeholder 3">
            <a:extLst>
              <a:ext uri="{FF2B5EF4-FFF2-40B4-BE49-F238E27FC236}">
                <a16:creationId xmlns:a16="http://schemas.microsoft.com/office/drawing/2014/main" id="{4838A6CF-3A1F-5EA8-66CF-638CCEBBDCFA}"/>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6B4B5257-B706-4932-4FEB-1E8A7C634B66}"/>
              </a:ext>
            </a:extLst>
          </p:cNvPr>
          <p:cNvSpPr>
            <a:spLocks noGrp="1"/>
          </p:cNvSpPr>
          <p:nvPr>
            <p:ph type="sldNum" sz="quarter" idx="12"/>
          </p:nvPr>
        </p:nvSpPr>
        <p:spPr/>
        <p:txBody>
          <a:bodyPr/>
          <a:lstStyle/>
          <a:p>
            <a:fld id="{60A92315-27DA-4FA1-83A9-6533FDA546C0}" type="slidenum">
              <a:rPr lang="pt-BR" smtClean="0"/>
              <a:t>‹#›</a:t>
            </a:fld>
            <a:endParaRPr lang="pt-BR"/>
          </a:p>
        </p:txBody>
      </p:sp>
    </p:spTree>
    <p:extLst>
      <p:ext uri="{BB962C8B-B14F-4D97-AF65-F5344CB8AC3E}">
        <p14:creationId xmlns:p14="http://schemas.microsoft.com/office/powerpoint/2010/main" val="48894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31027D-BD0F-9173-AB64-F45ABBE3822C}"/>
              </a:ext>
            </a:extLst>
          </p:cNvPr>
          <p:cNvSpPr>
            <a:spLocks noGrp="1"/>
          </p:cNvSpPr>
          <p:nvPr>
            <p:ph type="dt" sz="half" idx="10"/>
          </p:nvPr>
        </p:nvSpPr>
        <p:spPr/>
        <p:txBody>
          <a:bodyPr/>
          <a:lstStyle/>
          <a:p>
            <a:fld id="{51AFE66A-AF9B-415D-8713-A3006ADA4671}" type="datetimeFigureOut">
              <a:rPr lang="pt-BR" smtClean="0"/>
              <a:t>12/07/2024</a:t>
            </a:fld>
            <a:endParaRPr lang="pt-BR"/>
          </a:p>
        </p:txBody>
      </p:sp>
      <p:sp>
        <p:nvSpPr>
          <p:cNvPr id="3" name="Footer Placeholder 2">
            <a:extLst>
              <a:ext uri="{FF2B5EF4-FFF2-40B4-BE49-F238E27FC236}">
                <a16:creationId xmlns:a16="http://schemas.microsoft.com/office/drawing/2014/main" id="{4D493009-2DBA-2EA0-5F23-65C9993467AE}"/>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7B4BF3D2-E13C-0200-8304-C739F7EFD751}"/>
              </a:ext>
            </a:extLst>
          </p:cNvPr>
          <p:cNvSpPr>
            <a:spLocks noGrp="1"/>
          </p:cNvSpPr>
          <p:nvPr>
            <p:ph type="sldNum" sz="quarter" idx="12"/>
          </p:nvPr>
        </p:nvSpPr>
        <p:spPr/>
        <p:txBody>
          <a:bodyPr/>
          <a:lstStyle/>
          <a:p>
            <a:fld id="{60A92315-27DA-4FA1-83A9-6533FDA546C0}" type="slidenum">
              <a:rPr lang="pt-BR" smtClean="0"/>
              <a:t>‹#›</a:t>
            </a:fld>
            <a:endParaRPr lang="pt-BR"/>
          </a:p>
        </p:txBody>
      </p:sp>
    </p:spTree>
    <p:extLst>
      <p:ext uri="{BB962C8B-B14F-4D97-AF65-F5344CB8AC3E}">
        <p14:creationId xmlns:p14="http://schemas.microsoft.com/office/powerpoint/2010/main" val="218054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8889-4963-5BE2-9E1B-15A554FC8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F3318DB5-3915-6094-FD4A-5F17B0FF60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A8DB7107-327D-085B-062D-06B18E073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6F9203-803D-D06F-A735-2F38C5FA19A8}"/>
              </a:ext>
            </a:extLst>
          </p:cNvPr>
          <p:cNvSpPr>
            <a:spLocks noGrp="1"/>
          </p:cNvSpPr>
          <p:nvPr>
            <p:ph type="dt" sz="half" idx="10"/>
          </p:nvPr>
        </p:nvSpPr>
        <p:spPr/>
        <p:txBody>
          <a:bodyPr/>
          <a:lstStyle/>
          <a:p>
            <a:fld id="{51AFE66A-AF9B-415D-8713-A3006ADA4671}" type="datetimeFigureOut">
              <a:rPr lang="pt-BR" smtClean="0"/>
              <a:t>12/07/2024</a:t>
            </a:fld>
            <a:endParaRPr lang="pt-BR"/>
          </a:p>
        </p:txBody>
      </p:sp>
      <p:sp>
        <p:nvSpPr>
          <p:cNvPr id="6" name="Footer Placeholder 5">
            <a:extLst>
              <a:ext uri="{FF2B5EF4-FFF2-40B4-BE49-F238E27FC236}">
                <a16:creationId xmlns:a16="http://schemas.microsoft.com/office/drawing/2014/main" id="{3DB37AD8-798F-9188-8719-83E8409877A2}"/>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A6B92784-C33C-6F1A-2732-6E22F73CC8E2}"/>
              </a:ext>
            </a:extLst>
          </p:cNvPr>
          <p:cNvSpPr>
            <a:spLocks noGrp="1"/>
          </p:cNvSpPr>
          <p:nvPr>
            <p:ph type="sldNum" sz="quarter" idx="12"/>
          </p:nvPr>
        </p:nvSpPr>
        <p:spPr/>
        <p:txBody>
          <a:bodyPr/>
          <a:lstStyle/>
          <a:p>
            <a:fld id="{60A92315-27DA-4FA1-83A9-6533FDA546C0}" type="slidenum">
              <a:rPr lang="pt-BR" smtClean="0"/>
              <a:t>‹#›</a:t>
            </a:fld>
            <a:endParaRPr lang="pt-BR"/>
          </a:p>
        </p:txBody>
      </p:sp>
    </p:spTree>
    <p:extLst>
      <p:ext uri="{BB962C8B-B14F-4D97-AF65-F5344CB8AC3E}">
        <p14:creationId xmlns:p14="http://schemas.microsoft.com/office/powerpoint/2010/main" val="321899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2B96-6C86-2678-7D40-1F89DDC69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23D2EA83-E18C-E194-5E8A-28BF5BF085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C523FD7D-A6D3-652E-FBB6-50CC6F3C7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9A3271-C6BE-9911-E605-81FBC4B8A904}"/>
              </a:ext>
            </a:extLst>
          </p:cNvPr>
          <p:cNvSpPr>
            <a:spLocks noGrp="1"/>
          </p:cNvSpPr>
          <p:nvPr>
            <p:ph type="dt" sz="half" idx="10"/>
          </p:nvPr>
        </p:nvSpPr>
        <p:spPr/>
        <p:txBody>
          <a:bodyPr/>
          <a:lstStyle/>
          <a:p>
            <a:fld id="{51AFE66A-AF9B-415D-8713-A3006ADA4671}" type="datetimeFigureOut">
              <a:rPr lang="pt-BR" smtClean="0"/>
              <a:t>12/07/2024</a:t>
            </a:fld>
            <a:endParaRPr lang="pt-BR"/>
          </a:p>
        </p:txBody>
      </p:sp>
      <p:sp>
        <p:nvSpPr>
          <p:cNvPr id="6" name="Footer Placeholder 5">
            <a:extLst>
              <a:ext uri="{FF2B5EF4-FFF2-40B4-BE49-F238E27FC236}">
                <a16:creationId xmlns:a16="http://schemas.microsoft.com/office/drawing/2014/main" id="{D39C9D9F-E6BC-E502-DE9B-083A1852AE34}"/>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8F054E5C-5C15-8656-D733-A72187753DB6}"/>
              </a:ext>
            </a:extLst>
          </p:cNvPr>
          <p:cNvSpPr>
            <a:spLocks noGrp="1"/>
          </p:cNvSpPr>
          <p:nvPr>
            <p:ph type="sldNum" sz="quarter" idx="12"/>
          </p:nvPr>
        </p:nvSpPr>
        <p:spPr/>
        <p:txBody>
          <a:bodyPr/>
          <a:lstStyle/>
          <a:p>
            <a:fld id="{60A92315-27DA-4FA1-83A9-6533FDA546C0}" type="slidenum">
              <a:rPr lang="pt-BR" smtClean="0"/>
              <a:t>‹#›</a:t>
            </a:fld>
            <a:endParaRPr lang="pt-BR"/>
          </a:p>
        </p:txBody>
      </p:sp>
    </p:spTree>
    <p:extLst>
      <p:ext uri="{BB962C8B-B14F-4D97-AF65-F5344CB8AC3E}">
        <p14:creationId xmlns:p14="http://schemas.microsoft.com/office/powerpoint/2010/main" val="89896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31797-E418-5D3F-53CD-66DC680EA6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F69AD787-49AA-1E5C-0C23-B75F6CD321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73C8D5F0-96DA-AD44-2D49-CA637EA496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FE66A-AF9B-415D-8713-A3006ADA4671}" type="datetimeFigureOut">
              <a:rPr lang="pt-BR" smtClean="0"/>
              <a:t>12/07/2024</a:t>
            </a:fld>
            <a:endParaRPr lang="pt-BR"/>
          </a:p>
        </p:txBody>
      </p:sp>
      <p:sp>
        <p:nvSpPr>
          <p:cNvPr id="5" name="Footer Placeholder 4">
            <a:extLst>
              <a:ext uri="{FF2B5EF4-FFF2-40B4-BE49-F238E27FC236}">
                <a16:creationId xmlns:a16="http://schemas.microsoft.com/office/drawing/2014/main" id="{3DAD3C91-7375-879F-77C0-A6FB2561B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61DABE5C-43F0-ECB3-972A-A54480FA76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92315-27DA-4FA1-83A9-6533FDA546C0}" type="slidenum">
              <a:rPr lang="pt-BR" smtClean="0"/>
              <a:t>‹#›</a:t>
            </a:fld>
            <a:endParaRPr lang="pt-BR"/>
          </a:p>
        </p:txBody>
      </p:sp>
    </p:spTree>
    <p:extLst>
      <p:ext uri="{BB962C8B-B14F-4D97-AF65-F5344CB8AC3E}">
        <p14:creationId xmlns:p14="http://schemas.microsoft.com/office/powerpoint/2010/main" val="3592145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61FB-E05E-827A-FDEB-D9E4038406C1}"/>
              </a:ext>
            </a:extLst>
          </p:cNvPr>
          <p:cNvSpPr>
            <a:spLocks noGrp="1"/>
          </p:cNvSpPr>
          <p:nvPr>
            <p:ph type="ctrTitle"/>
          </p:nvPr>
        </p:nvSpPr>
        <p:spPr>
          <a:xfrm>
            <a:off x="1524000" y="1042887"/>
            <a:ext cx="9144000" cy="3784920"/>
          </a:xfrm>
        </p:spPr>
        <p:txBody>
          <a:bodyPr>
            <a:normAutofit/>
          </a:bodyPr>
          <a:lstStyle/>
          <a:p>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Vector Database </a:t>
            </a:r>
            <a:r>
              <a:rPr lang="en-US" sz="3200" kern="100" dirty="0">
                <a:latin typeface="Calibri" panose="020F0502020204030204" pitchFamily="34" charset="0"/>
                <a:ea typeface="Calibri" panose="020F0502020204030204" pitchFamily="34" charset="0"/>
                <a:cs typeface="Times New Roman" panose="02020603050405020304" pitchFamily="18" charset="0"/>
              </a:rPr>
              <a:t>Selection</a:t>
            </a:r>
            <a:br>
              <a:rPr lang="en-US" sz="3200" kern="100" dirty="0">
                <a:latin typeface="Calibri" panose="020F0502020204030204" pitchFamily="34" charset="0"/>
                <a:ea typeface="Calibri" panose="020F0502020204030204" pitchFamily="34" charset="0"/>
                <a:cs typeface="Times New Roman" panose="02020603050405020304" pitchFamily="18" charset="0"/>
              </a:rPr>
            </a:br>
            <a:br>
              <a:rPr lang="en-US" sz="3200" kern="100" dirty="0">
                <a:latin typeface="Calibri" panose="020F0502020204030204" pitchFamily="34" charset="0"/>
                <a:ea typeface="Calibri" panose="020F0502020204030204" pitchFamily="34" charset="0"/>
                <a:cs typeface="Times New Roman" panose="02020603050405020304" pitchFamily="18" charset="0"/>
              </a:rPr>
            </a:br>
            <a:endParaRPr lang="pt-BR" dirty="0"/>
          </a:p>
        </p:txBody>
      </p:sp>
      <p:sp>
        <p:nvSpPr>
          <p:cNvPr id="4" name="TextBox 3">
            <a:extLst>
              <a:ext uri="{FF2B5EF4-FFF2-40B4-BE49-F238E27FC236}">
                <a16:creationId xmlns:a16="http://schemas.microsoft.com/office/drawing/2014/main" id="{ABB40141-CDA6-3278-8235-92D650D59381}"/>
              </a:ext>
            </a:extLst>
          </p:cNvPr>
          <p:cNvSpPr txBox="1"/>
          <p:nvPr/>
        </p:nvSpPr>
        <p:spPr>
          <a:xfrm>
            <a:off x="10295587" y="6024485"/>
            <a:ext cx="1609223" cy="646331"/>
          </a:xfrm>
          <a:prstGeom prst="rect">
            <a:avLst/>
          </a:prstGeom>
          <a:noFill/>
        </p:spPr>
        <p:txBody>
          <a:bodyPr wrap="none" rtlCol="0">
            <a:spAutoFit/>
          </a:bodyPr>
          <a:lstStyle/>
          <a:p>
            <a:r>
              <a:rPr lang="en-US" dirty="0"/>
              <a:t>Patrick Stingley</a:t>
            </a:r>
          </a:p>
          <a:p>
            <a:r>
              <a:rPr lang="en-US" dirty="0"/>
              <a:t>7/15/2024</a:t>
            </a:r>
            <a:endParaRPr lang="pt-BR" dirty="0"/>
          </a:p>
        </p:txBody>
      </p:sp>
    </p:spTree>
    <p:extLst>
      <p:ext uri="{BB962C8B-B14F-4D97-AF65-F5344CB8AC3E}">
        <p14:creationId xmlns:p14="http://schemas.microsoft.com/office/powerpoint/2010/main" val="132215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294B-D488-F3F7-1751-389549A428AF}"/>
              </a:ext>
            </a:extLst>
          </p:cNvPr>
          <p:cNvSpPr>
            <a:spLocks noGrp="1"/>
          </p:cNvSpPr>
          <p:nvPr>
            <p:ph type="title"/>
          </p:nvPr>
        </p:nvSpPr>
        <p:spPr>
          <a:xfrm>
            <a:off x="838200" y="49825"/>
            <a:ext cx="10515600" cy="1325563"/>
          </a:xfrm>
        </p:spPr>
        <p:txBody>
          <a:bodyPr/>
          <a:lstStyle/>
          <a:p>
            <a:r>
              <a:rPr lang="en-US" dirty="0"/>
              <a:t>Table 7 – Vector Indexing Types (1)</a:t>
            </a:r>
            <a:endParaRPr lang="pt-BR" dirty="0"/>
          </a:p>
        </p:txBody>
      </p:sp>
      <p:sp>
        <p:nvSpPr>
          <p:cNvPr id="7" name="TextBox 6">
            <a:extLst>
              <a:ext uri="{FF2B5EF4-FFF2-40B4-BE49-F238E27FC236}">
                <a16:creationId xmlns:a16="http://schemas.microsoft.com/office/drawing/2014/main" id="{F46E4CD4-C181-50CB-0976-8F6097B55DA0}"/>
              </a:ext>
            </a:extLst>
          </p:cNvPr>
          <p:cNvSpPr txBox="1"/>
          <p:nvPr/>
        </p:nvSpPr>
        <p:spPr>
          <a:xfrm>
            <a:off x="3836274" y="1023372"/>
            <a:ext cx="7966844" cy="6034472"/>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Vector Indexing - Speeds up queries by reducing the number of comparisons. </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are three main kinds of vector indexing: Table, Tree and Graph.  </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Half of these products offer table based indexing, only two use tree based indexing.  Most offer graph based indexing.</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able based:</a:t>
            </a:r>
          </a:p>
          <a:p>
            <a:pPr marL="742950" lvl="1" indent="-285750">
              <a:lnSpc>
                <a:spcPct val="107000"/>
              </a:lnSpc>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R</a:t>
            </a:r>
            <a:r>
              <a:rPr lang="en-US" kern="100" dirty="0">
                <a:effectLst/>
                <a:latin typeface="Calibri" panose="020F0502020204030204" pitchFamily="34" charset="0"/>
                <a:ea typeface="Calibri" panose="020F0502020204030204" pitchFamily="34" charset="0"/>
                <a:cs typeface="Times New Roman" panose="02020603050405020304" pitchFamily="18" charset="0"/>
              </a:rPr>
              <a:t>andomization</a:t>
            </a:r>
          </a:p>
          <a:p>
            <a:pPr marL="742950" lvl="1" indent="-285750">
              <a:lnSpc>
                <a:spcPct val="107000"/>
              </a:lnSpc>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L</a:t>
            </a:r>
            <a:r>
              <a:rPr lang="en-US" kern="100" dirty="0">
                <a:effectLst/>
                <a:latin typeface="Calibri" panose="020F0502020204030204" pitchFamily="34" charset="0"/>
                <a:ea typeface="Calibri" panose="020F0502020204030204" pitchFamily="34" charset="0"/>
                <a:cs typeface="Times New Roman" panose="02020603050405020304" pitchFamily="18" charset="0"/>
              </a:rPr>
              <a:t>earned partitions (LSH – Locality Sensitive Hashing).  Breaks up the vectors into smaller buckets and then analyzes the buckets.  </a:t>
            </a:r>
          </a:p>
          <a:p>
            <a:pPr lvl="2">
              <a:lnSpc>
                <a:spcPct val="107000"/>
              </a:lnSpc>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LSH provides tunable performance with error guarantees, </a:t>
            </a:r>
            <a:r>
              <a:rPr lang="en-US" kern="100" dirty="0">
                <a:latin typeface="Calibri" panose="020F0502020204030204" pitchFamily="34" charset="0"/>
                <a:ea typeface="Calibri" panose="020F0502020204030204" pitchFamily="34" charset="0"/>
                <a:cs typeface="Times New Roman" panose="02020603050405020304" pitchFamily="18" charset="0"/>
              </a:rPr>
              <a:t>r</a:t>
            </a:r>
            <a:r>
              <a:rPr lang="en-US" kern="100" dirty="0">
                <a:effectLst/>
                <a:latin typeface="Calibri" panose="020F0502020204030204" pitchFamily="34" charset="0"/>
                <a:ea typeface="Calibri" panose="020F0502020204030204" pitchFamily="34" charset="0"/>
                <a:cs typeface="Times New Roman" panose="02020603050405020304" pitchFamily="18" charset="0"/>
              </a:rPr>
              <a:t>equires high redundancy, increasing query and storage costs.  </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Learning-based techniques aim to directly learn suitable mappings without resorting to hash families. require lengthy training, are sensitive to out-of-distribution updates and are not widely supported.</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One approach to mitigate the storage requirements of LSH is called quantization, which is just a fancy word for compression.  However, the compression process is time consuming.</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pic>
        <p:nvPicPr>
          <p:cNvPr id="5" name="Picture 4">
            <a:extLst>
              <a:ext uri="{FF2B5EF4-FFF2-40B4-BE49-F238E27FC236}">
                <a16:creationId xmlns:a16="http://schemas.microsoft.com/office/drawing/2014/main" id="{E516502A-DBA1-1FED-3F92-6802E772D42F}"/>
              </a:ext>
            </a:extLst>
          </p:cNvPr>
          <p:cNvPicPr>
            <a:picLocks noChangeAspect="1"/>
          </p:cNvPicPr>
          <p:nvPr/>
        </p:nvPicPr>
        <p:blipFill>
          <a:blip r:embed="rId2"/>
          <a:stretch>
            <a:fillRect/>
          </a:stretch>
        </p:blipFill>
        <p:spPr>
          <a:xfrm>
            <a:off x="768750" y="1213338"/>
            <a:ext cx="2603363" cy="5141026"/>
          </a:xfrm>
          <a:prstGeom prst="rect">
            <a:avLst/>
          </a:prstGeom>
          <a:ln>
            <a:solidFill>
              <a:schemeClr val="tx1"/>
            </a:solidFill>
          </a:ln>
        </p:spPr>
      </p:pic>
      <p:sp>
        <p:nvSpPr>
          <p:cNvPr id="6" name="TextBox 5">
            <a:extLst>
              <a:ext uri="{FF2B5EF4-FFF2-40B4-BE49-F238E27FC236}">
                <a16:creationId xmlns:a16="http://schemas.microsoft.com/office/drawing/2014/main" id="{EF5DB9E1-298B-E9C3-EC72-C3581A89F3E3}"/>
              </a:ext>
            </a:extLst>
          </p:cNvPr>
          <p:cNvSpPr txBox="1"/>
          <p:nvPr/>
        </p:nvSpPr>
        <p:spPr>
          <a:xfrm>
            <a:off x="10654449" y="6632835"/>
            <a:ext cx="1545266" cy="230832"/>
          </a:xfrm>
          <a:prstGeom prst="rect">
            <a:avLst/>
          </a:prstGeom>
          <a:noFill/>
        </p:spPr>
        <p:txBody>
          <a:bodyPr wrap="square" rtlCol="0">
            <a:spAutoFit/>
          </a:bodyPr>
          <a:lstStyle/>
          <a:p>
            <a:r>
              <a:rPr lang="en-US" sz="900" dirty="0"/>
              <a:t>Patrick Stingley  7/15/2024</a:t>
            </a:r>
            <a:endParaRPr lang="pt-BR" sz="900" dirty="0"/>
          </a:p>
        </p:txBody>
      </p:sp>
    </p:spTree>
    <p:extLst>
      <p:ext uri="{BB962C8B-B14F-4D97-AF65-F5344CB8AC3E}">
        <p14:creationId xmlns:p14="http://schemas.microsoft.com/office/powerpoint/2010/main" val="342616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294B-D488-F3F7-1751-389549A428AF}"/>
              </a:ext>
            </a:extLst>
          </p:cNvPr>
          <p:cNvSpPr>
            <a:spLocks noGrp="1"/>
          </p:cNvSpPr>
          <p:nvPr>
            <p:ph type="title"/>
          </p:nvPr>
        </p:nvSpPr>
        <p:spPr>
          <a:xfrm>
            <a:off x="838200" y="49825"/>
            <a:ext cx="10515600" cy="1325563"/>
          </a:xfrm>
        </p:spPr>
        <p:txBody>
          <a:bodyPr/>
          <a:lstStyle/>
          <a:p>
            <a:r>
              <a:rPr lang="en-US" dirty="0"/>
              <a:t>Table 7 – Vector Indexing Types (2)</a:t>
            </a:r>
            <a:endParaRPr lang="pt-BR" dirty="0"/>
          </a:p>
        </p:txBody>
      </p:sp>
      <p:sp>
        <p:nvSpPr>
          <p:cNvPr id="7" name="TextBox 6">
            <a:extLst>
              <a:ext uri="{FF2B5EF4-FFF2-40B4-BE49-F238E27FC236}">
                <a16:creationId xmlns:a16="http://schemas.microsoft.com/office/drawing/2014/main" id="{F46E4CD4-C181-50CB-0976-8F6097B55DA0}"/>
              </a:ext>
            </a:extLst>
          </p:cNvPr>
          <p:cNvSpPr txBox="1"/>
          <p:nvPr/>
        </p:nvSpPr>
        <p:spPr>
          <a:xfrm>
            <a:off x="3836274" y="1254872"/>
            <a:ext cx="7966844" cy="5133970"/>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Tree based vector indexing recursively splits the data based on proximity.  </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main techniques includes pivot-based trees, k-means tree, and trees based on deep learning.  </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Pivot based trees are used for efficient similarity search based on a specific metric, such as Euclidian distance.  </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K-Means Tree is based on mean distances.  </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far as deep learning tree-based approaches, these tend to rely on randomization for performing node splits. In particular, “Fast Library for ANN” (FLANN) combines randomization with learned partitioning via principal component analysis (PCA).</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Graph based vector indexes use an unsupervised learning approach to guide the creation of the indexes by associating each vector with its k nearest neighbors through an iterative refinement process similar to k-means called KNNG.  These approaches have been shown to perform well in practice.</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pic>
        <p:nvPicPr>
          <p:cNvPr id="5" name="Picture 4">
            <a:extLst>
              <a:ext uri="{FF2B5EF4-FFF2-40B4-BE49-F238E27FC236}">
                <a16:creationId xmlns:a16="http://schemas.microsoft.com/office/drawing/2014/main" id="{E516502A-DBA1-1FED-3F92-6802E772D42F}"/>
              </a:ext>
            </a:extLst>
          </p:cNvPr>
          <p:cNvPicPr>
            <a:picLocks noChangeAspect="1"/>
          </p:cNvPicPr>
          <p:nvPr/>
        </p:nvPicPr>
        <p:blipFill>
          <a:blip r:embed="rId2"/>
          <a:stretch>
            <a:fillRect/>
          </a:stretch>
        </p:blipFill>
        <p:spPr>
          <a:xfrm>
            <a:off x="722450" y="1051297"/>
            <a:ext cx="2603363" cy="5141026"/>
          </a:xfrm>
          <a:prstGeom prst="rect">
            <a:avLst/>
          </a:prstGeom>
          <a:ln>
            <a:solidFill>
              <a:schemeClr val="tx1"/>
            </a:solidFill>
          </a:ln>
        </p:spPr>
      </p:pic>
      <p:sp>
        <p:nvSpPr>
          <p:cNvPr id="3" name="TextBox 2">
            <a:extLst>
              <a:ext uri="{FF2B5EF4-FFF2-40B4-BE49-F238E27FC236}">
                <a16:creationId xmlns:a16="http://schemas.microsoft.com/office/drawing/2014/main" id="{FA1F8386-926E-3F83-B2E8-3642820844A1}"/>
              </a:ext>
            </a:extLst>
          </p:cNvPr>
          <p:cNvSpPr txBox="1"/>
          <p:nvPr/>
        </p:nvSpPr>
        <p:spPr>
          <a:xfrm>
            <a:off x="10654449" y="6621260"/>
            <a:ext cx="1545266" cy="230832"/>
          </a:xfrm>
          <a:prstGeom prst="rect">
            <a:avLst/>
          </a:prstGeom>
          <a:noFill/>
        </p:spPr>
        <p:txBody>
          <a:bodyPr wrap="square" rtlCol="0">
            <a:spAutoFit/>
          </a:bodyPr>
          <a:lstStyle/>
          <a:p>
            <a:r>
              <a:rPr lang="en-US" sz="900" dirty="0"/>
              <a:t>Patrick Stingley  7/15/2024</a:t>
            </a:r>
            <a:endParaRPr lang="pt-BR" sz="900" dirty="0"/>
          </a:p>
        </p:txBody>
      </p:sp>
    </p:spTree>
    <p:extLst>
      <p:ext uri="{BB962C8B-B14F-4D97-AF65-F5344CB8AC3E}">
        <p14:creationId xmlns:p14="http://schemas.microsoft.com/office/powerpoint/2010/main" val="394588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294B-D488-F3F7-1751-389549A428AF}"/>
              </a:ext>
            </a:extLst>
          </p:cNvPr>
          <p:cNvSpPr>
            <a:spLocks noGrp="1"/>
          </p:cNvSpPr>
          <p:nvPr>
            <p:ph type="title"/>
          </p:nvPr>
        </p:nvSpPr>
        <p:spPr>
          <a:xfrm>
            <a:off x="838200" y="49825"/>
            <a:ext cx="10515600" cy="1325563"/>
          </a:xfrm>
        </p:spPr>
        <p:txBody>
          <a:bodyPr/>
          <a:lstStyle/>
          <a:p>
            <a:r>
              <a:rPr lang="en-US" dirty="0"/>
              <a:t>Query Optimization</a:t>
            </a:r>
            <a:endParaRPr lang="pt-BR" dirty="0"/>
          </a:p>
        </p:txBody>
      </p:sp>
      <p:sp>
        <p:nvSpPr>
          <p:cNvPr id="7" name="TextBox 6">
            <a:extLst>
              <a:ext uri="{FF2B5EF4-FFF2-40B4-BE49-F238E27FC236}">
                <a16:creationId xmlns:a16="http://schemas.microsoft.com/office/drawing/2014/main" id="{F46E4CD4-C181-50CB-0976-8F6097B55DA0}"/>
              </a:ext>
            </a:extLst>
          </p:cNvPr>
          <p:cNvSpPr txBox="1"/>
          <p:nvPr/>
        </p:nvSpPr>
        <p:spPr>
          <a:xfrm>
            <a:off x="3836273" y="1251685"/>
            <a:ext cx="8494987" cy="4919104"/>
          </a:xfrm>
          <a:prstGeom prst="rect">
            <a:avLst/>
          </a:prstGeom>
          <a:noFill/>
        </p:spPr>
        <p:txBody>
          <a:bodyPr wrap="square" rtlCol="0">
            <a:spAutoFit/>
          </a:bodyPr>
          <a:lstStyle/>
          <a:p>
            <a:r>
              <a:rPr lang="en-US" dirty="0"/>
              <a:t>Query Optimization includes plan enumeration, followed by plan selection and then query execution.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are a number of kinds of query optimization, including:</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Hybrid Operators – Typically done with a filtering mechanism</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Block-First Scan </a:t>
            </a:r>
          </a:p>
          <a:p>
            <a:pPr marL="742950" lvl="1"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on-line blocking</a:t>
            </a:r>
          </a:p>
          <a:p>
            <a:pPr marL="742950" lvl="1"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off-line blocking</a:t>
            </a:r>
          </a:p>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Visit-First Scan </a:t>
            </a:r>
          </a:p>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Plan Enumeration </a:t>
            </a:r>
          </a:p>
          <a:p>
            <a:pPr marL="742950" lvl="1"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predefined plans</a:t>
            </a:r>
          </a:p>
          <a:p>
            <a:pPr marL="742950" lvl="1"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single plans </a:t>
            </a:r>
          </a:p>
          <a:p>
            <a:pPr marL="742950" lvl="1"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multiple plans</a:t>
            </a:r>
          </a:p>
          <a:p>
            <a:pPr>
              <a:lnSpc>
                <a:spcPct val="107000"/>
              </a:lnSpc>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 I will direct others to read this document for full descriptions of these algorithms.</a:t>
            </a:r>
          </a:p>
          <a:p>
            <a:pPr>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I would have liked to have seen which products offered which optimizers.</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516502A-DBA1-1FED-3F92-6802E772D42F}"/>
              </a:ext>
            </a:extLst>
          </p:cNvPr>
          <p:cNvPicPr>
            <a:picLocks noChangeAspect="1"/>
          </p:cNvPicPr>
          <p:nvPr/>
        </p:nvPicPr>
        <p:blipFill>
          <a:blip r:embed="rId2"/>
          <a:stretch>
            <a:fillRect/>
          </a:stretch>
        </p:blipFill>
        <p:spPr>
          <a:xfrm>
            <a:off x="710875" y="1074446"/>
            <a:ext cx="2603363" cy="5141026"/>
          </a:xfrm>
          <a:prstGeom prst="rect">
            <a:avLst/>
          </a:prstGeom>
          <a:ln>
            <a:solidFill>
              <a:schemeClr val="tx1"/>
            </a:solidFill>
          </a:ln>
        </p:spPr>
      </p:pic>
      <p:sp>
        <p:nvSpPr>
          <p:cNvPr id="3" name="TextBox 2">
            <a:extLst>
              <a:ext uri="{FF2B5EF4-FFF2-40B4-BE49-F238E27FC236}">
                <a16:creationId xmlns:a16="http://schemas.microsoft.com/office/drawing/2014/main" id="{75CE5B51-0FF0-BAB3-0B11-7740D570D8CC}"/>
              </a:ext>
            </a:extLst>
          </p:cNvPr>
          <p:cNvSpPr txBox="1"/>
          <p:nvPr/>
        </p:nvSpPr>
        <p:spPr>
          <a:xfrm>
            <a:off x="10654449" y="6621260"/>
            <a:ext cx="1545266" cy="230832"/>
          </a:xfrm>
          <a:prstGeom prst="rect">
            <a:avLst/>
          </a:prstGeom>
          <a:noFill/>
        </p:spPr>
        <p:txBody>
          <a:bodyPr wrap="square" rtlCol="0">
            <a:spAutoFit/>
          </a:bodyPr>
          <a:lstStyle/>
          <a:p>
            <a:r>
              <a:rPr lang="en-US" sz="900" dirty="0"/>
              <a:t>Patrick Stingley  7/15/2024</a:t>
            </a:r>
            <a:endParaRPr lang="pt-BR" sz="900" dirty="0"/>
          </a:p>
        </p:txBody>
      </p:sp>
    </p:spTree>
    <p:extLst>
      <p:ext uri="{BB962C8B-B14F-4D97-AF65-F5344CB8AC3E}">
        <p14:creationId xmlns:p14="http://schemas.microsoft.com/office/powerpoint/2010/main" val="129398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294B-D488-F3F7-1751-389549A428AF}"/>
              </a:ext>
            </a:extLst>
          </p:cNvPr>
          <p:cNvSpPr>
            <a:spLocks noGrp="1"/>
          </p:cNvSpPr>
          <p:nvPr>
            <p:ph type="title"/>
          </p:nvPr>
        </p:nvSpPr>
        <p:spPr>
          <a:xfrm>
            <a:off x="1179598" y="49825"/>
            <a:ext cx="10174201" cy="1325563"/>
          </a:xfrm>
        </p:spPr>
        <p:txBody>
          <a:bodyPr/>
          <a:lstStyle/>
          <a:p>
            <a:r>
              <a:rPr lang="en-US" dirty="0"/>
              <a:t>Feature based selection</a:t>
            </a:r>
            <a:endParaRPr lang="pt-BR" dirty="0"/>
          </a:p>
        </p:txBody>
      </p:sp>
      <p:pic>
        <p:nvPicPr>
          <p:cNvPr id="4" name="Picture 3">
            <a:extLst>
              <a:ext uri="{FF2B5EF4-FFF2-40B4-BE49-F238E27FC236}">
                <a16:creationId xmlns:a16="http://schemas.microsoft.com/office/drawing/2014/main" id="{80DCDF6D-8932-D982-E136-FE49F60CD022}"/>
              </a:ext>
            </a:extLst>
          </p:cNvPr>
          <p:cNvPicPr>
            <a:picLocks noChangeAspect="1"/>
          </p:cNvPicPr>
          <p:nvPr/>
        </p:nvPicPr>
        <p:blipFill>
          <a:blip r:embed="rId2"/>
          <a:stretch>
            <a:fillRect/>
          </a:stretch>
        </p:blipFill>
        <p:spPr>
          <a:xfrm>
            <a:off x="1179599" y="1309951"/>
            <a:ext cx="9740887" cy="5137148"/>
          </a:xfrm>
          <a:prstGeom prst="rect">
            <a:avLst/>
          </a:prstGeom>
          <a:ln>
            <a:solidFill>
              <a:schemeClr val="tx1"/>
            </a:solidFill>
          </a:ln>
        </p:spPr>
      </p:pic>
      <p:sp>
        <p:nvSpPr>
          <p:cNvPr id="5" name="TextBox 4">
            <a:extLst>
              <a:ext uri="{FF2B5EF4-FFF2-40B4-BE49-F238E27FC236}">
                <a16:creationId xmlns:a16="http://schemas.microsoft.com/office/drawing/2014/main" id="{03D7F7D9-CFC7-37A5-62F8-2D8882C7E8F2}"/>
              </a:ext>
            </a:extLst>
          </p:cNvPr>
          <p:cNvSpPr txBox="1"/>
          <p:nvPr/>
        </p:nvSpPr>
        <p:spPr>
          <a:xfrm>
            <a:off x="10654449" y="6621260"/>
            <a:ext cx="1545266" cy="230832"/>
          </a:xfrm>
          <a:prstGeom prst="rect">
            <a:avLst/>
          </a:prstGeom>
          <a:noFill/>
        </p:spPr>
        <p:txBody>
          <a:bodyPr wrap="square" rtlCol="0">
            <a:spAutoFit/>
          </a:bodyPr>
          <a:lstStyle/>
          <a:p>
            <a:r>
              <a:rPr lang="en-US" sz="900" dirty="0"/>
              <a:t>Patrick Stingley  7/15/2024</a:t>
            </a:r>
            <a:endParaRPr lang="pt-BR" sz="900" dirty="0"/>
          </a:p>
        </p:txBody>
      </p:sp>
    </p:spTree>
    <p:extLst>
      <p:ext uri="{BB962C8B-B14F-4D97-AF65-F5344CB8AC3E}">
        <p14:creationId xmlns:p14="http://schemas.microsoft.com/office/powerpoint/2010/main" val="4131204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294B-D488-F3F7-1751-389549A428AF}"/>
              </a:ext>
            </a:extLst>
          </p:cNvPr>
          <p:cNvSpPr>
            <a:spLocks noGrp="1"/>
          </p:cNvSpPr>
          <p:nvPr>
            <p:ph type="title"/>
          </p:nvPr>
        </p:nvSpPr>
        <p:spPr>
          <a:xfrm>
            <a:off x="1179598" y="-135375"/>
            <a:ext cx="10174201" cy="1325563"/>
          </a:xfrm>
        </p:spPr>
        <p:txBody>
          <a:bodyPr/>
          <a:lstStyle/>
          <a:p>
            <a:r>
              <a:rPr lang="en-US" dirty="0"/>
              <a:t>Analysis</a:t>
            </a:r>
            <a:endParaRPr lang="pt-BR" dirty="0"/>
          </a:p>
        </p:txBody>
      </p:sp>
      <p:pic>
        <p:nvPicPr>
          <p:cNvPr id="5" name="Picture 4">
            <a:extLst>
              <a:ext uri="{FF2B5EF4-FFF2-40B4-BE49-F238E27FC236}">
                <a16:creationId xmlns:a16="http://schemas.microsoft.com/office/drawing/2014/main" id="{25F2560F-33C9-5372-8F38-4D023D8597E5}"/>
              </a:ext>
            </a:extLst>
          </p:cNvPr>
          <p:cNvPicPr>
            <a:picLocks noChangeAspect="1"/>
          </p:cNvPicPr>
          <p:nvPr/>
        </p:nvPicPr>
        <p:blipFill>
          <a:blip r:embed="rId2"/>
          <a:stretch>
            <a:fillRect/>
          </a:stretch>
        </p:blipFill>
        <p:spPr>
          <a:xfrm>
            <a:off x="283176" y="937554"/>
            <a:ext cx="11665752" cy="5388026"/>
          </a:xfrm>
          <a:prstGeom prst="rect">
            <a:avLst/>
          </a:prstGeom>
          <a:ln>
            <a:solidFill>
              <a:schemeClr val="tx1"/>
            </a:solidFill>
          </a:ln>
        </p:spPr>
      </p:pic>
      <p:sp>
        <p:nvSpPr>
          <p:cNvPr id="6" name="TextBox 5">
            <a:extLst>
              <a:ext uri="{FF2B5EF4-FFF2-40B4-BE49-F238E27FC236}">
                <a16:creationId xmlns:a16="http://schemas.microsoft.com/office/drawing/2014/main" id="{CAC352DD-210C-6A9C-6F60-9121D1184DC5}"/>
              </a:ext>
            </a:extLst>
          </p:cNvPr>
          <p:cNvSpPr txBox="1"/>
          <p:nvPr/>
        </p:nvSpPr>
        <p:spPr>
          <a:xfrm>
            <a:off x="10654449" y="6621260"/>
            <a:ext cx="1545266" cy="230832"/>
          </a:xfrm>
          <a:prstGeom prst="rect">
            <a:avLst/>
          </a:prstGeom>
          <a:noFill/>
        </p:spPr>
        <p:txBody>
          <a:bodyPr wrap="square" rtlCol="0">
            <a:spAutoFit/>
          </a:bodyPr>
          <a:lstStyle/>
          <a:p>
            <a:r>
              <a:rPr lang="en-US" sz="900" dirty="0"/>
              <a:t>Patrick Stingley  7/15/2024</a:t>
            </a:r>
            <a:endParaRPr lang="pt-BR" sz="900" dirty="0"/>
          </a:p>
        </p:txBody>
      </p:sp>
    </p:spTree>
    <p:extLst>
      <p:ext uri="{BB962C8B-B14F-4D97-AF65-F5344CB8AC3E}">
        <p14:creationId xmlns:p14="http://schemas.microsoft.com/office/powerpoint/2010/main" val="1733978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DE60-4E24-0683-ACE1-6EB793B364DA}"/>
              </a:ext>
            </a:extLst>
          </p:cNvPr>
          <p:cNvSpPr>
            <a:spLocks noGrp="1"/>
          </p:cNvSpPr>
          <p:nvPr>
            <p:ph type="title"/>
          </p:nvPr>
        </p:nvSpPr>
        <p:spPr/>
        <p:txBody>
          <a:bodyPr/>
          <a:lstStyle/>
          <a:p>
            <a:r>
              <a:rPr lang="en-US" dirty="0"/>
              <a:t>Integrated Cloud Services</a:t>
            </a:r>
            <a:endParaRPr lang="pt-BR" dirty="0"/>
          </a:p>
        </p:txBody>
      </p:sp>
      <p:sp>
        <p:nvSpPr>
          <p:cNvPr id="3" name="Content Placeholder 2">
            <a:extLst>
              <a:ext uri="{FF2B5EF4-FFF2-40B4-BE49-F238E27FC236}">
                <a16:creationId xmlns:a16="http://schemas.microsoft.com/office/drawing/2014/main" id="{FA406189-D753-7790-4CCB-7B29DA376C05}"/>
              </a:ext>
            </a:extLst>
          </p:cNvPr>
          <p:cNvSpPr>
            <a:spLocks noGrp="1"/>
          </p:cNvSpPr>
          <p:nvPr>
            <p:ph idx="1"/>
          </p:nvPr>
        </p:nvSpPr>
        <p:spPr/>
        <p:txBody>
          <a:bodyPr>
            <a:normAutofit fontScale="77500" lnSpcReduction="20000"/>
          </a:bodyPr>
          <a:lstStyle/>
          <a:p>
            <a:pPr marL="0" indent="0">
              <a:buNone/>
            </a:pPr>
            <a:r>
              <a:rPr lang="en-US" dirty="0"/>
              <a:t>During the course of this research, the author has set up multiple RAG (Retrieval Augmented Generators) and multiple vector databases and has made two significant findings:</a:t>
            </a:r>
          </a:p>
          <a:p>
            <a:pPr marL="0" indent="0">
              <a:buNone/>
            </a:pPr>
            <a:endParaRPr lang="en-US" dirty="0"/>
          </a:p>
          <a:p>
            <a:pPr marL="914400" lvl="1" indent="-457200">
              <a:buAutoNum type="arabicPeriod"/>
            </a:pPr>
            <a:r>
              <a:rPr lang="en-US" dirty="0"/>
              <a:t>VDBMSs are difficult to feed.  They won’t accept all of the data at once, which means the data has to be split.  They don’t do well with data of different lengths, which means the data has to be chunked.</a:t>
            </a:r>
          </a:p>
          <a:p>
            <a:pPr marL="457200" lvl="1" indent="0">
              <a:buNone/>
            </a:pPr>
            <a:endParaRPr lang="en-US" dirty="0"/>
          </a:p>
          <a:p>
            <a:pPr marL="914400" lvl="1" indent="-457200">
              <a:buAutoNum type="arabicPeriod"/>
            </a:pPr>
            <a:r>
              <a:rPr lang="en-US" dirty="0"/>
              <a:t>VDBMSs require an interface to the AI tool, which can be </a:t>
            </a:r>
            <a:r>
              <a:rPr lang="en-US" dirty="0" err="1"/>
              <a:t>LangChain</a:t>
            </a:r>
            <a:r>
              <a:rPr lang="en-US" dirty="0"/>
              <a:t> or </a:t>
            </a:r>
            <a:r>
              <a:rPr lang="en-US" dirty="0" err="1"/>
              <a:t>LlamaIndex</a:t>
            </a:r>
            <a:r>
              <a:rPr lang="en-US" dirty="0"/>
              <a:t>, or another “glue” tool.  During this process </a:t>
            </a:r>
            <a:r>
              <a:rPr lang="en-US" dirty="0" err="1"/>
              <a:t>LangChain</a:t>
            </a:r>
            <a:r>
              <a:rPr lang="en-US" dirty="0"/>
              <a:t> was re-written, leaving the code inoperable, so the project implemented containers to keep the code stable.</a:t>
            </a:r>
          </a:p>
          <a:p>
            <a:pPr marL="457200" lvl="1" indent="0">
              <a:buNone/>
            </a:pPr>
            <a:endParaRPr lang="en-US" dirty="0"/>
          </a:p>
          <a:p>
            <a:pPr marL="0" indent="0">
              <a:buNone/>
            </a:pPr>
            <a:r>
              <a:rPr lang="en-US" dirty="0"/>
              <a:t>There are service providers that have worked out these issues.  Most of them either implement </a:t>
            </a:r>
            <a:r>
              <a:rPr lang="en-US" dirty="0" err="1"/>
              <a:t>pgvector</a:t>
            </a:r>
            <a:r>
              <a:rPr lang="en-US" dirty="0"/>
              <a:t> or Redis.  If it is possible to implement a solution that has been worked out, this will save the project months of re-work.</a:t>
            </a:r>
            <a:br>
              <a:rPr lang="en-US" dirty="0"/>
            </a:br>
            <a:endParaRPr lang="pt-BR" dirty="0"/>
          </a:p>
        </p:txBody>
      </p:sp>
    </p:spTree>
    <p:extLst>
      <p:ext uri="{BB962C8B-B14F-4D97-AF65-F5344CB8AC3E}">
        <p14:creationId xmlns:p14="http://schemas.microsoft.com/office/powerpoint/2010/main" val="2723371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DE60-4E24-0683-ACE1-6EB793B364DA}"/>
              </a:ext>
            </a:extLst>
          </p:cNvPr>
          <p:cNvSpPr>
            <a:spLocks noGrp="1"/>
          </p:cNvSpPr>
          <p:nvPr>
            <p:ph type="title"/>
          </p:nvPr>
        </p:nvSpPr>
        <p:spPr/>
        <p:txBody>
          <a:bodyPr/>
          <a:lstStyle/>
          <a:p>
            <a:r>
              <a:rPr lang="en-US" dirty="0"/>
              <a:t>Integrated Cloud Services</a:t>
            </a:r>
            <a:endParaRPr lang="pt-BR" dirty="0"/>
          </a:p>
        </p:txBody>
      </p:sp>
      <p:pic>
        <p:nvPicPr>
          <p:cNvPr id="7" name="Picture 6">
            <a:extLst>
              <a:ext uri="{FF2B5EF4-FFF2-40B4-BE49-F238E27FC236}">
                <a16:creationId xmlns:a16="http://schemas.microsoft.com/office/drawing/2014/main" id="{525B341B-93BA-F2B3-6047-F2331C88E95C}"/>
              </a:ext>
            </a:extLst>
          </p:cNvPr>
          <p:cNvPicPr>
            <a:picLocks noChangeAspect="1"/>
          </p:cNvPicPr>
          <p:nvPr/>
        </p:nvPicPr>
        <p:blipFill>
          <a:blip r:embed="rId2"/>
          <a:stretch>
            <a:fillRect/>
          </a:stretch>
        </p:blipFill>
        <p:spPr>
          <a:xfrm>
            <a:off x="838199" y="1851524"/>
            <a:ext cx="10515601" cy="4251424"/>
          </a:xfrm>
          <a:prstGeom prst="rect">
            <a:avLst/>
          </a:prstGeom>
        </p:spPr>
      </p:pic>
    </p:spTree>
    <p:extLst>
      <p:ext uri="{BB962C8B-B14F-4D97-AF65-F5344CB8AC3E}">
        <p14:creationId xmlns:p14="http://schemas.microsoft.com/office/powerpoint/2010/main" val="1936872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294B-D488-F3F7-1751-389549A428AF}"/>
              </a:ext>
            </a:extLst>
          </p:cNvPr>
          <p:cNvSpPr>
            <a:spLocks noGrp="1"/>
          </p:cNvSpPr>
          <p:nvPr>
            <p:ph type="title"/>
          </p:nvPr>
        </p:nvSpPr>
        <p:spPr>
          <a:xfrm>
            <a:off x="1179598" y="-135375"/>
            <a:ext cx="10174201" cy="1325563"/>
          </a:xfrm>
        </p:spPr>
        <p:txBody>
          <a:bodyPr/>
          <a:lstStyle/>
          <a:p>
            <a:r>
              <a:rPr lang="en-US" dirty="0"/>
              <a:t>Recommendation materials:</a:t>
            </a:r>
            <a:endParaRPr lang="pt-BR" dirty="0"/>
          </a:p>
        </p:txBody>
      </p:sp>
      <p:sp>
        <p:nvSpPr>
          <p:cNvPr id="6" name="TextBox 5">
            <a:extLst>
              <a:ext uri="{FF2B5EF4-FFF2-40B4-BE49-F238E27FC236}">
                <a16:creationId xmlns:a16="http://schemas.microsoft.com/office/drawing/2014/main" id="{CAC352DD-210C-6A9C-6F60-9121D1184DC5}"/>
              </a:ext>
            </a:extLst>
          </p:cNvPr>
          <p:cNvSpPr txBox="1"/>
          <p:nvPr/>
        </p:nvSpPr>
        <p:spPr>
          <a:xfrm>
            <a:off x="10654449" y="6621260"/>
            <a:ext cx="1545266" cy="230832"/>
          </a:xfrm>
          <a:prstGeom prst="rect">
            <a:avLst/>
          </a:prstGeom>
          <a:noFill/>
        </p:spPr>
        <p:txBody>
          <a:bodyPr wrap="square" rtlCol="0">
            <a:spAutoFit/>
          </a:bodyPr>
          <a:lstStyle/>
          <a:p>
            <a:r>
              <a:rPr lang="en-US" sz="900" dirty="0"/>
              <a:t>Patrick Stingley  7/15/2024</a:t>
            </a:r>
            <a:endParaRPr lang="pt-BR" sz="900" dirty="0"/>
          </a:p>
        </p:txBody>
      </p:sp>
      <p:sp>
        <p:nvSpPr>
          <p:cNvPr id="3" name="TextBox 2">
            <a:extLst>
              <a:ext uri="{FF2B5EF4-FFF2-40B4-BE49-F238E27FC236}">
                <a16:creationId xmlns:a16="http://schemas.microsoft.com/office/drawing/2014/main" id="{1D06AA7E-D6FB-6C76-90FE-F84CF4DAE399}"/>
              </a:ext>
            </a:extLst>
          </p:cNvPr>
          <p:cNvSpPr txBox="1"/>
          <p:nvPr/>
        </p:nvSpPr>
        <p:spPr>
          <a:xfrm>
            <a:off x="792481" y="1782065"/>
            <a:ext cx="10285070" cy="5355312"/>
          </a:xfrm>
          <a:prstGeom prst="rect">
            <a:avLst/>
          </a:prstGeom>
          <a:noFill/>
        </p:spPr>
        <p:txBody>
          <a:bodyPr wrap="square" rtlCol="0">
            <a:spAutoFit/>
          </a:bodyPr>
          <a:lstStyle/>
          <a:p>
            <a:r>
              <a:rPr lang="en-US" dirty="0"/>
              <a:t>Recommendations:</a:t>
            </a:r>
          </a:p>
          <a:p>
            <a:endParaRPr lang="en-US" dirty="0"/>
          </a:p>
          <a:p>
            <a:r>
              <a:rPr lang="en-US" dirty="0"/>
              <a:t>It is recommended that the organization select an AI tool as managed services from a cloud vendor based on the contract vehicles that are in place.  This will save months of experimentation and frustration.</a:t>
            </a:r>
          </a:p>
          <a:p>
            <a:endParaRPr lang="en-US" dirty="0"/>
          </a:p>
          <a:p>
            <a:r>
              <a:rPr lang="en-US" dirty="0"/>
              <a:t>If the organization feels the need to build their own AI stack, please consider the following:</a:t>
            </a:r>
          </a:p>
          <a:p>
            <a:pPr marL="285750" indent="-285750">
              <a:buFont typeface="Arial" panose="020B0604020202020204" pitchFamily="34" charset="0"/>
              <a:buChar char="•"/>
            </a:pPr>
            <a:r>
              <a:rPr lang="en-US" dirty="0"/>
              <a:t>Even though Manu has the most features it is not recommended because it is a Chinese cloud product.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AI products have involvement by Chinese nationals.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Milvus and </a:t>
            </a:r>
            <a:r>
              <a:rPr lang="en-US" dirty="0" err="1"/>
              <a:t>Qdrant</a:t>
            </a:r>
            <a:r>
              <a:rPr lang="en-US" dirty="0"/>
              <a:t> tied for second / third place are recommended for further research.</a:t>
            </a:r>
          </a:p>
          <a:p>
            <a:r>
              <a:rPr lang="en-US" dirty="0"/>
              <a:t>	Both seem to be promising products and have a following.</a:t>
            </a:r>
          </a:p>
          <a:p>
            <a:endParaRPr lang="en-US" dirty="0"/>
          </a:p>
          <a:p>
            <a:pPr marL="285750" indent="-285750">
              <a:buFont typeface="Arial" panose="020B0604020202020204" pitchFamily="34" charset="0"/>
              <a:buChar char="•"/>
            </a:pPr>
            <a:r>
              <a:rPr lang="en-US" dirty="0" err="1"/>
              <a:t>pgVector</a:t>
            </a:r>
            <a:r>
              <a:rPr lang="en-US" dirty="0"/>
              <a:t> came in fourth in the feature count.  It is a good choice because it offers a number of industrial capabilities, such as replication, fault tolerance, access controls and concurrency controls that other VDBMSs have not yet considered.  Because it is based on a popular SQL database, it is possible to find database administrators who are familiar with it.  I have found it to be clunky and it has been difficult to connect to AI tools via </a:t>
            </a:r>
            <a:r>
              <a:rPr lang="en-US" dirty="0" err="1"/>
              <a:t>LangChain</a:t>
            </a:r>
            <a:r>
              <a:rPr lang="en-US" dirty="0"/>
              <a:t> or </a:t>
            </a:r>
            <a:r>
              <a:rPr lang="en-US" dirty="0" err="1"/>
              <a:t>LlamaIndex</a:t>
            </a:r>
            <a:r>
              <a:rPr lang="en-US" dirty="0"/>
              <a:t>.  I have not tried with other VDBMSs to see if it is worse than others.</a:t>
            </a:r>
          </a:p>
        </p:txBody>
      </p:sp>
    </p:spTree>
    <p:extLst>
      <p:ext uri="{BB962C8B-B14F-4D97-AF65-F5344CB8AC3E}">
        <p14:creationId xmlns:p14="http://schemas.microsoft.com/office/powerpoint/2010/main" val="298027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61FB-E05E-827A-FDEB-D9E4038406C1}"/>
              </a:ext>
            </a:extLst>
          </p:cNvPr>
          <p:cNvSpPr>
            <a:spLocks noGrp="1"/>
          </p:cNvSpPr>
          <p:nvPr>
            <p:ph type="ctrTitle"/>
          </p:nvPr>
        </p:nvSpPr>
        <p:spPr>
          <a:xfrm>
            <a:off x="1524000" y="2766059"/>
            <a:ext cx="9144000" cy="2061747"/>
          </a:xfrm>
        </p:spPr>
        <p:txBody>
          <a:bodyPr>
            <a:normAutofit fontScale="90000"/>
          </a:bodyPr>
          <a:lstStyle/>
          <a:p>
            <a:pPr algn="l"/>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presentation was based on many sources, but two of the primary sources were: </a:t>
            </a:r>
            <a:br>
              <a:rPr lang="en-US" sz="2000" kern="100" dirty="0">
                <a:effectLst/>
                <a:latin typeface="Calibri" panose="020F0502020204030204" pitchFamily="34" charset="0"/>
                <a:ea typeface="Calibri" panose="020F0502020204030204" pitchFamily="34" charset="0"/>
                <a:cs typeface="Times New Roman" panose="02020603050405020304" pitchFamily="18" charset="0"/>
              </a:rPr>
            </a:br>
            <a:br>
              <a:rPr lang="en-US" sz="3200" kern="100" dirty="0">
                <a:latin typeface="Calibri" panose="020F0502020204030204" pitchFamily="34" charset="0"/>
                <a:ea typeface="Calibri" panose="020F0502020204030204" pitchFamily="34" charset="0"/>
                <a:cs typeface="Times New Roman" panose="02020603050405020304" pitchFamily="18" charset="0"/>
              </a:rPr>
            </a:br>
            <a:r>
              <a:rPr lang="en-US" sz="1400" kern="100" dirty="0">
                <a:latin typeface="Calibri" panose="020F0502020204030204" pitchFamily="34" charset="0"/>
                <a:ea typeface="Calibri" panose="020F0502020204030204" pitchFamily="34" charset="0"/>
                <a:cs typeface="Times New Roman" panose="02020603050405020304" pitchFamily="18" charset="0"/>
              </a:rPr>
              <a:t>“</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Survey of Vector Database Management Systems” </a:t>
            </a:r>
            <a:r>
              <a:rPr lang="pt-BR" sz="1400" kern="100" dirty="0">
                <a:effectLst/>
                <a:latin typeface="Calibri" panose="020F0502020204030204" pitchFamily="34" charset="0"/>
                <a:ea typeface="Calibri" panose="020F0502020204030204" pitchFamily="34" charset="0"/>
                <a:cs typeface="Times New Roman" panose="02020603050405020304" pitchFamily="18" charset="0"/>
              </a:rPr>
              <a:t>by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James Jie Pan · Jianguo Wang · Guoliang Li, Oct 21</a:t>
            </a:r>
            <a:r>
              <a:rPr lang="en-US" sz="1400" kern="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of 2023,  https://arxiv.org/pdf/2310.14021 Oct 21</a:t>
            </a:r>
            <a:r>
              <a:rPr lang="en-US" sz="1400" kern="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of 2023.</a:t>
            </a:r>
            <a:br>
              <a:rPr lang="en-US" sz="14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400" kern="100" dirty="0">
                <a:effectLst/>
                <a:latin typeface="Calibri" panose="020F0502020204030204" pitchFamily="34" charset="0"/>
                <a:ea typeface="Calibri" panose="020F0502020204030204" pitchFamily="34" charset="0"/>
                <a:cs typeface="Times New Roman" panose="02020603050405020304" pitchFamily="18" charset="0"/>
              </a:rPr>
            </a:br>
            <a:r>
              <a:rPr lang="en-US" sz="1400" b="0" i="0" dirty="0">
                <a:solidFill>
                  <a:srgbClr val="3C3C3C"/>
                </a:solidFill>
                <a:effectLst/>
                <a:highlight>
                  <a:srgbClr val="FFFFFF"/>
                </a:highlight>
                <a:latin typeface="-apple-system"/>
              </a:rPr>
              <a:t>Generative AI Cloud Platforms: AWS, Azure, or Google? By </a:t>
            </a:r>
            <a:r>
              <a:rPr lang="en-US" sz="1400" b="0" i="0" dirty="0" err="1">
                <a:solidFill>
                  <a:srgbClr val="3C3C3C"/>
                </a:solidFill>
                <a:effectLst/>
                <a:highlight>
                  <a:srgbClr val="FFFFFF"/>
                </a:highlight>
                <a:latin typeface="-apple-system"/>
              </a:rPr>
              <a:t>Janakiram</a:t>
            </a:r>
            <a:r>
              <a:rPr lang="en-US" sz="1400" b="0" i="0" dirty="0">
                <a:solidFill>
                  <a:srgbClr val="3C3C3C"/>
                </a:solidFill>
                <a:effectLst/>
                <a:highlight>
                  <a:srgbClr val="FFFFFF"/>
                </a:highlight>
                <a:latin typeface="-apple-system"/>
              </a:rPr>
              <a:t> MSV, The New Stack, </a:t>
            </a:r>
            <a:r>
              <a:rPr lang="pt-BR" sz="1400" b="0" i="0" dirty="0">
                <a:solidFill>
                  <a:srgbClr val="515151"/>
                </a:solidFill>
                <a:effectLst/>
                <a:highlight>
                  <a:srgbClr val="FFFFFF"/>
                </a:highlight>
                <a:latin typeface="-apple-system"/>
              </a:rPr>
              <a:t>Jun 30th, 2023,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https://thenewstack.io/generative-ai-cloud-services-aws-azure-or-google-cloud/</a:t>
            </a:r>
            <a:endParaRPr lang="pt-BR" sz="1400" dirty="0"/>
          </a:p>
        </p:txBody>
      </p:sp>
      <p:sp>
        <p:nvSpPr>
          <p:cNvPr id="7" name="TextBox 6">
            <a:extLst>
              <a:ext uri="{FF2B5EF4-FFF2-40B4-BE49-F238E27FC236}">
                <a16:creationId xmlns:a16="http://schemas.microsoft.com/office/drawing/2014/main" id="{BEF04242-A11E-092E-7D6F-1DF665F10466}"/>
              </a:ext>
            </a:extLst>
          </p:cNvPr>
          <p:cNvSpPr txBox="1"/>
          <p:nvPr/>
        </p:nvSpPr>
        <p:spPr>
          <a:xfrm>
            <a:off x="10654449" y="6621260"/>
            <a:ext cx="1545266" cy="230832"/>
          </a:xfrm>
          <a:prstGeom prst="rect">
            <a:avLst/>
          </a:prstGeom>
          <a:noFill/>
        </p:spPr>
        <p:txBody>
          <a:bodyPr wrap="square" rtlCol="0">
            <a:spAutoFit/>
          </a:bodyPr>
          <a:lstStyle/>
          <a:p>
            <a:r>
              <a:rPr lang="en-US" sz="900" dirty="0"/>
              <a:t>Patrick Stingley  7/15/2024</a:t>
            </a:r>
            <a:endParaRPr lang="pt-BR" sz="900" dirty="0"/>
          </a:p>
        </p:txBody>
      </p:sp>
    </p:spTree>
    <p:extLst>
      <p:ext uri="{BB962C8B-B14F-4D97-AF65-F5344CB8AC3E}">
        <p14:creationId xmlns:p14="http://schemas.microsoft.com/office/powerpoint/2010/main" val="384461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77DCC-81EE-AE8D-29CC-D5A2F471A1ED}"/>
              </a:ext>
            </a:extLst>
          </p:cNvPr>
          <p:cNvSpPr>
            <a:spLocks noGrp="1"/>
          </p:cNvSpPr>
          <p:nvPr>
            <p:ph type="title"/>
          </p:nvPr>
        </p:nvSpPr>
        <p:spPr/>
        <p:txBody>
          <a:bodyPr/>
          <a:lstStyle/>
          <a:p>
            <a:r>
              <a:rPr lang="en-US" dirty="0"/>
              <a:t>Why Vector Databases?</a:t>
            </a:r>
            <a:endParaRPr lang="pt-BR" dirty="0"/>
          </a:p>
        </p:txBody>
      </p:sp>
      <p:sp>
        <p:nvSpPr>
          <p:cNvPr id="3" name="Content Placeholder 2">
            <a:extLst>
              <a:ext uri="{FF2B5EF4-FFF2-40B4-BE49-F238E27FC236}">
                <a16:creationId xmlns:a16="http://schemas.microsoft.com/office/drawing/2014/main" id="{2171222D-817B-18D7-CA69-D74F4B930E09}"/>
              </a:ext>
            </a:extLst>
          </p:cNvPr>
          <p:cNvSpPr>
            <a:spLocks noGrp="1"/>
          </p:cNvSpPr>
          <p:nvPr>
            <p:ph idx="1"/>
          </p:nvPr>
        </p:nvSpPr>
        <p:spPr/>
        <p:txBody>
          <a:bodyPr/>
          <a:lstStyle/>
          <a:p>
            <a:r>
              <a:rPr lang="en-US" dirty="0"/>
              <a:t>Artificial Intelligence systems use many kinds of data.</a:t>
            </a:r>
          </a:p>
          <a:p>
            <a:r>
              <a:rPr lang="en-US" dirty="0"/>
              <a:t>Relational databases are only good at tabular data.</a:t>
            </a:r>
          </a:p>
          <a:p>
            <a:r>
              <a:rPr lang="en-US" dirty="0"/>
              <a:t>This gave rise to NoSQL databases</a:t>
            </a:r>
          </a:p>
          <a:p>
            <a:r>
              <a:rPr lang="en-US" dirty="0"/>
              <a:t>AI systems need to be able to give a “close counts” answer.</a:t>
            </a:r>
          </a:p>
          <a:p>
            <a:r>
              <a:rPr lang="en-US" dirty="0"/>
              <a:t>RDBMSs and NoSQL databases give exact match responses.</a:t>
            </a:r>
          </a:p>
          <a:p>
            <a:r>
              <a:rPr lang="en-US" dirty="0"/>
              <a:t>Vector Databases (VDBMSs) give nearest neighbor responses.</a:t>
            </a:r>
            <a:endParaRPr lang="pt-BR" dirty="0"/>
          </a:p>
        </p:txBody>
      </p:sp>
      <p:sp>
        <p:nvSpPr>
          <p:cNvPr id="4" name="TextBox 3">
            <a:extLst>
              <a:ext uri="{FF2B5EF4-FFF2-40B4-BE49-F238E27FC236}">
                <a16:creationId xmlns:a16="http://schemas.microsoft.com/office/drawing/2014/main" id="{FCF9A01E-CEAE-8E97-D6AE-DC43CABA9505}"/>
              </a:ext>
            </a:extLst>
          </p:cNvPr>
          <p:cNvSpPr txBox="1"/>
          <p:nvPr/>
        </p:nvSpPr>
        <p:spPr>
          <a:xfrm>
            <a:off x="10654449" y="6621260"/>
            <a:ext cx="1545266" cy="230832"/>
          </a:xfrm>
          <a:prstGeom prst="rect">
            <a:avLst/>
          </a:prstGeom>
          <a:noFill/>
        </p:spPr>
        <p:txBody>
          <a:bodyPr wrap="square" rtlCol="0">
            <a:spAutoFit/>
          </a:bodyPr>
          <a:lstStyle/>
          <a:p>
            <a:r>
              <a:rPr lang="en-US" sz="900" dirty="0"/>
              <a:t>Patrick Stingley  7/15/2024</a:t>
            </a:r>
            <a:endParaRPr lang="pt-BR" sz="900" dirty="0"/>
          </a:p>
        </p:txBody>
      </p:sp>
    </p:spTree>
    <p:extLst>
      <p:ext uri="{BB962C8B-B14F-4D97-AF65-F5344CB8AC3E}">
        <p14:creationId xmlns:p14="http://schemas.microsoft.com/office/powerpoint/2010/main" val="1014650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77DCC-81EE-AE8D-29CC-D5A2F471A1ED}"/>
              </a:ext>
            </a:extLst>
          </p:cNvPr>
          <p:cNvSpPr>
            <a:spLocks noGrp="1"/>
          </p:cNvSpPr>
          <p:nvPr>
            <p:ph type="title"/>
          </p:nvPr>
        </p:nvSpPr>
        <p:spPr/>
        <p:txBody>
          <a:bodyPr/>
          <a:lstStyle/>
          <a:p>
            <a:r>
              <a:rPr lang="en-US" dirty="0"/>
              <a:t>How VDBMSs work in AI</a:t>
            </a:r>
            <a:endParaRPr lang="pt-BR" dirty="0"/>
          </a:p>
        </p:txBody>
      </p:sp>
      <p:sp>
        <p:nvSpPr>
          <p:cNvPr id="3" name="Content Placeholder 2">
            <a:extLst>
              <a:ext uri="{FF2B5EF4-FFF2-40B4-BE49-F238E27FC236}">
                <a16:creationId xmlns:a16="http://schemas.microsoft.com/office/drawing/2014/main" id="{2171222D-817B-18D7-CA69-D74F4B930E09}"/>
              </a:ext>
            </a:extLst>
          </p:cNvPr>
          <p:cNvSpPr>
            <a:spLocks noGrp="1"/>
          </p:cNvSpPr>
          <p:nvPr>
            <p:ph idx="1"/>
          </p:nvPr>
        </p:nvSpPr>
        <p:spPr/>
        <p:txBody>
          <a:bodyPr>
            <a:normAutofit fontScale="92500" lnSpcReduction="10000"/>
          </a:bodyPr>
          <a:lstStyle/>
          <a:p>
            <a:r>
              <a:rPr lang="en-US" dirty="0"/>
              <a:t>Data of all kinds is turned into vectors</a:t>
            </a:r>
          </a:p>
          <a:p>
            <a:pPr lvl="1"/>
            <a:r>
              <a:rPr lang="en-US" dirty="0"/>
              <a:t>Tabular data, images, video, streaming data</a:t>
            </a:r>
          </a:p>
          <a:p>
            <a:pPr lvl="1"/>
            <a:r>
              <a:rPr lang="en-US" dirty="0"/>
              <a:t>Vectors are strings of floating point numbers</a:t>
            </a:r>
          </a:p>
          <a:p>
            <a:r>
              <a:rPr lang="en-US" dirty="0"/>
              <a:t>The VDBMS stores these vectors </a:t>
            </a:r>
          </a:p>
          <a:p>
            <a:pPr lvl="1"/>
            <a:r>
              <a:rPr lang="en-US" dirty="0"/>
              <a:t>Closest to other vectors most like each other</a:t>
            </a:r>
          </a:p>
          <a:p>
            <a:pPr lvl="1"/>
            <a:r>
              <a:rPr lang="en-US" dirty="0"/>
              <a:t>(Much as ISAM)</a:t>
            </a:r>
          </a:p>
          <a:p>
            <a:r>
              <a:rPr lang="en-US" dirty="0"/>
              <a:t>A query comes in and it is vectorized.</a:t>
            </a:r>
          </a:p>
          <a:p>
            <a:r>
              <a:rPr lang="en-US" dirty="0"/>
              <a:t>The query vector is inserted into the database and the closest vectors are returned.</a:t>
            </a:r>
          </a:p>
          <a:p>
            <a:r>
              <a:rPr lang="en-US" dirty="0"/>
              <a:t>This is why using an AI tool publishes your information.</a:t>
            </a:r>
          </a:p>
          <a:p>
            <a:r>
              <a:rPr lang="en-US" dirty="0"/>
              <a:t>Sometimes the distance to the nearest neighbor is returned (range)</a:t>
            </a:r>
            <a:endParaRPr lang="pt-BR" dirty="0"/>
          </a:p>
        </p:txBody>
      </p:sp>
      <p:sp>
        <p:nvSpPr>
          <p:cNvPr id="4" name="TextBox 3">
            <a:extLst>
              <a:ext uri="{FF2B5EF4-FFF2-40B4-BE49-F238E27FC236}">
                <a16:creationId xmlns:a16="http://schemas.microsoft.com/office/drawing/2014/main" id="{FCF9A01E-CEAE-8E97-D6AE-DC43CABA9505}"/>
              </a:ext>
            </a:extLst>
          </p:cNvPr>
          <p:cNvSpPr txBox="1"/>
          <p:nvPr/>
        </p:nvSpPr>
        <p:spPr>
          <a:xfrm>
            <a:off x="10654449" y="6621260"/>
            <a:ext cx="1545266" cy="230832"/>
          </a:xfrm>
          <a:prstGeom prst="rect">
            <a:avLst/>
          </a:prstGeom>
          <a:noFill/>
        </p:spPr>
        <p:txBody>
          <a:bodyPr wrap="square" rtlCol="0">
            <a:spAutoFit/>
          </a:bodyPr>
          <a:lstStyle/>
          <a:p>
            <a:r>
              <a:rPr lang="en-US" sz="900" dirty="0"/>
              <a:t>Patrick Stingley  7/15/2024</a:t>
            </a:r>
            <a:endParaRPr lang="pt-BR" sz="900" dirty="0"/>
          </a:p>
        </p:txBody>
      </p:sp>
    </p:spTree>
    <p:extLst>
      <p:ext uri="{BB962C8B-B14F-4D97-AF65-F5344CB8AC3E}">
        <p14:creationId xmlns:p14="http://schemas.microsoft.com/office/powerpoint/2010/main" val="295432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294B-D488-F3F7-1751-389549A428AF}"/>
              </a:ext>
            </a:extLst>
          </p:cNvPr>
          <p:cNvSpPr>
            <a:spLocks noGrp="1"/>
          </p:cNvSpPr>
          <p:nvPr>
            <p:ph type="title"/>
          </p:nvPr>
        </p:nvSpPr>
        <p:spPr/>
        <p:txBody>
          <a:bodyPr/>
          <a:lstStyle/>
          <a:p>
            <a:r>
              <a:rPr lang="en-US" dirty="0"/>
              <a:t>Architecture of a VDBMS</a:t>
            </a:r>
            <a:endParaRPr lang="pt-BR" dirty="0"/>
          </a:p>
        </p:txBody>
      </p:sp>
      <p:sp>
        <p:nvSpPr>
          <p:cNvPr id="3" name="Content Placeholder 2">
            <a:extLst>
              <a:ext uri="{FF2B5EF4-FFF2-40B4-BE49-F238E27FC236}">
                <a16:creationId xmlns:a16="http://schemas.microsoft.com/office/drawing/2014/main" id="{3F6C2E50-79CB-932B-E26F-AF343B486A95}"/>
              </a:ext>
            </a:extLst>
          </p:cNvPr>
          <p:cNvSpPr>
            <a:spLocks noGrp="1"/>
          </p:cNvSpPr>
          <p:nvPr>
            <p:ph idx="1"/>
          </p:nvPr>
        </p:nvSpPr>
        <p:spPr>
          <a:xfrm>
            <a:off x="5917325" y="1514639"/>
            <a:ext cx="4835326" cy="4662324"/>
          </a:xfrm>
        </p:spPr>
        <p:txBody>
          <a:bodyPr>
            <a:normAutofit lnSpcReduction="1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Query Processor: </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Provides the user interface</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Forms the queries </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Supports operators</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Optimizes queries</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Executes queries</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Returns results</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Storage Manager:</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Creates Search Indices</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Stores vectors</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Table based (blue)</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Tree based (yellow)</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Graph based (green)</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C6BCCF3-32D4-34EE-E0C3-0BEA88184080}"/>
              </a:ext>
            </a:extLst>
          </p:cNvPr>
          <p:cNvPicPr>
            <a:picLocks noChangeAspect="1"/>
          </p:cNvPicPr>
          <p:nvPr/>
        </p:nvPicPr>
        <p:blipFill>
          <a:blip r:embed="rId2"/>
          <a:stretch>
            <a:fillRect/>
          </a:stretch>
        </p:blipFill>
        <p:spPr>
          <a:xfrm>
            <a:off x="550457" y="1514639"/>
            <a:ext cx="4835325" cy="4854630"/>
          </a:xfrm>
          <a:prstGeom prst="rect">
            <a:avLst/>
          </a:prstGeom>
        </p:spPr>
      </p:pic>
      <p:sp>
        <p:nvSpPr>
          <p:cNvPr id="5" name="TextBox 4">
            <a:extLst>
              <a:ext uri="{FF2B5EF4-FFF2-40B4-BE49-F238E27FC236}">
                <a16:creationId xmlns:a16="http://schemas.microsoft.com/office/drawing/2014/main" id="{24FEFEA5-2BA6-45D2-7866-9F8EA7452DC0}"/>
              </a:ext>
            </a:extLst>
          </p:cNvPr>
          <p:cNvSpPr txBox="1"/>
          <p:nvPr/>
        </p:nvSpPr>
        <p:spPr>
          <a:xfrm>
            <a:off x="10654449" y="6621260"/>
            <a:ext cx="1545266" cy="230832"/>
          </a:xfrm>
          <a:prstGeom prst="rect">
            <a:avLst/>
          </a:prstGeom>
          <a:noFill/>
        </p:spPr>
        <p:txBody>
          <a:bodyPr wrap="square" rtlCol="0">
            <a:spAutoFit/>
          </a:bodyPr>
          <a:lstStyle/>
          <a:p>
            <a:r>
              <a:rPr lang="en-US" sz="900" dirty="0"/>
              <a:t>Patrick Stingley  7/15/2024</a:t>
            </a:r>
            <a:endParaRPr lang="pt-BR" sz="900" dirty="0"/>
          </a:p>
        </p:txBody>
      </p:sp>
    </p:spTree>
    <p:extLst>
      <p:ext uri="{BB962C8B-B14F-4D97-AF65-F5344CB8AC3E}">
        <p14:creationId xmlns:p14="http://schemas.microsoft.com/office/powerpoint/2010/main" val="63618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294B-D488-F3F7-1751-389549A428AF}"/>
              </a:ext>
            </a:extLst>
          </p:cNvPr>
          <p:cNvSpPr>
            <a:spLocks noGrp="1"/>
          </p:cNvSpPr>
          <p:nvPr>
            <p:ph type="title"/>
          </p:nvPr>
        </p:nvSpPr>
        <p:spPr>
          <a:xfrm>
            <a:off x="838200" y="49825"/>
            <a:ext cx="10515600" cy="1325563"/>
          </a:xfrm>
        </p:spPr>
        <p:txBody>
          <a:bodyPr/>
          <a:lstStyle/>
          <a:p>
            <a:r>
              <a:rPr lang="en-US" dirty="0"/>
              <a:t>Start with table 7</a:t>
            </a:r>
            <a:endParaRPr lang="pt-BR" dirty="0"/>
          </a:p>
        </p:txBody>
      </p:sp>
      <p:pic>
        <p:nvPicPr>
          <p:cNvPr id="6" name="Picture 5">
            <a:extLst>
              <a:ext uri="{FF2B5EF4-FFF2-40B4-BE49-F238E27FC236}">
                <a16:creationId xmlns:a16="http://schemas.microsoft.com/office/drawing/2014/main" id="{4CC4831D-5F6D-6996-45C2-72923C1890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240258"/>
            <a:ext cx="5898265" cy="4170411"/>
          </a:xfrm>
          <a:prstGeom prst="rect">
            <a:avLst/>
          </a:prstGeom>
          <a:noFill/>
          <a:ln>
            <a:solidFill>
              <a:schemeClr val="tx1"/>
            </a:solidFill>
          </a:ln>
        </p:spPr>
      </p:pic>
      <p:sp>
        <p:nvSpPr>
          <p:cNvPr id="7" name="TextBox 6">
            <a:extLst>
              <a:ext uri="{FF2B5EF4-FFF2-40B4-BE49-F238E27FC236}">
                <a16:creationId xmlns:a16="http://schemas.microsoft.com/office/drawing/2014/main" id="{F46E4CD4-C181-50CB-0976-8F6097B55DA0}"/>
              </a:ext>
            </a:extLst>
          </p:cNvPr>
          <p:cNvSpPr txBox="1"/>
          <p:nvPr/>
        </p:nvSpPr>
        <p:spPr>
          <a:xfrm>
            <a:off x="8891751" y="1502979"/>
            <a:ext cx="2722179" cy="3693319"/>
          </a:xfrm>
          <a:prstGeom prst="rect">
            <a:avLst/>
          </a:prstGeom>
          <a:noFill/>
        </p:spPr>
        <p:txBody>
          <a:bodyPr wrap="square" rtlCol="0">
            <a:spAutoFit/>
          </a:bodyPr>
          <a:lstStyle/>
          <a:p>
            <a:r>
              <a:rPr lang="en-US" dirty="0"/>
              <a:t>20 VDBMSs – actually 22 </a:t>
            </a:r>
          </a:p>
          <a:p>
            <a:endParaRPr lang="en-US" dirty="0"/>
          </a:p>
          <a:p>
            <a:r>
              <a:rPr lang="en-US" dirty="0"/>
              <a:t>11 Natural VDBMSs</a:t>
            </a:r>
          </a:p>
          <a:p>
            <a:endParaRPr lang="en-US" dirty="0"/>
          </a:p>
          <a:p>
            <a:r>
              <a:rPr lang="en-US" dirty="0"/>
              <a:t>11 Extended (bolt-</a:t>
            </a:r>
            <a:r>
              <a:rPr lang="en-US" dirty="0" err="1"/>
              <a:t>ons</a:t>
            </a:r>
            <a:r>
              <a:rPr lang="en-US" dirty="0"/>
              <a:t>)</a:t>
            </a:r>
          </a:p>
          <a:p>
            <a:r>
              <a:rPr lang="en-US" dirty="0"/>
              <a:t>+ </a:t>
            </a:r>
          </a:p>
          <a:p>
            <a:endParaRPr lang="en-US" dirty="0"/>
          </a:p>
          <a:p>
            <a:pPr marL="342900" indent="-342900">
              <a:buAutoNum type="arabicPlain" startAt="3"/>
            </a:pPr>
            <a:r>
              <a:rPr lang="en-US" dirty="0"/>
              <a:t>Search Engines with</a:t>
            </a:r>
          </a:p>
          <a:p>
            <a:r>
              <a:rPr lang="en-US" dirty="0"/>
              <a:t>           vector capabilities</a:t>
            </a:r>
          </a:p>
          <a:p>
            <a:endParaRPr lang="en-US" dirty="0"/>
          </a:p>
          <a:p>
            <a:r>
              <a:rPr lang="en-US" dirty="0"/>
              <a:t>2    Additional vector stores</a:t>
            </a:r>
          </a:p>
          <a:p>
            <a:endParaRPr lang="en-US" dirty="0"/>
          </a:p>
          <a:p>
            <a:endParaRPr lang="pt-BR" dirty="0"/>
          </a:p>
        </p:txBody>
      </p:sp>
      <p:sp>
        <p:nvSpPr>
          <p:cNvPr id="8" name="TextBox 7">
            <a:extLst>
              <a:ext uri="{FF2B5EF4-FFF2-40B4-BE49-F238E27FC236}">
                <a16:creationId xmlns:a16="http://schemas.microsoft.com/office/drawing/2014/main" id="{9003A343-6C37-831D-7FF0-B750A20ED886}"/>
              </a:ext>
            </a:extLst>
          </p:cNvPr>
          <p:cNvSpPr txBox="1"/>
          <p:nvPr/>
        </p:nvSpPr>
        <p:spPr>
          <a:xfrm>
            <a:off x="817180" y="5361875"/>
            <a:ext cx="1033488" cy="1015663"/>
          </a:xfrm>
          <a:prstGeom prst="rect">
            <a:avLst/>
          </a:prstGeom>
          <a:noFill/>
        </p:spPr>
        <p:txBody>
          <a:bodyPr wrap="none" rtlCol="0">
            <a:spAutoFit/>
          </a:bodyPr>
          <a:lstStyle/>
          <a:p>
            <a:r>
              <a:rPr lang="en-US" sz="1200" dirty="0"/>
              <a:t>Lucene</a:t>
            </a:r>
          </a:p>
          <a:p>
            <a:r>
              <a:rPr lang="en-US" sz="1200" dirty="0"/>
              <a:t>Elastic Search</a:t>
            </a:r>
          </a:p>
          <a:p>
            <a:r>
              <a:rPr lang="en-US" sz="1200" dirty="0"/>
              <a:t>Meta </a:t>
            </a:r>
            <a:r>
              <a:rPr lang="en-US" sz="1200" dirty="0" err="1"/>
              <a:t>Faiss</a:t>
            </a:r>
            <a:endParaRPr lang="en-US" sz="1200" dirty="0"/>
          </a:p>
          <a:p>
            <a:r>
              <a:rPr lang="en-US" sz="1200" dirty="0"/>
              <a:t>Cassandra</a:t>
            </a:r>
          </a:p>
          <a:p>
            <a:r>
              <a:rPr lang="en-US" sz="1200" dirty="0"/>
              <a:t>Databricks</a:t>
            </a:r>
            <a:endParaRPr lang="pt-BR" sz="1200" dirty="0"/>
          </a:p>
        </p:txBody>
      </p:sp>
      <p:sp>
        <p:nvSpPr>
          <p:cNvPr id="11" name="TextBox 10">
            <a:extLst>
              <a:ext uri="{FF2B5EF4-FFF2-40B4-BE49-F238E27FC236}">
                <a16:creationId xmlns:a16="http://schemas.microsoft.com/office/drawing/2014/main" id="{AE23280D-5549-39C8-9134-749EE2AF5000}"/>
              </a:ext>
            </a:extLst>
          </p:cNvPr>
          <p:cNvSpPr txBox="1"/>
          <p:nvPr/>
        </p:nvSpPr>
        <p:spPr>
          <a:xfrm>
            <a:off x="10654449" y="6621260"/>
            <a:ext cx="1545266" cy="230832"/>
          </a:xfrm>
          <a:prstGeom prst="rect">
            <a:avLst/>
          </a:prstGeom>
          <a:noFill/>
        </p:spPr>
        <p:txBody>
          <a:bodyPr wrap="square" rtlCol="0">
            <a:spAutoFit/>
          </a:bodyPr>
          <a:lstStyle/>
          <a:p>
            <a:r>
              <a:rPr lang="en-US" sz="900" dirty="0"/>
              <a:t>Patrick Stingley  7/15/2024</a:t>
            </a:r>
            <a:endParaRPr lang="pt-BR" sz="900" dirty="0"/>
          </a:p>
        </p:txBody>
      </p:sp>
    </p:spTree>
    <p:extLst>
      <p:ext uri="{BB962C8B-B14F-4D97-AF65-F5344CB8AC3E}">
        <p14:creationId xmlns:p14="http://schemas.microsoft.com/office/powerpoint/2010/main" val="864380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294B-D488-F3F7-1751-389549A428AF}"/>
              </a:ext>
            </a:extLst>
          </p:cNvPr>
          <p:cNvSpPr>
            <a:spLocks noGrp="1"/>
          </p:cNvSpPr>
          <p:nvPr>
            <p:ph type="title"/>
          </p:nvPr>
        </p:nvSpPr>
        <p:spPr>
          <a:xfrm>
            <a:off x="838200" y="49825"/>
            <a:ext cx="10515600" cy="1325563"/>
          </a:xfrm>
        </p:spPr>
        <p:txBody>
          <a:bodyPr/>
          <a:lstStyle/>
          <a:p>
            <a:r>
              <a:rPr lang="en-US" dirty="0"/>
              <a:t>Start with table 7</a:t>
            </a:r>
            <a:endParaRPr lang="pt-BR" dirty="0"/>
          </a:p>
        </p:txBody>
      </p:sp>
      <p:sp>
        <p:nvSpPr>
          <p:cNvPr id="7" name="TextBox 6">
            <a:extLst>
              <a:ext uri="{FF2B5EF4-FFF2-40B4-BE49-F238E27FC236}">
                <a16:creationId xmlns:a16="http://schemas.microsoft.com/office/drawing/2014/main" id="{F46E4CD4-C181-50CB-0976-8F6097B55DA0}"/>
              </a:ext>
            </a:extLst>
          </p:cNvPr>
          <p:cNvSpPr txBox="1"/>
          <p:nvPr/>
        </p:nvSpPr>
        <p:spPr>
          <a:xfrm>
            <a:off x="3836273" y="1251685"/>
            <a:ext cx="7998375" cy="4992136"/>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wo kinds of vector databases</a:t>
            </a:r>
          </a:p>
          <a:p>
            <a:pPr marL="742950" lvl="1" indent="-285750">
              <a:lnSpc>
                <a:spcPct val="107000"/>
              </a:lnSpc>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N</a:t>
            </a:r>
            <a:r>
              <a:rPr lang="en-US" kern="100" dirty="0">
                <a:effectLst/>
                <a:latin typeface="Calibri" panose="020F0502020204030204" pitchFamily="34" charset="0"/>
                <a:ea typeface="Calibri" panose="020F0502020204030204" pitchFamily="34" charset="0"/>
                <a:cs typeface="Times New Roman" panose="02020603050405020304" pitchFamily="18" charset="0"/>
              </a:rPr>
              <a:t>ative vector databases</a:t>
            </a:r>
          </a:p>
          <a:p>
            <a:pPr marL="742950" lvl="1" indent="-285750">
              <a:lnSpc>
                <a:spcPct val="107000"/>
              </a:lnSpc>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E</a:t>
            </a:r>
            <a:r>
              <a:rPr lang="en-US" kern="100" dirty="0">
                <a:effectLst/>
                <a:latin typeface="Calibri" panose="020F0502020204030204" pitchFamily="34" charset="0"/>
                <a:ea typeface="Calibri" panose="020F0502020204030204" pitchFamily="34" charset="0"/>
                <a:cs typeface="Times New Roman" panose="02020603050405020304" pitchFamily="18" charset="0"/>
              </a:rPr>
              <a:t>xtended. </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Native databases are built from the ground up to be vector databases </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Extended databases have the vector capability bolted on.  </a:t>
            </a:r>
          </a:p>
          <a:p>
            <a:pPr marL="285750" marR="0" indent="-285750">
              <a:lnSpc>
                <a:spcPct val="107000"/>
              </a:lnSpc>
              <a:spcBef>
                <a:spcPts val="0"/>
              </a:spcBef>
              <a:spcAft>
                <a:spcPts val="800"/>
              </a:spcAft>
              <a:buFont typeface="Arial" panose="020B0604020202020204" pitchFamily="34" charset="0"/>
              <a:buChar char="•"/>
            </a:pPr>
            <a:endParaRPr lang="en-US"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Two kinds of native vector databases:</a:t>
            </a:r>
          </a:p>
          <a:p>
            <a:pPr marL="742950" lvl="1"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Vector</a:t>
            </a:r>
          </a:p>
          <a:p>
            <a:pPr marL="742950" lvl="1"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Mixed  </a:t>
            </a:r>
          </a:p>
          <a:p>
            <a:pPr marL="285750" marR="0" indent="-285750">
              <a:lnSpc>
                <a:spcPct val="107000"/>
              </a:lnSpc>
              <a:spcBef>
                <a:spcPts val="0"/>
              </a:spcBef>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Two kinds of Extended vector databases:</a:t>
            </a:r>
          </a:p>
          <a:p>
            <a:pPr marL="742950" lvl="1" indent="-285750">
              <a:lnSpc>
                <a:spcPct val="107000"/>
              </a:lnSpc>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those built on NoSQL </a:t>
            </a:r>
          </a:p>
          <a:p>
            <a:pPr marL="742950" lvl="1" indent="-285750">
              <a:lnSpc>
                <a:spcPct val="107000"/>
              </a:lnSpc>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those built on RDBMSs</a:t>
            </a:r>
            <a:endParaRPr lang="en-US" dirty="0"/>
          </a:p>
          <a:p>
            <a:endParaRPr lang="pt-BR" dirty="0"/>
          </a:p>
        </p:txBody>
      </p:sp>
      <p:pic>
        <p:nvPicPr>
          <p:cNvPr id="13" name="Picture 12">
            <a:extLst>
              <a:ext uri="{FF2B5EF4-FFF2-40B4-BE49-F238E27FC236}">
                <a16:creationId xmlns:a16="http://schemas.microsoft.com/office/drawing/2014/main" id="{A1DB9BD1-1572-A22F-060C-B811E58A563E}"/>
              </a:ext>
            </a:extLst>
          </p:cNvPr>
          <p:cNvPicPr>
            <a:picLocks noChangeAspect="1"/>
          </p:cNvPicPr>
          <p:nvPr/>
        </p:nvPicPr>
        <p:blipFill>
          <a:blip r:embed="rId2"/>
          <a:stretch>
            <a:fillRect/>
          </a:stretch>
        </p:blipFill>
        <p:spPr>
          <a:xfrm>
            <a:off x="838200" y="1089634"/>
            <a:ext cx="1844200" cy="5317281"/>
          </a:xfrm>
          <a:prstGeom prst="rect">
            <a:avLst/>
          </a:prstGeom>
          <a:ln>
            <a:solidFill>
              <a:schemeClr val="tx1"/>
            </a:solidFill>
          </a:ln>
        </p:spPr>
      </p:pic>
      <p:sp>
        <p:nvSpPr>
          <p:cNvPr id="14" name="TextBox 13">
            <a:extLst>
              <a:ext uri="{FF2B5EF4-FFF2-40B4-BE49-F238E27FC236}">
                <a16:creationId xmlns:a16="http://schemas.microsoft.com/office/drawing/2014/main" id="{93B0EE3E-F64F-70C6-E4A2-28DF111C56CD}"/>
              </a:ext>
            </a:extLst>
          </p:cNvPr>
          <p:cNvSpPr txBox="1"/>
          <p:nvPr/>
        </p:nvSpPr>
        <p:spPr>
          <a:xfrm>
            <a:off x="10654449" y="6621260"/>
            <a:ext cx="1545266" cy="230832"/>
          </a:xfrm>
          <a:prstGeom prst="rect">
            <a:avLst/>
          </a:prstGeom>
          <a:noFill/>
        </p:spPr>
        <p:txBody>
          <a:bodyPr wrap="square" rtlCol="0">
            <a:spAutoFit/>
          </a:bodyPr>
          <a:lstStyle/>
          <a:p>
            <a:r>
              <a:rPr lang="en-US" sz="900" dirty="0"/>
              <a:t>Patrick Stingley  7/15/2024</a:t>
            </a:r>
            <a:endParaRPr lang="pt-BR" sz="900" dirty="0"/>
          </a:p>
        </p:txBody>
      </p:sp>
    </p:spTree>
    <p:extLst>
      <p:ext uri="{BB962C8B-B14F-4D97-AF65-F5344CB8AC3E}">
        <p14:creationId xmlns:p14="http://schemas.microsoft.com/office/powerpoint/2010/main" val="170031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294B-D488-F3F7-1751-389549A428AF}"/>
              </a:ext>
            </a:extLst>
          </p:cNvPr>
          <p:cNvSpPr>
            <a:spLocks noGrp="1"/>
          </p:cNvSpPr>
          <p:nvPr>
            <p:ph type="title"/>
          </p:nvPr>
        </p:nvSpPr>
        <p:spPr>
          <a:xfrm>
            <a:off x="838200" y="49825"/>
            <a:ext cx="10515600" cy="1325563"/>
          </a:xfrm>
        </p:spPr>
        <p:txBody>
          <a:bodyPr/>
          <a:lstStyle/>
          <a:p>
            <a:r>
              <a:rPr lang="en-US" dirty="0"/>
              <a:t>Table 7 - Vector Queries</a:t>
            </a:r>
            <a:endParaRPr lang="pt-BR" dirty="0"/>
          </a:p>
        </p:txBody>
      </p:sp>
      <p:sp>
        <p:nvSpPr>
          <p:cNvPr id="7" name="TextBox 6">
            <a:extLst>
              <a:ext uri="{FF2B5EF4-FFF2-40B4-BE49-F238E27FC236}">
                <a16:creationId xmlns:a16="http://schemas.microsoft.com/office/drawing/2014/main" id="{F46E4CD4-C181-50CB-0976-8F6097B55DA0}"/>
              </a:ext>
            </a:extLst>
          </p:cNvPr>
          <p:cNvSpPr txBox="1"/>
          <p:nvPr/>
        </p:nvSpPr>
        <p:spPr>
          <a:xfrm>
            <a:off x="3465884" y="1251685"/>
            <a:ext cx="8494987" cy="6300058"/>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Typically the VDBs that are bolt-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 RDBMSs, such as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pgvector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support exact matching because of the relational databases underlying them. </a:t>
            </a:r>
            <a:endParaRPr lang="pt-BR" kern="1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ANNs (Approximate k-Nearest Neighbor) are actually a family of algorithms that find the vector(s) with the closest values to the query vector.  </a:t>
            </a:r>
          </a:p>
          <a:p>
            <a:pPr lvl="1">
              <a:lnSpc>
                <a:spcPct val="107000"/>
              </a:lnSpc>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It is notable that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SingleStore</a:t>
            </a:r>
            <a:r>
              <a:rPr lang="en-US" kern="100" dirty="0">
                <a:effectLst/>
                <a:latin typeface="Calibri" panose="020F0502020204030204" pitchFamily="34" charset="0"/>
                <a:ea typeface="Calibri" panose="020F0502020204030204" pitchFamily="34" charset="0"/>
                <a:cs typeface="Times New Roman" panose="02020603050405020304" pitchFamily="18" charset="0"/>
              </a:rPr>
              <a:t> doesn’t have this.  Instead it uses its SQL processing to process associated vectors.  Although it cannot provide the versatility that ANN based queries can,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SingleStore</a:t>
            </a:r>
            <a:r>
              <a:rPr lang="en-US" kern="100" dirty="0">
                <a:effectLst/>
                <a:latin typeface="Calibri" panose="020F0502020204030204" pitchFamily="34" charset="0"/>
                <a:ea typeface="Calibri" panose="020F0502020204030204" pitchFamily="34" charset="0"/>
                <a:cs typeface="Times New Roman" panose="02020603050405020304" pitchFamily="18" charset="0"/>
              </a:rPr>
              <a:t> offers high speed reading writing and querying.  It uses its association between the SQL and the vectors to allow it to handle all manner of data types.</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PASE and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pgvector</a:t>
            </a:r>
            <a:r>
              <a:rPr lang="en-US" kern="100" dirty="0">
                <a:effectLst/>
                <a:latin typeface="Calibri" panose="020F0502020204030204" pitchFamily="34" charset="0"/>
                <a:ea typeface="Calibri" panose="020F0502020204030204" pitchFamily="34" charset="0"/>
                <a:cs typeface="Times New Roman" panose="02020603050405020304" pitchFamily="18" charset="0"/>
              </a:rPr>
              <a:t> are bolt-</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ons</a:t>
            </a:r>
            <a:r>
              <a:rPr lang="en-US" kern="100" dirty="0">
                <a:effectLst/>
                <a:latin typeface="Calibri" panose="020F0502020204030204" pitchFamily="34" charset="0"/>
                <a:ea typeface="Calibri" panose="020F0502020204030204" pitchFamily="34" charset="0"/>
                <a:cs typeface="Times New Roman" panose="02020603050405020304" pitchFamily="18" charset="0"/>
              </a:rPr>
              <a:t> to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postgress</a:t>
            </a:r>
            <a:r>
              <a:rPr lang="en-US" kern="100" dirty="0">
                <a:effectLst/>
                <a:latin typeface="Calibri" panose="020F0502020204030204" pitchFamily="34" charset="0"/>
                <a:ea typeface="Calibri" panose="020F0502020204030204" pitchFamily="34" charset="0"/>
                <a:cs typeface="Times New Roman" panose="02020603050405020304" pitchFamily="18" charset="0"/>
              </a:rPr>
              <a:t>, providing it with vector capabilities, including ANN (semantic) search.</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Range Query shows how far away the respondent vectors are, rather than a list of the closest ones.  It’s possible to set a threshold.  </a:t>
            </a:r>
          </a:p>
          <a:p>
            <a:pPr lvl="1">
              <a:lnSpc>
                <a:spcPct val="107000"/>
              </a:lnSpc>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For instance, suppose a query was: “What animal is also a spaceship, if none of them are closer than X value, return none” (which it would be in this case).  A typical ANN response would be to provide a list of animals that are closest in the database to spaceship, regardless of the fact that the responses are non-sensical.</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pt-BR" dirty="0"/>
          </a:p>
        </p:txBody>
      </p:sp>
      <p:pic>
        <p:nvPicPr>
          <p:cNvPr id="6" name="Picture 5">
            <a:extLst>
              <a:ext uri="{FF2B5EF4-FFF2-40B4-BE49-F238E27FC236}">
                <a16:creationId xmlns:a16="http://schemas.microsoft.com/office/drawing/2014/main" id="{1CAE34A3-B634-756C-E756-2A941B653D2B}"/>
              </a:ext>
            </a:extLst>
          </p:cNvPr>
          <p:cNvPicPr>
            <a:picLocks noChangeAspect="1"/>
          </p:cNvPicPr>
          <p:nvPr/>
        </p:nvPicPr>
        <p:blipFill>
          <a:blip r:embed="rId2"/>
          <a:stretch>
            <a:fillRect/>
          </a:stretch>
        </p:blipFill>
        <p:spPr>
          <a:xfrm>
            <a:off x="838200" y="1251685"/>
            <a:ext cx="2441423" cy="5379718"/>
          </a:xfrm>
          <a:prstGeom prst="rect">
            <a:avLst/>
          </a:prstGeom>
        </p:spPr>
      </p:pic>
    </p:spTree>
    <p:extLst>
      <p:ext uri="{BB962C8B-B14F-4D97-AF65-F5344CB8AC3E}">
        <p14:creationId xmlns:p14="http://schemas.microsoft.com/office/powerpoint/2010/main" val="297021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294B-D488-F3F7-1751-389549A428AF}"/>
              </a:ext>
            </a:extLst>
          </p:cNvPr>
          <p:cNvSpPr>
            <a:spLocks noGrp="1"/>
          </p:cNvSpPr>
          <p:nvPr>
            <p:ph type="title"/>
          </p:nvPr>
        </p:nvSpPr>
        <p:spPr>
          <a:xfrm>
            <a:off x="838200" y="49825"/>
            <a:ext cx="10515600" cy="1325563"/>
          </a:xfrm>
        </p:spPr>
        <p:txBody>
          <a:bodyPr/>
          <a:lstStyle/>
          <a:p>
            <a:r>
              <a:rPr lang="en-US" dirty="0"/>
              <a:t>Table 7 – Query Variants</a:t>
            </a:r>
            <a:endParaRPr lang="pt-BR" dirty="0"/>
          </a:p>
        </p:txBody>
      </p:sp>
      <p:sp>
        <p:nvSpPr>
          <p:cNvPr id="7" name="TextBox 6">
            <a:extLst>
              <a:ext uri="{FF2B5EF4-FFF2-40B4-BE49-F238E27FC236}">
                <a16:creationId xmlns:a16="http://schemas.microsoft.com/office/drawing/2014/main" id="{F46E4CD4-C181-50CB-0976-8F6097B55DA0}"/>
              </a:ext>
            </a:extLst>
          </p:cNvPr>
          <p:cNvSpPr txBox="1"/>
          <p:nvPr/>
        </p:nvSpPr>
        <p:spPr>
          <a:xfrm>
            <a:off x="3544776" y="1286410"/>
            <a:ext cx="8494987" cy="3693319"/>
          </a:xfrm>
          <a:prstGeom prst="rect">
            <a:avLst/>
          </a:prstGeom>
          <a:noFill/>
        </p:spPr>
        <p:txBody>
          <a:bodyPr wrap="square" rtlCol="0">
            <a:sp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Some VDBMSs support variants on the aforementioned basic query types.  The three variant types mentioned in the paper were: </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Predicated - Hybrid queries allowing searching among multiple kinds of data. </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Multi-vector - Multi-Vector Queries – Some VDBSs support multi-vector queries.  These are MQSF (Multi Query Single Feature and Single Query Multi Feature (SQMF) and MQMF, but there is no support for MQMF. Examples of these might be: do people have two legs?  Does John have two legs?  (MQSF).  What are the characteristics of people (SQMF).  What are the characteristics of people?  Which of these characteristics are unique to people? (MQMF)</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Batched – </a:t>
            </a:r>
            <a:r>
              <a:rPr lang="en-US" kern="100" dirty="0">
                <a:latin typeface="Calibri" panose="020F0502020204030204" pitchFamily="34" charset="0"/>
                <a:ea typeface="Calibri" panose="020F0502020204030204" pitchFamily="34" charset="0"/>
                <a:cs typeface="Times New Roman" panose="02020603050405020304" pitchFamily="18" charset="0"/>
              </a:rPr>
              <a: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elf explanatory</a:t>
            </a:r>
          </a:p>
        </p:txBody>
      </p:sp>
      <p:pic>
        <p:nvPicPr>
          <p:cNvPr id="4" name="Picture 3">
            <a:extLst>
              <a:ext uri="{FF2B5EF4-FFF2-40B4-BE49-F238E27FC236}">
                <a16:creationId xmlns:a16="http://schemas.microsoft.com/office/drawing/2014/main" id="{7378487D-72BD-5060-2946-1DC860D1BC56}"/>
              </a:ext>
            </a:extLst>
          </p:cNvPr>
          <p:cNvPicPr>
            <a:picLocks noChangeAspect="1"/>
          </p:cNvPicPr>
          <p:nvPr/>
        </p:nvPicPr>
        <p:blipFill>
          <a:blip r:embed="rId2"/>
          <a:stretch>
            <a:fillRect/>
          </a:stretch>
        </p:blipFill>
        <p:spPr>
          <a:xfrm>
            <a:off x="838199" y="1251685"/>
            <a:ext cx="2251841" cy="5321768"/>
          </a:xfrm>
          <a:prstGeom prst="rect">
            <a:avLst/>
          </a:prstGeom>
          <a:ln>
            <a:solidFill>
              <a:schemeClr val="tx1"/>
            </a:solidFill>
          </a:ln>
        </p:spPr>
      </p:pic>
      <p:sp>
        <p:nvSpPr>
          <p:cNvPr id="5" name="TextBox 4">
            <a:extLst>
              <a:ext uri="{FF2B5EF4-FFF2-40B4-BE49-F238E27FC236}">
                <a16:creationId xmlns:a16="http://schemas.microsoft.com/office/drawing/2014/main" id="{18345624-C611-28B6-96E7-B67E5FEE4357}"/>
              </a:ext>
            </a:extLst>
          </p:cNvPr>
          <p:cNvSpPr txBox="1"/>
          <p:nvPr/>
        </p:nvSpPr>
        <p:spPr>
          <a:xfrm>
            <a:off x="10654449" y="6621260"/>
            <a:ext cx="1545266" cy="230832"/>
          </a:xfrm>
          <a:prstGeom prst="rect">
            <a:avLst/>
          </a:prstGeom>
          <a:noFill/>
        </p:spPr>
        <p:txBody>
          <a:bodyPr wrap="square" rtlCol="0">
            <a:spAutoFit/>
          </a:bodyPr>
          <a:lstStyle/>
          <a:p>
            <a:r>
              <a:rPr lang="en-US" sz="900" dirty="0"/>
              <a:t>Patrick Stingley  7/15/2024</a:t>
            </a:r>
            <a:endParaRPr lang="pt-BR" sz="900" dirty="0"/>
          </a:p>
        </p:txBody>
      </p:sp>
    </p:spTree>
    <p:extLst>
      <p:ext uri="{BB962C8B-B14F-4D97-AF65-F5344CB8AC3E}">
        <p14:creationId xmlns:p14="http://schemas.microsoft.com/office/powerpoint/2010/main" val="1575784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8532</TotalTime>
  <Words>1594</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Calibri Light</vt:lpstr>
      <vt:lpstr>Office Theme</vt:lpstr>
      <vt:lpstr> Vector Database Selection  </vt:lpstr>
      <vt:lpstr> This presentation was based on many sources, but two of the primary sources were:   “Survey of Vector Database Management Systems” by James Jie Pan · Jianguo Wang · Guoliang Li, Oct 21st of 2023,  https://arxiv.org/pdf/2310.14021 Oct 21st of 2023.  Generative AI Cloud Platforms: AWS, Azure, or Google? By Janakiram MSV, The New Stack, Jun 30th, 2023, https://thenewstack.io/generative-ai-cloud-services-aws-azure-or-google-cloud/</vt:lpstr>
      <vt:lpstr>Why Vector Databases?</vt:lpstr>
      <vt:lpstr>How VDBMSs work in AI</vt:lpstr>
      <vt:lpstr>Architecture of a VDBMS</vt:lpstr>
      <vt:lpstr>Start with table 7</vt:lpstr>
      <vt:lpstr>Start with table 7</vt:lpstr>
      <vt:lpstr>Table 7 - Vector Queries</vt:lpstr>
      <vt:lpstr>Table 7 – Query Variants</vt:lpstr>
      <vt:lpstr>Table 7 – Vector Indexing Types (1)</vt:lpstr>
      <vt:lpstr>Table 7 – Vector Indexing Types (2)</vt:lpstr>
      <vt:lpstr>Query Optimization</vt:lpstr>
      <vt:lpstr>Feature based selection</vt:lpstr>
      <vt:lpstr>Analysis</vt:lpstr>
      <vt:lpstr>Integrated Cloud Services</vt:lpstr>
      <vt:lpstr>Integrated Cloud Services</vt:lpstr>
      <vt:lpstr>Recommendation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Patrick Stingley</dc:creator>
  <cp:lastModifiedBy>Patrick Stingley</cp:lastModifiedBy>
  <cp:revision>19</cp:revision>
  <dcterms:created xsi:type="dcterms:W3CDTF">2024-07-12T14:32:54Z</dcterms:created>
  <dcterms:modified xsi:type="dcterms:W3CDTF">2024-07-18T12:45:01Z</dcterms:modified>
</cp:coreProperties>
</file>