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Open Sans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xvbGnfcGX8bE3BEy8mDkWl6E3B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riam Schwartz - CSDE1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1059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4-15T17:26:03.337" idx="1">
    <p:pos x="851" y="721"/>
    <p:text>not sure what to do with this slide, delete it?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IRaYoXc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2f481bd60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b2f481bd60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Export this report as a Comma Separated Value (.csv) file</a:t>
            </a:r>
            <a:endParaRPr/>
          </a:p>
        </p:txBody>
      </p:sp>
      <p:sp>
        <p:nvSpPr>
          <p:cNvPr id="328" name="Google Shape;32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Open a command window.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Type: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Process_BFI_3_23_2021.py followed by the name of the .csv file you just created.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The name is “Process BFI” because it processes data from the BFI interface of BigFix.  These should work with data from any inventory system, so long as they can produce a .csv file with the product and version for all software.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I have a program that can clean up data if yours needs to be cleaned first.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38" name="Google Shape;33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The program reports progress as it works:</a:t>
            </a:r>
            <a:endParaRPr/>
          </a:p>
        </p:txBody>
      </p:sp>
      <p:sp>
        <p:nvSpPr>
          <p:cNvPr id="348" name="Google Shape;34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It will tell you the name of the text file it is creating.  Open the output file with Notepad.</a:t>
            </a:r>
            <a:endParaRPr/>
          </a:p>
        </p:txBody>
      </p:sp>
      <p:sp>
        <p:nvSpPr>
          <p:cNvPr id="358" name="Google Shape;35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Select all (&lt;CTRL&gt;+&lt;A&gt;) and Copy (&lt;CTRL&gt;+c), then paste into the Products tab in the spreadsheet.</a:t>
            </a:r>
            <a:endParaRPr/>
          </a:p>
        </p:txBody>
      </p:sp>
      <p:sp>
        <p:nvSpPr>
          <p:cNvPr id="367" name="Google Shape;36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Now, you have a counted inventory of your software</a:t>
            </a:r>
            <a:endParaRPr/>
          </a:p>
        </p:txBody>
      </p:sp>
      <p:sp>
        <p:nvSpPr>
          <p:cNvPr id="377" name="Google Shape;37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Now, the macros do all the work.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               (You’re done!)</a:t>
            </a:r>
            <a:endParaRPr/>
          </a:p>
        </p:txBody>
      </p:sp>
      <p:sp>
        <p:nvSpPr>
          <p:cNvPr id="385" name="Google Shape;38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The macros match the products you pasted into the Products tab against the alignment of these products with the FEAF, located in the Taxonomy tab.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92" name="Google Shape;39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/>
              <a:t>The TRM – TBM Crosswalk tab contains the mapping between the FEAF categories and the TBM categories.</a:t>
            </a:r>
            <a:endParaRPr/>
          </a:p>
        </p:txBody>
      </p:sp>
      <p:sp>
        <p:nvSpPr>
          <p:cNvPr id="401" name="Google Shape;401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Again, the macros do their work and all of the products, with their FEAF categories and counts are now aligned with the TBM categories!</a:t>
            </a:r>
            <a:endParaRPr/>
          </a:p>
        </p:txBody>
      </p:sp>
      <p:sp>
        <p:nvSpPr>
          <p:cNvPr id="409" name="Google Shape;40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While there is a push for TBM in the government the Federal Enterprise Architecture Framework (FEAF) hasn’t been updated in a decade. 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All Agencies have automated inventories which are sent to DHS/CDM.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Despite the FEAF being obsolescent, Agencies have a significant investment in it.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This tool was designed to leverage that.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Agencies now have an unfortunate dual-reporting requirement. 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This tool mitigates that.</a:t>
            </a:r>
            <a:endParaRPr/>
          </a:p>
        </p:txBody>
      </p:sp>
      <p:sp>
        <p:nvSpPr>
          <p:cNvPr id="251" name="Google Shape;2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US"/>
              <a:t>An organization of 10,000 people has around 1.6M pieces of software on its network.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-US"/>
              <a:t>Too much for manual EA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-US"/>
              <a:t>Too big for Excel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US"/>
              <a:t>Average rate of change for 10k people is 200-300 new pieces of software per month.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US"/>
              <a:t>The tool is two parts: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en-US"/>
              <a:t>A Python program that sorts and counts the software and  makes the data small enough for Excel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en-US"/>
              <a:t>An Excel program that aligns the software with the FEAF and TBM.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US"/>
              <a:t>The Python program was designed for non-programmers. Tested on many versions of Python from 2.7 to 3.9 It outputs a file that users cut and paste into the Excel spreadsheet. The entire process takes 4 min.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US"/>
              <a:t>Works with other inventory tools, such as Belarc, SCCM etc. However: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-US"/>
              <a:t>Belarc and SCCM identify less than half of the products Big Fix does.	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-US"/>
              <a:t>The product names are somewhat different but it will work with you to adjust to your agency’s needs.</a:t>
            </a:r>
            <a:endParaRPr/>
          </a:p>
        </p:txBody>
      </p:sp>
      <p:sp>
        <p:nvSpPr>
          <p:cNvPr id="258" name="Google Shape;2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0fe9c821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d0fe9c821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Any tool that can provide the product name will work.</a:t>
            </a:r>
            <a:r>
              <a:rPr lang="en-US">
                <a:solidFill>
                  <a:schemeClr val="dk1"/>
                </a:solidFill>
              </a:rPr>
              <a:t>  </a:t>
            </a:r>
            <a:r>
              <a:rPr lang="en-US" b="1">
                <a:solidFill>
                  <a:schemeClr val="dk1"/>
                </a:solidFill>
              </a:rPr>
              <a:t>Product name and version are preferred.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b="1">
                <a:solidFill>
                  <a:schemeClr val="dk1"/>
                </a:solidFill>
              </a:rPr>
              <a:t>The example is from BigFix, but inventory data from other tools can work.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/>
              <a:t>In BigFix (BFI interface), go into Reports and select Package Data</a:t>
            </a:r>
            <a:endParaRPr/>
          </a:p>
        </p:txBody>
      </p:sp>
      <p:sp>
        <p:nvSpPr>
          <p:cNvPr id="291" name="Google Shape;29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This is too much data, so go into (all data) to remove some of it. </a:t>
            </a:r>
            <a:endParaRPr/>
          </a:p>
        </p:txBody>
      </p:sp>
      <p:sp>
        <p:nvSpPr>
          <p:cNvPr id="300" name="Google Shape;30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De-select everything except Name and Version</a:t>
            </a:r>
            <a:endParaRPr/>
          </a:p>
        </p:txBody>
      </p:sp>
      <p:sp>
        <p:nvSpPr>
          <p:cNvPr id="310" name="Google Shape;31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b2f481bd60_0_517"/>
          <p:cNvGrpSpPr/>
          <p:nvPr/>
        </p:nvGrpSpPr>
        <p:grpSpPr>
          <a:xfrm>
            <a:off x="-16450" y="-32935"/>
            <a:ext cx="2499744" cy="6907464"/>
            <a:chOff x="-92652" y="-16478"/>
            <a:chExt cx="2421528" cy="6907464"/>
          </a:xfrm>
        </p:grpSpPr>
        <p:sp>
          <p:nvSpPr>
            <p:cNvPr id="11" name="Google Shape;11;gb2f481bd60_0_517" descr="White and blue curved shape containing the GSA logo in the bottom left corner. " title="Cover page design"/>
            <p:cNvSpPr/>
            <p:nvPr/>
          </p:nvSpPr>
          <p:spPr>
            <a:xfrm rot="-5400000">
              <a:off x="-2280159" y="2257390"/>
              <a:ext cx="6874470" cy="2343600"/>
            </a:xfrm>
            <a:prstGeom prst="flowChartDocumen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gb2f481bd60_0_517"/>
            <p:cNvSpPr/>
            <p:nvPr/>
          </p:nvSpPr>
          <p:spPr>
            <a:xfrm rot="-5400000">
              <a:off x="-2407281" y="2298151"/>
              <a:ext cx="6907464" cy="2278206"/>
            </a:xfrm>
            <a:prstGeom prst="flowChartDocument">
              <a:avLst/>
            </a:prstGeom>
            <a:solidFill>
              <a:srgbClr val="0FAFFF"/>
            </a:solidFill>
            <a:ln w="9525" cap="flat" cmpd="sng">
              <a:solidFill>
                <a:srgbClr val="0FA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gb2f481bd60_0_5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gb2f481bd60_0_517"/>
          <p:cNvSpPr txBox="1">
            <a:spLocks noGrp="1"/>
          </p:cNvSpPr>
          <p:nvPr>
            <p:ph type="subTitle" idx="1"/>
          </p:nvPr>
        </p:nvSpPr>
        <p:spPr>
          <a:xfrm>
            <a:off x="3594342" y="6043500"/>
            <a:ext cx="49110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b2f481bd60_0_517"/>
          <p:cNvSpPr txBox="1">
            <a:spLocks noGrp="1"/>
          </p:cNvSpPr>
          <p:nvPr>
            <p:ph type="title"/>
          </p:nvPr>
        </p:nvSpPr>
        <p:spPr>
          <a:xfrm>
            <a:off x="3594342" y="2144975"/>
            <a:ext cx="51654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gb2f481bd60_0_517"/>
          <p:cNvSpPr txBox="1">
            <a:spLocks noGrp="1"/>
          </p:cNvSpPr>
          <p:nvPr>
            <p:ph type="title" idx="2"/>
          </p:nvPr>
        </p:nvSpPr>
        <p:spPr>
          <a:xfrm>
            <a:off x="3594342" y="3516550"/>
            <a:ext cx="51654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gb2f481bd60_0_517"/>
          <p:cNvSpPr/>
          <p:nvPr/>
        </p:nvSpPr>
        <p:spPr>
          <a:xfrm>
            <a:off x="-20129" y="-71425"/>
            <a:ext cx="9160500" cy="124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gb2f481bd60_0_517"/>
          <p:cNvSpPr/>
          <p:nvPr/>
        </p:nvSpPr>
        <p:spPr>
          <a:xfrm>
            <a:off x="3725025" y="4123854"/>
            <a:ext cx="5034600" cy="1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gb2f481bd60_0_5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2618" y="230250"/>
            <a:ext cx="783375" cy="7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gb2f481bd60_0_517"/>
          <p:cNvSpPr txBox="1"/>
          <p:nvPr/>
        </p:nvSpPr>
        <p:spPr>
          <a:xfrm>
            <a:off x="3541925" y="511401"/>
            <a:ext cx="5283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Office of Government-wide Policy</a:t>
            </a:r>
            <a:endParaRPr sz="1200" b="1" i="0" u="none" strike="noStrike" cap="none">
              <a:solidFill>
                <a:srgbClr val="003C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RIGHT BOTTOM">
  <p:cSld name="MAIN_POINT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2f481bd60_0_588"/>
          <p:cNvSpPr txBox="1">
            <a:spLocks noGrp="1"/>
          </p:cNvSpPr>
          <p:nvPr>
            <p:ph type="title"/>
          </p:nvPr>
        </p:nvSpPr>
        <p:spPr>
          <a:xfrm>
            <a:off x="2363825" y="600200"/>
            <a:ext cx="62160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gb2f481bd60_0_58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 Bold Graphics - OPTION 1">
  <p:cSld name="SECTION_TITLE_AND_DESCRIPTION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2f481bd60_0_59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gb2f481bd60_0_591"/>
          <p:cNvSpPr txBox="1">
            <a:spLocks noGrp="1"/>
          </p:cNvSpPr>
          <p:nvPr>
            <p:ph type="title"/>
          </p:nvPr>
        </p:nvSpPr>
        <p:spPr>
          <a:xfrm>
            <a:off x="490250" y="1167325"/>
            <a:ext cx="3522300" cy="48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3" name="Google Shape;83;gb2f481bd60_0_591"/>
          <p:cNvPicPr preferRelativeResize="0"/>
          <p:nvPr/>
        </p:nvPicPr>
        <p:blipFill rotWithShape="1">
          <a:blip r:embed="rId2">
            <a:alphaModFix/>
          </a:blip>
          <a:srcRect l="3232" t="359" r="51982" b="-360"/>
          <a:stretch/>
        </p:blipFill>
        <p:spPr>
          <a:xfrm>
            <a:off x="4497625" y="-58450"/>
            <a:ext cx="4670952" cy="69533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b2f481bd60_0_591"/>
          <p:cNvSpPr/>
          <p:nvPr/>
        </p:nvSpPr>
        <p:spPr>
          <a:xfrm rot="1601174">
            <a:off x="5593360" y="2983922"/>
            <a:ext cx="2532984" cy="4631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C0000"/>
                </a:solidFill>
                <a:latin typeface="Arial"/>
              </a:rPr>
              <a:t>Sample Only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s - Same Slide - NUMBERED">
  <p:cSld name="CAPTION_ONLY"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2f481bd60_0_596"/>
          <p:cNvSpPr txBox="1">
            <a:spLocks noGrp="1"/>
          </p:cNvSpPr>
          <p:nvPr>
            <p:ph type="title"/>
          </p:nvPr>
        </p:nvSpPr>
        <p:spPr>
          <a:xfrm>
            <a:off x="591758" y="402074"/>
            <a:ext cx="76023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gb2f481bd60_0_59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gb2f481bd60_0_596"/>
          <p:cNvCxnSpPr/>
          <p:nvPr/>
        </p:nvCxnSpPr>
        <p:spPr>
          <a:xfrm>
            <a:off x="707100" y="1532025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9" name="Google Shape;89;gb2f481bd60_0_596"/>
          <p:cNvGrpSpPr/>
          <p:nvPr/>
        </p:nvGrpSpPr>
        <p:grpSpPr>
          <a:xfrm>
            <a:off x="461550" y="5236750"/>
            <a:ext cx="8373900" cy="1114500"/>
            <a:chOff x="461550" y="5465350"/>
            <a:chExt cx="8373900" cy="1114500"/>
          </a:xfrm>
        </p:grpSpPr>
        <p:sp>
          <p:nvSpPr>
            <p:cNvPr id="90" name="Google Shape;90;gb2f481bd60_0_596"/>
            <p:cNvSpPr/>
            <p:nvPr/>
          </p:nvSpPr>
          <p:spPr>
            <a:xfrm>
              <a:off x="461550" y="5465350"/>
              <a:ext cx="8373900" cy="11145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b2f481bd60_0_596"/>
            <p:cNvSpPr txBox="1"/>
            <p:nvPr/>
          </p:nvSpPr>
          <p:spPr>
            <a:xfrm>
              <a:off x="659125" y="5615950"/>
              <a:ext cx="654000" cy="8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600"/>
                <a:buFont typeface="Arial"/>
                <a:buNone/>
              </a:pPr>
              <a:r>
                <a:rPr lang="en-US" sz="4600" b="1" i="0" u="none" strike="noStrike" cap="none">
                  <a:solidFill>
                    <a:srgbClr val="003C7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4600" b="1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gb2f481bd60_0_596"/>
          <p:cNvGrpSpPr/>
          <p:nvPr/>
        </p:nvGrpSpPr>
        <p:grpSpPr>
          <a:xfrm>
            <a:off x="461550" y="3951188"/>
            <a:ext cx="8373900" cy="1114500"/>
            <a:chOff x="461550" y="5541550"/>
            <a:chExt cx="8373900" cy="1114500"/>
          </a:xfrm>
        </p:grpSpPr>
        <p:sp>
          <p:nvSpPr>
            <p:cNvPr id="93" name="Google Shape;93;gb2f481bd60_0_596"/>
            <p:cNvSpPr/>
            <p:nvPr/>
          </p:nvSpPr>
          <p:spPr>
            <a:xfrm>
              <a:off x="461550" y="5541550"/>
              <a:ext cx="8373900" cy="11145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b2f481bd60_0_596"/>
            <p:cNvSpPr txBox="1"/>
            <p:nvPr/>
          </p:nvSpPr>
          <p:spPr>
            <a:xfrm>
              <a:off x="659125" y="5692150"/>
              <a:ext cx="654000" cy="8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600"/>
                <a:buFont typeface="Arial"/>
                <a:buNone/>
              </a:pPr>
              <a:r>
                <a:rPr lang="en-US" sz="4600" b="1" i="0" u="none" strike="noStrike" cap="none">
                  <a:solidFill>
                    <a:srgbClr val="003C7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4600" b="1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gb2f481bd60_0_596"/>
          <p:cNvGrpSpPr/>
          <p:nvPr/>
        </p:nvGrpSpPr>
        <p:grpSpPr>
          <a:xfrm>
            <a:off x="461550" y="2665625"/>
            <a:ext cx="8373900" cy="1114500"/>
            <a:chOff x="461550" y="5541550"/>
            <a:chExt cx="8373900" cy="1114500"/>
          </a:xfrm>
        </p:grpSpPr>
        <p:sp>
          <p:nvSpPr>
            <p:cNvPr id="96" name="Google Shape;96;gb2f481bd60_0_596"/>
            <p:cNvSpPr/>
            <p:nvPr/>
          </p:nvSpPr>
          <p:spPr>
            <a:xfrm>
              <a:off x="461550" y="5541550"/>
              <a:ext cx="8373900" cy="11145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b2f481bd60_0_596"/>
            <p:cNvSpPr txBox="1"/>
            <p:nvPr/>
          </p:nvSpPr>
          <p:spPr>
            <a:xfrm>
              <a:off x="659125" y="5692150"/>
              <a:ext cx="654000" cy="8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600"/>
                <a:buFont typeface="Arial"/>
                <a:buNone/>
              </a:pPr>
              <a:r>
                <a:rPr lang="en-US" sz="4600" b="1" i="0" u="none" strike="noStrike" cap="none">
                  <a:solidFill>
                    <a:srgbClr val="003C7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4600" b="1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gb2f481bd60_0_596"/>
          <p:cNvSpPr txBox="1">
            <a:spLocks noGrp="1"/>
          </p:cNvSpPr>
          <p:nvPr>
            <p:ph type="body" idx="1"/>
          </p:nvPr>
        </p:nvSpPr>
        <p:spPr>
          <a:xfrm>
            <a:off x="1284050" y="2751300"/>
            <a:ext cx="74124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99" name="Google Shape;99;gb2f481bd60_0_596"/>
          <p:cNvSpPr txBox="1">
            <a:spLocks noGrp="1"/>
          </p:cNvSpPr>
          <p:nvPr>
            <p:ph type="body" idx="2"/>
          </p:nvPr>
        </p:nvSpPr>
        <p:spPr>
          <a:xfrm>
            <a:off x="1284050" y="5342100"/>
            <a:ext cx="74124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100" name="Google Shape;100;gb2f481bd60_0_596"/>
          <p:cNvSpPr txBox="1">
            <a:spLocks noGrp="1"/>
          </p:cNvSpPr>
          <p:nvPr>
            <p:ph type="body" idx="3"/>
          </p:nvPr>
        </p:nvSpPr>
        <p:spPr>
          <a:xfrm>
            <a:off x="1284050" y="4046700"/>
            <a:ext cx="74124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101" name="Google Shape;101;gb2f481bd60_0_596"/>
          <p:cNvSpPr txBox="1">
            <a:spLocks noGrp="1"/>
          </p:cNvSpPr>
          <p:nvPr>
            <p:ph type="subTitle" idx="4"/>
          </p:nvPr>
        </p:nvSpPr>
        <p:spPr>
          <a:xfrm>
            <a:off x="591750" y="1554800"/>
            <a:ext cx="73455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s - Same Slide - PILLARS">
  <p:cSld name="CAPTION_ONLY_2"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2f481bd60_0_6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4" name="Google Shape;104;gb2f481bd60_0_613"/>
          <p:cNvGrpSpPr/>
          <p:nvPr/>
        </p:nvGrpSpPr>
        <p:grpSpPr>
          <a:xfrm>
            <a:off x="6205000" y="2770100"/>
            <a:ext cx="2596800" cy="3677100"/>
            <a:chOff x="6265963" y="3087650"/>
            <a:chExt cx="2596800" cy="3677100"/>
          </a:xfrm>
        </p:grpSpPr>
        <p:sp>
          <p:nvSpPr>
            <p:cNvPr id="105" name="Google Shape;105;gb2f481bd60_0_613"/>
            <p:cNvSpPr/>
            <p:nvPr/>
          </p:nvSpPr>
          <p:spPr>
            <a:xfrm>
              <a:off x="6276313" y="3087650"/>
              <a:ext cx="2567700" cy="654000"/>
            </a:xfrm>
            <a:prstGeom prst="roundRect">
              <a:avLst>
                <a:gd name="adj" fmla="val 16667"/>
              </a:avLst>
            </a:prstGeom>
            <a:solidFill>
              <a:srgbClr val="003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b2f481bd60_0_613"/>
            <p:cNvSpPr/>
            <p:nvPr/>
          </p:nvSpPr>
          <p:spPr>
            <a:xfrm>
              <a:off x="6276313" y="3087650"/>
              <a:ext cx="2567700" cy="36771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" name="Google Shape;107;gb2f481bd60_0_613"/>
            <p:cNvCxnSpPr/>
            <p:nvPr/>
          </p:nvCxnSpPr>
          <p:spPr>
            <a:xfrm>
              <a:off x="6265963" y="3708901"/>
              <a:ext cx="2596800" cy="0"/>
            </a:xfrm>
            <a:prstGeom prst="straightConnector1">
              <a:avLst/>
            </a:prstGeom>
            <a:noFill/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8" name="Google Shape;108;gb2f481bd60_0_613"/>
          <p:cNvGrpSpPr/>
          <p:nvPr/>
        </p:nvGrpSpPr>
        <p:grpSpPr>
          <a:xfrm>
            <a:off x="3274050" y="2770100"/>
            <a:ext cx="2624100" cy="3677100"/>
            <a:chOff x="3293788" y="2998700"/>
            <a:chExt cx="2624100" cy="3677100"/>
          </a:xfrm>
        </p:grpSpPr>
        <p:sp>
          <p:nvSpPr>
            <p:cNvPr id="109" name="Google Shape;109;gb2f481bd60_0_613"/>
            <p:cNvSpPr/>
            <p:nvPr/>
          </p:nvSpPr>
          <p:spPr>
            <a:xfrm>
              <a:off x="3304138" y="2998700"/>
              <a:ext cx="2567700" cy="654000"/>
            </a:xfrm>
            <a:prstGeom prst="roundRect">
              <a:avLst>
                <a:gd name="adj" fmla="val 16667"/>
              </a:avLst>
            </a:prstGeom>
            <a:solidFill>
              <a:srgbClr val="003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b2f481bd60_0_613"/>
            <p:cNvSpPr/>
            <p:nvPr/>
          </p:nvSpPr>
          <p:spPr>
            <a:xfrm>
              <a:off x="3304138" y="2998700"/>
              <a:ext cx="2567700" cy="36771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" name="Google Shape;111;gb2f481bd60_0_613"/>
            <p:cNvCxnSpPr/>
            <p:nvPr/>
          </p:nvCxnSpPr>
          <p:spPr>
            <a:xfrm>
              <a:off x="3293788" y="3619951"/>
              <a:ext cx="2624100" cy="0"/>
            </a:xfrm>
            <a:prstGeom prst="straightConnector1">
              <a:avLst/>
            </a:prstGeom>
            <a:noFill/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2" name="Google Shape;112;gb2f481bd60_0_613"/>
          <p:cNvGrpSpPr/>
          <p:nvPr/>
        </p:nvGrpSpPr>
        <p:grpSpPr>
          <a:xfrm>
            <a:off x="342200" y="2770100"/>
            <a:ext cx="2625000" cy="3677100"/>
            <a:chOff x="430813" y="2998700"/>
            <a:chExt cx="2625000" cy="3677100"/>
          </a:xfrm>
        </p:grpSpPr>
        <p:sp>
          <p:nvSpPr>
            <p:cNvPr id="113" name="Google Shape;113;gb2f481bd60_0_613"/>
            <p:cNvSpPr/>
            <p:nvPr/>
          </p:nvSpPr>
          <p:spPr>
            <a:xfrm>
              <a:off x="441163" y="2998700"/>
              <a:ext cx="2567700" cy="654000"/>
            </a:xfrm>
            <a:prstGeom prst="roundRect">
              <a:avLst>
                <a:gd name="adj" fmla="val 16667"/>
              </a:avLst>
            </a:prstGeom>
            <a:solidFill>
              <a:srgbClr val="003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b2f481bd60_0_613"/>
            <p:cNvSpPr/>
            <p:nvPr/>
          </p:nvSpPr>
          <p:spPr>
            <a:xfrm>
              <a:off x="441163" y="2998700"/>
              <a:ext cx="2567700" cy="36771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" name="Google Shape;115;gb2f481bd60_0_613"/>
            <p:cNvCxnSpPr/>
            <p:nvPr/>
          </p:nvCxnSpPr>
          <p:spPr>
            <a:xfrm>
              <a:off x="430813" y="3619951"/>
              <a:ext cx="2625000" cy="0"/>
            </a:xfrm>
            <a:prstGeom prst="straightConnector1">
              <a:avLst/>
            </a:prstGeom>
            <a:noFill/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6" name="Google Shape;116;gb2f481bd60_0_613"/>
          <p:cNvSpPr txBox="1">
            <a:spLocks noGrp="1"/>
          </p:cNvSpPr>
          <p:nvPr>
            <p:ph type="subTitle" idx="1"/>
          </p:nvPr>
        </p:nvSpPr>
        <p:spPr>
          <a:xfrm>
            <a:off x="502100" y="2830775"/>
            <a:ext cx="23052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gb2f481bd60_0_613"/>
          <p:cNvSpPr txBox="1">
            <a:spLocks noGrp="1"/>
          </p:cNvSpPr>
          <p:nvPr>
            <p:ph type="subTitle" idx="2"/>
          </p:nvPr>
        </p:nvSpPr>
        <p:spPr>
          <a:xfrm>
            <a:off x="3433500" y="2830775"/>
            <a:ext cx="23052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gb2f481bd60_0_613"/>
          <p:cNvSpPr txBox="1">
            <a:spLocks noGrp="1"/>
          </p:cNvSpPr>
          <p:nvPr>
            <p:ph type="subTitle" idx="3"/>
          </p:nvPr>
        </p:nvSpPr>
        <p:spPr>
          <a:xfrm>
            <a:off x="6350800" y="2830775"/>
            <a:ext cx="23052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gb2f481bd60_0_613"/>
          <p:cNvSpPr txBox="1">
            <a:spLocks noGrp="1"/>
          </p:cNvSpPr>
          <p:nvPr>
            <p:ph type="subTitle" idx="4"/>
          </p:nvPr>
        </p:nvSpPr>
        <p:spPr>
          <a:xfrm>
            <a:off x="458300" y="3364175"/>
            <a:ext cx="23928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gb2f481bd60_0_613"/>
          <p:cNvSpPr txBox="1">
            <a:spLocks noGrp="1"/>
          </p:cNvSpPr>
          <p:nvPr>
            <p:ph type="subTitle" idx="5"/>
          </p:nvPr>
        </p:nvSpPr>
        <p:spPr>
          <a:xfrm>
            <a:off x="3389700" y="3364175"/>
            <a:ext cx="23928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gb2f481bd60_0_613"/>
          <p:cNvSpPr txBox="1">
            <a:spLocks noGrp="1"/>
          </p:cNvSpPr>
          <p:nvPr>
            <p:ph type="subTitle" idx="6"/>
          </p:nvPr>
        </p:nvSpPr>
        <p:spPr>
          <a:xfrm>
            <a:off x="6307000" y="3364175"/>
            <a:ext cx="23928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gb2f481bd60_0_613"/>
          <p:cNvSpPr txBox="1">
            <a:spLocks noGrp="1"/>
          </p:cNvSpPr>
          <p:nvPr>
            <p:ph type="title"/>
          </p:nvPr>
        </p:nvSpPr>
        <p:spPr>
          <a:xfrm>
            <a:off x="591758" y="402074"/>
            <a:ext cx="76023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3" name="Google Shape;123;gb2f481bd60_0_613"/>
          <p:cNvCxnSpPr/>
          <p:nvPr/>
        </p:nvCxnSpPr>
        <p:spPr>
          <a:xfrm>
            <a:off x="707100" y="1532025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gb2f481bd60_0_613"/>
          <p:cNvSpPr txBox="1">
            <a:spLocks noGrp="1"/>
          </p:cNvSpPr>
          <p:nvPr>
            <p:ph type="subTitle" idx="7"/>
          </p:nvPr>
        </p:nvSpPr>
        <p:spPr>
          <a:xfrm>
            <a:off x="591750" y="1554800"/>
            <a:ext cx="73455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s - Same Slide - NOT NUMBERED">
  <p:cSld name="CAPTION_ONLY_1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2f481bd60_0_6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gb2f481bd60_0_636"/>
          <p:cNvSpPr/>
          <p:nvPr/>
        </p:nvSpPr>
        <p:spPr>
          <a:xfrm>
            <a:off x="461550" y="5236750"/>
            <a:ext cx="8373900" cy="1114500"/>
          </a:xfrm>
          <a:prstGeom prst="roundRect">
            <a:avLst>
              <a:gd name="adj" fmla="val 16667"/>
            </a:avLst>
          </a:prstGeom>
          <a:solidFill>
            <a:srgbClr val="003C71">
              <a:alpha val="2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b2f481bd60_0_636"/>
          <p:cNvSpPr/>
          <p:nvPr/>
        </p:nvSpPr>
        <p:spPr>
          <a:xfrm>
            <a:off x="461550" y="3951188"/>
            <a:ext cx="8373900" cy="1114500"/>
          </a:xfrm>
          <a:prstGeom prst="roundRect">
            <a:avLst>
              <a:gd name="adj" fmla="val 16667"/>
            </a:avLst>
          </a:prstGeom>
          <a:solidFill>
            <a:srgbClr val="003C71">
              <a:alpha val="2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b2f481bd60_0_636"/>
          <p:cNvSpPr/>
          <p:nvPr/>
        </p:nvSpPr>
        <p:spPr>
          <a:xfrm>
            <a:off x="461550" y="2665625"/>
            <a:ext cx="8373900" cy="1114500"/>
          </a:xfrm>
          <a:prstGeom prst="roundRect">
            <a:avLst>
              <a:gd name="adj" fmla="val 16667"/>
            </a:avLst>
          </a:prstGeom>
          <a:solidFill>
            <a:srgbClr val="003C71">
              <a:alpha val="2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b2f481bd60_0_636"/>
          <p:cNvSpPr txBox="1">
            <a:spLocks noGrp="1"/>
          </p:cNvSpPr>
          <p:nvPr>
            <p:ph type="body" idx="1"/>
          </p:nvPr>
        </p:nvSpPr>
        <p:spPr>
          <a:xfrm>
            <a:off x="859500" y="2751300"/>
            <a:ext cx="76023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gb2f481bd60_0_636"/>
          <p:cNvSpPr txBox="1">
            <a:spLocks noGrp="1"/>
          </p:cNvSpPr>
          <p:nvPr>
            <p:ph type="body" idx="2"/>
          </p:nvPr>
        </p:nvSpPr>
        <p:spPr>
          <a:xfrm>
            <a:off x="859500" y="5342100"/>
            <a:ext cx="76023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gb2f481bd60_0_636"/>
          <p:cNvSpPr txBox="1">
            <a:spLocks noGrp="1"/>
          </p:cNvSpPr>
          <p:nvPr>
            <p:ph type="body" idx="3"/>
          </p:nvPr>
        </p:nvSpPr>
        <p:spPr>
          <a:xfrm>
            <a:off x="859500" y="4046700"/>
            <a:ext cx="76023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gb2f481bd60_0_636"/>
          <p:cNvSpPr txBox="1">
            <a:spLocks noGrp="1"/>
          </p:cNvSpPr>
          <p:nvPr>
            <p:ph type="title"/>
          </p:nvPr>
        </p:nvSpPr>
        <p:spPr>
          <a:xfrm>
            <a:off x="591758" y="402074"/>
            <a:ext cx="76023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4" name="Google Shape;134;gb2f481bd60_0_636"/>
          <p:cNvCxnSpPr/>
          <p:nvPr/>
        </p:nvCxnSpPr>
        <p:spPr>
          <a:xfrm>
            <a:off x="707100" y="1532025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b2f481bd60_0_636"/>
          <p:cNvSpPr txBox="1">
            <a:spLocks noGrp="1"/>
          </p:cNvSpPr>
          <p:nvPr>
            <p:ph type="subTitle" idx="4"/>
          </p:nvPr>
        </p:nvSpPr>
        <p:spPr>
          <a:xfrm>
            <a:off x="591750" y="1554800"/>
            <a:ext cx="73455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OPTION 1">
  <p:cSld name="BIG_NUMBER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2f481bd60_0_6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8" name="Google Shape;138;gb2f481bd60_0_647"/>
          <p:cNvPicPr preferRelativeResize="0"/>
          <p:nvPr/>
        </p:nvPicPr>
        <p:blipFill rotWithShape="1">
          <a:blip r:embed="rId2">
            <a:alphaModFix amt="76000"/>
          </a:blip>
          <a:srcRect l="17970" r="17963"/>
          <a:stretch/>
        </p:blipFill>
        <p:spPr>
          <a:xfrm>
            <a:off x="1208225" y="0"/>
            <a:ext cx="2929027" cy="68579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gb2f481bd60_0_647"/>
          <p:cNvCxnSpPr/>
          <p:nvPr/>
        </p:nvCxnSpPr>
        <p:spPr>
          <a:xfrm>
            <a:off x="4934261" y="2948764"/>
            <a:ext cx="3361800" cy="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" name="Google Shape;140;gb2f481bd60_0_647"/>
          <p:cNvSpPr txBox="1">
            <a:spLocks noGrp="1"/>
          </p:cNvSpPr>
          <p:nvPr>
            <p:ph type="title"/>
          </p:nvPr>
        </p:nvSpPr>
        <p:spPr>
          <a:xfrm>
            <a:off x="4844375" y="1590475"/>
            <a:ext cx="3866700" cy="1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gb2f481bd60_0_647"/>
          <p:cNvSpPr txBox="1">
            <a:spLocks noGrp="1"/>
          </p:cNvSpPr>
          <p:nvPr>
            <p:ph type="subTitle" idx="1"/>
          </p:nvPr>
        </p:nvSpPr>
        <p:spPr>
          <a:xfrm>
            <a:off x="4844375" y="3017200"/>
            <a:ext cx="4019100" cy="17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gb2f481bd60_0_647"/>
          <p:cNvSpPr/>
          <p:nvPr/>
        </p:nvSpPr>
        <p:spPr>
          <a:xfrm rot="1601174">
            <a:off x="1402360" y="2983922"/>
            <a:ext cx="2532984" cy="4631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C0000"/>
                </a:solidFill>
                <a:latin typeface="Arial"/>
              </a:rPr>
              <a:t>Sample Only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OPTION 1 1">
  <p:cSld name="BIG_NUMBER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2f481bd60_0_65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5" name="Google Shape;145;gb2f481bd60_0_654"/>
          <p:cNvGrpSpPr/>
          <p:nvPr/>
        </p:nvGrpSpPr>
        <p:grpSpPr>
          <a:xfrm>
            <a:off x="0" y="2335454"/>
            <a:ext cx="6961639" cy="1839521"/>
            <a:chOff x="0" y="2348379"/>
            <a:chExt cx="6961639" cy="1839521"/>
          </a:xfrm>
        </p:grpSpPr>
        <p:sp>
          <p:nvSpPr>
            <p:cNvPr id="146" name="Google Shape;146;gb2f481bd60_0_654"/>
            <p:cNvSpPr txBox="1"/>
            <p:nvPr/>
          </p:nvSpPr>
          <p:spPr>
            <a:xfrm>
              <a:off x="0" y="2466800"/>
              <a:ext cx="6948600" cy="1721100"/>
            </a:xfrm>
            <a:prstGeom prst="rect">
              <a:avLst/>
            </a:prstGeom>
            <a:solidFill>
              <a:srgbClr val="0579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b2f481bd60_0_654"/>
            <p:cNvSpPr/>
            <p:nvPr/>
          </p:nvSpPr>
          <p:spPr>
            <a:xfrm>
              <a:off x="6353490" y="2466796"/>
              <a:ext cx="608100" cy="621000"/>
            </a:xfrm>
            <a:prstGeom prst="rtTriangle">
              <a:avLst/>
            </a:prstGeom>
            <a:solidFill>
              <a:srgbClr val="003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b2f481bd60_0_654"/>
            <p:cNvSpPr/>
            <p:nvPr/>
          </p:nvSpPr>
          <p:spPr>
            <a:xfrm rot="10800000">
              <a:off x="6262639" y="2348379"/>
              <a:ext cx="699000" cy="724500"/>
            </a:xfrm>
            <a:prstGeom prst="rtTriangle">
              <a:avLst/>
            </a:prstGeom>
            <a:solidFill>
              <a:srgbClr val="003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gb2f481bd60_0_654"/>
          <p:cNvSpPr txBox="1">
            <a:spLocks noGrp="1"/>
          </p:cNvSpPr>
          <p:nvPr>
            <p:ph type="title"/>
          </p:nvPr>
        </p:nvSpPr>
        <p:spPr>
          <a:xfrm>
            <a:off x="228600" y="2901521"/>
            <a:ext cx="6018900" cy="1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 type="blank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2f481bd60_0_66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1">
  <p:cSld name="BLANK_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2f481bd60_0_66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gb2f481bd60_0_663"/>
          <p:cNvSpPr txBox="1">
            <a:spLocks noGrp="1"/>
          </p:cNvSpPr>
          <p:nvPr>
            <p:ph type="subTitle" idx="1"/>
          </p:nvPr>
        </p:nvSpPr>
        <p:spPr>
          <a:xfrm>
            <a:off x="358300" y="1638107"/>
            <a:ext cx="46110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gb2f481bd60_0_663"/>
          <p:cNvSpPr txBox="1">
            <a:spLocks noGrp="1"/>
          </p:cNvSpPr>
          <p:nvPr>
            <p:ph type="subTitle" idx="2"/>
          </p:nvPr>
        </p:nvSpPr>
        <p:spPr>
          <a:xfrm>
            <a:off x="358300" y="2359467"/>
            <a:ext cx="46110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gb2f481bd60_0_663"/>
          <p:cNvSpPr txBox="1">
            <a:spLocks noGrp="1"/>
          </p:cNvSpPr>
          <p:nvPr>
            <p:ph type="subTitle" idx="3"/>
          </p:nvPr>
        </p:nvSpPr>
        <p:spPr>
          <a:xfrm>
            <a:off x="358300" y="3080827"/>
            <a:ext cx="46110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gb2f481bd60_0_663"/>
          <p:cNvSpPr txBox="1">
            <a:spLocks noGrp="1"/>
          </p:cNvSpPr>
          <p:nvPr>
            <p:ph type="subTitle" idx="4"/>
          </p:nvPr>
        </p:nvSpPr>
        <p:spPr>
          <a:xfrm>
            <a:off x="358300" y="4523547"/>
            <a:ext cx="46110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gb2f481bd60_0_663"/>
          <p:cNvSpPr txBox="1">
            <a:spLocks noGrp="1"/>
          </p:cNvSpPr>
          <p:nvPr>
            <p:ph type="subTitle" idx="5"/>
          </p:nvPr>
        </p:nvSpPr>
        <p:spPr>
          <a:xfrm>
            <a:off x="4466625" y="1638107"/>
            <a:ext cx="42366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gb2f481bd60_0_663"/>
          <p:cNvSpPr txBox="1">
            <a:spLocks noGrp="1"/>
          </p:cNvSpPr>
          <p:nvPr>
            <p:ph type="subTitle" idx="6"/>
          </p:nvPr>
        </p:nvSpPr>
        <p:spPr>
          <a:xfrm>
            <a:off x="4466625" y="2359467"/>
            <a:ext cx="42366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gb2f481bd60_0_663"/>
          <p:cNvSpPr txBox="1">
            <a:spLocks noGrp="1"/>
          </p:cNvSpPr>
          <p:nvPr>
            <p:ph type="subTitle" idx="7"/>
          </p:nvPr>
        </p:nvSpPr>
        <p:spPr>
          <a:xfrm>
            <a:off x="4466625" y="3080827"/>
            <a:ext cx="42366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gb2f481bd60_0_663"/>
          <p:cNvSpPr txBox="1">
            <a:spLocks noGrp="1"/>
          </p:cNvSpPr>
          <p:nvPr>
            <p:ph type="subTitle" idx="8"/>
          </p:nvPr>
        </p:nvSpPr>
        <p:spPr>
          <a:xfrm>
            <a:off x="4466625" y="3802187"/>
            <a:ext cx="42366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gb2f481bd60_0_663"/>
          <p:cNvSpPr txBox="1">
            <a:spLocks noGrp="1"/>
          </p:cNvSpPr>
          <p:nvPr>
            <p:ph type="subTitle" idx="9"/>
          </p:nvPr>
        </p:nvSpPr>
        <p:spPr>
          <a:xfrm>
            <a:off x="4466625" y="4523547"/>
            <a:ext cx="42366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gb2f481bd60_0_663"/>
          <p:cNvSpPr txBox="1">
            <a:spLocks noGrp="1"/>
          </p:cNvSpPr>
          <p:nvPr>
            <p:ph type="subTitle" idx="13"/>
          </p:nvPr>
        </p:nvSpPr>
        <p:spPr>
          <a:xfrm>
            <a:off x="358300" y="3802187"/>
            <a:ext cx="46110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gb2f481bd60_0_663"/>
          <p:cNvSpPr txBox="1">
            <a:spLocks noGrp="1"/>
          </p:cNvSpPr>
          <p:nvPr>
            <p:ph type="subTitle" idx="14"/>
          </p:nvPr>
        </p:nvSpPr>
        <p:spPr>
          <a:xfrm>
            <a:off x="4466625" y="5244907"/>
            <a:ext cx="42366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gb2f481bd60_0_663"/>
          <p:cNvSpPr txBox="1">
            <a:spLocks noGrp="1"/>
          </p:cNvSpPr>
          <p:nvPr>
            <p:ph type="subTitle" idx="15"/>
          </p:nvPr>
        </p:nvSpPr>
        <p:spPr>
          <a:xfrm>
            <a:off x="358300" y="5244907"/>
            <a:ext cx="46110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6" name="Google Shape;166;gb2f481bd60_0_663"/>
          <p:cNvGrpSpPr/>
          <p:nvPr/>
        </p:nvGrpSpPr>
        <p:grpSpPr>
          <a:xfrm>
            <a:off x="-14600" y="1266295"/>
            <a:ext cx="9221700" cy="167100"/>
            <a:chOff x="-14600" y="912702"/>
            <a:chExt cx="9221700" cy="167100"/>
          </a:xfrm>
        </p:grpSpPr>
        <p:cxnSp>
          <p:nvCxnSpPr>
            <p:cNvPr id="167" name="Google Shape;167;gb2f481bd60_0_663"/>
            <p:cNvCxnSpPr/>
            <p:nvPr/>
          </p:nvCxnSpPr>
          <p:spPr>
            <a:xfrm rot="10800000" flipH="1">
              <a:off x="-14600" y="1065102"/>
              <a:ext cx="9221700" cy="14700"/>
            </a:xfrm>
            <a:prstGeom prst="straightConnector1">
              <a:avLst/>
            </a:prstGeom>
            <a:noFill/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8" name="Google Shape;168;gb2f481bd60_0_663"/>
            <p:cNvCxnSpPr/>
            <p:nvPr/>
          </p:nvCxnSpPr>
          <p:spPr>
            <a:xfrm rot="10800000" flipH="1">
              <a:off x="-14600" y="912702"/>
              <a:ext cx="9221700" cy="14700"/>
            </a:xfrm>
            <a:prstGeom prst="straightConnector1">
              <a:avLst/>
            </a:prstGeom>
            <a:noFill/>
            <a:ln w="38100" cap="flat" cmpd="sng">
              <a:solidFill>
                <a:srgbClr val="0FA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69" name="Google Shape;169;gb2f481bd60_0_663"/>
          <p:cNvGrpSpPr/>
          <p:nvPr/>
        </p:nvGrpSpPr>
        <p:grpSpPr>
          <a:xfrm>
            <a:off x="-14600" y="6141275"/>
            <a:ext cx="9221700" cy="167100"/>
            <a:chOff x="-14600" y="6141275"/>
            <a:chExt cx="9221700" cy="167100"/>
          </a:xfrm>
        </p:grpSpPr>
        <p:cxnSp>
          <p:nvCxnSpPr>
            <p:cNvPr id="170" name="Google Shape;170;gb2f481bd60_0_663"/>
            <p:cNvCxnSpPr/>
            <p:nvPr/>
          </p:nvCxnSpPr>
          <p:spPr>
            <a:xfrm rot="10800000" flipH="1">
              <a:off x="-14600" y="6293675"/>
              <a:ext cx="9221700" cy="14700"/>
            </a:xfrm>
            <a:prstGeom prst="straightConnector1">
              <a:avLst/>
            </a:prstGeom>
            <a:noFill/>
            <a:ln w="38100" cap="flat" cmpd="sng">
              <a:solidFill>
                <a:srgbClr val="0FA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1" name="Google Shape;171;gb2f481bd60_0_663"/>
            <p:cNvCxnSpPr/>
            <p:nvPr/>
          </p:nvCxnSpPr>
          <p:spPr>
            <a:xfrm rot="10800000" flipH="1">
              <a:off x="-14600" y="6141275"/>
              <a:ext cx="9221700" cy="14700"/>
            </a:xfrm>
            <a:prstGeom prst="straightConnector1">
              <a:avLst/>
            </a:prstGeom>
            <a:noFill/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72" name="Google Shape;172;gb2f481bd60_0_663"/>
          <p:cNvSpPr txBox="1">
            <a:spLocks noGrp="1"/>
          </p:cNvSpPr>
          <p:nvPr>
            <p:ph type="title"/>
          </p:nvPr>
        </p:nvSpPr>
        <p:spPr>
          <a:xfrm>
            <a:off x="289550" y="777250"/>
            <a:ext cx="77211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2">
  <p:cSld name="BLANK_2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2f481bd60_0_684"/>
          <p:cNvSpPr txBox="1">
            <a:spLocks noGrp="1"/>
          </p:cNvSpPr>
          <p:nvPr>
            <p:ph type="sldNum" idx="12"/>
          </p:nvPr>
        </p:nvSpPr>
        <p:spPr>
          <a:xfrm>
            <a:off x="8472458" y="611548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gb2f481bd60_0_684"/>
          <p:cNvSpPr txBox="1">
            <a:spLocks noGrp="1"/>
          </p:cNvSpPr>
          <p:nvPr>
            <p:ph type="title"/>
          </p:nvPr>
        </p:nvSpPr>
        <p:spPr>
          <a:xfrm>
            <a:off x="289550" y="777250"/>
            <a:ext cx="77211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76" name="Google Shape;176;gb2f481bd60_0_684"/>
          <p:cNvGrpSpPr/>
          <p:nvPr/>
        </p:nvGrpSpPr>
        <p:grpSpPr>
          <a:xfrm>
            <a:off x="-14600" y="1630530"/>
            <a:ext cx="8142175" cy="861900"/>
            <a:chOff x="-14600" y="1630530"/>
            <a:chExt cx="8142175" cy="861900"/>
          </a:xfrm>
        </p:grpSpPr>
        <p:sp>
          <p:nvSpPr>
            <p:cNvPr id="177" name="Google Shape;177;gb2f481bd60_0_684"/>
            <p:cNvSpPr/>
            <p:nvPr/>
          </p:nvSpPr>
          <p:spPr>
            <a:xfrm>
              <a:off x="-14600" y="1710435"/>
              <a:ext cx="7602300" cy="744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b2f481bd60_0_684"/>
            <p:cNvSpPr/>
            <p:nvPr/>
          </p:nvSpPr>
          <p:spPr>
            <a:xfrm>
              <a:off x="7266575" y="1630530"/>
              <a:ext cx="861000" cy="8619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gb2f481bd60_0_684"/>
          <p:cNvGrpSpPr/>
          <p:nvPr/>
        </p:nvGrpSpPr>
        <p:grpSpPr>
          <a:xfrm>
            <a:off x="-14600" y="2586678"/>
            <a:ext cx="8142175" cy="861900"/>
            <a:chOff x="-14600" y="2586678"/>
            <a:chExt cx="8142175" cy="861900"/>
          </a:xfrm>
        </p:grpSpPr>
        <p:sp>
          <p:nvSpPr>
            <p:cNvPr id="180" name="Google Shape;180;gb2f481bd60_0_684"/>
            <p:cNvSpPr/>
            <p:nvPr/>
          </p:nvSpPr>
          <p:spPr>
            <a:xfrm>
              <a:off x="-14600" y="2662935"/>
              <a:ext cx="7602300" cy="744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b2f481bd60_0_684"/>
            <p:cNvSpPr/>
            <p:nvPr/>
          </p:nvSpPr>
          <p:spPr>
            <a:xfrm>
              <a:off x="7266575" y="2586678"/>
              <a:ext cx="861000" cy="8619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gb2f481bd60_0_684"/>
          <p:cNvGrpSpPr/>
          <p:nvPr/>
        </p:nvGrpSpPr>
        <p:grpSpPr>
          <a:xfrm>
            <a:off x="-14600" y="3542826"/>
            <a:ext cx="8142175" cy="861900"/>
            <a:chOff x="-14600" y="3542826"/>
            <a:chExt cx="8142175" cy="861900"/>
          </a:xfrm>
        </p:grpSpPr>
        <p:sp>
          <p:nvSpPr>
            <p:cNvPr id="183" name="Google Shape;183;gb2f481bd60_0_684"/>
            <p:cNvSpPr/>
            <p:nvPr/>
          </p:nvSpPr>
          <p:spPr>
            <a:xfrm>
              <a:off x="-14600" y="3615435"/>
              <a:ext cx="7602300" cy="744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b2f481bd60_0_684"/>
            <p:cNvSpPr/>
            <p:nvPr/>
          </p:nvSpPr>
          <p:spPr>
            <a:xfrm>
              <a:off x="7266575" y="3542826"/>
              <a:ext cx="861000" cy="8619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gb2f481bd60_0_684"/>
          <p:cNvGrpSpPr/>
          <p:nvPr/>
        </p:nvGrpSpPr>
        <p:grpSpPr>
          <a:xfrm>
            <a:off x="-14600" y="4498974"/>
            <a:ext cx="8142175" cy="861900"/>
            <a:chOff x="-14600" y="4498974"/>
            <a:chExt cx="8142175" cy="861900"/>
          </a:xfrm>
        </p:grpSpPr>
        <p:sp>
          <p:nvSpPr>
            <p:cNvPr id="186" name="Google Shape;186;gb2f481bd60_0_684"/>
            <p:cNvSpPr/>
            <p:nvPr/>
          </p:nvSpPr>
          <p:spPr>
            <a:xfrm>
              <a:off x="-14600" y="4567935"/>
              <a:ext cx="7602300" cy="744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b2f481bd60_0_684"/>
            <p:cNvSpPr/>
            <p:nvPr/>
          </p:nvSpPr>
          <p:spPr>
            <a:xfrm>
              <a:off x="7266575" y="4498974"/>
              <a:ext cx="861000" cy="8619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gb2f481bd60_0_684"/>
          <p:cNvSpPr txBox="1">
            <a:spLocks noGrp="1"/>
          </p:cNvSpPr>
          <p:nvPr>
            <p:ph type="subTitle" idx="1"/>
          </p:nvPr>
        </p:nvSpPr>
        <p:spPr>
          <a:xfrm>
            <a:off x="303166" y="1823935"/>
            <a:ext cx="67851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gb2f481bd60_0_684"/>
          <p:cNvSpPr txBox="1">
            <a:spLocks noGrp="1"/>
          </p:cNvSpPr>
          <p:nvPr>
            <p:ph type="subTitle" idx="2"/>
          </p:nvPr>
        </p:nvSpPr>
        <p:spPr>
          <a:xfrm>
            <a:off x="303166" y="3725693"/>
            <a:ext cx="67851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gb2f481bd60_0_684"/>
          <p:cNvSpPr txBox="1">
            <a:spLocks noGrp="1"/>
          </p:cNvSpPr>
          <p:nvPr>
            <p:ph type="subTitle" idx="3"/>
          </p:nvPr>
        </p:nvSpPr>
        <p:spPr>
          <a:xfrm>
            <a:off x="303166" y="2782110"/>
            <a:ext cx="67851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gb2f481bd60_0_684"/>
          <p:cNvSpPr txBox="1">
            <a:spLocks noGrp="1"/>
          </p:cNvSpPr>
          <p:nvPr>
            <p:ph type="subTitle" idx="4"/>
          </p:nvPr>
        </p:nvSpPr>
        <p:spPr>
          <a:xfrm>
            <a:off x="303166" y="4687110"/>
            <a:ext cx="67851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gb2f481bd60_0_684"/>
          <p:cNvSpPr txBox="1">
            <a:spLocks noGrp="1"/>
          </p:cNvSpPr>
          <p:nvPr>
            <p:ph type="subTitle" idx="5"/>
          </p:nvPr>
        </p:nvSpPr>
        <p:spPr>
          <a:xfrm>
            <a:off x="7489133" y="1723352"/>
            <a:ext cx="15612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gb2f481bd60_0_684"/>
          <p:cNvSpPr txBox="1">
            <a:spLocks noGrp="1"/>
          </p:cNvSpPr>
          <p:nvPr>
            <p:ph type="subTitle" idx="6"/>
          </p:nvPr>
        </p:nvSpPr>
        <p:spPr>
          <a:xfrm>
            <a:off x="7489133" y="2684769"/>
            <a:ext cx="15612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gb2f481bd60_0_684"/>
          <p:cNvSpPr txBox="1">
            <a:spLocks noGrp="1"/>
          </p:cNvSpPr>
          <p:nvPr>
            <p:ph type="subTitle" idx="7"/>
          </p:nvPr>
        </p:nvSpPr>
        <p:spPr>
          <a:xfrm>
            <a:off x="7489133" y="3628352"/>
            <a:ext cx="15612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Google Shape;195;gb2f481bd60_0_684"/>
          <p:cNvSpPr txBox="1">
            <a:spLocks noGrp="1"/>
          </p:cNvSpPr>
          <p:nvPr>
            <p:ph type="subTitle" idx="8"/>
          </p:nvPr>
        </p:nvSpPr>
        <p:spPr>
          <a:xfrm>
            <a:off x="7489133" y="4581662"/>
            <a:ext cx="15612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96" name="Google Shape;196;gb2f481bd60_0_684"/>
          <p:cNvGrpSpPr/>
          <p:nvPr/>
        </p:nvGrpSpPr>
        <p:grpSpPr>
          <a:xfrm>
            <a:off x="-14600" y="5455122"/>
            <a:ext cx="8142175" cy="861900"/>
            <a:chOff x="-14600" y="5455122"/>
            <a:chExt cx="8142175" cy="861900"/>
          </a:xfrm>
        </p:grpSpPr>
        <p:sp>
          <p:nvSpPr>
            <p:cNvPr id="197" name="Google Shape;197;gb2f481bd60_0_684"/>
            <p:cNvSpPr/>
            <p:nvPr/>
          </p:nvSpPr>
          <p:spPr>
            <a:xfrm>
              <a:off x="-14600" y="5520435"/>
              <a:ext cx="7602300" cy="744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b2f481bd60_0_684"/>
            <p:cNvSpPr/>
            <p:nvPr/>
          </p:nvSpPr>
          <p:spPr>
            <a:xfrm>
              <a:off x="7266575" y="5455122"/>
              <a:ext cx="861000" cy="8619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gb2f481bd60_0_684"/>
          <p:cNvSpPr txBox="1">
            <a:spLocks noGrp="1"/>
          </p:cNvSpPr>
          <p:nvPr>
            <p:ph type="subTitle" idx="9"/>
          </p:nvPr>
        </p:nvSpPr>
        <p:spPr>
          <a:xfrm>
            <a:off x="303166" y="5648527"/>
            <a:ext cx="67851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gb2f481bd60_0_684"/>
          <p:cNvSpPr txBox="1">
            <a:spLocks noGrp="1"/>
          </p:cNvSpPr>
          <p:nvPr>
            <p:ph type="subTitle" idx="13"/>
          </p:nvPr>
        </p:nvSpPr>
        <p:spPr>
          <a:xfrm>
            <a:off x="7489133" y="5554428"/>
            <a:ext cx="15612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>
  <p:cSld name="BLANK_1">
    <p:bg>
      <p:bgPr>
        <a:solidFill>
          <a:srgbClr val="FFFFFF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b2f481bd60_0_7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2 - Less Slots">
  <p:cSld name="BLANK_2_1_2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2f481bd60_0_712"/>
          <p:cNvSpPr txBox="1">
            <a:spLocks noGrp="1"/>
          </p:cNvSpPr>
          <p:nvPr>
            <p:ph type="sldNum" idx="12"/>
          </p:nvPr>
        </p:nvSpPr>
        <p:spPr>
          <a:xfrm>
            <a:off x="8472458" y="611548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gb2f481bd60_0_712"/>
          <p:cNvSpPr txBox="1">
            <a:spLocks noGrp="1"/>
          </p:cNvSpPr>
          <p:nvPr>
            <p:ph type="title"/>
          </p:nvPr>
        </p:nvSpPr>
        <p:spPr>
          <a:xfrm>
            <a:off x="289550" y="777250"/>
            <a:ext cx="77211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04" name="Google Shape;204;gb2f481bd60_0_712"/>
          <p:cNvGrpSpPr/>
          <p:nvPr/>
        </p:nvGrpSpPr>
        <p:grpSpPr>
          <a:xfrm>
            <a:off x="-14600" y="1716777"/>
            <a:ext cx="8410975" cy="1193730"/>
            <a:chOff x="-14600" y="1630542"/>
            <a:chExt cx="8410975" cy="991800"/>
          </a:xfrm>
        </p:grpSpPr>
        <p:sp>
          <p:nvSpPr>
            <p:cNvPr id="205" name="Google Shape;205;gb2f481bd60_0_712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b2f481bd60_0_712"/>
            <p:cNvSpPr/>
            <p:nvPr/>
          </p:nvSpPr>
          <p:spPr>
            <a:xfrm>
              <a:off x="7190375" y="1630542"/>
              <a:ext cx="12060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gb2f481bd60_0_712"/>
          <p:cNvSpPr txBox="1">
            <a:spLocks noGrp="1"/>
          </p:cNvSpPr>
          <p:nvPr>
            <p:ph type="subTitle" idx="1"/>
          </p:nvPr>
        </p:nvSpPr>
        <p:spPr>
          <a:xfrm>
            <a:off x="303166" y="2052535"/>
            <a:ext cx="67851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Google Shape;208;gb2f481bd60_0_712"/>
          <p:cNvSpPr txBox="1">
            <a:spLocks noGrp="1"/>
          </p:cNvSpPr>
          <p:nvPr>
            <p:ph type="subTitle" idx="2"/>
          </p:nvPr>
        </p:nvSpPr>
        <p:spPr>
          <a:xfrm>
            <a:off x="7559572" y="1985082"/>
            <a:ext cx="15612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09" name="Google Shape;209;gb2f481bd60_0_712"/>
          <p:cNvGrpSpPr/>
          <p:nvPr/>
        </p:nvGrpSpPr>
        <p:grpSpPr>
          <a:xfrm>
            <a:off x="-14600" y="3164577"/>
            <a:ext cx="8410975" cy="1193730"/>
            <a:chOff x="-14600" y="1630542"/>
            <a:chExt cx="8410975" cy="991800"/>
          </a:xfrm>
        </p:grpSpPr>
        <p:sp>
          <p:nvSpPr>
            <p:cNvPr id="210" name="Google Shape;210;gb2f481bd60_0_712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b2f481bd60_0_712"/>
            <p:cNvSpPr/>
            <p:nvPr/>
          </p:nvSpPr>
          <p:spPr>
            <a:xfrm>
              <a:off x="7190375" y="1630542"/>
              <a:ext cx="12060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gb2f481bd60_0_712"/>
          <p:cNvSpPr txBox="1">
            <a:spLocks noGrp="1"/>
          </p:cNvSpPr>
          <p:nvPr>
            <p:ph type="subTitle" idx="3"/>
          </p:nvPr>
        </p:nvSpPr>
        <p:spPr>
          <a:xfrm>
            <a:off x="303166" y="3500335"/>
            <a:ext cx="67851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" name="Google Shape;213;gb2f481bd60_0_712"/>
          <p:cNvSpPr txBox="1">
            <a:spLocks noGrp="1"/>
          </p:cNvSpPr>
          <p:nvPr>
            <p:ph type="subTitle" idx="4"/>
          </p:nvPr>
        </p:nvSpPr>
        <p:spPr>
          <a:xfrm>
            <a:off x="7559572" y="3432882"/>
            <a:ext cx="15612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14" name="Google Shape;214;gb2f481bd60_0_712"/>
          <p:cNvGrpSpPr/>
          <p:nvPr/>
        </p:nvGrpSpPr>
        <p:grpSpPr>
          <a:xfrm>
            <a:off x="-14600" y="4612377"/>
            <a:ext cx="8410975" cy="1193730"/>
            <a:chOff x="-14600" y="1630542"/>
            <a:chExt cx="8410975" cy="991800"/>
          </a:xfrm>
        </p:grpSpPr>
        <p:sp>
          <p:nvSpPr>
            <p:cNvPr id="215" name="Google Shape;215;gb2f481bd60_0_712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b2f481bd60_0_712"/>
            <p:cNvSpPr/>
            <p:nvPr/>
          </p:nvSpPr>
          <p:spPr>
            <a:xfrm>
              <a:off x="7190375" y="1630542"/>
              <a:ext cx="12060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gb2f481bd60_0_712"/>
          <p:cNvSpPr txBox="1">
            <a:spLocks noGrp="1"/>
          </p:cNvSpPr>
          <p:nvPr>
            <p:ph type="subTitle" idx="5"/>
          </p:nvPr>
        </p:nvSpPr>
        <p:spPr>
          <a:xfrm>
            <a:off x="303166" y="4948135"/>
            <a:ext cx="67851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gb2f481bd60_0_712"/>
          <p:cNvSpPr txBox="1">
            <a:spLocks noGrp="1"/>
          </p:cNvSpPr>
          <p:nvPr>
            <p:ph type="subTitle" idx="6"/>
          </p:nvPr>
        </p:nvSpPr>
        <p:spPr>
          <a:xfrm>
            <a:off x="7559572" y="4880682"/>
            <a:ext cx="15612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LIGHT ON DARK">
  <p:cSld name="BLANK_2_1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2f481bd60_0_7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gb2f481bd60_0_730"/>
          <p:cNvSpPr/>
          <p:nvPr/>
        </p:nvSpPr>
        <p:spPr>
          <a:xfrm>
            <a:off x="634525" y="2164775"/>
            <a:ext cx="2007300" cy="2007900"/>
          </a:xfrm>
          <a:prstGeom prst="ellipse">
            <a:avLst/>
          </a:pr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b2f481bd60_0_730"/>
          <p:cNvSpPr/>
          <p:nvPr/>
        </p:nvSpPr>
        <p:spPr>
          <a:xfrm>
            <a:off x="3462389" y="2116490"/>
            <a:ext cx="2007300" cy="2007900"/>
          </a:xfrm>
          <a:prstGeom prst="ellipse">
            <a:avLst/>
          </a:pr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b2f481bd60_0_730"/>
          <p:cNvSpPr/>
          <p:nvPr/>
        </p:nvSpPr>
        <p:spPr>
          <a:xfrm>
            <a:off x="6290253" y="2116490"/>
            <a:ext cx="2007300" cy="2007900"/>
          </a:xfrm>
          <a:prstGeom prst="ellipse">
            <a:avLst/>
          </a:pr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b2f481bd60_0_730"/>
          <p:cNvSpPr/>
          <p:nvPr/>
        </p:nvSpPr>
        <p:spPr>
          <a:xfrm rot="-8309139">
            <a:off x="2558252" y="2966759"/>
            <a:ext cx="443115" cy="476500"/>
          </a:xfrm>
          <a:prstGeom prst="rtTriangle">
            <a:avLst/>
          </a:prstGeom>
          <a:solidFill>
            <a:srgbClr val="0FAFFF"/>
          </a:solidFill>
          <a:ln w="9525" cap="flat" cmpd="sng">
            <a:solidFill>
              <a:srgbClr val="0FA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b2f481bd60_0_730"/>
          <p:cNvSpPr/>
          <p:nvPr/>
        </p:nvSpPr>
        <p:spPr>
          <a:xfrm rot="-8309139">
            <a:off x="5401352" y="2930484"/>
            <a:ext cx="443115" cy="476500"/>
          </a:xfrm>
          <a:prstGeom prst="rtTriangle">
            <a:avLst/>
          </a:prstGeom>
          <a:solidFill>
            <a:srgbClr val="0FAFFF"/>
          </a:solidFill>
          <a:ln w="9525" cap="flat" cmpd="sng">
            <a:solidFill>
              <a:srgbClr val="0FA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b2f481bd60_0_730"/>
          <p:cNvSpPr txBox="1">
            <a:spLocks noGrp="1"/>
          </p:cNvSpPr>
          <p:nvPr>
            <p:ph type="title"/>
          </p:nvPr>
        </p:nvSpPr>
        <p:spPr>
          <a:xfrm>
            <a:off x="289550" y="565057"/>
            <a:ext cx="77211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Google Shape;227;gb2f481bd60_0_730"/>
          <p:cNvSpPr txBox="1">
            <a:spLocks noGrp="1"/>
          </p:cNvSpPr>
          <p:nvPr>
            <p:ph type="subTitle" idx="1"/>
          </p:nvPr>
        </p:nvSpPr>
        <p:spPr>
          <a:xfrm>
            <a:off x="295075" y="4290850"/>
            <a:ext cx="27009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" name="Google Shape;228;gb2f481bd60_0_730"/>
          <p:cNvSpPr txBox="1">
            <a:spLocks noGrp="1"/>
          </p:cNvSpPr>
          <p:nvPr>
            <p:ph type="subTitle" idx="2"/>
          </p:nvPr>
        </p:nvSpPr>
        <p:spPr>
          <a:xfrm>
            <a:off x="3149125" y="4290850"/>
            <a:ext cx="27009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9" name="Google Shape;229;gb2f481bd60_0_730"/>
          <p:cNvSpPr txBox="1">
            <a:spLocks noGrp="1"/>
          </p:cNvSpPr>
          <p:nvPr>
            <p:ph type="subTitle" idx="3"/>
          </p:nvPr>
        </p:nvSpPr>
        <p:spPr>
          <a:xfrm>
            <a:off x="5968525" y="4290850"/>
            <a:ext cx="27009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LIGHT ON DARK">
  <p:cSld name="BLANK_2_1_1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2f481bd60_0_7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gb2f481bd60_0_741"/>
          <p:cNvSpPr txBox="1">
            <a:spLocks noGrp="1"/>
          </p:cNvSpPr>
          <p:nvPr>
            <p:ph type="title"/>
          </p:nvPr>
        </p:nvSpPr>
        <p:spPr>
          <a:xfrm>
            <a:off x="591758" y="402074"/>
            <a:ext cx="76023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33" name="Google Shape;233;gb2f481bd60_0_741"/>
          <p:cNvCxnSpPr/>
          <p:nvPr/>
        </p:nvCxnSpPr>
        <p:spPr>
          <a:xfrm>
            <a:off x="707100" y="1532025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gb2f481bd60_0_741"/>
          <p:cNvSpPr txBox="1">
            <a:spLocks noGrp="1"/>
          </p:cNvSpPr>
          <p:nvPr>
            <p:ph type="subTitle" idx="1"/>
          </p:nvPr>
        </p:nvSpPr>
        <p:spPr>
          <a:xfrm>
            <a:off x="591750" y="1554800"/>
            <a:ext cx="73455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DECK">
  <p:cSld name="BLANK_1_1">
    <p:bg>
      <p:bgPr>
        <a:solidFill>
          <a:srgbClr val="FFFFFF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2f481bd60_0_7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7" name="Google Shape;237;gb2f481bd60_0_753" title="Blue GSA Starmark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99713" y="2281849"/>
            <a:ext cx="2374226" cy="214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- LIGHT ON DARK - 2 COLUMNS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b2f481bd60_0_5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gb2f481bd60_0_534"/>
          <p:cNvSpPr/>
          <p:nvPr/>
        </p:nvSpPr>
        <p:spPr>
          <a:xfrm>
            <a:off x="8684125" y="0"/>
            <a:ext cx="476100" cy="685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gb2f481bd60_0_534"/>
          <p:cNvGrpSpPr/>
          <p:nvPr/>
        </p:nvGrpSpPr>
        <p:grpSpPr>
          <a:xfrm>
            <a:off x="8458939" y="0"/>
            <a:ext cx="92686" cy="6841500"/>
            <a:chOff x="8458939" y="0"/>
            <a:chExt cx="92686" cy="6841500"/>
          </a:xfrm>
        </p:grpSpPr>
        <p:cxnSp>
          <p:nvCxnSpPr>
            <p:cNvPr id="27" name="Google Shape;27;gb2f481bd60_0_534"/>
            <p:cNvCxnSpPr/>
            <p:nvPr/>
          </p:nvCxnSpPr>
          <p:spPr>
            <a:xfrm>
              <a:off x="8551625" y="0"/>
              <a:ext cx="0" cy="6841500"/>
            </a:xfrm>
            <a:prstGeom prst="straightConnector1">
              <a:avLst/>
            </a:prstGeom>
            <a:noFill/>
            <a:ln w="76200" cap="flat" cmpd="sng">
              <a:solidFill>
                <a:srgbClr val="0FA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gb2f481bd60_0_534"/>
            <p:cNvCxnSpPr/>
            <p:nvPr/>
          </p:nvCxnSpPr>
          <p:spPr>
            <a:xfrm>
              <a:off x="8458939" y="0"/>
              <a:ext cx="0" cy="6841500"/>
            </a:xfrm>
            <a:prstGeom prst="straightConnector1">
              <a:avLst/>
            </a:prstGeom>
            <a:noFill/>
            <a:ln w="28575" cap="flat" cmpd="sng">
              <a:solidFill>
                <a:srgbClr val="0FA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9" name="Google Shape;29;gb2f481bd60_0_534"/>
          <p:cNvSpPr txBox="1"/>
          <p:nvPr/>
        </p:nvSpPr>
        <p:spPr>
          <a:xfrm rot="5400000">
            <a:off x="5489560" y="3139500"/>
            <a:ext cx="68427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3C7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30;gb2f481bd60_0_534" descr="Banner along right of screen with the label OGP Office of Government-wide Policy." title="Vertical white banner with GSA OGP title"/>
          <p:cNvSpPr txBox="1"/>
          <p:nvPr/>
        </p:nvSpPr>
        <p:spPr>
          <a:xfrm rot="5400000">
            <a:off x="5488510" y="3132300"/>
            <a:ext cx="68580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G S A     O F F I C E    O F    G O V E R N M E N T - W I D E     P O L I C Y </a:t>
            </a:r>
            <a:endParaRPr sz="1500" b="1" i="0" u="none" strike="noStrike" cap="none">
              <a:solidFill>
                <a:srgbClr val="003C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b2f481bd60_0_534"/>
          <p:cNvSpPr txBox="1">
            <a:spLocks noGrp="1"/>
          </p:cNvSpPr>
          <p:nvPr>
            <p:ph type="title"/>
          </p:nvPr>
        </p:nvSpPr>
        <p:spPr>
          <a:xfrm>
            <a:off x="591750" y="402075"/>
            <a:ext cx="7345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gb2f481bd60_0_534"/>
          <p:cNvSpPr txBox="1">
            <a:spLocks noGrp="1"/>
          </p:cNvSpPr>
          <p:nvPr>
            <p:ph type="subTitle" idx="1"/>
          </p:nvPr>
        </p:nvSpPr>
        <p:spPr>
          <a:xfrm>
            <a:off x="591750" y="1554800"/>
            <a:ext cx="73455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gb2f481bd60_0_534"/>
          <p:cNvCxnSpPr/>
          <p:nvPr/>
        </p:nvCxnSpPr>
        <p:spPr>
          <a:xfrm>
            <a:off x="707100" y="1532025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gb2f481bd60_0_534"/>
          <p:cNvSpPr txBox="1">
            <a:spLocks noGrp="1"/>
          </p:cNvSpPr>
          <p:nvPr>
            <p:ph type="body" idx="2"/>
          </p:nvPr>
        </p:nvSpPr>
        <p:spPr>
          <a:xfrm>
            <a:off x="510200" y="2401675"/>
            <a:ext cx="3677400" cy="22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Arial"/>
              <a:buChar char="●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Arial"/>
              <a:buChar char="○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Arial"/>
              <a:buChar char="■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Arial"/>
              <a:buChar char="●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Arial"/>
              <a:buChar char="○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Arial"/>
              <a:buChar char="■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Arial"/>
              <a:buChar char="●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Arial"/>
              <a:buChar char="○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810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FAFFF"/>
              </a:buClr>
              <a:buSzPts val="2400"/>
              <a:buFont typeface="Arial"/>
              <a:buChar char="■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b2f481bd60_0_534"/>
          <p:cNvSpPr txBox="1">
            <a:spLocks noGrp="1"/>
          </p:cNvSpPr>
          <p:nvPr>
            <p:ph type="body" idx="3"/>
          </p:nvPr>
        </p:nvSpPr>
        <p:spPr>
          <a:xfrm>
            <a:off x="4396400" y="2401675"/>
            <a:ext cx="3677400" cy="22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Arial"/>
              <a:buChar char="●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Arial"/>
              <a:buChar char="○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Arial"/>
              <a:buChar char="■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Arial"/>
              <a:buChar char="●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Arial"/>
              <a:buChar char="○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Arial"/>
              <a:buChar char="■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Arial"/>
              <a:buChar char="●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Arial"/>
              <a:buChar char="○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810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FAFFF"/>
              </a:buClr>
              <a:buSzPts val="2400"/>
              <a:buFont typeface="Arial"/>
              <a:buChar char="■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- LIGHT ON DARK">
  <p:cSld name="TITLE_AND_BODY_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b2f481bd60_0_5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b2f481bd60_0_547"/>
          <p:cNvSpPr/>
          <p:nvPr/>
        </p:nvSpPr>
        <p:spPr>
          <a:xfrm>
            <a:off x="8684125" y="0"/>
            <a:ext cx="476100" cy="685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gb2f481bd60_0_547"/>
          <p:cNvCxnSpPr/>
          <p:nvPr/>
        </p:nvCxnSpPr>
        <p:spPr>
          <a:xfrm>
            <a:off x="8551625" y="0"/>
            <a:ext cx="0" cy="6841500"/>
          </a:xfrm>
          <a:prstGeom prst="straightConnector1">
            <a:avLst/>
          </a:prstGeom>
          <a:noFill/>
          <a:ln w="76200" cap="flat" cmpd="sng">
            <a:solidFill>
              <a:srgbClr val="0FA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40;gb2f481bd60_0_547"/>
          <p:cNvCxnSpPr/>
          <p:nvPr/>
        </p:nvCxnSpPr>
        <p:spPr>
          <a:xfrm>
            <a:off x="8458939" y="0"/>
            <a:ext cx="0" cy="6841500"/>
          </a:xfrm>
          <a:prstGeom prst="straightConnector1">
            <a:avLst/>
          </a:prstGeom>
          <a:noFill/>
          <a:ln w="28575" cap="flat" cmpd="sng">
            <a:solidFill>
              <a:srgbClr val="0FA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gb2f481bd60_0_547"/>
          <p:cNvSpPr txBox="1"/>
          <p:nvPr/>
        </p:nvSpPr>
        <p:spPr>
          <a:xfrm rot="5400000">
            <a:off x="5489560" y="3139500"/>
            <a:ext cx="68427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3C7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42;gb2f481bd60_0_547" descr="Banner along right of screen with the label OGP Office of Government-wide Policy." title="Vertical white banner with GSA OGP title"/>
          <p:cNvSpPr txBox="1"/>
          <p:nvPr/>
        </p:nvSpPr>
        <p:spPr>
          <a:xfrm rot="5400000">
            <a:off x="5488510" y="3132300"/>
            <a:ext cx="68580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G S A     O F F I C E    O F    G O V E R N M E N T - W I D E     P O L I C Y </a:t>
            </a:r>
            <a:endParaRPr sz="1500" b="1" i="0" u="none" strike="noStrike" cap="none">
              <a:solidFill>
                <a:srgbClr val="003C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b2f481bd60_0_547"/>
          <p:cNvSpPr txBox="1">
            <a:spLocks noGrp="1"/>
          </p:cNvSpPr>
          <p:nvPr>
            <p:ph type="body" idx="1"/>
          </p:nvPr>
        </p:nvSpPr>
        <p:spPr>
          <a:xfrm>
            <a:off x="510200" y="2401675"/>
            <a:ext cx="7302300" cy="22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Arial"/>
              <a:buChar char="●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Arial"/>
              <a:buChar char="○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Arial"/>
              <a:buChar char="■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Arial"/>
              <a:buChar char="●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Arial"/>
              <a:buChar char="○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Arial"/>
              <a:buChar char="■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Arial"/>
              <a:buChar char="●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Arial"/>
              <a:buChar char="○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810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SzPts val="2400"/>
              <a:buFont typeface="Arial"/>
              <a:buChar char="■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gb2f481bd60_0_547"/>
          <p:cNvSpPr txBox="1">
            <a:spLocks noGrp="1"/>
          </p:cNvSpPr>
          <p:nvPr>
            <p:ph type="title"/>
          </p:nvPr>
        </p:nvSpPr>
        <p:spPr>
          <a:xfrm>
            <a:off x="591750" y="402075"/>
            <a:ext cx="7345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gb2f481bd60_0_547"/>
          <p:cNvSpPr txBox="1">
            <a:spLocks noGrp="1"/>
          </p:cNvSpPr>
          <p:nvPr>
            <p:ph type="subTitle" idx="2"/>
          </p:nvPr>
        </p:nvSpPr>
        <p:spPr>
          <a:xfrm>
            <a:off x="591750" y="1554800"/>
            <a:ext cx="73455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6" name="Google Shape;46;gb2f481bd60_0_547"/>
          <p:cNvCxnSpPr/>
          <p:nvPr/>
        </p:nvCxnSpPr>
        <p:spPr>
          <a:xfrm>
            <a:off x="707100" y="1532025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- DARK ON LIGHT">
  <p:cSld name="TITLE_AND_BODY_1">
    <p:bg>
      <p:bgPr>
        <a:solidFill>
          <a:srgbClr val="FFFFFF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b2f481bd60_0_558"/>
          <p:cNvSpPr/>
          <p:nvPr/>
        </p:nvSpPr>
        <p:spPr>
          <a:xfrm>
            <a:off x="8654939" y="0"/>
            <a:ext cx="476100" cy="6841500"/>
          </a:xfrm>
          <a:prstGeom prst="rect">
            <a:avLst/>
          </a:prstGeom>
          <a:solidFill>
            <a:srgbClr val="003C71"/>
          </a:solidFill>
          <a:ln w="9525" cap="flat" cmpd="sng">
            <a:solidFill>
              <a:srgbClr val="003C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b2f481bd60_0_55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gb2f481bd60_0_558"/>
          <p:cNvSpPr txBox="1">
            <a:spLocks noGrp="1"/>
          </p:cNvSpPr>
          <p:nvPr>
            <p:ph type="body" idx="1"/>
          </p:nvPr>
        </p:nvSpPr>
        <p:spPr>
          <a:xfrm>
            <a:off x="510200" y="2401675"/>
            <a:ext cx="7302300" cy="22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Arial"/>
              <a:buChar char="●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400"/>
              <a:buFont typeface="Arial"/>
              <a:buChar char="○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Arial"/>
              <a:buChar char="■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Arial"/>
              <a:buChar char="●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400"/>
              <a:buFont typeface="Arial"/>
              <a:buChar char="○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Arial"/>
              <a:buChar char="■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Arial"/>
              <a:buChar char="●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400"/>
              <a:buFont typeface="Arial"/>
              <a:buChar char="○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810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579BD"/>
              </a:buClr>
              <a:buSzPts val="2400"/>
              <a:buFont typeface="Arial"/>
              <a:buChar char="■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gb2f481bd60_0_558"/>
          <p:cNvCxnSpPr/>
          <p:nvPr/>
        </p:nvCxnSpPr>
        <p:spPr>
          <a:xfrm>
            <a:off x="8551625" y="0"/>
            <a:ext cx="0" cy="6841500"/>
          </a:xfrm>
          <a:prstGeom prst="straightConnector1">
            <a:avLst/>
          </a:prstGeom>
          <a:noFill/>
          <a:ln w="76200" cap="flat" cmpd="sng">
            <a:solidFill>
              <a:srgbClr val="0579B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" name="Google Shape;52;gb2f481bd60_0_558"/>
          <p:cNvCxnSpPr/>
          <p:nvPr/>
        </p:nvCxnSpPr>
        <p:spPr>
          <a:xfrm>
            <a:off x="8458939" y="0"/>
            <a:ext cx="0" cy="6841500"/>
          </a:xfrm>
          <a:prstGeom prst="straightConnector1">
            <a:avLst/>
          </a:prstGeom>
          <a:noFill/>
          <a:ln w="28575" cap="flat" cmpd="sng">
            <a:solidFill>
              <a:srgbClr val="0579B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gb2f481bd60_0_558" title="Vertical blue banner with GSA OGP title"/>
          <p:cNvSpPr txBox="1"/>
          <p:nvPr/>
        </p:nvSpPr>
        <p:spPr>
          <a:xfrm rot="5400000">
            <a:off x="5488510" y="3132300"/>
            <a:ext cx="68580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 S A     O F F I C E    O F    G O V E R N M E N T - W I D E     P O L I C Y </a:t>
            </a:r>
            <a:endParaRPr sz="15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b2f481bd60_0_558"/>
          <p:cNvSpPr txBox="1">
            <a:spLocks noGrp="1"/>
          </p:cNvSpPr>
          <p:nvPr>
            <p:ph type="title"/>
          </p:nvPr>
        </p:nvSpPr>
        <p:spPr>
          <a:xfrm>
            <a:off x="591750" y="402075"/>
            <a:ext cx="7345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gb2f481bd60_0_558"/>
          <p:cNvSpPr txBox="1">
            <a:spLocks noGrp="1"/>
          </p:cNvSpPr>
          <p:nvPr>
            <p:ph type="subTitle" idx="2"/>
          </p:nvPr>
        </p:nvSpPr>
        <p:spPr>
          <a:xfrm>
            <a:off x="591750" y="1554800"/>
            <a:ext cx="73455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gb2f481bd60_0_558"/>
          <p:cNvCxnSpPr/>
          <p:nvPr/>
        </p:nvCxnSpPr>
        <p:spPr>
          <a:xfrm>
            <a:off x="707100" y="1532025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- DARK ON LIGHT - 2 COLUMNS">
  <p:cSld name="TITLE_AND_BODY_1_1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2f481bd60_0_568"/>
          <p:cNvSpPr/>
          <p:nvPr/>
        </p:nvSpPr>
        <p:spPr>
          <a:xfrm>
            <a:off x="8654939" y="0"/>
            <a:ext cx="476100" cy="6841500"/>
          </a:xfrm>
          <a:prstGeom prst="rect">
            <a:avLst/>
          </a:prstGeom>
          <a:solidFill>
            <a:srgbClr val="003C71"/>
          </a:solidFill>
          <a:ln w="9525" cap="flat" cmpd="sng">
            <a:solidFill>
              <a:srgbClr val="003C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b2f481bd60_0_56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0" name="Google Shape;60;gb2f481bd60_0_568"/>
          <p:cNvCxnSpPr/>
          <p:nvPr/>
        </p:nvCxnSpPr>
        <p:spPr>
          <a:xfrm>
            <a:off x="8551625" y="0"/>
            <a:ext cx="0" cy="6841500"/>
          </a:xfrm>
          <a:prstGeom prst="straightConnector1">
            <a:avLst/>
          </a:prstGeom>
          <a:noFill/>
          <a:ln w="76200" cap="flat" cmpd="sng">
            <a:solidFill>
              <a:srgbClr val="0579B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gb2f481bd60_0_568"/>
          <p:cNvCxnSpPr/>
          <p:nvPr/>
        </p:nvCxnSpPr>
        <p:spPr>
          <a:xfrm>
            <a:off x="8458939" y="0"/>
            <a:ext cx="0" cy="6841500"/>
          </a:xfrm>
          <a:prstGeom prst="straightConnector1">
            <a:avLst/>
          </a:prstGeom>
          <a:noFill/>
          <a:ln w="28575" cap="flat" cmpd="sng">
            <a:solidFill>
              <a:srgbClr val="0579B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gb2f481bd60_0_568" title="Vertical white banner with GSA OGP title"/>
          <p:cNvSpPr txBox="1"/>
          <p:nvPr/>
        </p:nvSpPr>
        <p:spPr>
          <a:xfrm rot="5400000">
            <a:off x="5488510" y="3132300"/>
            <a:ext cx="68580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 S A     O F F I C E    O F    G O V E R N M E N T - W I D E     P O L I C Y </a:t>
            </a:r>
            <a:endParaRPr sz="15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b2f481bd60_0_568"/>
          <p:cNvSpPr txBox="1">
            <a:spLocks noGrp="1"/>
          </p:cNvSpPr>
          <p:nvPr>
            <p:ph type="title"/>
          </p:nvPr>
        </p:nvSpPr>
        <p:spPr>
          <a:xfrm>
            <a:off x="591750" y="402075"/>
            <a:ext cx="7345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gb2f481bd60_0_568"/>
          <p:cNvSpPr txBox="1">
            <a:spLocks noGrp="1"/>
          </p:cNvSpPr>
          <p:nvPr>
            <p:ph type="subTitle" idx="1"/>
          </p:nvPr>
        </p:nvSpPr>
        <p:spPr>
          <a:xfrm>
            <a:off x="591750" y="1554800"/>
            <a:ext cx="73455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gb2f481bd60_0_568"/>
          <p:cNvCxnSpPr/>
          <p:nvPr/>
        </p:nvCxnSpPr>
        <p:spPr>
          <a:xfrm>
            <a:off x="707100" y="1532025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gb2f481bd60_0_568"/>
          <p:cNvSpPr txBox="1">
            <a:spLocks noGrp="1"/>
          </p:cNvSpPr>
          <p:nvPr>
            <p:ph type="body" idx="2"/>
          </p:nvPr>
        </p:nvSpPr>
        <p:spPr>
          <a:xfrm>
            <a:off x="510200" y="2414328"/>
            <a:ext cx="3677400" cy="22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Arial"/>
              <a:buChar char="●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400"/>
              <a:buFont typeface="Arial"/>
              <a:buChar char="○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Arial"/>
              <a:buChar char="■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Arial"/>
              <a:buChar char="●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400"/>
              <a:buFont typeface="Arial"/>
              <a:buChar char="○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Arial"/>
              <a:buChar char="■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Arial"/>
              <a:buChar char="●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Char char="○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810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579BD"/>
              </a:buClr>
              <a:buSzPts val="2400"/>
              <a:buFont typeface="Arial"/>
              <a:buChar char="■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gb2f481bd60_0_568"/>
          <p:cNvSpPr txBox="1">
            <a:spLocks noGrp="1"/>
          </p:cNvSpPr>
          <p:nvPr>
            <p:ph type="body" idx="3"/>
          </p:nvPr>
        </p:nvSpPr>
        <p:spPr>
          <a:xfrm>
            <a:off x="4396400" y="2401675"/>
            <a:ext cx="3677400" cy="22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Arial"/>
              <a:buChar char="●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400"/>
              <a:buFont typeface="Arial"/>
              <a:buChar char="○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Arial"/>
              <a:buChar char="■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Arial"/>
              <a:buChar char="●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400"/>
              <a:buFont typeface="Arial"/>
              <a:buChar char="○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Arial"/>
              <a:buChar char="■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Arial"/>
              <a:buChar char="●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400"/>
              <a:buFont typeface="Arial"/>
              <a:buChar char="○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810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579BD"/>
              </a:buClr>
              <a:buSzPts val="2400"/>
              <a:buFont typeface="Arial"/>
              <a:buChar char="■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LEFT BOTTOM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2f481bd60_0_579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gb2f481bd60_0_57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LEFT TOP">
  <p:cSld name="MAIN_POINT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2f481bd60_0_582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gb2f481bd60_0_58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RIGHT TOP">
  <p:cSld name="MAIN_POINT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2f481bd60_0_585"/>
          <p:cNvSpPr txBox="1">
            <a:spLocks noGrp="1"/>
          </p:cNvSpPr>
          <p:nvPr>
            <p:ph type="title"/>
          </p:nvPr>
        </p:nvSpPr>
        <p:spPr>
          <a:xfrm>
            <a:off x="2363825" y="600200"/>
            <a:ext cx="62160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gb2f481bd60_0_58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3C7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b2f481bd60_0_5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gb2f481bd60_0_51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gb2f481bd60_0_5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stingley@BLM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Pstingley@BLM.gov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Pstingley@BLM.gov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Pstingley@BLM.gov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Pstingley@BLM.gov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Pstingley@BLM.gov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Pstingley@BLM.gov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Pstingley@BLM.gov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Pstingley@BLM.gov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Pstingley@BLM.gov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Pstingley@BLM.gov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stingley@BLM.go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Pstingley@BLM.gov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Pstingley@BLM.gov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Pstingley@BLM.gov" TargetMode="External"/><Relationship Id="rId4" Type="http://schemas.openxmlformats.org/officeDocument/2006/relationships/hyperlink" Target="mailto:Pstingley@blm.go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Pstingley@BLM.go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Pstingley@BLM.go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Pstingley@BLM.go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tingley/Automated-Enterprise-Architectur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hyperlink" Target="mailto:Pstingley@BLM.gov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Pstingley@BLM.gov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Pstingley@BLM.gov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Pstingley@BLM.go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2f481bd60_0_505"/>
          <p:cNvSpPr txBox="1">
            <a:spLocks noGrp="1"/>
          </p:cNvSpPr>
          <p:nvPr>
            <p:ph type="title"/>
          </p:nvPr>
        </p:nvSpPr>
        <p:spPr>
          <a:xfrm>
            <a:off x="3594342" y="2525975"/>
            <a:ext cx="51654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b="1"/>
              <a:t>FEAF/TBM Alignment Tool</a:t>
            </a:r>
            <a:endParaRPr b="1"/>
          </a:p>
        </p:txBody>
      </p:sp>
      <p:sp>
        <p:nvSpPr>
          <p:cNvPr id="243" name="Google Shape;243;gb2f481bd60_0_505"/>
          <p:cNvSpPr txBox="1">
            <a:spLocks noGrp="1"/>
          </p:cNvSpPr>
          <p:nvPr>
            <p:ph type="title" idx="2"/>
          </p:nvPr>
        </p:nvSpPr>
        <p:spPr>
          <a:xfrm>
            <a:off x="3594342" y="4202349"/>
            <a:ext cx="5165400" cy="156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30" b="0"/>
              <a:t>Quick</a:t>
            </a:r>
            <a:br>
              <a:rPr lang="en-US" sz="2430" b="0"/>
            </a:br>
            <a:r>
              <a:rPr lang="en-US" sz="2430" b="0"/>
              <a:t>Painless</a:t>
            </a:r>
            <a:br>
              <a:rPr lang="en-US" sz="2430" b="0"/>
            </a:br>
            <a:r>
              <a:rPr lang="en-US" sz="2430" b="0"/>
              <a:t>Automated</a:t>
            </a:r>
            <a:endParaRPr b="0"/>
          </a:p>
        </p:txBody>
      </p:sp>
      <p:sp>
        <p:nvSpPr>
          <p:cNvPr id="244" name="Google Shape;244;gb2f481bd60_0_505"/>
          <p:cNvSpPr txBox="1">
            <a:spLocks noGrp="1"/>
          </p:cNvSpPr>
          <p:nvPr>
            <p:ph type="subTitle" idx="1"/>
          </p:nvPr>
        </p:nvSpPr>
        <p:spPr>
          <a:xfrm>
            <a:off x="3594342" y="6043500"/>
            <a:ext cx="2144607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April 25, 2021</a:t>
            </a:r>
            <a:endParaRPr/>
          </a:p>
        </p:txBody>
      </p:sp>
      <p:sp>
        <p:nvSpPr>
          <p:cNvPr id="245" name="Google Shape;245;gb2f481bd60_0_505"/>
          <p:cNvSpPr/>
          <p:nvPr/>
        </p:nvSpPr>
        <p:spPr>
          <a:xfrm>
            <a:off x="391886" y="104503"/>
            <a:ext cx="1445623" cy="957943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b2f481bd60_0_505"/>
          <p:cNvSpPr/>
          <p:nvPr/>
        </p:nvSpPr>
        <p:spPr>
          <a:xfrm>
            <a:off x="6278881" y="0"/>
            <a:ext cx="2480862" cy="957943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b2f481bd60_0_505"/>
          <p:cNvSpPr txBox="1"/>
          <p:nvPr/>
        </p:nvSpPr>
        <p:spPr>
          <a:xfrm>
            <a:off x="6148252" y="336656"/>
            <a:ext cx="26561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Developed by Patrick Stingley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Bureau of Land Management</a:t>
            </a:r>
            <a:endParaRPr/>
          </a:p>
        </p:txBody>
      </p:sp>
      <p:sp>
        <p:nvSpPr>
          <p:cNvPr id="248" name="Google Shape;248;gb2f481bd60_0_505"/>
          <p:cNvSpPr txBox="1"/>
          <p:nvPr/>
        </p:nvSpPr>
        <p:spPr>
          <a:xfrm>
            <a:off x="8066804" y="6399421"/>
            <a:ext cx="11120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Patrick Stingley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Pstingley@BLM.gov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(202) 815-3550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/>
          <p:nvPr/>
        </p:nvSpPr>
        <p:spPr>
          <a:xfrm>
            <a:off x="2253219" y="269968"/>
            <a:ext cx="5165400" cy="73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4"/>
          <p:cNvSpPr/>
          <p:nvPr/>
        </p:nvSpPr>
        <p:spPr>
          <a:xfrm rot="-7558734">
            <a:off x="6489379" y="4623042"/>
            <a:ext cx="324272" cy="41280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006D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847" y="2353305"/>
            <a:ext cx="8001305" cy="3807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4"/>
          <p:cNvSpPr txBox="1">
            <a:spLocks noGrp="1"/>
          </p:cNvSpPr>
          <p:nvPr>
            <p:ph type="title"/>
          </p:nvPr>
        </p:nvSpPr>
        <p:spPr>
          <a:xfrm>
            <a:off x="591750" y="402075"/>
            <a:ext cx="7345500" cy="11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1</a:t>
            </a:r>
            <a:endParaRPr/>
          </a:p>
        </p:txBody>
      </p:sp>
      <p:sp>
        <p:nvSpPr>
          <p:cNvPr id="335" name="Google Shape;335;p44"/>
          <p:cNvSpPr txBox="1">
            <a:spLocks noGrp="1"/>
          </p:cNvSpPr>
          <p:nvPr>
            <p:ph type="subTitle" idx="2"/>
          </p:nvPr>
        </p:nvSpPr>
        <p:spPr>
          <a:xfrm>
            <a:off x="591750" y="1554800"/>
            <a:ext cx="73455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the data (Export as .csv)</a:t>
            </a:r>
            <a:endParaRPr dirty="0"/>
          </a:p>
        </p:txBody>
      </p:sp>
      <p:sp>
        <p:nvSpPr>
          <p:cNvPr id="8" name="Google Shape;404;p53">
            <a:extLst>
              <a:ext uri="{FF2B5EF4-FFF2-40B4-BE49-F238E27FC236}">
                <a16:creationId xmlns:a16="http://schemas.microsoft.com/office/drawing/2014/main" id="{847B584B-58F3-455F-B34F-3B08CC3E0DB2}"/>
              </a:ext>
            </a:extLst>
          </p:cNvPr>
          <p:cNvSpPr txBox="1"/>
          <p:nvPr/>
        </p:nvSpPr>
        <p:spPr>
          <a:xfrm>
            <a:off x="7082954" y="6396346"/>
            <a:ext cx="111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Patrick Stingley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Pstingley@BLM.gov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(202) 815-3550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/>
          <p:nvPr/>
        </p:nvSpPr>
        <p:spPr>
          <a:xfrm>
            <a:off x="2253219" y="269968"/>
            <a:ext cx="5165400" cy="73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5"/>
          <p:cNvSpPr/>
          <p:nvPr/>
        </p:nvSpPr>
        <p:spPr>
          <a:xfrm rot="-7558136">
            <a:off x="5220984" y="3708629"/>
            <a:ext cx="324340" cy="41285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006D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5"/>
          <p:cNvSpPr txBox="1">
            <a:spLocks noGrp="1"/>
          </p:cNvSpPr>
          <p:nvPr>
            <p:ph type="title"/>
          </p:nvPr>
        </p:nvSpPr>
        <p:spPr>
          <a:xfrm>
            <a:off x="591750" y="402075"/>
            <a:ext cx="7345500" cy="11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2</a:t>
            </a:r>
            <a:endParaRPr/>
          </a:p>
        </p:txBody>
      </p:sp>
      <p:sp>
        <p:nvSpPr>
          <p:cNvPr id="345" name="Google Shape;345;p45"/>
          <p:cNvSpPr txBox="1">
            <a:spLocks noGrp="1"/>
          </p:cNvSpPr>
          <p:nvPr>
            <p:ph type="subTitle" idx="2"/>
          </p:nvPr>
        </p:nvSpPr>
        <p:spPr>
          <a:xfrm>
            <a:off x="591750" y="1554800"/>
            <a:ext cx="73455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Sort &amp; Count the Data</a:t>
            </a:r>
            <a:endParaRPr dirty="0"/>
          </a:p>
        </p:txBody>
      </p:sp>
      <p:sp>
        <p:nvSpPr>
          <p:cNvPr id="10" name="Google Shape;345;p45">
            <a:extLst>
              <a:ext uri="{FF2B5EF4-FFF2-40B4-BE49-F238E27FC236}">
                <a16:creationId xmlns:a16="http://schemas.microsoft.com/office/drawing/2014/main" id="{AC571BDA-C557-4948-8D32-A510365F66D2}"/>
              </a:ext>
            </a:extLst>
          </p:cNvPr>
          <p:cNvSpPr txBox="1">
            <a:spLocks/>
          </p:cNvSpPr>
          <p:nvPr/>
        </p:nvSpPr>
        <p:spPr>
          <a:xfrm>
            <a:off x="1413454" y="2084273"/>
            <a:ext cx="73455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  <a:defRPr sz="2400" b="1" i="1" u="none" strike="noStrike" cap="none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2400" b="1" i="1" u="none" strike="noStrike" cap="none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2400" b="1" i="1" u="none" strike="noStrike" cap="none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2400" b="1" i="1" u="none" strike="noStrike" cap="none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2400" b="1" i="1" u="none" strike="noStrike" cap="none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2400" b="1" i="1" u="none" strike="noStrike" cap="none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2400" b="1" i="1" u="none" strike="noStrike" cap="none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2400" b="1" i="1" u="none" strike="noStrike" cap="none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sz="2400" b="1" i="1" u="none" strike="noStrike" cap="none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>
                <a:solidFill>
                  <a:schemeClr val="tx1"/>
                </a:solidFill>
              </a:rPr>
              <a:t>This also makes it small enough for Excel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2A4E4-EE47-4D7D-872C-90586BBD7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12" y="2700119"/>
            <a:ext cx="6565720" cy="3617138"/>
          </a:xfrm>
          <a:prstGeom prst="rect">
            <a:avLst/>
          </a:prstGeom>
        </p:spPr>
      </p:pic>
      <p:sp>
        <p:nvSpPr>
          <p:cNvPr id="14" name="Google Shape;404;p53">
            <a:extLst>
              <a:ext uri="{FF2B5EF4-FFF2-40B4-BE49-F238E27FC236}">
                <a16:creationId xmlns:a16="http://schemas.microsoft.com/office/drawing/2014/main" id="{8178D5DA-7F40-4658-9D75-51A62F426838}"/>
              </a:ext>
            </a:extLst>
          </p:cNvPr>
          <p:cNvSpPr txBox="1"/>
          <p:nvPr/>
        </p:nvSpPr>
        <p:spPr>
          <a:xfrm>
            <a:off x="7082954" y="6396346"/>
            <a:ext cx="111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Patrick Stingley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Pstingley@BLM.gov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(202) 815-3550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/>
        </p:nvSpPr>
        <p:spPr>
          <a:xfrm>
            <a:off x="2253219" y="269968"/>
            <a:ext cx="5165400" cy="73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7"/>
          <p:cNvSpPr/>
          <p:nvPr/>
        </p:nvSpPr>
        <p:spPr>
          <a:xfrm rot="-7558734">
            <a:off x="6489379" y="4623042"/>
            <a:ext cx="324272" cy="41280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006D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591750" y="402075"/>
            <a:ext cx="7345500" cy="11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2</a:t>
            </a:r>
            <a:endParaRPr/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2"/>
          </p:nvPr>
        </p:nvSpPr>
        <p:spPr>
          <a:xfrm>
            <a:off x="591750" y="1554800"/>
            <a:ext cx="73455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Sorting and Counting took 33 Seconds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4A8BC4-0206-487D-A486-18042498D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15" y="2365860"/>
            <a:ext cx="7345501" cy="4046729"/>
          </a:xfrm>
          <a:prstGeom prst="rect">
            <a:avLst/>
          </a:prstGeom>
        </p:spPr>
      </p:pic>
      <p:sp>
        <p:nvSpPr>
          <p:cNvPr id="10" name="Google Shape;404;p53">
            <a:extLst>
              <a:ext uri="{FF2B5EF4-FFF2-40B4-BE49-F238E27FC236}">
                <a16:creationId xmlns:a16="http://schemas.microsoft.com/office/drawing/2014/main" id="{0E04AFD7-8F81-46D2-BBC3-C19A0005E441}"/>
              </a:ext>
            </a:extLst>
          </p:cNvPr>
          <p:cNvSpPr txBox="1"/>
          <p:nvPr/>
        </p:nvSpPr>
        <p:spPr>
          <a:xfrm>
            <a:off x="7082954" y="6396346"/>
            <a:ext cx="111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Patrick Stingley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Pstingley@BLM.gov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(202) 815-3550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/>
          <p:nvPr/>
        </p:nvSpPr>
        <p:spPr>
          <a:xfrm rot="-7558734">
            <a:off x="6489379" y="4623042"/>
            <a:ext cx="324272" cy="41280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006D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088" y="2208672"/>
            <a:ext cx="7236822" cy="4009591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8"/>
          <p:cNvSpPr txBox="1">
            <a:spLocks noGrp="1"/>
          </p:cNvSpPr>
          <p:nvPr>
            <p:ph type="title"/>
          </p:nvPr>
        </p:nvSpPr>
        <p:spPr>
          <a:xfrm>
            <a:off x="591750" y="402075"/>
            <a:ext cx="7345500" cy="11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2</a:t>
            </a:r>
            <a:endParaRPr/>
          </a:p>
        </p:txBody>
      </p:sp>
      <p:sp>
        <p:nvSpPr>
          <p:cNvPr id="364" name="Google Shape;364;p48"/>
          <p:cNvSpPr txBox="1">
            <a:spLocks noGrp="1"/>
          </p:cNvSpPr>
          <p:nvPr>
            <p:ph type="subTitle" idx="2"/>
          </p:nvPr>
        </p:nvSpPr>
        <p:spPr>
          <a:xfrm>
            <a:off x="591750" y="1554800"/>
            <a:ext cx="73455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Open the output file in Notepad</a:t>
            </a:r>
            <a:endParaRPr dirty="0"/>
          </a:p>
        </p:txBody>
      </p:sp>
      <p:sp>
        <p:nvSpPr>
          <p:cNvPr id="7" name="Google Shape;404;p53">
            <a:extLst>
              <a:ext uri="{FF2B5EF4-FFF2-40B4-BE49-F238E27FC236}">
                <a16:creationId xmlns:a16="http://schemas.microsoft.com/office/drawing/2014/main" id="{DEEA54AA-B0AA-4A8D-9562-D4A94CB3613F}"/>
              </a:ext>
            </a:extLst>
          </p:cNvPr>
          <p:cNvSpPr txBox="1"/>
          <p:nvPr/>
        </p:nvSpPr>
        <p:spPr>
          <a:xfrm>
            <a:off x="7082954" y="6396346"/>
            <a:ext cx="111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Patrick Stingley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Pstingley@BLM.gov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(202) 815-3550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 txBox="1"/>
          <p:nvPr/>
        </p:nvSpPr>
        <p:spPr>
          <a:xfrm>
            <a:off x="2253219" y="269968"/>
            <a:ext cx="5165400" cy="73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9"/>
          <p:cNvSpPr/>
          <p:nvPr/>
        </p:nvSpPr>
        <p:spPr>
          <a:xfrm rot="-7558734">
            <a:off x="6489379" y="4623042"/>
            <a:ext cx="324272" cy="41280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006D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092" y="2079497"/>
            <a:ext cx="7236822" cy="400959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9"/>
          <p:cNvSpPr txBox="1">
            <a:spLocks noGrp="1"/>
          </p:cNvSpPr>
          <p:nvPr>
            <p:ph type="title"/>
          </p:nvPr>
        </p:nvSpPr>
        <p:spPr>
          <a:xfrm>
            <a:off x="591750" y="402075"/>
            <a:ext cx="7345500" cy="11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3</a:t>
            </a:r>
            <a:endParaRPr/>
          </a:p>
        </p:txBody>
      </p:sp>
      <p:sp>
        <p:nvSpPr>
          <p:cNvPr id="374" name="Google Shape;374;p49"/>
          <p:cNvSpPr txBox="1">
            <a:spLocks noGrp="1"/>
          </p:cNvSpPr>
          <p:nvPr>
            <p:ph type="subTitle" idx="2"/>
          </p:nvPr>
        </p:nvSpPr>
        <p:spPr>
          <a:xfrm>
            <a:off x="591750" y="1554800"/>
            <a:ext cx="73455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 the Data &lt;CTRL&gt;&lt;a&gt; then &lt;CRL&gt;&lt;c&gt;</a:t>
            </a:r>
            <a:endParaRPr dirty="0"/>
          </a:p>
        </p:txBody>
      </p:sp>
      <p:sp>
        <p:nvSpPr>
          <p:cNvPr id="8" name="Google Shape;404;p53">
            <a:extLst>
              <a:ext uri="{FF2B5EF4-FFF2-40B4-BE49-F238E27FC236}">
                <a16:creationId xmlns:a16="http://schemas.microsoft.com/office/drawing/2014/main" id="{AA175181-AB62-4ED1-A824-035DAE757E6F}"/>
              </a:ext>
            </a:extLst>
          </p:cNvPr>
          <p:cNvSpPr txBox="1"/>
          <p:nvPr/>
        </p:nvSpPr>
        <p:spPr>
          <a:xfrm>
            <a:off x="7082954" y="6396346"/>
            <a:ext cx="111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Patrick Stingley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Pstingley@BLM.gov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(202) 815-3550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0"/>
          <p:cNvSpPr/>
          <p:nvPr/>
        </p:nvSpPr>
        <p:spPr>
          <a:xfrm rot="-7558734">
            <a:off x="6489379" y="4623042"/>
            <a:ext cx="324272" cy="41280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006D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064" y="2318994"/>
            <a:ext cx="7679565" cy="395259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0"/>
          <p:cNvSpPr txBox="1">
            <a:spLocks noGrp="1"/>
          </p:cNvSpPr>
          <p:nvPr>
            <p:ph type="title"/>
          </p:nvPr>
        </p:nvSpPr>
        <p:spPr>
          <a:xfrm>
            <a:off x="591750" y="402075"/>
            <a:ext cx="7345500" cy="11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3</a:t>
            </a:r>
            <a:endParaRPr/>
          </a:p>
        </p:txBody>
      </p:sp>
      <p:sp>
        <p:nvSpPr>
          <p:cNvPr id="382" name="Google Shape;382;p50"/>
          <p:cNvSpPr txBox="1">
            <a:spLocks noGrp="1"/>
          </p:cNvSpPr>
          <p:nvPr>
            <p:ph type="subTitle" idx="2"/>
          </p:nvPr>
        </p:nvSpPr>
        <p:spPr>
          <a:xfrm>
            <a:off x="591750" y="1554800"/>
            <a:ext cx="73455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Paste the Data over the Products Sheet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404;p53">
            <a:extLst>
              <a:ext uri="{FF2B5EF4-FFF2-40B4-BE49-F238E27FC236}">
                <a16:creationId xmlns:a16="http://schemas.microsoft.com/office/drawing/2014/main" id="{6526D1A0-9A76-4BED-895C-4D1C6043A518}"/>
              </a:ext>
            </a:extLst>
          </p:cNvPr>
          <p:cNvSpPr txBox="1"/>
          <p:nvPr/>
        </p:nvSpPr>
        <p:spPr>
          <a:xfrm>
            <a:off x="7082954" y="6396346"/>
            <a:ext cx="111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Patrick Stingley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Pstingley@BLM.gov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(202) 815-3550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033" y="2251684"/>
            <a:ext cx="7595198" cy="3970008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1"/>
          <p:cNvSpPr txBox="1">
            <a:spLocks noGrp="1"/>
          </p:cNvSpPr>
          <p:nvPr>
            <p:ph type="title"/>
          </p:nvPr>
        </p:nvSpPr>
        <p:spPr>
          <a:xfrm>
            <a:off x="591750" y="402075"/>
            <a:ext cx="7345500" cy="11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3</a:t>
            </a:r>
            <a:endParaRPr/>
          </a:p>
        </p:txBody>
      </p:sp>
      <p:sp>
        <p:nvSpPr>
          <p:cNvPr id="389" name="Google Shape;389;p51"/>
          <p:cNvSpPr txBox="1">
            <a:spLocks noGrp="1"/>
          </p:cNvSpPr>
          <p:nvPr>
            <p:ph type="subTitle" idx="2"/>
          </p:nvPr>
        </p:nvSpPr>
        <p:spPr>
          <a:xfrm>
            <a:off x="591750" y="1554800"/>
            <a:ext cx="73455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macros will update the other sheets</a:t>
            </a:r>
            <a:endParaRPr dirty="0"/>
          </a:p>
        </p:txBody>
      </p:sp>
      <p:sp>
        <p:nvSpPr>
          <p:cNvPr id="5" name="Google Shape;404;p53">
            <a:extLst>
              <a:ext uri="{FF2B5EF4-FFF2-40B4-BE49-F238E27FC236}">
                <a16:creationId xmlns:a16="http://schemas.microsoft.com/office/drawing/2014/main" id="{B8088D8E-926B-47BC-99A3-4C8E323B4D5C}"/>
              </a:ext>
            </a:extLst>
          </p:cNvPr>
          <p:cNvSpPr txBox="1"/>
          <p:nvPr/>
        </p:nvSpPr>
        <p:spPr>
          <a:xfrm>
            <a:off x="7082954" y="6396346"/>
            <a:ext cx="111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Patrick Stingley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Pstingley@BLM.gov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(202) 815-3550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2"/>
          <p:cNvSpPr txBox="1"/>
          <p:nvPr/>
        </p:nvSpPr>
        <p:spPr>
          <a:xfrm>
            <a:off x="2253219" y="269968"/>
            <a:ext cx="5165400" cy="73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42" y="3157979"/>
            <a:ext cx="6246715" cy="3084662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2"/>
          <p:cNvSpPr txBox="1">
            <a:spLocks noGrp="1"/>
          </p:cNvSpPr>
          <p:nvPr>
            <p:ph type="title"/>
          </p:nvPr>
        </p:nvSpPr>
        <p:spPr>
          <a:xfrm>
            <a:off x="591750" y="402075"/>
            <a:ext cx="7345500" cy="11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3</a:t>
            </a:r>
            <a:endParaRPr/>
          </a:p>
        </p:txBody>
      </p:sp>
      <p:sp>
        <p:nvSpPr>
          <p:cNvPr id="398" name="Google Shape;398;p52"/>
          <p:cNvSpPr txBox="1">
            <a:spLocks noGrp="1"/>
          </p:cNvSpPr>
          <p:nvPr>
            <p:ph type="subTitle" idx="2"/>
          </p:nvPr>
        </p:nvSpPr>
        <p:spPr>
          <a:xfrm>
            <a:off x="591750" y="1554800"/>
            <a:ext cx="73455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 the TRM-Index and Paste Over the TRM Sheet  as literal values  (This allows the TRM to be sorted)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404;p53">
            <a:extLst>
              <a:ext uri="{FF2B5EF4-FFF2-40B4-BE49-F238E27FC236}">
                <a16:creationId xmlns:a16="http://schemas.microsoft.com/office/drawing/2014/main" id="{192E817C-2184-4111-92F3-39485CBE2C5C}"/>
              </a:ext>
            </a:extLst>
          </p:cNvPr>
          <p:cNvSpPr txBox="1"/>
          <p:nvPr/>
        </p:nvSpPr>
        <p:spPr>
          <a:xfrm>
            <a:off x="7082954" y="6396346"/>
            <a:ext cx="111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Patrick Stingley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Pstingley@BLM.gov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(202) 815-3550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750" y="2286895"/>
            <a:ext cx="7345502" cy="3860432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3"/>
          <p:cNvSpPr txBox="1"/>
          <p:nvPr/>
        </p:nvSpPr>
        <p:spPr>
          <a:xfrm>
            <a:off x="7082954" y="6396346"/>
            <a:ext cx="111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Patrick Stingley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Pstingley@BLM.gov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(202) 815-3550</a:t>
            </a:r>
            <a:endParaRPr dirty="0"/>
          </a:p>
        </p:txBody>
      </p:sp>
      <p:sp>
        <p:nvSpPr>
          <p:cNvPr id="405" name="Google Shape;405;p53"/>
          <p:cNvSpPr txBox="1">
            <a:spLocks noGrp="1"/>
          </p:cNvSpPr>
          <p:nvPr>
            <p:ph type="title"/>
          </p:nvPr>
        </p:nvSpPr>
        <p:spPr>
          <a:xfrm>
            <a:off x="591750" y="402075"/>
            <a:ext cx="7345500" cy="11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3</a:t>
            </a:r>
            <a:endParaRPr/>
          </a:p>
        </p:txBody>
      </p:sp>
      <p:sp>
        <p:nvSpPr>
          <p:cNvPr id="406" name="Google Shape;406;p53"/>
          <p:cNvSpPr txBox="1">
            <a:spLocks noGrp="1"/>
          </p:cNvSpPr>
          <p:nvPr>
            <p:ph type="subTitle" idx="2"/>
          </p:nvPr>
        </p:nvSpPr>
        <p:spPr>
          <a:xfrm>
            <a:off x="593889" y="1554799"/>
            <a:ext cx="7607312" cy="524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“TRM – TBM Crosswalk” Correlates the Models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4"/>
          <p:cNvSpPr txBox="1"/>
          <p:nvPr/>
        </p:nvSpPr>
        <p:spPr>
          <a:xfrm>
            <a:off x="2253219" y="269968"/>
            <a:ext cx="5165400" cy="73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820" y="2284928"/>
            <a:ext cx="6826875" cy="3593827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4"/>
          <p:cNvSpPr txBox="1">
            <a:spLocks noGrp="1"/>
          </p:cNvSpPr>
          <p:nvPr>
            <p:ph type="title"/>
          </p:nvPr>
        </p:nvSpPr>
        <p:spPr>
          <a:xfrm>
            <a:off x="591750" y="402075"/>
            <a:ext cx="7345500" cy="11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3</a:t>
            </a:r>
            <a:endParaRPr/>
          </a:p>
        </p:txBody>
      </p:sp>
      <p:sp>
        <p:nvSpPr>
          <p:cNvPr id="415" name="Google Shape;415;p54"/>
          <p:cNvSpPr txBox="1">
            <a:spLocks noGrp="1"/>
          </p:cNvSpPr>
          <p:nvPr>
            <p:ph type="subTitle" idx="2"/>
          </p:nvPr>
        </p:nvSpPr>
        <p:spPr>
          <a:xfrm>
            <a:off x="591750" y="1554800"/>
            <a:ext cx="73455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Resulting in a TBM Enabled TRM</a:t>
            </a:r>
            <a:endParaRPr dirty="0"/>
          </a:p>
        </p:txBody>
      </p:sp>
      <p:sp>
        <p:nvSpPr>
          <p:cNvPr id="7" name="Google Shape;404;p53">
            <a:extLst>
              <a:ext uri="{FF2B5EF4-FFF2-40B4-BE49-F238E27FC236}">
                <a16:creationId xmlns:a16="http://schemas.microsoft.com/office/drawing/2014/main" id="{7A842C71-DCAF-48F8-8BD3-432C0B39EDEC}"/>
              </a:ext>
            </a:extLst>
          </p:cNvPr>
          <p:cNvSpPr txBox="1"/>
          <p:nvPr/>
        </p:nvSpPr>
        <p:spPr>
          <a:xfrm>
            <a:off x="7082954" y="6396346"/>
            <a:ext cx="111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Patrick Stingley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Pstingley@BLM.gov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(202) 815-3550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"/>
          <p:cNvSpPr txBox="1"/>
          <p:nvPr/>
        </p:nvSpPr>
        <p:spPr>
          <a:xfrm>
            <a:off x="265300" y="1631950"/>
            <a:ext cx="7801500" cy="48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The Federal Enterprise Architecture Framework hasn’t been updated in a decade but agencies still have a significant investment in it, along with a push for TBM in federal government. </a:t>
            </a:r>
            <a:endParaRPr sz="2800"/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The FEAF/TBM Alignment Tool mitigates this dual reporting requirement </a:t>
            </a:r>
            <a:endParaRPr sz="2800"/>
          </a:p>
        </p:txBody>
      </p:sp>
      <p:sp>
        <p:nvSpPr>
          <p:cNvPr id="254" name="Google Shape;254;p1"/>
          <p:cNvSpPr txBox="1"/>
          <p:nvPr/>
        </p:nvSpPr>
        <p:spPr>
          <a:xfrm>
            <a:off x="7214304" y="6266796"/>
            <a:ext cx="111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Patrick Stingley</a:t>
            </a:r>
            <a:endParaRPr>
              <a:solidFill>
                <a:srgbClr val="003C7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Pstingley@BLM.gov</a:t>
            </a:r>
            <a:endParaRPr sz="800" b="0" i="0" u="none" strike="noStrike" cap="none">
              <a:solidFill>
                <a:srgbClr val="003C7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 (202) 815-3550</a:t>
            </a:r>
            <a:endParaRPr>
              <a:solidFill>
                <a:srgbClr val="003C71"/>
              </a:solidFill>
            </a:endParaRPr>
          </a:p>
        </p:txBody>
      </p:sp>
      <p:sp>
        <p:nvSpPr>
          <p:cNvPr id="255" name="Google Shape;255;p1"/>
          <p:cNvSpPr txBox="1">
            <a:spLocks noGrp="1"/>
          </p:cNvSpPr>
          <p:nvPr>
            <p:ph type="title"/>
          </p:nvPr>
        </p:nvSpPr>
        <p:spPr>
          <a:xfrm>
            <a:off x="721300" y="155225"/>
            <a:ext cx="7345500" cy="11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Situation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4"/>
          <p:cNvSpPr txBox="1"/>
          <p:nvPr/>
        </p:nvSpPr>
        <p:spPr>
          <a:xfrm>
            <a:off x="2253219" y="269968"/>
            <a:ext cx="5165400" cy="73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4"/>
          <p:cNvSpPr txBox="1"/>
          <p:nvPr/>
        </p:nvSpPr>
        <p:spPr>
          <a:xfrm>
            <a:off x="8066804" y="6399421"/>
            <a:ext cx="11120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Patrick Stingley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Pstingley@BLM.gov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(202) 815-3550</a:t>
            </a:r>
            <a:endParaRPr/>
          </a:p>
        </p:txBody>
      </p:sp>
      <p:sp>
        <p:nvSpPr>
          <p:cNvPr id="422" name="Google Shape;422;p14"/>
          <p:cNvSpPr txBox="1">
            <a:spLocks noGrp="1"/>
          </p:cNvSpPr>
          <p:nvPr>
            <p:ph type="title"/>
          </p:nvPr>
        </p:nvSpPr>
        <p:spPr>
          <a:xfrm>
            <a:off x="94475" y="3062046"/>
            <a:ext cx="60189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/>
              <a:t>Demo</a:t>
            </a:r>
            <a:endParaRPr sz="5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5"/>
          <p:cNvSpPr txBox="1"/>
          <p:nvPr/>
        </p:nvSpPr>
        <p:spPr>
          <a:xfrm>
            <a:off x="2253219" y="269968"/>
            <a:ext cx="5165400" cy="73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5"/>
          <p:cNvSpPr txBox="1"/>
          <p:nvPr/>
        </p:nvSpPr>
        <p:spPr>
          <a:xfrm>
            <a:off x="8066804" y="6399421"/>
            <a:ext cx="11120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Patrick Stingley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Pstingley@BLM.gov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(202) 815-3550</a:t>
            </a:r>
            <a:endParaRPr/>
          </a:p>
        </p:txBody>
      </p:sp>
      <p:sp>
        <p:nvSpPr>
          <p:cNvPr id="429" name="Google Shape;429;p15"/>
          <p:cNvSpPr txBox="1">
            <a:spLocks noGrp="1"/>
          </p:cNvSpPr>
          <p:nvPr>
            <p:ph type="title"/>
          </p:nvPr>
        </p:nvSpPr>
        <p:spPr>
          <a:xfrm>
            <a:off x="228600" y="2901521"/>
            <a:ext cx="60189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7"/>
          <p:cNvSpPr txBox="1"/>
          <p:nvPr/>
        </p:nvSpPr>
        <p:spPr>
          <a:xfrm>
            <a:off x="2253219" y="269968"/>
            <a:ext cx="5165400" cy="73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7"/>
          <p:cNvSpPr txBox="1"/>
          <p:nvPr/>
        </p:nvSpPr>
        <p:spPr>
          <a:xfrm>
            <a:off x="2831275" y="2006600"/>
            <a:ext cx="5033400" cy="42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</a:rPr>
              <a:t>Contact Information:</a:t>
            </a:r>
            <a:br>
              <a:rPr lang="en-US" sz="3600" i="0" u="none" strike="noStrike" cap="none">
                <a:solidFill>
                  <a:schemeClr val="dk1"/>
                </a:solidFill>
              </a:rPr>
            </a:br>
            <a:r>
              <a:rPr lang="en-US" sz="3600" i="0" u="none" strike="noStrike" cap="none">
                <a:solidFill>
                  <a:schemeClr val="dk1"/>
                </a:solidFill>
              </a:rPr>
              <a:t>Patrick Stingley</a:t>
            </a:r>
            <a:endParaRPr sz="3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0" u="sng" strike="noStrike" cap="none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Pstingley@blm.gov</a:t>
            </a:r>
            <a:endParaRPr sz="360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0" u="none" strike="noStrike" cap="none">
                <a:solidFill>
                  <a:schemeClr val="dk1"/>
                </a:solidFill>
              </a:rPr>
              <a:t>(202) 815-3550</a:t>
            </a:r>
            <a:endParaRPr sz="3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7"/>
          <p:cNvSpPr txBox="1"/>
          <p:nvPr/>
        </p:nvSpPr>
        <p:spPr>
          <a:xfrm>
            <a:off x="8066804" y="6399421"/>
            <a:ext cx="11120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Patrick Stingley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Pstingley@BLM.gov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(202) 815-3550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"/>
          <p:cNvSpPr txBox="1"/>
          <p:nvPr/>
        </p:nvSpPr>
        <p:spPr>
          <a:xfrm>
            <a:off x="378900" y="1632525"/>
            <a:ext cx="7928700" cy="54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-US" sz="2700" i="0" u="none" strike="noStrike" cap="none" dirty="0">
                <a:solidFill>
                  <a:srgbClr val="FFFFFF"/>
                </a:solidFill>
              </a:rPr>
              <a:t>An organization of 10,000 people has around 1.5M pieces of software on its network.</a:t>
            </a:r>
            <a:endParaRPr sz="1300" dirty="0">
              <a:solidFill>
                <a:srgbClr val="FFFFFF"/>
              </a:solidFill>
            </a:endParaRPr>
          </a:p>
          <a:p>
            <a: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○"/>
            </a:pPr>
            <a:r>
              <a:rPr lang="en-US" sz="2700" i="0" u="none" strike="noStrike" cap="none" dirty="0">
                <a:solidFill>
                  <a:srgbClr val="FFFFFF"/>
                </a:solidFill>
              </a:rPr>
              <a:t>Too much for manual EA</a:t>
            </a:r>
            <a:endParaRPr sz="1300" dirty="0">
              <a:solidFill>
                <a:srgbClr val="FFFFFF"/>
              </a:solidFill>
            </a:endParaRPr>
          </a:p>
          <a:p>
            <a: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○"/>
            </a:pPr>
            <a:r>
              <a:rPr lang="en-US" sz="2700" i="0" u="none" strike="noStrike" cap="none" dirty="0">
                <a:solidFill>
                  <a:srgbClr val="FFFFFF"/>
                </a:solidFill>
              </a:rPr>
              <a:t>Too big for Excel</a:t>
            </a:r>
            <a:endParaRPr sz="2700" i="0" u="none" strike="noStrike" cap="none" dirty="0">
              <a:solidFill>
                <a:srgbClr val="FFFFFF"/>
              </a:solidFill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-US" sz="2700" dirty="0">
                <a:solidFill>
                  <a:schemeClr val="dk1"/>
                </a:solidFill>
              </a:rPr>
              <a:t>The tool is two parts:</a:t>
            </a:r>
            <a:endParaRPr sz="1300" dirty="0"/>
          </a:p>
          <a:p>
            <a:pPr marL="1371600" lvl="2" indent="-4000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■"/>
            </a:pPr>
            <a:r>
              <a:rPr lang="en-US" sz="2700" dirty="0">
                <a:solidFill>
                  <a:schemeClr val="dk1"/>
                </a:solidFill>
              </a:rPr>
              <a:t>A Python program that</a:t>
            </a:r>
            <a:r>
              <a:rPr lang="en-US" sz="1300" dirty="0"/>
              <a:t> </a:t>
            </a:r>
            <a:r>
              <a:rPr lang="en-US" sz="2700" dirty="0">
                <a:solidFill>
                  <a:schemeClr val="dk1"/>
                </a:solidFill>
              </a:rPr>
              <a:t>sorts and counts the software</a:t>
            </a:r>
            <a:r>
              <a:rPr lang="en-US" sz="2600" dirty="0">
                <a:solidFill>
                  <a:srgbClr val="FFFFFF"/>
                </a:solidFill>
              </a:rPr>
              <a:t> and </a:t>
            </a:r>
            <a:r>
              <a:rPr lang="en-US" sz="2700" dirty="0">
                <a:solidFill>
                  <a:schemeClr val="dk1"/>
                </a:solidFill>
              </a:rPr>
              <a:t>makes the data small enough for Excel</a:t>
            </a:r>
            <a:endParaRPr sz="1300" dirty="0"/>
          </a:p>
          <a:p>
            <a:pPr marL="1371600" lvl="2" indent="-4000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■"/>
            </a:pPr>
            <a:r>
              <a:rPr lang="en-US" sz="2700" dirty="0">
                <a:solidFill>
                  <a:schemeClr val="dk1"/>
                </a:solidFill>
              </a:rPr>
              <a:t>An Excel program that aligns the software with both the FEAF and TBM.</a:t>
            </a:r>
            <a:endParaRPr sz="2700" dirty="0">
              <a:solidFill>
                <a:schemeClr val="dk1"/>
              </a:solidFill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-US" sz="2800" dirty="0">
                <a:solidFill>
                  <a:srgbClr val="FFFFFF"/>
                </a:solidFill>
              </a:rPr>
              <a:t>Works with other inventory tools, such as </a:t>
            </a:r>
            <a:r>
              <a:rPr lang="en-US" sz="2800" dirty="0" err="1">
                <a:solidFill>
                  <a:srgbClr val="FFFFFF"/>
                </a:solidFill>
              </a:rPr>
              <a:t>Belarc</a:t>
            </a:r>
            <a:r>
              <a:rPr lang="en-US" sz="2800" dirty="0">
                <a:solidFill>
                  <a:srgbClr val="FFFFFF"/>
                </a:solidFill>
              </a:rPr>
              <a:t>, SCCM </a:t>
            </a:r>
            <a:r>
              <a:rPr lang="en-US" sz="2800" dirty="0" err="1">
                <a:solidFill>
                  <a:srgbClr val="FFFFFF"/>
                </a:solidFill>
              </a:rPr>
              <a:t>etc</a:t>
            </a:r>
            <a:br>
              <a:rPr lang="en-US" sz="2700" i="0" u="none" strike="noStrike" cap="none" dirty="0">
                <a:solidFill>
                  <a:srgbClr val="FFFFFF"/>
                </a:solidFill>
              </a:rPr>
            </a:br>
            <a:endParaRPr sz="2700" i="0" u="none" strike="noStrike" cap="none" dirty="0">
              <a:solidFill>
                <a:srgbClr val="FFFFFF"/>
              </a:solidFill>
            </a:endParaRPr>
          </a:p>
        </p:txBody>
      </p:sp>
      <p:sp>
        <p:nvSpPr>
          <p:cNvPr id="261" name="Google Shape;261;p6"/>
          <p:cNvSpPr txBox="1"/>
          <p:nvPr/>
        </p:nvSpPr>
        <p:spPr>
          <a:xfrm>
            <a:off x="7195354" y="6285746"/>
            <a:ext cx="111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Patrick Stingley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Pstingley@BLM.gov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(202) 815-3550</a:t>
            </a:r>
            <a:endParaRPr/>
          </a:p>
        </p:txBody>
      </p:sp>
      <p:sp>
        <p:nvSpPr>
          <p:cNvPr id="262" name="Google Shape;262;p6"/>
          <p:cNvSpPr txBox="1">
            <a:spLocks noGrp="1"/>
          </p:cNvSpPr>
          <p:nvPr>
            <p:ph type="title"/>
          </p:nvPr>
        </p:nvSpPr>
        <p:spPr>
          <a:xfrm>
            <a:off x="656550" y="458925"/>
            <a:ext cx="7345500" cy="11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FEAF/TBM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Alignment Tool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"/>
          <p:cNvSpPr txBox="1"/>
          <p:nvPr/>
        </p:nvSpPr>
        <p:spPr>
          <a:xfrm>
            <a:off x="7395704" y="6396346"/>
            <a:ext cx="111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Patrick Stingley</a:t>
            </a:r>
            <a:endParaRPr>
              <a:solidFill>
                <a:srgbClr val="003C7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Pstingley@BLM.gov</a:t>
            </a:r>
            <a:endParaRPr sz="800" b="0" i="0" u="none" strike="noStrike" cap="none">
              <a:solidFill>
                <a:srgbClr val="003C7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 (202) 815-3550</a:t>
            </a:r>
            <a:endParaRPr>
              <a:solidFill>
                <a:srgbClr val="003C71"/>
              </a:solidFill>
            </a:endParaRPr>
          </a:p>
        </p:txBody>
      </p:sp>
      <p:sp>
        <p:nvSpPr>
          <p:cNvPr id="268" name="Google Shape;268;p12"/>
          <p:cNvSpPr txBox="1">
            <a:spLocks noGrp="1"/>
          </p:cNvSpPr>
          <p:nvPr>
            <p:ph type="body" idx="1"/>
          </p:nvPr>
        </p:nvSpPr>
        <p:spPr>
          <a:xfrm>
            <a:off x="493600" y="1894175"/>
            <a:ext cx="7302300" cy="41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800" b="0"/>
              <a:t>Through the work of the FTIM CoP</a:t>
            </a:r>
            <a:r>
              <a:rPr lang="en-US" sz="2800" b="0">
                <a:solidFill>
                  <a:srgbClr val="003C71"/>
                </a:solidFill>
              </a:rPr>
              <a:t> and others in GSA’s  Office of Government-wide Policy (OGP</a:t>
            </a:r>
            <a:r>
              <a:rPr lang="en-US" sz="2800" b="0"/>
              <a:t>), a big thank you</a:t>
            </a:r>
            <a:r>
              <a:rPr lang="en-US" sz="2800" b="0">
                <a:solidFill>
                  <a:srgbClr val="003C71"/>
                </a:solidFill>
              </a:rPr>
              <a:t> for working with me and with the TBM council in aligning the FEAF categories with TBM.</a:t>
            </a:r>
            <a:endParaRPr sz="1400" b="0">
              <a:solidFill>
                <a:srgbClr val="003C7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>
              <a:solidFill>
                <a:srgbClr val="003C7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800" b="0">
                <a:solidFill>
                  <a:srgbClr val="003C71"/>
                </a:solidFill>
              </a:rPr>
              <a:t>When we started TBM lacked about 40% of categories the Federal Government uses.</a:t>
            </a:r>
            <a:endParaRPr>
              <a:solidFill>
                <a:srgbClr val="003C71"/>
              </a:solidFill>
            </a:endParaRPr>
          </a:p>
        </p:txBody>
      </p:sp>
      <p:sp>
        <p:nvSpPr>
          <p:cNvPr id="269" name="Google Shape;269;p12"/>
          <p:cNvSpPr txBox="1">
            <a:spLocks noGrp="1"/>
          </p:cNvSpPr>
          <p:nvPr>
            <p:ph type="title"/>
          </p:nvPr>
        </p:nvSpPr>
        <p:spPr>
          <a:xfrm>
            <a:off x="591750" y="381200"/>
            <a:ext cx="7345500" cy="11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FEAF/TBM Alignment Tool Partners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0fe9c821a_0_16"/>
          <p:cNvSpPr txBox="1">
            <a:spLocks noGrp="1"/>
          </p:cNvSpPr>
          <p:nvPr>
            <p:ph type="title"/>
          </p:nvPr>
        </p:nvSpPr>
        <p:spPr>
          <a:xfrm>
            <a:off x="0" y="637858"/>
            <a:ext cx="77211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Procedure</a:t>
            </a:r>
            <a:endParaRPr/>
          </a:p>
        </p:txBody>
      </p:sp>
      <p:sp>
        <p:nvSpPr>
          <p:cNvPr id="275" name="Google Shape;275;gd0fe9c821a_0_16"/>
          <p:cNvSpPr txBox="1">
            <a:spLocks noGrp="1"/>
          </p:cNvSpPr>
          <p:nvPr>
            <p:ph type="subTitle" idx="1"/>
          </p:nvPr>
        </p:nvSpPr>
        <p:spPr>
          <a:xfrm>
            <a:off x="-9" y="2075585"/>
            <a:ext cx="67851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Get the data</a:t>
            </a:r>
            <a:endParaRPr sz="3200"/>
          </a:p>
        </p:txBody>
      </p:sp>
      <p:sp>
        <p:nvSpPr>
          <p:cNvPr id="276" name="Google Shape;276;gd0fe9c821a_0_16"/>
          <p:cNvSpPr txBox="1">
            <a:spLocks noGrp="1"/>
          </p:cNvSpPr>
          <p:nvPr>
            <p:ph type="subTitle" idx="3"/>
          </p:nvPr>
        </p:nvSpPr>
        <p:spPr>
          <a:xfrm>
            <a:off x="-9" y="3537110"/>
            <a:ext cx="67851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Process the data </a:t>
            </a:r>
            <a:endParaRPr sz="3200"/>
          </a:p>
        </p:txBody>
      </p:sp>
      <p:sp>
        <p:nvSpPr>
          <p:cNvPr id="277" name="Google Shape;277;gd0fe9c821a_0_16"/>
          <p:cNvSpPr txBox="1">
            <a:spLocks noGrp="1"/>
          </p:cNvSpPr>
          <p:nvPr>
            <p:ph type="subTitle" idx="2"/>
          </p:nvPr>
        </p:nvSpPr>
        <p:spPr>
          <a:xfrm>
            <a:off x="-9" y="4998618"/>
            <a:ext cx="67851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Paste the data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8" name="Google Shape;278;gd0fe9c821a_0_16"/>
          <p:cNvSpPr txBox="1">
            <a:spLocks noGrp="1"/>
          </p:cNvSpPr>
          <p:nvPr>
            <p:ph type="subTitle" idx="5"/>
          </p:nvPr>
        </p:nvSpPr>
        <p:spPr>
          <a:xfrm>
            <a:off x="7559579" y="1949750"/>
            <a:ext cx="7530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579BD"/>
                </a:solidFill>
              </a:rPr>
              <a:t>1</a:t>
            </a:r>
            <a:endParaRPr sz="4000">
              <a:solidFill>
                <a:srgbClr val="0579BD"/>
              </a:solidFill>
            </a:endParaRPr>
          </a:p>
        </p:txBody>
      </p:sp>
      <p:sp>
        <p:nvSpPr>
          <p:cNvPr id="279" name="Google Shape;279;gd0fe9c821a_0_16"/>
          <p:cNvSpPr txBox="1">
            <a:spLocks noGrp="1"/>
          </p:cNvSpPr>
          <p:nvPr>
            <p:ph type="subTitle" idx="5"/>
          </p:nvPr>
        </p:nvSpPr>
        <p:spPr>
          <a:xfrm>
            <a:off x="7559579" y="3411275"/>
            <a:ext cx="7530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579BD"/>
                </a:solidFill>
              </a:rPr>
              <a:t>2</a:t>
            </a:r>
            <a:endParaRPr sz="4000">
              <a:solidFill>
                <a:srgbClr val="0579BD"/>
              </a:solidFill>
            </a:endParaRPr>
          </a:p>
        </p:txBody>
      </p:sp>
      <p:sp>
        <p:nvSpPr>
          <p:cNvPr id="280" name="Google Shape;280;gd0fe9c821a_0_16"/>
          <p:cNvSpPr txBox="1">
            <a:spLocks noGrp="1"/>
          </p:cNvSpPr>
          <p:nvPr>
            <p:ph type="subTitle" idx="5"/>
          </p:nvPr>
        </p:nvSpPr>
        <p:spPr>
          <a:xfrm>
            <a:off x="7559579" y="4872800"/>
            <a:ext cx="7530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579BD"/>
                </a:solidFill>
              </a:rPr>
              <a:t>3</a:t>
            </a:r>
            <a:endParaRPr sz="4000">
              <a:solidFill>
                <a:srgbClr val="0579BD"/>
              </a:solidFill>
            </a:endParaRPr>
          </a:p>
        </p:txBody>
      </p:sp>
      <p:sp>
        <p:nvSpPr>
          <p:cNvPr id="281" name="Google Shape;281;gd0fe9c821a_0_16"/>
          <p:cNvSpPr txBox="1"/>
          <p:nvPr/>
        </p:nvSpPr>
        <p:spPr>
          <a:xfrm>
            <a:off x="8066804" y="6399421"/>
            <a:ext cx="111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Patrick Stingley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Pstingley@BLM.gov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(202) 815-3550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/>
        </p:nvSpPr>
        <p:spPr>
          <a:xfrm>
            <a:off x="2253219" y="269968"/>
            <a:ext cx="5165400" cy="73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1352498" y="1146171"/>
            <a:ext cx="6066000" cy="48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</a:t>
            </a: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Location</a:t>
            </a: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https://github.com/pstingley/Automated-Enterprise-Architecture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8"/>
          <p:cNvSpPr txBox="1"/>
          <p:nvPr/>
        </p:nvSpPr>
        <p:spPr>
          <a:xfrm>
            <a:off x="8066804" y="6399421"/>
            <a:ext cx="11120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Patrick Stingley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Pstingley@BLM.gov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(202) 815-3550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/>
        </p:nvSpPr>
        <p:spPr>
          <a:xfrm>
            <a:off x="2253219" y="269968"/>
            <a:ext cx="5165400" cy="73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9"/>
          <p:cNvSpPr txBox="1"/>
          <p:nvPr/>
        </p:nvSpPr>
        <p:spPr>
          <a:xfrm>
            <a:off x="7259979" y="6396346"/>
            <a:ext cx="111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Patrick Stingley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Pstingley@BLM.gov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(202) 815-3550</a:t>
            </a:r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/>
          </p:nvPr>
        </p:nvSpPr>
        <p:spPr>
          <a:xfrm>
            <a:off x="721300" y="269963"/>
            <a:ext cx="7345500" cy="11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1</a:t>
            </a:r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2"/>
          </p:nvPr>
        </p:nvSpPr>
        <p:spPr>
          <a:xfrm>
            <a:off x="591750" y="1554800"/>
            <a:ext cx="73455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the data (Choose Package Data)</a:t>
            </a:r>
            <a:endParaRPr dirty="0"/>
          </a:p>
        </p:txBody>
      </p:sp>
      <p:pic>
        <p:nvPicPr>
          <p:cNvPr id="297" name="Google Shape;297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1352" y="2190728"/>
            <a:ext cx="7946295" cy="378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/>
          <p:nvPr/>
        </p:nvSpPr>
        <p:spPr>
          <a:xfrm>
            <a:off x="2253219" y="269968"/>
            <a:ext cx="5165400" cy="73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833" y="2347674"/>
            <a:ext cx="8043336" cy="3827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1"/>
          <p:cNvSpPr/>
          <p:nvPr/>
        </p:nvSpPr>
        <p:spPr>
          <a:xfrm rot="-7558734">
            <a:off x="6187721" y="4245968"/>
            <a:ext cx="324272" cy="41280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006D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591750" y="402075"/>
            <a:ext cx="7345500" cy="11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1</a:t>
            </a:r>
            <a:endParaRPr/>
          </a:p>
        </p:txBody>
      </p:sp>
      <p:sp>
        <p:nvSpPr>
          <p:cNvPr id="307" name="Google Shape;307;p41"/>
          <p:cNvSpPr txBox="1">
            <a:spLocks noGrp="1"/>
          </p:cNvSpPr>
          <p:nvPr>
            <p:ph type="subTitle" idx="2"/>
          </p:nvPr>
        </p:nvSpPr>
        <p:spPr>
          <a:xfrm>
            <a:off x="141402" y="1554800"/>
            <a:ext cx="8043336" cy="524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the data (Choose “</a:t>
            </a:r>
            <a:r>
              <a:rPr lang="en-US" dirty="0" err="1"/>
              <a:t>all_data</a:t>
            </a:r>
            <a:r>
              <a:rPr lang="en-US" dirty="0"/>
              <a:t>” to modify the Report)</a:t>
            </a:r>
            <a:endParaRPr dirty="0"/>
          </a:p>
        </p:txBody>
      </p:sp>
      <p:sp>
        <p:nvSpPr>
          <p:cNvPr id="8" name="Google Shape;404;p53">
            <a:extLst>
              <a:ext uri="{FF2B5EF4-FFF2-40B4-BE49-F238E27FC236}">
                <a16:creationId xmlns:a16="http://schemas.microsoft.com/office/drawing/2014/main" id="{F6DC7BC4-A173-4DFB-B00D-8F04EF5F6327}"/>
              </a:ext>
            </a:extLst>
          </p:cNvPr>
          <p:cNvSpPr txBox="1"/>
          <p:nvPr/>
        </p:nvSpPr>
        <p:spPr>
          <a:xfrm>
            <a:off x="7082954" y="6396346"/>
            <a:ext cx="111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Patrick Stingley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Pstingley@BLM.gov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(202) 815-3550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/>
          <p:nvPr/>
        </p:nvSpPr>
        <p:spPr>
          <a:xfrm>
            <a:off x="2253219" y="269968"/>
            <a:ext cx="5165400" cy="73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2"/>
          <p:cNvSpPr/>
          <p:nvPr/>
        </p:nvSpPr>
        <p:spPr>
          <a:xfrm rot="-7558734">
            <a:off x="6489379" y="4623042"/>
            <a:ext cx="324272" cy="41280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006D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836" y="2468592"/>
            <a:ext cx="8043336" cy="382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2"/>
          <p:cNvSpPr txBox="1">
            <a:spLocks noGrp="1"/>
          </p:cNvSpPr>
          <p:nvPr>
            <p:ph type="title"/>
          </p:nvPr>
        </p:nvSpPr>
        <p:spPr>
          <a:xfrm>
            <a:off x="591750" y="402075"/>
            <a:ext cx="7345500" cy="11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1</a:t>
            </a:r>
            <a:endParaRPr/>
          </a:p>
        </p:txBody>
      </p:sp>
      <p:sp>
        <p:nvSpPr>
          <p:cNvPr id="317" name="Google Shape;317;p42"/>
          <p:cNvSpPr txBox="1">
            <a:spLocks noGrp="1"/>
          </p:cNvSpPr>
          <p:nvPr>
            <p:ph type="subTitle" idx="2"/>
          </p:nvPr>
        </p:nvSpPr>
        <p:spPr>
          <a:xfrm>
            <a:off x="242836" y="1545373"/>
            <a:ext cx="7864216" cy="537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the Data: (Keeping Product Name and Version.)</a:t>
            </a:r>
            <a:endParaRPr dirty="0"/>
          </a:p>
        </p:txBody>
      </p:sp>
      <p:sp>
        <p:nvSpPr>
          <p:cNvPr id="8" name="Google Shape;404;p53">
            <a:extLst>
              <a:ext uri="{FF2B5EF4-FFF2-40B4-BE49-F238E27FC236}">
                <a16:creationId xmlns:a16="http://schemas.microsoft.com/office/drawing/2014/main" id="{005D2776-E2E0-4F77-8A34-AC9F6409678D}"/>
              </a:ext>
            </a:extLst>
          </p:cNvPr>
          <p:cNvSpPr txBox="1"/>
          <p:nvPr/>
        </p:nvSpPr>
        <p:spPr>
          <a:xfrm>
            <a:off x="7082954" y="6396346"/>
            <a:ext cx="111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Patrick Stingley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Pstingley@BLM.gov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(202) 815-3550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1230</Words>
  <Application>Microsoft Office PowerPoint</Application>
  <PresentationFormat>On-screen Show (4:3)</PresentationFormat>
  <Paragraphs>168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Open Sans</vt:lpstr>
      <vt:lpstr>Arial</vt:lpstr>
      <vt:lpstr>Simple Dark</vt:lpstr>
      <vt:lpstr>FEAF/TBM Alignment Tool</vt:lpstr>
      <vt:lpstr>Situation</vt:lpstr>
      <vt:lpstr>FEAF/TBM  Alignment Tool</vt:lpstr>
      <vt:lpstr>FEAF/TBM Alignment Tool Partners</vt:lpstr>
      <vt:lpstr>Procedure</vt:lpstr>
      <vt:lpstr>PowerPoint Presentation</vt:lpstr>
      <vt:lpstr>Step 1</vt:lpstr>
      <vt:lpstr>Step 1</vt:lpstr>
      <vt:lpstr>Step 1</vt:lpstr>
      <vt:lpstr>Step 1</vt:lpstr>
      <vt:lpstr>Step 2</vt:lpstr>
      <vt:lpstr>Step 2</vt:lpstr>
      <vt:lpstr>Step 2</vt:lpstr>
      <vt:lpstr>Step 3</vt:lpstr>
      <vt:lpstr>Step 3</vt:lpstr>
      <vt:lpstr>Step 3</vt:lpstr>
      <vt:lpstr>Step 3</vt:lpstr>
      <vt:lpstr>Step 3</vt:lpstr>
      <vt:lpstr>Step 3</vt:lpstr>
      <vt:lpstr>Demo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FEAF/TBM Alignment Tool</dc:title>
  <dc:creator>Nicolas Ojeda</dc:creator>
  <cp:lastModifiedBy>Stingley, Patrick T</cp:lastModifiedBy>
  <cp:revision>5</cp:revision>
  <dcterms:modified xsi:type="dcterms:W3CDTF">2021-04-20T15:55:26Z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0x010100D3A7139B2CA76042943443C7701F25C4</vt:lpwstr>
  </property>
</Properties>
</file>