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2"/>
  </p:notesMasterIdLst>
  <p:handoutMasterIdLst>
    <p:handoutMasterId r:id="rId33"/>
  </p:handoutMasterIdLst>
  <p:sldIdLst>
    <p:sldId id="256" r:id="rId2"/>
    <p:sldId id="257" r:id="rId3"/>
    <p:sldId id="272" r:id="rId4"/>
    <p:sldId id="262" r:id="rId5"/>
    <p:sldId id="263" r:id="rId6"/>
    <p:sldId id="264" r:id="rId7"/>
    <p:sldId id="265" r:id="rId8"/>
    <p:sldId id="266" r:id="rId9"/>
    <p:sldId id="268" r:id="rId10"/>
    <p:sldId id="269" r:id="rId11"/>
    <p:sldId id="270" r:id="rId12"/>
    <p:sldId id="271" r:id="rId13"/>
    <p:sldId id="289" r:id="rId14"/>
    <p:sldId id="285" r:id="rId15"/>
    <p:sldId id="286" r:id="rId16"/>
    <p:sldId id="287" r:id="rId17"/>
    <p:sldId id="288" r:id="rId18"/>
    <p:sldId id="273" r:id="rId19"/>
    <p:sldId id="274" r:id="rId20"/>
    <p:sldId id="275" r:id="rId21"/>
    <p:sldId id="280" r:id="rId22"/>
    <p:sldId id="276" r:id="rId23"/>
    <p:sldId id="277" r:id="rId24"/>
    <p:sldId id="278" r:id="rId25"/>
    <p:sldId id="279" r:id="rId26"/>
    <p:sldId id="281" r:id="rId27"/>
    <p:sldId id="282" r:id="rId28"/>
    <p:sldId id="283" r:id="rId29"/>
    <p:sldId id="284" r:id="rId30"/>
    <p:sldId id="261"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charset="0"/>
        <a:ea typeface="+mn-ea"/>
        <a:cs typeface="+mn-cs"/>
      </a:defRPr>
    </a:lvl1pPr>
    <a:lvl2pPr marL="457200" algn="l" rtl="0" eaLnBrk="0" fontAlgn="base" hangingPunct="0">
      <a:spcBef>
        <a:spcPct val="0"/>
      </a:spcBef>
      <a:spcAft>
        <a:spcPct val="0"/>
      </a:spcAft>
      <a:defRPr kern="1200">
        <a:solidFill>
          <a:schemeClr val="tx1"/>
        </a:solidFill>
        <a:latin typeface="Tahoma" charset="0"/>
        <a:ea typeface="+mn-ea"/>
        <a:cs typeface="+mn-cs"/>
      </a:defRPr>
    </a:lvl2pPr>
    <a:lvl3pPr marL="914400" algn="l" rtl="0" eaLnBrk="0" fontAlgn="base" hangingPunct="0">
      <a:spcBef>
        <a:spcPct val="0"/>
      </a:spcBef>
      <a:spcAft>
        <a:spcPct val="0"/>
      </a:spcAft>
      <a:defRPr kern="1200">
        <a:solidFill>
          <a:schemeClr val="tx1"/>
        </a:solidFill>
        <a:latin typeface="Tahoma" charset="0"/>
        <a:ea typeface="+mn-ea"/>
        <a:cs typeface="+mn-cs"/>
      </a:defRPr>
    </a:lvl3pPr>
    <a:lvl4pPr marL="1371600" algn="l" rtl="0" eaLnBrk="0" fontAlgn="base" hangingPunct="0">
      <a:spcBef>
        <a:spcPct val="0"/>
      </a:spcBef>
      <a:spcAft>
        <a:spcPct val="0"/>
      </a:spcAft>
      <a:defRPr kern="1200">
        <a:solidFill>
          <a:schemeClr val="tx1"/>
        </a:solidFill>
        <a:latin typeface="Tahoma" charset="0"/>
        <a:ea typeface="+mn-ea"/>
        <a:cs typeface="+mn-cs"/>
      </a:defRPr>
    </a:lvl4pPr>
    <a:lvl5pPr marL="1828800" algn="l" rtl="0" eaLnBrk="0" fontAlgn="base" hangingPunct="0">
      <a:spcBef>
        <a:spcPct val="0"/>
      </a:spcBef>
      <a:spcAft>
        <a:spcPct val="0"/>
      </a:spcAft>
      <a:defRPr kern="1200">
        <a:solidFill>
          <a:schemeClr val="tx1"/>
        </a:solidFill>
        <a:latin typeface="Tahoma" charset="0"/>
        <a:ea typeface="+mn-ea"/>
        <a:cs typeface="+mn-cs"/>
      </a:defRPr>
    </a:lvl5pPr>
    <a:lvl6pPr marL="2286000" algn="l" defTabSz="914400" rtl="0" eaLnBrk="1" latinLnBrk="0" hangingPunct="1">
      <a:defRPr kern="1200">
        <a:solidFill>
          <a:schemeClr val="tx1"/>
        </a:solidFill>
        <a:latin typeface="Tahoma" charset="0"/>
        <a:ea typeface="+mn-ea"/>
        <a:cs typeface="+mn-cs"/>
      </a:defRPr>
    </a:lvl6pPr>
    <a:lvl7pPr marL="2743200" algn="l" defTabSz="914400" rtl="0" eaLnBrk="1" latinLnBrk="0" hangingPunct="1">
      <a:defRPr kern="1200">
        <a:solidFill>
          <a:schemeClr val="tx1"/>
        </a:solidFill>
        <a:latin typeface="Tahoma" charset="0"/>
        <a:ea typeface="+mn-ea"/>
        <a:cs typeface="+mn-cs"/>
      </a:defRPr>
    </a:lvl7pPr>
    <a:lvl8pPr marL="3200400" algn="l" defTabSz="914400" rtl="0" eaLnBrk="1" latinLnBrk="0" hangingPunct="1">
      <a:defRPr kern="1200">
        <a:solidFill>
          <a:schemeClr val="tx1"/>
        </a:solidFill>
        <a:latin typeface="Tahoma" charset="0"/>
        <a:ea typeface="+mn-ea"/>
        <a:cs typeface="+mn-cs"/>
      </a:defRPr>
    </a:lvl8pPr>
    <a:lvl9pPr marL="3657600" algn="l" defTabSz="914400" rtl="0" eaLnBrk="1" latinLnBrk="0" hangingPunct="1">
      <a:defRPr kern="1200">
        <a:solidFill>
          <a:schemeClr val="tx1"/>
        </a:solidFill>
        <a:latin typeface="Tahoma"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6600"/>
    <a:srgbClr val="CC0000"/>
    <a:srgbClr val="FF3300"/>
    <a:srgbClr val="0066FF"/>
    <a:srgbClr val="CC00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774" autoAdjust="0"/>
    <p:restoredTop sz="88206" autoAdjust="0"/>
  </p:normalViewPr>
  <p:slideViewPr>
    <p:cSldViewPr>
      <p:cViewPr varScale="1">
        <p:scale>
          <a:sx n="54" d="100"/>
          <a:sy n="54" d="100"/>
        </p:scale>
        <p:origin x="-318" y="-9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notesViewPr>
    <p:cSldViewPr>
      <p:cViewPr varScale="1">
        <p:scale>
          <a:sx n="70" d="100"/>
          <a:sy n="70" d="100"/>
        </p:scale>
        <p:origin x="-2628"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D61E66-B403-4EC6-95E3-8FBF7511791F}" type="datetimeFigureOut">
              <a:rPr lang="en-US" smtClean="0"/>
              <a:t>6/14/2012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3BFBEE-E519-43D9-8F23-7049220831BA}" type="slidenum">
              <a:rPr lang="en-US" smtClean="0"/>
              <a:t>‹#›</a:t>
            </a:fld>
            <a:endParaRPr lang="en-US"/>
          </a:p>
        </p:txBody>
      </p:sp>
    </p:spTree>
    <p:extLst>
      <p:ext uri="{BB962C8B-B14F-4D97-AF65-F5344CB8AC3E}">
        <p14:creationId xmlns:p14="http://schemas.microsoft.com/office/powerpoint/2010/main" val="692427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79D0A8D3-E296-4D7C-8072-E44374D7893C}" type="slidenum">
              <a:rPr lang="en-US"/>
              <a:pPr>
                <a:defRPr/>
              </a:pPr>
              <a:t>‹#›</a:t>
            </a:fld>
            <a:endParaRPr lang="en-US"/>
          </a:p>
        </p:txBody>
      </p:sp>
    </p:spTree>
    <p:extLst>
      <p:ext uri="{BB962C8B-B14F-4D97-AF65-F5344CB8AC3E}">
        <p14:creationId xmlns:p14="http://schemas.microsoft.com/office/powerpoint/2010/main" val="4118509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1524000"/>
          </a:xfrm>
        </p:spPr>
        <p:txBody>
          <a:bodyPr/>
          <a:lstStyle/>
          <a:p>
            <a:r>
              <a:rPr lang="en-US" dirty="0" smtClean="0"/>
              <a:t>Give time to explore </a:t>
            </a:r>
            <a:r>
              <a:rPr lang="en-US" dirty="0" err="1" smtClean="0"/>
              <a:t>str’s</a:t>
            </a:r>
            <a:r>
              <a:rPr lang="en-US" dirty="0" smtClean="0"/>
              <a:t> methods</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8</a:t>
            </a:fld>
            <a:endParaRPr lang="en-US"/>
          </a:p>
        </p:txBody>
      </p:sp>
    </p:spTree>
    <p:extLst>
      <p:ext uri="{BB962C8B-B14F-4D97-AF65-F5344CB8AC3E}">
        <p14:creationId xmlns:p14="http://schemas.microsoft.com/office/powerpoint/2010/main" val="2652883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dir</a:t>
            </a:r>
            <a:r>
              <a:rPr lang="en-US" dirty="0" smtClean="0"/>
              <a:t>() is your friend</a:t>
            </a:r>
          </a:p>
          <a:p>
            <a:r>
              <a:rPr lang="en-US" dirty="0" smtClean="0"/>
              <a:t>An example of accessing</a:t>
            </a:r>
            <a:r>
              <a:rPr lang="en-US" baseline="0" dirty="0" smtClean="0"/>
              <a:t> some of the “ hidden” attributes </a:t>
            </a:r>
            <a:r>
              <a:rPr lang="en-US" dirty="0" smtClean="0"/>
              <a:t>You can use __</a:t>
            </a:r>
            <a:r>
              <a:rPr lang="en-US" dirty="0" err="1" smtClean="0"/>
              <a:t>dict</a:t>
            </a:r>
            <a:r>
              <a:rPr lang="en-US" dirty="0" smtClean="0"/>
              <a:t>__ to see all of your objects variables</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23</a:t>
            </a:fld>
            <a:endParaRPr lang="en-US"/>
          </a:p>
        </p:txBody>
      </p:sp>
    </p:spTree>
    <p:extLst>
      <p:ext uri="{BB962C8B-B14F-4D97-AF65-F5344CB8AC3E}">
        <p14:creationId xmlns:p14="http://schemas.microsoft.com/office/powerpoint/2010/main" val="376465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Restart the ide</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24</a:t>
            </a:fld>
            <a:endParaRPr lang="en-US"/>
          </a:p>
        </p:txBody>
      </p:sp>
    </p:spTree>
    <p:extLst>
      <p:ext uri="{BB962C8B-B14F-4D97-AF65-F5344CB8AC3E}">
        <p14:creationId xmlns:p14="http://schemas.microsoft.com/office/powerpoint/2010/main" val="2898844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differences of creating instance from class definition </a:t>
            </a:r>
            <a:r>
              <a:rPr lang="en-US" baseline="0" dirty="0" err="1" smtClean="0"/>
              <a:t>vs</a:t>
            </a:r>
            <a:r>
              <a:rPr lang="en-US" baseline="0" dirty="0" smtClean="0"/>
              <a:t> from import</a:t>
            </a:r>
          </a:p>
          <a:p>
            <a:r>
              <a:rPr lang="en-US" baseline="0" dirty="0" smtClean="0"/>
              <a:t>3 instances of the class at different memory locations</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25</a:t>
            </a:fld>
            <a:endParaRPr lang="en-US"/>
          </a:p>
        </p:txBody>
      </p:sp>
    </p:spTree>
    <p:extLst>
      <p:ext uri="{BB962C8B-B14F-4D97-AF65-F5344CB8AC3E}">
        <p14:creationId xmlns:p14="http://schemas.microsoft.com/office/powerpoint/2010/main" val="282700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class but its worthless – we can however instantiate it and inspect it</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9</a:t>
            </a:fld>
            <a:endParaRPr lang="en-US"/>
          </a:p>
        </p:txBody>
      </p:sp>
    </p:spTree>
    <p:extLst>
      <p:ext uri="{BB962C8B-B14F-4D97-AF65-F5344CB8AC3E}">
        <p14:creationId xmlns:p14="http://schemas.microsoft.com/office/powerpoint/2010/main" val="281474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class with one method</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10</a:t>
            </a:fld>
            <a:endParaRPr lang="en-US"/>
          </a:p>
        </p:txBody>
      </p:sp>
    </p:spTree>
    <p:extLst>
      <p:ext uri="{BB962C8B-B14F-4D97-AF65-F5344CB8AC3E}">
        <p14:creationId xmlns:p14="http://schemas.microsoft.com/office/powerpoint/2010/main" val="9959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__</a:t>
            </a:r>
            <a:r>
              <a:rPr lang="en-US" dirty="0" err="1" smtClean="0"/>
              <a:t>init</a:t>
            </a:r>
            <a:r>
              <a:rPr lang="en-US" dirty="0" smtClean="0"/>
              <a:t>__()</a:t>
            </a:r>
          </a:p>
          <a:p>
            <a:r>
              <a:rPr lang="en-US" dirty="0" smtClean="0"/>
              <a:t>Passing in a </a:t>
            </a:r>
            <a:r>
              <a:rPr lang="en-US" dirty="0" err="1" smtClean="0"/>
              <a:t>var</a:t>
            </a:r>
            <a:endParaRPr lang="en-US" dirty="0" smtClean="0"/>
          </a:p>
          <a:p>
            <a:r>
              <a:rPr lang="en-US" dirty="0" smtClean="0"/>
              <a:t>Setting the </a:t>
            </a:r>
            <a:r>
              <a:rPr lang="en-US" dirty="0" err="1" smtClean="0"/>
              <a:t>var</a:t>
            </a:r>
            <a:endParaRPr lang="en-US" dirty="0" smtClean="0"/>
          </a:p>
          <a:p>
            <a:r>
              <a:rPr lang="en-US" dirty="0" smtClean="0"/>
              <a:t>Accessing the </a:t>
            </a:r>
            <a:r>
              <a:rPr lang="en-US" dirty="0" err="1" smtClean="0"/>
              <a:t>var</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11</a:t>
            </a:fld>
            <a:endParaRPr lang="en-US"/>
          </a:p>
        </p:txBody>
      </p:sp>
    </p:spTree>
    <p:extLst>
      <p:ext uri="{BB962C8B-B14F-4D97-AF65-F5344CB8AC3E}">
        <p14:creationId xmlns:p14="http://schemas.microsoft.com/office/powerpoint/2010/main" val="1842854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__del__() – runs when last reference deleted</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12</a:t>
            </a:fld>
            <a:endParaRPr lang="en-US"/>
          </a:p>
        </p:txBody>
      </p:sp>
    </p:spTree>
    <p:extLst>
      <p:ext uri="{BB962C8B-B14F-4D97-AF65-F5344CB8AC3E}">
        <p14:creationId xmlns:p14="http://schemas.microsoft.com/office/powerpoint/2010/main" val="3138565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 base classes will not ever be used just defined with the intent of </a:t>
            </a:r>
          </a:p>
          <a:p>
            <a:r>
              <a:rPr lang="en-US" dirty="0" smtClean="0"/>
              <a:t>Being used as a base for multiple higher classes. For example you might define a base class of</a:t>
            </a:r>
          </a:p>
          <a:p>
            <a:r>
              <a:rPr lang="en-US" dirty="0" smtClean="0"/>
              <a:t>Animal</a:t>
            </a:r>
            <a:r>
              <a:rPr lang="en-US" baseline="0" dirty="0" smtClean="0"/>
              <a:t> .  That would then be used as a base for classes Dog and Cat</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14</a:t>
            </a:fld>
            <a:endParaRPr lang="en-US"/>
          </a:p>
        </p:txBody>
      </p:sp>
    </p:spTree>
    <p:extLst>
      <p:ext uri="{BB962C8B-B14F-4D97-AF65-F5344CB8AC3E}">
        <p14:creationId xmlns:p14="http://schemas.microsoft.com/office/powerpoint/2010/main" val="144101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my</a:t>
            </a:r>
            <a:r>
              <a:rPr lang="en-US" baseline="0" dirty="0" smtClean="0"/>
              <a:t> class from the ide</a:t>
            </a:r>
          </a:p>
          <a:p>
            <a:r>
              <a:rPr lang="en-US" baseline="0" dirty="0" smtClean="0"/>
              <a:t>Discuss the listing – variable types – access guidelines </a:t>
            </a:r>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18</a:t>
            </a:fld>
            <a:endParaRPr lang="en-US"/>
          </a:p>
        </p:txBody>
      </p:sp>
    </p:spTree>
    <p:extLst>
      <p:ext uri="{BB962C8B-B14F-4D97-AF65-F5344CB8AC3E}">
        <p14:creationId xmlns:p14="http://schemas.microsoft.com/office/powerpoint/2010/main" val="3712403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access instance </a:t>
            </a:r>
            <a:r>
              <a:rPr lang="en-US" dirty="0" err="1" smtClean="0"/>
              <a:t>var</a:t>
            </a:r>
            <a:r>
              <a:rPr lang="en-US" dirty="0" smtClean="0"/>
              <a:t> prefix</a:t>
            </a:r>
            <a:r>
              <a:rPr lang="en-US" baseline="0" dirty="0" smtClean="0"/>
              <a:t> with self</a:t>
            </a:r>
          </a:p>
          <a:p>
            <a:r>
              <a:rPr lang="en-US" baseline="0" dirty="0" smtClean="0"/>
              <a:t>To access class </a:t>
            </a:r>
            <a:r>
              <a:rPr lang="en-US" baseline="0" dirty="0" err="1" smtClean="0"/>
              <a:t>var</a:t>
            </a:r>
            <a:r>
              <a:rPr lang="en-US" baseline="0" dirty="0" smtClean="0"/>
              <a:t> prefix with class name</a:t>
            </a:r>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19</a:t>
            </a:fld>
            <a:endParaRPr lang="en-US"/>
          </a:p>
        </p:txBody>
      </p:sp>
    </p:spTree>
    <p:extLst>
      <p:ext uri="{BB962C8B-B14F-4D97-AF65-F5344CB8AC3E}">
        <p14:creationId xmlns:p14="http://schemas.microsoft.com/office/powerpoint/2010/main" val="1651328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Demo the private and hidden concepts</a:t>
            </a:r>
          </a:p>
          <a:p>
            <a:endParaRPr lang="en-US" dirty="0"/>
          </a:p>
        </p:txBody>
      </p:sp>
      <p:sp>
        <p:nvSpPr>
          <p:cNvPr id="4" name="Slide Number Placeholder 3"/>
          <p:cNvSpPr>
            <a:spLocks noGrp="1"/>
          </p:cNvSpPr>
          <p:nvPr>
            <p:ph type="sldNum" sz="quarter" idx="10"/>
          </p:nvPr>
        </p:nvSpPr>
        <p:spPr/>
        <p:txBody>
          <a:bodyPr/>
          <a:lstStyle/>
          <a:p>
            <a:pPr>
              <a:defRPr/>
            </a:pPr>
            <a:fld id="{79D0A8D3-E296-4D7C-8072-E44374D7893C}" type="slidenum">
              <a:rPr lang="en-US" smtClean="0"/>
              <a:pPr>
                <a:defRPr/>
              </a:pPr>
              <a:t>22</a:t>
            </a:fld>
            <a:endParaRPr lang="en-US"/>
          </a:p>
        </p:txBody>
      </p:sp>
    </p:spTree>
    <p:extLst>
      <p:ext uri="{BB962C8B-B14F-4D97-AF65-F5344CB8AC3E}">
        <p14:creationId xmlns:p14="http://schemas.microsoft.com/office/powerpoint/2010/main" val="3828527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018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501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316F53C6-4622-482D-9EED-ABCE341879CF}" type="slidenum">
              <a:rPr lang="en-US"/>
              <a:pPr>
                <a:defRPr/>
              </a:pPr>
              <a:t>‹#›</a:t>
            </a:fld>
            <a:endParaRPr lang="en-US"/>
          </a:p>
        </p:txBody>
      </p:sp>
    </p:spTree>
    <p:extLst>
      <p:ext uri="{BB962C8B-B14F-4D97-AF65-F5344CB8AC3E}">
        <p14:creationId xmlns:p14="http://schemas.microsoft.com/office/powerpoint/2010/main" val="2953733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68D7E2E9-F3AE-405E-81DB-A4363F8FEBE0}" type="slidenum">
              <a:rPr lang="en-US"/>
              <a:pPr>
                <a:defRPr/>
              </a:pPr>
              <a:t>‹#›</a:t>
            </a:fld>
            <a:endParaRPr lang="en-US"/>
          </a:p>
        </p:txBody>
      </p:sp>
    </p:spTree>
    <p:extLst>
      <p:ext uri="{BB962C8B-B14F-4D97-AF65-F5344CB8AC3E}">
        <p14:creationId xmlns:p14="http://schemas.microsoft.com/office/powerpoint/2010/main" val="280054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9460BA4-6AC9-4A93-8882-C4F3E17F9CE4}" type="slidenum">
              <a:rPr lang="en-US"/>
              <a:pPr>
                <a:defRPr/>
              </a:pPr>
              <a:t>‹#›</a:t>
            </a:fld>
            <a:endParaRPr lang="en-US"/>
          </a:p>
        </p:txBody>
      </p:sp>
    </p:spTree>
    <p:extLst>
      <p:ext uri="{BB962C8B-B14F-4D97-AF65-F5344CB8AC3E}">
        <p14:creationId xmlns:p14="http://schemas.microsoft.com/office/powerpoint/2010/main" val="2974241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9C23903F-4A4F-4F94-AF8E-6B4B6B49A368}" type="slidenum">
              <a:rPr lang="en-US"/>
              <a:pPr>
                <a:defRPr/>
              </a:pPr>
              <a:t>‹#›</a:t>
            </a:fld>
            <a:endParaRPr lang="en-US"/>
          </a:p>
        </p:txBody>
      </p:sp>
    </p:spTree>
    <p:extLst>
      <p:ext uri="{BB962C8B-B14F-4D97-AF65-F5344CB8AC3E}">
        <p14:creationId xmlns:p14="http://schemas.microsoft.com/office/powerpoint/2010/main" val="3184476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endParaRPr lang="en-US"/>
          </a:p>
        </p:txBody>
      </p:sp>
      <p:sp>
        <p:nvSpPr>
          <p:cNvPr id="7" name="Rectangle 12"/>
          <p:cNvSpPr>
            <a:spLocks noGrp="1" noChangeArrowheads="1"/>
          </p:cNvSpPr>
          <p:nvPr>
            <p:ph type="ftr" sz="quarter" idx="11"/>
          </p:nvPr>
        </p:nvSpPr>
        <p:spPr>
          <a:ln/>
        </p:spPr>
        <p:txBody>
          <a:bodyPr/>
          <a:lstStyle>
            <a:lvl1pPr>
              <a:defRPr/>
            </a:lvl1pPr>
          </a:lstStyle>
          <a:p>
            <a:pPr>
              <a:defRPr/>
            </a:pPr>
            <a:endParaRPr lang="en-US"/>
          </a:p>
        </p:txBody>
      </p:sp>
      <p:sp>
        <p:nvSpPr>
          <p:cNvPr id="8" name="Rectangle 13"/>
          <p:cNvSpPr>
            <a:spLocks noGrp="1" noChangeArrowheads="1"/>
          </p:cNvSpPr>
          <p:nvPr>
            <p:ph type="sldNum" sz="quarter" idx="12"/>
          </p:nvPr>
        </p:nvSpPr>
        <p:spPr>
          <a:ln/>
        </p:spPr>
        <p:txBody>
          <a:bodyPr/>
          <a:lstStyle>
            <a:lvl1pPr>
              <a:defRPr/>
            </a:lvl1pPr>
          </a:lstStyle>
          <a:p>
            <a:pPr>
              <a:defRPr/>
            </a:pPr>
            <a:fld id="{AEA77FFD-5696-49B1-B5DC-6760402FD611}" type="slidenum">
              <a:rPr lang="en-US"/>
              <a:pPr>
                <a:defRPr/>
              </a:pPr>
              <a:t>‹#›</a:t>
            </a:fld>
            <a:endParaRPr lang="en-US"/>
          </a:p>
        </p:txBody>
      </p:sp>
    </p:spTree>
    <p:extLst>
      <p:ext uri="{BB962C8B-B14F-4D97-AF65-F5344CB8AC3E}">
        <p14:creationId xmlns:p14="http://schemas.microsoft.com/office/powerpoint/2010/main" val="100985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2C3DC8E-9716-4E13-86CD-E4CE6A912527}" type="slidenum">
              <a:rPr lang="en-US"/>
              <a:pPr>
                <a:defRPr/>
              </a:pPr>
              <a:t>‹#›</a:t>
            </a:fld>
            <a:endParaRPr lang="en-US"/>
          </a:p>
        </p:txBody>
      </p:sp>
    </p:spTree>
    <p:extLst>
      <p:ext uri="{BB962C8B-B14F-4D97-AF65-F5344CB8AC3E}">
        <p14:creationId xmlns:p14="http://schemas.microsoft.com/office/powerpoint/2010/main" val="386384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C76A1A10-05FE-489B-B071-D4462A8B1C0F}" type="slidenum">
              <a:rPr lang="en-US"/>
              <a:pPr>
                <a:defRPr/>
              </a:pPr>
              <a:t>‹#›</a:t>
            </a:fld>
            <a:endParaRPr lang="en-US"/>
          </a:p>
        </p:txBody>
      </p:sp>
    </p:spTree>
    <p:extLst>
      <p:ext uri="{BB962C8B-B14F-4D97-AF65-F5344CB8AC3E}">
        <p14:creationId xmlns:p14="http://schemas.microsoft.com/office/powerpoint/2010/main" val="2788662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541ED17-86CE-4378-A8E0-5F611A238BA7}" type="slidenum">
              <a:rPr lang="en-US"/>
              <a:pPr>
                <a:defRPr/>
              </a:pPr>
              <a:t>‹#›</a:t>
            </a:fld>
            <a:endParaRPr lang="en-US"/>
          </a:p>
        </p:txBody>
      </p:sp>
    </p:spTree>
    <p:extLst>
      <p:ext uri="{BB962C8B-B14F-4D97-AF65-F5344CB8AC3E}">
        <p14:creationId xmlns:p14="http://schemas.microsoft.com/office/powerpoint/2010/main" val="295900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D468632E-25DB-4F43-BCBE-5A31CC84F6AD}" type="slidenum">
              <a:rPr lang="en-US"/>
              <a:pPr>
                <a:defRPr/>
              </a:pPr>
              <a:t>‹#›</a:t>
            </a:fld>
            <a:endParaRPr lang="en-US"/>
          </a:p>
        </p:txBody>
      </p:sp>
    </p:spTree>
    <p:extLst>
      <p:ext uri="{BB962C8B-B14F-4D97-AF65-F5344CB8AC3E}">
        <p14:creationId xmlns:p14="http://schemas.microsoft.com/office/powerpoint/2010/main" val="163580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49D7D53C-388B-4508-AB7C-0AF7A4C3F7BE}" type="slidenum">
              <a:rPr lang="en-US"/>
              <a:pPr>
                <a:defRPr/>
              </a:pPr>
              <a:t>‹#›</a:t>
            </a:fld>
            <a:endParaRPr lang="en-US"/>
          </a:p>
        </p:txBody>
      </p:sp>
    </p:spTree>
    <p:extLst>
      <p:ext uri="{BB962C8B-B14F-4D97-AF65-F5344CB8AC3E}">
        <p14:creationId xmlns:p14="http://schemas.microsoft.com/office/powerpoint/2010/main" val="414676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E59C4FF4-0A95-41E3-AA0F-37E7B42375FE}" type="slidenum">
              <a:rPr lang="en-US"/>
              <a:pPr>
                <a:defRPr/>
              </a:pPr>
              <a:t>‹#›</a:t>
            </a:fld>
            <a:endParaRPr lang="en-US"/>
          </a:p>
        </p:txBody>
      </p:sp>
    </p:spTree>
    <p:extLst>
      <p:ext uri="{BB962C8B-B14F-4D97-AF65-F5344CB8AC3E}">
        <p14:creationId xmlns:p14="http://schemas.microsoft.com/office/powerpoint/2010/main" val="3997773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5980AE3-3D08-4428-B8B5-2403D277FC79}" type="slidenum">
              <a:rPr lang="en-US"/>
              <a:pPr>
                <a:defRPr/>
              </a:pPr>
              <a:t>‹#›</a:t>
            </a:fld>
            <a:endParaRPr lang="en-US"/>
          </a:p>
        </p:txBody>
      </p:sp>
    </p:spTree>
    <p:extLst>
      <p:ext uri="{BB962C8B-B14F-4D97-AF65-F5344CB8AC3E}">
        <p14:creationId xmlns:p14="http://schemas.microsoft.com/office/powerpoint/2010/main" val="263394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7DCCF565-C9C6-49E4-B83D-BFE992231479}" type="slidenum">
              <a:rPr lang="en-US"/>
              <a:pPr>
                <a:defRPr/>
              </a:pPr>
              <a:t>‹#›</a:t>
            </a:fld>
            <a:endParaRPr lang="en-US"/>
          </a:p>
        </p:txBody>
      </p:sp>
    </p:spTree>
    <p:extLst>
      <p:ext uri="{BB962C8B-B14F-4D97-AF65-F5344CB8AC3E}">
        <p14:creationId xmlns:p14="http://schemas.microsoft.com/office/powerpoint/2010/main" val="63103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916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4916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4916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863BC2EF-4E68-4474-8C8E-E75BF05C517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8"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charset="0"/>
        </a:defRPr>
      </a:lvl2pPr>
      <a:lvl3pPr algn="l" rtl="0" eaLnBrk="0" fontAlgn="base" hangingPunct="0">
        <a:spcBef>
          <a:spcPct val="0"/>
        </a:spcBef>
        <a:spcAft>
          <a:spcPct val="0"/>
        </a:spcAft>
        <a:defRPr sz="4400">
          <a:solidFill>
            <a:schemeClr val="tx2"/>
          </a:solidFill>
          <a:latin typeface="Tahoma" charset="0"/>
        </a:defRPr>
      </a:lvl3pPr>
      <a:lvl4pPr algn="l" rtl="0" eaLnBrk="0" fontAlgn="base" hangingPunct="0">
        <a:spcBef>
          <a:spcPct val="0"/>
        </a:spcBef>
        <a:spcAft>
          <a:spcPct val="0"/>
        </a:spcAft>
        <a:defRPr sz="4400">
          <a:solidFill>
            <a:schemeClr val="tx2"/>
          </a:solidFill>
          <a:latin typeface="Tahoma" charset="0"/>
        </a:defRPr>
      </a:lvl4pPr>
      <a:lvl5pPr algn="l" rtl="0" eaLnBrk="0" fontAlgn="base" hangingPunct="0">
        <a:spcBef>
          <a:spcPct val="0"/>
        </a:spcBef>
        <a:spcAft>
          <a:spcPct val="0"/>
        </a:spcAft>
        <a:defRPr sz="4400">
          <a:solidFill>
            <a:schemeClr val="tx2"/>
          </a:solidFill>
          <a:latin typeface="Tahoma" charset="0"/>
        </a:defRPr>
      </a:lvl5pPr>
      <a:lvl6pPr marL="457200" algn="l" rtl="0" fontAlgn="base">
        <a:spcBef>
          <a:spcPct val="0"/>
        </a:spcBef>
        <a:spcAft>
          <a:spcPct val="0"/>
        </a:spcAft>
        <a:defRPr sz="4400">
          <a:solidFill>
            <a:schemeClr val="tx2"/>
          </a:solidFill>
          <a:latin typeface="Tahoma" charset="0"/>
        </a:defRPr>
      </a:lvl6pPr>
      <a:lvl7pPr marL="914400" algn="l" rtl="0" fontAlgn="base">
        <a:spcBef>
          <a:spcPct val="0"/>
        </a:spcBef>
        <a:spcAft>
          <a:spcPct val="0"/>
        </a:spcAft>
        <a:defRPr sz="4400">
          <a:solidFill>
            <a:schemeClr val="tx2"/>
          </a:solidFill>
          <a:latin typeface="Tahoma" charset="0"/>
        </a:defRPr>
      </a:lvl7pPr>
      <a:lvl8pPr marL="1371600" algn="l" rtl="0" fontAlgn="base">
        <a:spcBef>
          <a:spcPct val="0"/>
        </a:spcBef>
        <a:spcAft>
          <a:spcPct val="0"/>
        </a:spcAft>
        <a:defRPr sz="4400">
          <a:solidFill>
            <a:schemeClr val="tx2"/>
          </a:solidFill>
          <a:latin typeface="Tahoma" charset="0"/>
        </a:defRPr>
      </a:lvl8pPr>
      <a:lvl9pPr marL="1828800" algn="l" rtl="0" fontAlgn="base">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IJESSOP3.\oop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ocs.oracle.com/javase/tutorial/java/concepts/objec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Data_abstraction" TargetMode="External"/><Relationship Id="rId13" Type="http://schemas.openxmlformats.org/officeDocument/2006/relationships/hyperlink" Target="http://en.wikipedia.org/wiki/Inheritance_(computer_science)" TargetMode="External"/><Relationship Id="rId3" Type="http://schemas.openxmlformats.org/officeDocument/2006/relationships/hyperlink" Target="http://en.wikipedia.org/wiki/Programming_paradigm" TargetMode="External"/><Relationship Id="rId7" Type="http://schemas.openxmlformats.org/officeDocument/2006/relationships/hyperlink" Target="http://en.wikipedia.org/wiki/Method_(computer_science)" TargetMode="External"/><Relationship Id="rId12" Type="http://schemas.openxmlformats.org/officeDocument/2006/relationships/hyperlink" Target="http://en.wikipedia.org/wiki/Polymorphism_in_object-oriented_programming" TargetMode="External"/><Relationship Id="rId2" Type="http://schemas.openxmlformats.org/officeDocument/2006/relationships/hyperlink" Target="http://en.wikipedia.org/wiki/Object-oriented_programming" TargetMode="External"/><Relationship Id="rId1" Type="http://schemas.openxmlformats.org/officeDocument/2006/relationships/slideLayout" Target="../slideLayouts/slideLayout2.xml"/><Relationship Id="rId6" Type="http://schemas.openxmlformats.org/officeDocument/2006/relationships/hyperlink" Target="http://en.wikipedia.org/wiki/Field_(computer_science)" TargetMode="External"/><Relationship Id="rId11" Type="http://schemas.openxmlformats.org/officeDocument/2006/relationships/hyperlink" Target="http://en.wikipedia.org/wiki/Module_(programming)" TargetMode="External"/><Relationship Id="rId5" Type="http://schemas.openxmlformats.org/officeDocument/2006/relationships/hyperlink" Target="http://en.wikipedia.org/wiki/Data_structure" TargetMode="External"/><Relationship Id="rId10" Type="http://schemas.openxmlformats.org/officeDocument/2006/relationships/hyperlink" Target="http://en.wikipedia.org/wiki/Message_passing" TargetMode="External"/><Relationship Id="rId4" Type="http://schemas.openxmlformats.org/officeDocument/2006/relationships/hyperlink" Target="http://en.wikipedia.org/wiki/Object_(computer_science)" TargetMode="External"/><Relationship Id="rId9" Type="http://schemas.openxmlformats.org/officeDocument/2006/relationships/hyperlink" Target="http://en.wikipedia.org/wiki/Encapsulation_(object-oriented_programming)" TargetMode="External"/><Relationship Id="rId14" Type="http://schemas.openxmlformats.org/officeDocument/2006/relationships/hyperlink" Target="http://en.wikipedia.org/wiki/Programming_langu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04887" y="838200"/>
            <a:ext cx="6934200" cy="728662"/>
          </a:xfrm>
        </p:spPr>
        <p:txBody>
          <a:bodyPr/>
          <a:lstStyle/>
          <a:p>
            <a:pPr eaLnBrk="1" hangingPunct="1"/>
            <a:r>
              <a:rPr lang="en-US" dirty="0" smtClean="0"/>
              <a:t>Object Oriented Python</a:t>
            </a:r>
          </a:p>
        </p:txBody>
      </p:sp>
      <p:sp>
        <p:nvSpPr>
          <p:cNvPr id="3075" name="Rectangle 3"/>
          <p:cNvSpPr>
            <a:spLocks noGrp="1" noChangeArrowheads="1"/>
          </p:cNvSpPr>
          <p:nvPr>
            <p:ph type="subTitle" idx="1"/>
          </p:nvPr>
        </p:nvSpPr>
        <p:spPr>
          <a:xfrm>
            <a:off x="1447800" y="3810000"/>
            <a:ext cx="6400800" cy="1905000"/>
          </a:xfrm>
        </p:spPr>
        <p:txBody>
          <a:bodyPr/>
          <a:lstStyle/>
          <a:p>
            <a:pPr eaLnBrk="1" hangingPunct="1">
              <a:lnSpc>
                <a:spcPct val="80000"/>
              </a:lnSpc>
            </a:pPr>
            <a:r>
              <a:rPr lang="en-US" sz="2400" dirty="0" smtClean="0"/>
              <a:t>Isaac Jessop</a:t>
            </a:r>
          </a:p>
          <a:p>
            <a:pPr eaLnBrk="1" hangingPunct="1">
              <a:lnSpc>
                <a:spcPct val="80000"/>
              </a:lnSpc>
            </a:pPr>
            <a:endParaRPr lang="en-US" sz="2400" dirty="0" smtClean="0"/>
          </a:p>
          <a:p>
            <a:pPr eaLnBrk="1" hangingPunct="1">
              <a:lnSpc>
                <a:spcPct val="80000"/>
              </a:lnSpc>
            </a:pPr>
            <a:r>
              <a:rPr lang="en-US" sz="2400" dirty="0" smtClean="0"/>
              <a:t>Sum Yee Lai</a:t>
            </a:r>
          </a:p>
          <a:p>
            <a:pPr eaLnBrk="1" hangingPunct="1">
              <a:lnSpc>
                <a:spcPct val="80000"/>
              </a:lnSpc>
            </a:pPr>
            <a:endParaRPr lang="en-US" sz="2400" dirty="0" smtClean="0"/>
          </a:p>
          <a:p>
            <a:pPr eaLnBrk="1" hangingPunct="1">
              <a:lnSpc>
                <a:spcPct val="80000"/>
              </a:lnSpc>
            </a:pPr>
            <a:r>
              <a:rPr lang="en-US" sz="2400" dirty="0" smtClean="0"/>
              <a:t>June ‘12</a:t>
            </a:r>
          </a:p>
        </p:txBody>
      </p:sp>
      <p:pic>
        <p:nvPicPr>
          <p:cNvPr id="3076" name="Picture 7" descr="python-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198" y="2624137"/>
            <a:ext cx="200977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7772400" cy="6324600"/>
          </a:xfrm>
        </p:spPr>
        <p:txBody>
          <a:bodyPr/>
          <a:lstStyle/>
          <a:p>
            <a:pPr marL="0" indent="0">
              <a:buNone/>
            </a:pPr>
            <a:r>
              <a:rPr lang="en-US" sz="1600" dirty="0" smtClean="0"/>
              <a:t>&gt;&gt;&gt; class </a:t>
            </a:r>
            <a:r>
              <a:rPr lang="en-US" sz="1600" dirty="0" err="1" smtClean="0"/>
              <a:t>myclass</a:t>
            </a:r>
            <a:r>
              <a:rPr lang="en-US" sz="1600" dirty="0" smtClean="0"/>
              <a:t>():</a:t>
            </a:r>
          </a:p>
          <a:p>
            <a:pPr marL="0" indent="0">
              <a:buNone/>
            </a:pPr>
            <a:r>
              <a:rPr lang="en-US" sz="1600" dirty="0" smtClean="0"/>
              <a:t>	""" my first class """</a:t>
            </a:r>
          </a:p>
          <a:p>
            <a:pPr marL="0" indent="0">
              <a:buNone/>
            </a:pPr>
            <a:r>
              <a:rPr lang="en-US" sz="1600" dirty="0" smtClean="0"/>
              <a:t>	</a:t>
            </a:r>
            <a:r>
              <a:rPr lang="en-US" sz="1600" dirty="0" err="1" smtClean="0"/>
              <a:t>def</a:t>
            </a:r>
            <a:r>
              <a:rPr lang="en-US" sz="1600" dirty="0" smtClean="0"/>
              <a:t> hi(self):</a:t>
            </a:r>
          </a:p>
          <a:p>
            <a:pPr marL="0" indent="0">
              <a:buNone/>
            </a:pPr>
            <a:r>
              <a:rPr lang="en-US" sz="1600" dirty="0" smtClean="0"/>
              <a:t>		print "hello world"</a:t>
            </a:r>
          </a:p>
          <a:p>
            <a:pPr marL="0" indent="0">
              <a:buNone/>
            </a:pPr>
            <a:r>
              <a:rPr lang="en-US" sz="1600" dirty="0" smtClean="0"/>
              <a:t>		</a:t>
            </a:r>
          </a:p>
          <a:p>
            <a:pPr marL="0" indent="0">
              <a:buNone/>
            </a:pPr>
            <a:r>
              <a:rPr lang="en-US" sz="1600" dirty="0" smtClean="0"/>
              <a:t>&gt;&gt;&gt; mc1 = </a:t>
            </a:r>
            <a:r>
              <a:rPr lang="en-US" sz="1600" dirty="0" err="1" smtClean="0"/>
              <a:t>myclass</a:t>
            </a:r>
            <a:r>
              <a:rPr lang="en-US" sz="1600" dirty="0" smtClean="0"/>
              <a:t>()</a:t>
            </a:r>
          </a:p>
          <a:p>
            <a:pPr marL="0" indent="0">
              <a:buNone/>
            </a:pPr>
            <a:r>
              <a:rPr lang="en-US" sz="1600" dirty="0" smtClean="0"/>
              <a:t>&gt;&gt;&gt; mc1</a:t>
            </a:r>
          </a:p>
          <a:p>
            <a:pPr marL="0" indent="0">
              <a:buNone/>
            </a:pPr>
            <a:r>
              <a:rPr lang="en-US" sz="1600" dirty="0" smtClean="0"/>
              <a:t>&lt;__main__.</a:t>
            </a:r>
            <a:r>
              <a:rPr lang="en-US" sz="1600" dirty="0" err="1" smtClean="0"/>
              <a:t>myclass</a:t>
            </a:r>
            <a:r>
              <a:rPr lang="en-US" sz="1600" dirty="0" smtClean="0"/>
              <a:t> instance at 0x000000000290C788&gt;</a:t>
            </a:r>
          </a:p>
          <a:p>
            <a:pPr marL="0" indent="0">
              <a:buNone/>
            </a:pPr>
            <a:r>
              <a:rPr lang="en-US" sz="1600" dirty="0" smtClean="0"/>
              <a:t>&gt;&gt;&gt; </a:t>
            </a:r>
            <a:r>
              <a:rPr lang="en-US" sz="1600" dirty="0" err="1" smtClean="0"/>
              <a:t>dir</a:t>
            </a:r>
            <a:r>
              <a:rPr lang="en-US" sz="1600" dirty="0" smtClean="0"/>
              <a:t>(mc1)</a:t>
            </a:r>
          </a:p>
          <a:p>
            <a:pPr marL="0" indent="0">
              <a:buNone/>
            </a:pPr>
            <a:r>
              <a:rPr lang="en-US" sz="1600" dirty="0" smtClean="0"/>
              <a:t>['__doc__', '__module__', 'hi']</a:t>
            </a:r>
          </a:p>
          <a:p>
            <a:pPr marL="0" indent="0">
              <a:buNone/>
            </a:pPr>
            <a:r>
              <a:rPr lang="en-US" sz="1600" dirty="0" smtClean="0"/>
              <a:t>&gt;&gt;&gt; mc1.hi()</a:t>
            </a:r>
          </a:p>
          <a:p>
            <a:pPr marL="0" indent="0">
              <a:buNone/>
            </a:pPr>
            <a:r>
              <a:rPr lang="en-US" sz="1600" dirty="0" smtClean="0"/>
              <a:t>hello world</a:t>
            </a:r>
          </a:p>
          <a:p>
            <a:pPr marL="0" indent="0">
              <a:buNone/>
            </a:pPr>
            <a:r>
              <a:rPr lang="en-US" sz="1600" dirty="0" smtClean="0"/>
              <a:t>&gt;&gt;&gt; help(</a:t>
            </a:r>
            <a:r>
              <a:rPr lang="en-US" sz="1600" dirty="0" err="1" smtClean="0"/>
              <a:t>myclass</a:t>
            </a:r>
            <a:r>
              <a:rPr lang="en-US" sz="1600" dirty="0" smtClean="0"/>
              <a:t>)</a:t>
            </a:r>
          </a:p>
          <a:p>
            <a:pPr marL="0" indent="0">
              <a:buNone/>
            </a:pPr>
            <a:r>
              <a:rPr lang="en-US" sz="1600" dirty="0" smtClean="0"/>
              <a:t>Help on class </a:t>
            </a:r>
            <a:r>
              <a:rPr lang="en-US" sz="1600" dirty="0" err="1" smtClean="0"/>
              <a:t>myclass</a:t>
            </a:r>
            <a:r>
              <a:rPr lang="en-US" sz="1600" dirty="0" smtClean="0"/>
              <a:t> in module __main__:</a:t>
            </a:r>
          </a:p>
          <a:p>
            <a:pPr marL="0" indent="0">
              <a:buNone/>
            </a:pPr>
            <a:endParaRPr lang="en-US" sz="1600" dirty="0" smtClean="0"/>
          </a:p>
          <a:p>
            <a:pPr marL="0" indent="0">
              <a:buNone/>
            </a:pPr>
            <a:r>
              <a:rPr lang="en-US" sz="1600" dirty="0" smtClean="0"/>
              <a:t>class </a:t>
            </a:r>
            <a:r>
              <a:rPr lang="en-US" sz="1600" dirty="0" err="1" smtClean="0"/>
              <a:t>myclass</a:t>
            </a:r>
            <a:endParaRPr lang="en-US" sz="1600" dirty="0" smtClean="0"/>
          </a:p>
          <a:p>
            <a:pPr marL="0" indent="0">
              <a:buNone/>
            </a:pPr>
            <a:r>
              <a:rPr lang="en-US" sz="1600" dirty="0" smtClean="0"/>
              <a:t> |  my first class</a:t>
            </a:r>
          </a:p>
          <a:p>
            <a:pPr marL="0" indent="0">
              <a:buNone/>
            </a:pPr>
            <a:r>
              <a:rPr lang="en-US" sz="1600" dirty="0" smtClean="0"/>
              <a:t> |  </a:t>
            </a:r>
          </a:p>
          <a:p>
            <a:pPr marL="0" indent="0">
              <a:buNone/>
            </a:pPr>
            <a:r>
              <a:rPr lang="en-US" sz="1600" dirty="0" smtClean="0"/>
              <a:t> |  Methods defined here:</a:t>
            </a:r>
          </a:p>
          <a:p>
            <a:pPr marL="0" indent="0">
              <a:buNone/>
            </a:pPr>
            <a:r>
              <a:rPr lang="en-US" sz="1600" dirty="0" smtClean="0"/>
              <a:t> |  </a:t>
            </a:r>
          </a:p>
          <a:p>
            <a:pPr marL="0" indent="0">
              <a:buNone/>
            </a:pPr>
            <a:r>
              <a:rPr lang="en-US" sz="1600" dirty="0" smtClean="0"/>
              <a:t> |  hi(self)</a:t>
            </a:r>
          </a:p>
          <a:p>
            <a:endParaRPr lang="en-US" sz="1600" dirty="0" smtClean="0"/>
          </a:p>
        </p:txBody>
      </p:sp>
    </p:spTree>
    <p:extLst>
      <p:ext uri="{BB962C8B-B14F-4D97-AF65-F5344CB8AC3E}">
        <p14:creationId xmlns:p14="http://schemas.microsoft.com/office/powerpoint/2010/main" val="3204522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Full Grown Class</a:t>
            </a:r>
            <a:endParaRPr lang="en-US" dirty="0"/>
          </a:p>
        </p:txBody>
      </p:sp>
      <p:sp>
        <p:nvSpPr>
          <p:cNvPr id="3" name="Content Placeholder 2"/>
          <p:cNvSpPr>
            <a:spLocks noGrp="1"/>
          </p:cNvSpPr>
          <p:nvPr>
            <p:ph idx="1"/>
          </p:nvPr>
        </p:nvSpPr>
        <p:spPr>
          <a:xfrm>
            <a:off x="762000" y="2057400"/>
            <a:ext cx="7772400" cy="4114800"/>
          </a:xfrm>
        </p:spPr>
        <p:txBody>
          <a:bodyPr/>
          <a:lstStyle/>
          <a:p>
            <a:pPr marL="0" indent="0">
              <a:buNone/>
            </a:pPr>
            <a:r>
              <a:rPr lang="en-US" sz="1800" dirty="0" smtClean="0"/>
              <a:t>&gt;&gt;&gt; class </a:t>
            </a:r>
            <a:r>
              <a:rPr lang="en-US" sz="1800" dirty="0" err="1" smtClean="0"/>
              <a:t>myclass</a:t>
            </a:r>
            <a:r>
              <a:rPr lang="en-US" sz="1800" dirty="0" smtClean="0"/>
              <a:t>():</a:t>
            </a:r>
          </a:p>
          <a:p>
            <a:pPr marL="0" indent="0">
              <a:buNone/>
            </a:pPr>
            <a:r>
              <a:rPr lang="en-US" sz="1800" dirty="0" smtClean="0"/>
              <a:t>	""" my first class """</a:t>
            </a:r>
          </a:p>
          <a:p>
            <a:pPr marL="0" indent="0">
              <a:buNone/>
            </a:pPr>
            <a:r>
              <a:rPr lang="en-US" sz="1800" dirty="0" smtClean="0"/>
              <a:t>	</a:t>
            </a:r>
            <a:r>
              <a:rPr lang="en-US" sz="1800" dirty="0" err="1" smtClean="0"/>
              <a:t>def</a:t>
            </a:r>
            <a:r>
              <a:rPr lang="en-US" sz="1800" dirty="0" smtClean="0"/>
              <a:t> __</a:t>
            </a:r>
            <a:r>
              <a:rPr lang="en-US" sz="1800" dirty="0" err="1" smtClean="0"/>
              <a:t>init</a:t>
            </a:r>
            <a:r>
              <a:rPr lang="en-US" sz="1800" dirty="0" smtClean="0"/>
              <a:t>__(self, name):</a:t>
            </a:r>
          </a:p>
          <a:p>
            <a:pPr marL="0" indent="0">
              <a:buNone/>
            </a:pPr>
            <a:r>
              <a:rPr lang="en-US" sz="1800" dirty="0" smtClean="0"/>
              <a:t>		self.name = name</a:t>
            </a:r>
          </a:p>
          <a:p>
            <a:pPr marL="0" indent="0">
              <a:buNone/>
            </a:pPr>
            <a:r>
              <a:rPr lang="en-US" sz="1800" dirty="0" smtClean="0"/>
              <a:t>	</a:t>
            </a:r>
            <a:r>
              <a:rPr lang="en-US" sz="1800" dirty="0" err="1" smtClean="0"/>
              <a:t>def</a:t>
            </a:r>
            <a:r>
              <a:rPr lang="en-US" sz="1800" dirty="0" smtClean="0"/>
              <a:t> hi(self):</a:t>
            </a:r>
          </a:p>
          <a:p>
            <a:pPr marL="0" indent="0">
              <a:buNone/>
            </a:pPr>
            <a:r>
              <a:rPr lang="en-US" sz="1800" dirty="0" smtClean="0"/>
              <a:t>		print "Hello my name is %s " % self.name</a:t>
            </a:r>
          </a:p>
          <a:p>
            <a:endParaRPr lang="en-US" sz="1800" dirty="0" smtClean="0"/>
          </a:p>
          <a:p>
            <a:pPr marL="0" indent="0">
              <a:buNone/>
            </a:pPr>
            <a:r>
              <a:rPr lang="en-US" sz="1800" dirty="0" smtClean="0"/>
              <a:t>		</a:t>
            </a:r>
          </a:p>
          <a:p>
            <a:pPr marL="0" indent="0">
              <a:buNone/>
            </a:pPr>
            <a:r>
              <a:rPr lang="en-US" sz="1800" dirty="0" smtClean="0"/>
              <a:t>&gt;&gt;&gt; mc = </a:t>
            </a:r>
            <a:r>
              <a:rPr lang="en-US" sz="1800" dirty="0" err="1" smtClean="0"/>
              <a:t>myclass</a:t>
            </a:r>
            <a:r>
              <a:rPr lang="en-US" sz="1800" dirty="0" smtClean="0"/>
              <a:t>('Fred Flintstone')</a:t>
            </a:r>
          </a:p>
          <a:p>
            <a:pPr marL="0" indent="0">
              <a:buNone/>
            </a:pPr>
            <a:r>
              <a:rPr lang="en-US" sz="1800" dirty="0" smtClean="0"/>
              <a:t>&gt;&gt;&gt; </a:t>
            </a:r>
            <a:r>
              <a:rPr lang="en-US" sz="1800" dirty="0" err="1" smtClean="0"/>
              <a:t>mc.hi</a:t>
            </a:r>
            <a:r>
              <a:rPr lang="en-US" sz="1800" dirty="0" smtClean="0"/>
              <a:t>()</a:t>
            </a:r>
          </a:p>
          <a:p>
            <a:pPr marL="0" indent="0">
              <a:buNone/>
            </a:pPr>
            <a:r>
              <a:rPr lang="en-US" sz="1800" dirty="0" smtClean="0"/>
              <a:t>Hello my name is Fred Flintstone </a:t>
            </a:r>
          </a:p>
          <a:p>
            <a:pPr marL="0" indent="0">
              <a:buNone/>
            </a:pPr>
            <a:r>
              <a:rPr lang="en-US" sz="1800" dirty="0" smtClean="0"/>
              <a:t>&gt;&gt;&gt; </a:t>
            </a:r>
            <a:endParaRPr lang="en-US" sz="1800" dirty="0"/>
          </a:p>
        </p:txBody>
      </p:sp>
    </p:spTree>
    <p:extLst>
      <p:ext uri="{BB962C8B-B14F-4D97-AF65-F5344CB8AC3E}">
        <p14:creationId xmlns:p14="http://schemas.microsoft.com/office/powerpoint/2010/main" val="22025899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04800"/>
            <a:ext cx="7772400" cy="6400800"/>
          </a:xfrm>
        </p:spPr>
        <p:txBody>
          <a:bodyPr/>
          <a:lstStyle/>
          <a:p>
            <a:pPr marL="0" indent="0">
              <a:buNone/>
            </a:pPr>
            <a:r>
              <a:rPr lang="en-US" sz="1600" dirty="0" smtClean="0"/>
              <a:t>&gt;&gt;&gt; class </a:t>
            </a:r>
            <a:r>
              <a:rPr lang="en-US" sz="1600" dirty="0" err="1" smtClean="0"/>
              <a:t>myclass</a:t>
            </a:r>
            <a:r>
              <a:rPr lang="en-US" sz="1600" dirty="0" smtClean="0"/>
              <a:t>(object):</a:t>
            </a:r>
          </a:p>
          <a:p>
            <a:pPr marL="0" indent="0">
              <a:buNone/>
            </a:pPr>
            <a:r>
              <a:rPr lang="en-US" sz="1600" dirty="0" smtClean="0"/>
              <a:t>	""" my first class """</a:t>
            </a:r>
          </a:p>
          <a:p>
            <a:pPr marL="0" indent="0">
              <a:buNone/>
            </a:pPr>
            <a:r>
              <a:rPr lang="en-US" sz="1600" dirty="0" smtClean="0"/>
              <a:t>	</a:t>
            </a:r>
            <a:r>
              <a:rPr lang="en-US" sz="1600" dirty="0" err="1" smtClean="0"/>
              <a:t>def</a:t>
            </a:r>
            <a:r>
              <a:rPr lang="en-US" sz="1600" dirty="0" smtClean="0"/>
              <a:t> __</a:t>
            </a:r>
            <a:r>
              <a:rPr lang="en-US" sz="1600" dirty="0" err="1" smtClean="0"/>
              <a:t>init</a:t>
            </a:r>
            <a:r>
              <a:rPr lang="en-US" sz="1600" dirty="0" smtClean="0"/>
              <a:t>__(self, name):</a:t>
            </a:r>
          </a:p>
          <a:p>
            <a:pPr marL="0" indent="0">
              <a:buNone/>
            </a:pPr>
            <a:r>
              <a:rPr lang="en-US" sz="1600" dirty="0" smtClean="0"/>
              <a:t>		self.name = name</a:t>
            </a:r>
          </a:p>
          <a:p>
            <a:pPr marL="0" indent="0">
              <a:buNone/>
            </a:pPr>
            <a:r>
              <a:rPr lang="en-US" sz="1600" dirty="0" smtClean="0"/>
              <a:t>	</a:t>
            </a:r>
            <a:r>
              <a:rPr lang="en-US" sz="1600" dirty="0" err="1" smtClean="0"/>
              <a:t>def</a:t>
            </a:r>
            <a:r>
              <a:rPr lang="en-US" sz="1600" dirty="0" smtClean="0"/>
              <a:t> hi(self):</a:t>
            </a:r>
          </a:p>
          <a:p>
            <a:pPr marL="0" indent="0">
              <a:buNone/>
            </a:pPr>
            <a:r>
              <a:rPr lang="en-US" sz="1600" dirty="0" smtClean="0"/>
              <a:t>		print "Hello my name is %s " % self.name</a:t>
            </a:r>
          </a:p>
          <a:p>
            <a:pPr marL="0" indent="0">
              <a:buNone/>
            </a:pPr>
            <a:r>
              <a:rPr lang="en-US" sz="1600" dirty="0" smtClean="0"/>
              <a:t>	</a:t>
            </a:r>
            <a:r>
              <a:rPr lang="en-US" sz="1600" dirty="0" err="1" smtClean="0"/>
              <a:t>def</a:t>
            </a:r>
            <a:r>
              <a:rPr lang="en-US" sz="1600" dirty="0" smtClean="0"/>
              <a:t> __del__(self):</a:t>
            </a:r>
          </a:p>
          <a:p>
            <a:pPr marL="0" indent="0">
              <a:buNone/>
            </a:pPr>
            <a:r>
              <a:rPr lang="en-US" sz="1600" dirty="0" smtClean="0"/>
              <a:t>		print "See </a:t>
            </a:r>
            <a:r>
              <a:rPr lang="en-US" sz="1600" dirty="0" err="1" smtClean="0"/>
              <a:t>Ya</a:t>
            </a:r>
            <a:r>
              <a:rPr lang="en-US" sz="1600" dirty="0" smtClean="0"/>
              <a:t> Latter "</a:t>
            </a:r>
          </a:p>
          <a:p>
            <a:pPr marL="0" indent="0">
              <a:buNone/>
            </a:pPr>
            <a:r>
              <a:rPr lang="en-US" sz="1600" dirty="0" smtClean="0"/>
              <a:t>		</a:t>
            </a:r>
          </a:p>
          <a:p>
            <a:pPr marL="0" indent="0">
              <a:buNone/>
            </a:pPr>
            <a:r>
              <a:rPr lang="en-US" sz="1600" dirty="0" smtClean="0"/>
              <a:t>&gt;&gt;&gt; mc = </a:t>
            </a:r>
            <a:r>
              <a:rPr lang="en-US" sz="1600" dirty="0" err="1" smtClean="0"/>
              <a:t>myclass</a:t>
            </a:r>
            <a:r>
              <a:rPr lang="en-US" sz="1600" dirty="0" smtClean="0"/>
              <a:t>('Bob')</a:t>
            </a:r>
          </a:p>
          <a:p>
            <a:pPr marL="0" indent="0">
              <a:buNone/>
            </a:pPr>
            <a:r>
              <a:rPr lang="en-US" sz="1600" dirty="0" smtClean="0"/>
              <a:t>&gt;&gt;&gt; </a:t>
            </a:r>
            <a:r>
              <a:rPr lang="en-US" sz="1600" dirty="0" err="1" smtClean="0"/>
              <a:t>mc.hi</a:t>
            </a:r>
            <a:r>
              <a:rPr lang="en-US" sz="1600" dirty="0" smtClean="0"/>
              <a:t>()</a:t>
            </a:r>
          </a:p>
          <a:p>
            <a:pPr marL="0" indent="0">
              <a:buNone/>
            </a:pPr>
            <a:r>
              <a:rPr lang="en-US" sz="1600" dirty="0" smtClean="0"/>
              <a:t>Hello my name is Bob </a:t>
            </a:r>
          </a:p>
          <a:p>
            <a:pPr marL="0" indent="0">
              <a:buNone/>
            </a:pPr>
            <a:r>
              <a:rPr lang="en-US" sz="1600" dirty="0" smtClean="0"/>
              <a:t>&gt;&gt;&gt; del mc</a:t>
            </a:r>
          </a:p>
          <a:p>
            <a:pPr marL="0" indent="0">
              <a:buNone/>
            </a:pPr>
            <a:r>
              <a:rPr lang="en-US" sz="1600" dirty="0" smtClean="0"/>
              <a:t>See </a:t>
            </a:r>
            <a:r>
              <a:rPr lang="en-US" sz="1600" dirty="0" err="1" smtClean="0"/>
              <a:t>Ya</a:t>
            </a:r>
            <a:r>
              <a:rPr lang="en-US" sz="1600" dirty="0" smtClean="0"/>
              <a:t> Latter </a:t>
            </a:r>
          </a:p>
          <a:p>
            <a:pPr marL="0" indent="0">
              <a:buNone/>
            </a:pPr>
            <a:r>
              <a:rPr lang="en-US" sz="1600" dirty="0" smtClean="0"/>
              <a:t>&gt;&gt;&gt; </a:t>
            </a:r>
            <a:r>
              <a:rPr lang="en-US" sz="1600" dirty="0" err="1" smtClean="0"/>
              <a:t>mc.hi</a:t>
            </a:r>
            <a:r>
              <a:rPr lang="en-US" sz="1600" dirty="0" smtClean="0"/>
              <a:t>()</a:t>
            </a:r>
          </a:p>
          <a:p>
            <a:pPr marL="0" indent="0">
              <a:buNone/>
            </a:pPr>
            <a:endParaRPr lang="en-US" sz="1600" dirty="0" smtClean="0"/>
          </a:p>
          <a:p>
            <a:pPr marL="0" indent="0">
              <a:buNone/>
            </a:pPr>
            <a:r>
              <a:rPr lang="en-US" sz="1600" dirty="0" err="1" smtClean="0"/>
              <a:t>Traceback</a:t>
            </a:r>
            <a:r>
              <a:rPr lang="en-US" sz="1600" dirty="0" smtClean="0"/>
              <a:t> (most recent call last):</a:t>
            </a:r>
          </a:p>
          <a:p>
            <a:pPr marL="0" indent="0">
              <a:buNone/>
            </a:pPr>
            <a:r>
              <a:rPr lang="en-US" sz="1600" dirty="0" smtClean="0"/>
              <a:t>  File "&lt;pyshell#213&gt;", line 1, in &lt;module&gt;</a:t>
            </a:r>
          </a:p>
          <a:p>
            <a:pPr marL="0" indent="0">
              <a:buNone/>
            </a:pPr>
            <a:r>
              <a:rPr lang="en-US" sz="1600" dirty="0" smtClean="0"/>
              <a:t>    </a:t>
            </a:r>
            <a:r>
              <a:rPr lang="en-US" sz="1600" dirty="0" err="1" smtClean="0"/>
              <a:t>mc.hi</a:t>
            </a:r>
            <a:r>
              <a:rPr lang="en-US" sz="1600" dirty="0" smtClean="0"/>
              <a:t>()</a:t>
            </a:r>
          </a:p>
          <a:p>
            <a:pPr marL="0" indent="0">
              <a:buNone/>
            </a:pPr>
            <a:r>
              <a:rPr lang="en-US" sz="1600" dirty="0" err="1" smtClean="0"/>
              <a:t>NameError</a:t>
            </a:r>
            <a:r>
              <a:rPr lang="en-US" sz="1600" dirty="0" smtClean="0"/>
              <a:t>: name 'mc' is not defined</a:t>
            </a:r>
          </a:p>
          <a:p>
            <a:pPr marL="0" indent="0">
              <a:buNone/>
            </a:pPr>
            <a:r>
              <a:rPr lang="en-US" sz="1600" dirty="0" smtClean="0"/>
              <a:t>&gt;&gt;&gt; </a:t>
            </a:r>
            <a:endParaRPr lang="en-US" sz="1600" dirty="0"/>
          </a:p>
        </p:txBody>
      </p:sp>
    </p:spTree>
    <p:extLst>
      <p:ext uri="{BB962C8B-B14F-4D97-AF65-F5344CB8AC3E}">
        <p14:creationId xmlns:p14="http://schemas.microsoft.com/office/powerpoint/2010/main" val="3322124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Create a simple class</a:t>
            </a:r>
          </a:p>
          <a:p>
            <a:r>
              <a:rPr lang="en-US" dirty="0" smtClean="0"/>
              <a:t>It should have an __</a:t>
            </a:r>
            <a:r>
              <a:rPr lang="en-US" dirty="0" err="1" smtClean="0"/>
              <a:t>init</a:t>
            </a:r>
            <a:r>
              <a:rPr lang="en-US" dirty="0" smtClean="0"/>
              <a:t>__ method, set one variable, and have at least one method that uses the variable</a:t>
            </a:r>
          </a:p>
          <a:p>
            <a:endParaRPr lang="en-US" dirty="0"/>
          </a:p>
        </p:txBody>
      </p:sp>
    </p:spTree>
    <p:extLst>
      <p:ext uri="{BB962C8B-B14F-4D97-AF65-F5344CB8AC3E}">
        <p14:creationId xmlns:p14="http://schemas.microsoft.com/office/powerpoint/2010/main" val="3747649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0" indent="0">
              <a:buNone/>
            </a:pPr>
            <a:r>
              <a:rPr lang="en-US" sz="1800" dirty="0"/>
              <a:t>&gt;&gt;&gt; class </a:t>
            </a:r>
            <a:r>
              <a:rPr lang="en-US" sz="1800" dirty="0" err="1" smtClean="0"/>
              <a:t>calc</a:t>
            </a:r>
            <a:r>
              <a:rPr lang="en-US" sz="1800" dirty="0" smtClean="0"/>
              <a:t>(object):</a:t>
            </a:r>
            <a:endParaRPr lang="en-US" sz="1800" dirty="0"/>
          </a:p>
          <a:p>
            <a:pPr marL="0" indent="0">
              <a:buNone/>
            </a:pPr>
            <a:r>
              <a:rPr lang="en-US" sz="1800" dirty="0"/>
              <a:t>	</a:t>
            </a:r>
            <a:r>
              <a:rPr lang="en-US" sz="1800" dirty="0" err="1"/>
              <a:t>def</a:t>
            </a:r>
            <a:r>
              <a:rPr lang="en-US" sz="1800" dirty="0"/>
              <a:t> add(self, </a:t>
            </a:r>
            <a:r>
              <a:rPr lang="en-US" sz="1800" dirty="0" err="1"/>
              <a:t>a,b</a:t>
            </a:r>
            <a:r>
              <a:rPr lang="en-US" sz="1800" dirty="0"/>
              <a:t>):</a:t>
            </a:r>
          </a:p>
          <a:p>
            <a:pPr marL="0" indent="0">
              <a:buNone/>
            </a:pPr>
            <a:r>
              <a:rPr lang="en-US" sz="1800" dirty="0"/>
              <a:t>		print a + b</a:t>
            </a:r>
          </a:p>
          <a:p>
            <a:pPr marL="0" indent="0">
              <a:buNone/>
            </a:pPr>
            <a:r>
              <a:rPr lang="en-US" sz="1800" dirty="0"/>
              <a:t>		</a:t>
            </a:r>
          </a:p>
          <a:p>
            <a:pPr marL="0" indent="0">
              <a:buNone/>
            </a:pPr>
            <a:r>
              <a:rPr lang="en-US" sz="1800" dirty="0"/>
              <a:t>&gt;&gt;&gt; c = </a:t>
            </a:r>
            <a:r>
              <a:rPr lang="en-US" sz="1800" dirty="0" err="1"/>
              <a:t>calc</a:t>
            </a:r>
            <a:r>
              <a:rPr lang="en-US" sz="1800" dirty="0"/>
              <a:t>()</a:t>
            </a:r>
          </a:p>
          <a:p>
            <a:pPr marL="0" indent="0">
              <a:buNone/>
            </a:pPr>
            <a:r>
              <a:rPr lang="en-US" sz="1800" dirty="0"/>
              <a:t>&gt;&gt;&gt; </a:t>
            </a:r>
            <a:r>
              <a:rPr lang="en-US" sz="1800" dirty="0" err="1"/>
              <a:t>c.add</a:t>
            </a:r>
            <a:r>
              <a:rPr lang="en-US" sz="1800" dirty="0"/>
              <a:t>(1,2)</a:t>
            </a:r>
          </a:p>
          <a:p>
            <a:pPr marL="0" indent="0">
              <a:buNone/>
            </a:pPr>
            <a:r>
              <a:rPr lang="en-US" sz="1800" dirty="0"/>
              <a:t>3</a:t>
            </a:r>
          </a:p>
          <a:p>
            <a:pPr marL="0" indent="0">
              <a:buNone/>
            </a:pPr>
            <a:r>
              <a:rPr lang="en-US" sz="1800" dirty="0"/>
              <a:t>&gt;&gt;&gt; class clc2(</a:t>
            </a:r>
            <a:r>
              <a:rPr lang="en-US" sz="1800" dirty="0" err="1"/>
              <a:t>calc</a:t>
            </a:r>
            <a:r>
              <a:rPr lang="en-US" sz="1800" dirty="0"/>
              <a:t>):</a:t>
            </a:r>
          </a:p>
          <a:p>
            <a:pPr marL="0" indent="0">
              <a:buNone/>
            </a:pPr>
            <a:r>
              <a:rPr lang="en-US" sz="1800" dirty="0"/>
              <a:t>	</a:t>
            </a:r>
            <a:r>
              <a:rPr lang="en-US" sz="1800" dirty="0" err="1"/>
              <a:t>def</a:t>
            </a:r>
            <a:r>
              <a:rPr lang="en-US" sz="1800" dirty="0"/>
              <a:t> </a:t>
            </a:r>
            <a:r>
              <a:rPr lang="en-US" sz="1800" dirty="0" smtClean="0"/>
              <a:t>sub(self </a:t>
            </a:r>
            <a:r>
              <a:rPr lang="en-US" sz="1800" dirty="0" err="1" smtClean="0"/>
              <a:t>a,b</a:t>
            </a:r>
            <a:r>
              <a:rPr lang="en-US" sz="1800" dirty="0"/>
              <a:t>):</a:t>
            </a:r>
          </a:p>
          <a:p>
            <a:pPr marL="0" indent="0">
              <a:buNone/>
            </a:pPr>
            <a:r>
              <a:rPr lang="en-US" sz="1800" dirty="0"/>
              <a:t>		print a - b</a:t>
            </a:r>
          </a:p>
          <a:p>
            <a:pPr marL="0" lvl="1" indent="0">
              <a:buClr>
                <a:schemeClr val="folHlink"/>
              </a:buClr>
              <a:buSzPct val="60000"/>
              <a:buNone/>
            </a:pPr>
            <a:endParaRPr lang="en-US" sz="1600" b="1" dirty="0">
              <a:latin typeface="Times New Roman" pitchFamily="18" charset="0"/>
            </a:endParaRPr>
          </a:p>
          <a:p>
            <a:pPr marL="0" indent="0">
              <a:buNone/>
            </a:pPr>
            <a:endParaRPr lang="en-US" sz="1800" dirty="0"/>
          </a:p>
        </p:txBody>
      </p:sp>
    </p:spTree>
    <p:extLst>
      <p:ext uri="{BB962C8B-B14F-4D97-AF65-F5344CB8AC3E}">
        <p14:creationId xmlns:p14="http://schemas.microsoft.com/office/powerpoint/2010/main" val="4230806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991600" cy="6019800"/>
          </a:xfrm>
        </p:spPr>
        <p:txBody>
          <a:bodyPr/>
          <a:lstStyle/>
          <a:p>
            <a:pPr marL="0" indent="0">
              <a:buNone/>
            </a:pPr>
            <a:r>
              <a:rPr lang="en-US" sz="1800" dirty="0"/>
              <a:t>&gt;&gt;&gt; class myclass2(</a:t>
            </a:r>
            <a:r>
              <a:rPr lang="en-US" sz="1800" dirty="0" err="1"/>
              <a:t>myclass</a:t>
            </a:r>
            <a:r>
              <a:rPr lang="en-US" sz="1800" dirty="0" smtClean="0"/>
              <a:t>):</a:t>
            </a:r>
            <a:endParaRPr lang="en-US" sz="1800" dirty="0"/>
          </a:p>
          <a:p>
            <a:pPr marL="0" indent="0">
              <a:buNone/>
            </a:pPr>
            <a:r>
              <a:rPr lang="en-US" sz="1800" dirty="0"/>
              <a:t>	</a:t>
            </a:r>
            <a:r>
              <a:rPr lang="en-US" sz="1800" dirty="0" err="1"/>
              <a:t>def</a:t>
            </a:r>
            <a:r>
              <a:rPr lang="en-US" sz="1800" dirty="0"/>
              <a:t> __</a:t>
            </a:r>
            <a:r>
              <a:rPr lang="en-US" sz="1800" dirty="0" err="1"/>
              <a:t>init</a:t>
            </a:r>
            <a:r>
              <a:rPr lang="en-US" sz="1800" dirty="0"/>
              <a:t>__(self, name, food):</a:t>
            </a:r>
          </a:p>
          <a:p>
            <a:pPr marL="0" indent="0">
              <a:buNone/>
            </a:pPr>
            <a:r>
              <a:rPr lang="en-US" sz="1800" dirty="0"/>
              <a:t>		</a:t>
            </a:r>
            <a:r>
              <a:rPr lang="en-US" sz="1800" dirty="0" err="1"/>
              <a:t>myclass</a:t>
            </a:r>
            <a:r>
              <a:rPr lang="en-US" sz="1800" dirty="0"/>
              <a:t>.__</a:t>
            </a:r>
            <a:r>
              <a:rPr lang="en-US" sz="1800" dirty="0" err="1"/>
              <a:t>init</a:t>
            </a:r>
            <a:r>
              <a:rPr lang="en-US" sz="1800" dirty="0"/>
              <a:t>__(self, name)</a:t>
            </a:r>
          </a:p>
          <a:p>
            <a:pPr marL="0" indent="0">
              <a:buNone/>
            </a:pPr>
            <a:r>
              <a:rPr lang="en-US" sz="1800" dirty="0"/>
              <a:t>		</a:t>
            </a:r>
            <a:r>
              <a:rPr lang="en-US" sz="1800" dirty="0" err="1"/>
              <a:t>self.food</a:t>
            </a:r>
            <a:r>
              <a:rPr lang="en-US" sz="1800" dirty="0"/>
              <a:t> = food</a:t>
            </a:r>
          </a:p>
          <a:p>
            <a:pPr marL="0" indent="0">
              <a:buNone/>
            </a:pPr>
            <a:r>
              <a:rPr lang="en-US" sz="1800" dirty="0"/>
              <a:t>	</a:t>
            </a:r>
            <a:r>
              <a:rPr lang="en-US" sz="1800" dirty="0" err="1"/>
              <a:t>def</a:t>
            </a:r>
            <a:r>
              <a:rPr lang="en-US" sz="1800" dirty="0"/>
              <a:t> </a:t>
            </a:r>
            <a:r>
              <a:rPr lang="en-US" sz="1800" dirty="0" err="1"/>
              <a:t>feedme</a:t>
            </a:r>
            <a:r>
              <a:rPr lang="en-US" sz="1800" dirty="0"/>
              <a:t>(self):</a:t>
            </a:r>
          </a:p>
          <a:p>
            <a:pPr marL="0" indent="0">
              <a:buNone/>
            </a:pPr>
            <a:r>
              <a:rPr lang="en-US" sz="1800" dirty="0"/>
              <a:t>		print "My name is %s please feed me %s" % (self.name, </a:t>
            </a:r>
            <a:r>
              <a:rPr lang="en-US" sz="1800" dirty="0" err="1"/>
              <a:t>self.food</a:t>
            </a:r>
            <a:r>
              <a:rPr lang="en-US" sz="1800" dirty="0"/>
              <a:t>)</a:t>
            </a:r>
          </a:p>
          <a:p>
            <a:pPr marL="0" indent="0">
              <a:buNone/>
            </a:pPr>
            <a:endParaRPr lang="en-US" sz="1800" dirty="0"/>
          </a:p>
          <a:p>
            <a:pPr marL="0" indent="0">
              <a:buNone/>
            </a:pPr>
            <a:r>
              <a:rPr lang="en-US" sz="1800" dirty="0"/>
              <a:t>		</a:t>
            </a:r>
          </a:p>
          <a:p>
            <a:pPr marL="0" indent="0">
              <a:buNone/>
            </a:pPr>
            <a:r>
              <a:rPr lang="en-US" sz="1800" dirty="0"/>
              <a:t>&gt;&gt;&gt; mc = myclass2('</a:t>
            </a:r>
            <a:r>
              <a:rPr lang="en-US" sz="1800" dirty="0" err="1"/>
              <a:t>Bob','Pizza</a:t>
            </a:r>
            <a:r>
              <a:rPr lang="en-US" sz="1800" dirty="0"/>
              <a:t>')</a:t>
            </a:r>
          </a:p>
          <a:p>
            <a:pPr marL="0" indent="0">
              <a:buNone/>
            </a:pPr>
            <a:r>
              <a:rPr lang="en-US" sz="1800" dirty="0" smtClean="0"/>
              <a:t>&gt;&gt;&gt; </a:t>
            </a:r>
            <a:r>
              <a:rPr lang="en-US" sz="1800" dirty="0" err="1"/>
              <a:t>mc.hi</a:t>
            </a:r>
            <a:r>
              <a:rPr lang="en-US" sz="1800" dirty="0"/>
              <a:t>()</a:t>
            </a:r>
          </a:p>
          <a:p>
            <a:pPr marL="0" indent="0">
              <a:buNone/>
            </a:pPr>
            <a:r>
              <a:rPr lang="en-US" sz="1800" dirty="0"/>
              <a:t>Hello my name is Bob </a:t>
            </a:r>
          </a:p>
          <a:p>
            <a:pPr marL="0" indent="0">
              <a:buNone/>
            </a:pPr>
            <a:r>
              <a:rPr lang="en-US" sz="1800" dirty="0"/>
              <a:t>&gt;&gt;&gt; </a:t>
            </a:r>
            <a:r>
              <a:rPr lang="en-US" sz="1800" dirty="0" err="1"/>
              <a:t>mc.feedme</a:t>
            </a:r>
            <a:r>
              <a:rPr lang="en-US" sz="1800" dirty="0"/>
              <a:t>()</a:t>
            </a:r>
          </a:p>
          <a:p>
            <a:pPr marL="0" indent="0">
              <a:buNone/>
            </a:pPr>
            <a:r>
              <a:rPr lang="en-US" sz="1800" dirty="0"/>
              <a:t>My name is Bob please feed me Pizza</a:t>
            </a:r>
          </a:p>
          <a:p>
            <a:pPr marL="0" indent="0">
              <a:buNone/>
            </a:pPr>
            <a:r>
              <a:rPr lang="en-US" sz="1800" dirty="0"/>
              <a:t>&gt;&gt;&gt; </a:t>
            </a:r>
          </a:p>
        </p:txBody>
      </p:sp>
    </p:spTree>
    <p:extLst>
      <p:ext uri="{BB962C8B-B14F-4D97-AF65-F5344CB8AC3E}">
        <p14:creationId xmlns:p14="http://schemas.microsoft.com/office/powerpoint/2010/main" val="13026106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915400" cy="5867400"/>
          </a:xfrm>
        </p:spPr>
        <p:txBody>
          <a:bodyPr/>
          <a:lstStyle/>
          <a:p>
            <a:r>
              <a:rPr lang="en-US" sz="2400" dirty="0" smtClean="0"/>
              <a:t>Overriding methods of the base class</a:t>
            </a:r>
          </a:p>
          <a:p>
            <a:pPr marL="0" indent="0">
              <a:buNone/>
            </a:pPr>
            <a:r>
              <a:rPr lang="en-US" sz="1800" dirty="0"/>
              <a:t>&gt;&gt;&gt; class myclass2(</a:t>
            </a:r>
            <a:r>
              <a:rPr lang="en-US" sz="1800" dirty="0" err="1"/>
              <a:t>myclass</a:t>
            </a:r>
            <a:r>
              <a:rPr lang="en-US" sz="1800" dirty="0" smtClean="0"/>
              <a:t>):</a:t>
            </a:r>
            <a:endParaRPr lang="en-US" sz="1800" dirty="0"/>
          </a:p>
          <a:p>
            <a:pPr marL="0" indent="0">
              <a:buNone/>
            </a:pPr>
            <a:r>
              <a:rPr lang="en-US" sz="1800" dirty="0"/>
              <a:t>	</a:t>
            </a:r>
            <a:r>
              <a:rPr lang="en-US" sz="1800" dirty="0" err="1"/>
              <a:t>def</a:t>
            </a:r>
            <a:r>
              <a:rPr lang="en-US" sz="1800" dirty="0"/>
              <a:t> __</a:t>
            </a:r>
            <a:r>
              <a:rPr lang="en-US" sz="1800" dirty="0" err="1"/>
              <a:t>init</a:t>
            </a:r>
            <a:r>
              <a:rPr lang="en-US" sz="1800" dirty="0"/>
              <a:t>__(self, name, food):</a:t>
            </a:r>
          </a:p>
          <a:p>
            <a:pPr marL="0" indent="0">
              <a:buNone/>
            </a:pPr>
            <a:r>
              <a:rPr lang="en-US" sz="1800" dirty="0"/>
              <a:t>		</a:t>
            </a:r>
            <a:r>
              <a:rPr lang="en-US" sz="1800" dirty="0" err="1"/>
              <a:t>myclass</a:t>
            </a:r>
            <a:r>
              <a:rPr lang="en-US" sz="1800" dirty="0"/>
              <a:t>.__</a:t>
            </a:r>
            <a:r>
              <a:rPr lang="en-US" sz="1800" dirty="0" err="1"/>
              <a:t>init</a:t>
            </a:r>
            <a:r>
              <a:rPr lang="en-US" sz="1800" dirty="0"/>
              <a:t>__(self, name)</a:t>
            </a:r>
          </a:p>
          <a:p>
            <a:pPr marL="0" indent="0">
              <a:buNone/>
            </a:pPr>
            <a:r>
              <a:rPr lang="en-US" sz="1800" dirty="0"/>
              <a:t>		</a:t>
            </a:r>
            <a:r>
              <a:rPr lang="en-US" sz="1800" dirty="0" err="1"/>
              <a:t>self.food</a:t>
            </a:r>
            <a:r>
              <a:rPr lang="en-US" sz="1800" dirty="0"/>
              <a:t> = food</a:t>
            </a:r>
          </a:p>
          <a:p>
            <a:pPr marL="0" indent="0">
              <a:buNone/>
            </a:pPr>
            <a:r>
              <a:rPr lang="en-US" sz="1800" dirty="0"/>
              <a:t>	</a:t>
            </a:r>
            <a:r>
              <a:rPr lang="en-US" sz="1800" dirty="0" err="1"/>
              <a:t>def</a:t>
            </a:r>
            <a:r>
              <a:rPr lang="en-US" sz="1800" dirty="0"/>
              <a:t> </a:t>
            </a:r>
            <a:r>
              <a:rPr lang="en-US" sz="1800" dirty="0" err="1"/>
              <a:t>feedme</a:t>
            </a:r>
            <a:r>
              <a:rPr lang="en-US" sz="1800" dirty="0"/>
              <a:t>(self):</a:t>
            </a:r>
          </a:p>
          <a:p>
            <a:pPr marL="0" indent="0">
              <a:buNone/>
            </a:pPr>
            <a:r>
              <a:rPr lang="en-US" sz="1800" dirty="0"/>
              <a:t>		print "My name is %s please feed me %s" % (self.name, </a:t>
            </a:r>
            <a:r>
              <a:rPr lang="en-US" sz="1800" dirty="0" err="1"/>
              <a:t>self.food</a:t>
            </a:r>
            <a:r>
              <a:rPr lang="en-US" sz="1800" dirty="0"/>
              <a:t>)</a:t>
            </a:r>
          </a:p>
          <a:p>
            <a:pPr marL="0" indent="0">
              <a:buNone/>
            </a:pPr>
            <a:r>
              <a:rPr lang="en-US" sz="1800" dirty="0"/>
              <a:t>	</a:t>
            </a:r>
            <a:r>
              <a:rPr lang="en-US" sz="1800" dirty="0" err="1"/>
              <a:t>def</a:t>
            </a:r>
            <a:r>
              <a:rPr lang="en-US" sz="1800" dirty="0"/>
              <a:t> hi(self):</a:t>
            </a:r>
          </a:p>
          <a:p>
            <a:pPr marL="0" indent="0">
              <a:buNone/>
            </a:pPr>
            <a:r>
              <a:rPr lang="en-US" sz="1800" dirty="0"/>
              <a:t>		print "Hi my name is %s I like %s " % (self.name, </a:t>
            </a:r>
            <a:r>
              <a:rPr lang="en-US" sz="1800" dirty="0" err="1"/>
              <a:t>self.food</a:t>
            </a:r>
            <a:r>
              <a:rPr lang="en-US" sz="1800" dirty="0"/>
              <a:t>)</a:t>
            </a:r>
          </a:p>
          <a:p>
            <a:pPr marL="0" indent="0">
              <a:buNone/>
            </a:pPr>
            <a:endParaRPr lang="en-US" sz="1800" dirty="0"/>
          </a:p>
          <a:p>
            <a:pPr marL="0" indent="0">
              <a:buNone/>
            </a:pPr>
            <a:r>
              <a:rPr lang="en-US" sz="1800" dirty="0"/>
              <a:t>&gt;&gt;&gt; </a:t>
            </a:r>
          </a:p>
          <a:p>
            <a:pPr marL="0" indent="0">
              <a:buNone/>
            </a:pPr>
            <a:r>
              <a:rPr lang="en-US" sz="1800" dirty="0"/>
              <a:t>&gt;&gt;&gt; mc = myclass2('</a:t>
            </a:r>
            <a:r>
              <a:rPr lang="en-US" sz="1800" dirty="0" err="1"/>
              <a:t>Bob','Pizza</a:t>
            </a:r>
            <a:r>
              <a:rPr lang="en-US" sz="1800" dirty="0"/>
              <a:t>')</a:t>
            </a:r>
          </a:p>
          <a:p>
            <a:pPr marL="0" indent="0">
              <a:buNone/>
            </a:pPr>
            <a:r>
              <a:rPr lang="en-US" sz="1800" dirty="0"/>
              <a:t>&gt;&gt;&gt; </a:t>
            </a:r>
            <a:r>
              <a:rPr lang="en-US" sz="1800" dirty="0" err="1"/>
              <a:t>mc.hi</a:t>
            </a:r>
            <a:r>
              <a:rPr lang="en-US" sz="1800" dirty="0"/>
              <a:t>()</a:t>
            </a:r>
          </a:p>
          <a:p>
            <a:pPr marL="0" indent="0">
              <a:buNone/>
            </a:pPr>
            <a:r>
              <a:rPr lang="en-US" sz="1800" dirty="0"/>
              <a:t>Hi my name is Bob I like Pizza </a:t>
            </a:r>
          </a:p>
          <a:p>
            <a:pPr marL="0" indent="0">
              <a:buNone/>
            </a:pPr>
            <a:r>
              <a:rPr lang="en-US" sz="1800" dirty="0"/>
              <a:t>&gt;&gt;&gt; </a:t>
            </a:r>
          </a:p>
        </p:txBody>
      </p:sp>
    </p:spTree>
    <p:extLst>
      <p:ext uri="{BB962C8B-B14F-4D97-AF65-F5344CB8AC3E}">
        <p14:creationId xmlns:p14="http://schemas.microsoft.com/office/powerpoint/2010/main" val="11237016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91600" cy="6324600"/>
          </a:xfrm>
        </p:spPr>
        <p:txBody>
          <a:bodyPr/>
          <a:lstStyle/>
          <a:p>
            <a:pPr marL="0" indent="0">
              <a:buNone/>
            </a:pPr>
            <a:r>
              <a:rPr lang="en-US" sz="1800" dirty="0"/>
              <a:t>&gt;&gt;&gt; class myclass2(</a:t>
            </a:r>
            <a:r>
              <a:rPr lang="en-US" sz="1800" dirty="0" err="1"/>
              <a:t>myclass</a:t>
            </a:r>
            <a:r>
              <a:rPr lang="en-US" sz="1800" dirty="0" smtClean="0"/>
              <a:t>):</a:t>
            </a:r>
            <a:endParaRPr lang="en-US" sz="1800" dirty="0"/>
          </a:p>
          <a:p>
            <a:pPr marL="0" indent="0">
              <a:buNone/>
            </a:pPr>
            <a:r>
              <a:rPr lang="en-US" sz="1800" dirty="0"/>
              <a:t>	</a:t>
            </a:r>
            <a:r>
              <a:rPr lang="en-US" sz="1800" dirty="0" err="1"/>
              <a:t>def</a:t>
            </a:r>
            <a:r>
              <a:rPr lang="en-US" sz="1800" dirty="0"/>
              <a:t> __</a:t>
            </a:r>
            <a:r>
              <a:rPr lang="en-US" sz="1800" dirty="0" err="1"/>
              <a:t>init</a:t>
            </a:r>
            <a:r>
              <a:rPr lang="en-US" sz="1800" dirty="0"/>
              <a:t>__(self, name, food):</a:t>
            </a:r>
          </a:p>
          <a:p>
            <a:pPr marL="0" indent="0">
              <a:buNone/>
            </a:pPr>
            <a:r>
              <a:rPr lang="en-US" sz="1800" dirty="0"/>
              <a:t>		</a:t>
            </a:r>
            <a:r>
              <a:rPr lang="en-US" sz="1800" dirty="0" err="1"/>
              <a:t>myclass</a:t>
            </a:r>
            <a:r>
              <a:rPr lang="en-US" sz="1800" dirty="0"/>
              <a:t>.__</a:t>
            </a:r>
            <a:r>
              <a:rPr lang="en-US" sz="1800" dirty="0" err="1"/>
              <a:t>init</a:t>
            </a:r>
            <a:r>
              <a:rPr lang="en-US" sz="1800" dirty="0"/>
              <a:t>__(self, name)</a:t>
            </a:r>
          </a:p>
          <a:p>
            <a:pPr marL="0" indent="0">
              <a:buNone/>
            </a:pPr>
            <a:r>
              <a:rPr lang="en-US" sz="1800" dirty="0"/>
              <a:t>		</a:t>
            </a:r>
            <a:r>
              <a:rPr lang="en-US" sz="1800" dirty="0" err="1"/>
              <a:t>self.food</a:t>
            </a:r>
            <a:r>
              <a:rPr lang="en-US" sz="1800" dirty="0"/>
              <a:t> = food</a:t>
            </a:r>
          </a:p>
          <a:p>
            <a:pPr marL="0" indent="0">
              <a:buNone/>
            </a:pPr>
            <a:r>
              <a:rPr lang="en-US" sz="1800" dirty="0"/>
              <a:t>	</a:t>
            </a:r>
            <a:r>
              <a:rPr lang="en-US" sz="1800" dirty="0" err="1"/>
              <a:t>def</a:t>
            </a:r>
            <a:r>
              <a:rPr lang="en-US" sz="1800" dirty="0"/>
              <a:t> </a:t>
            </a:r>
            <a:r>
              <a:rPr lang="en-US" sz="1800" dirty="0" err="1"/>
              <a:t>feedme</a:t>
            </a:r>
            <a:r>
              <a:rPr lang="en-US" sz="1800" dirty="0"/>
              <a:t>(self):</a:t>
            </a:r>
          </a:p>
          <a:p>
            <a:pPr marL="0" indent="0">
              <a:buNone/>
            </a:pPr>
            <a:r>
              <a:rPr lang="en-US" sz="1800" dirty="0"/>
              <a:t>		print "My name is %s please feed me %s" % (self.name, </a:t>
            </a:r>
            <a:r>
              <a:rPr lang="en-US" sz="1800" dirty="0" err="1"/>
              <a:t>self.food</a:t>
            </a:r>
            <a:r>
              <a:rPr lang="en-US" sz="1800" dirty="0"/>
              <a:t>)</a:t>
            </a:r>
          </a:p>
          <a:p>
            <a:pPr marL="0" indent="0">
              <a:buNone/>
            </a:pPr>
            <a:r>
              <a:rPr lang="en-US" sz="1800" dirty="0"/>
              <a:t>	</a:t>
            </a:r>
            <a:r>
              <a:rPr lang="en-US" sz="1800" dirty="0" err="1"/>
              <a:t>def</a:t>
            </a:r>
            <a:r>
              <a:rPr lang="en-US" sz="1800" dirty="0"/>
              <a:t> hi(self):</a:t>
            </a:r>
          </a:p>
          <a:p>
            <a:pPr marL="0" indent="0">
              <a:buNone/>
            </a:pPr>
            <a:r>
              <a:rPr lang="en-US" sz="1800" dirty="0"/>
              <a:t>		</a:t>
            </a:r>
            <a:r>
              <a:rPr lang="en-US" sz="1800" dirty="0" err="1"/>
              <a:t>myclass.hi</a:t>
            </a:r>
            <a:r>
              <a:rPr lang="en-US" sz="1800" dirty="0"/>
              <a:t>(self)</a:t>
            </a:r>
          </a:p>
          <a:p>
            <a:pPr marL="0" indent="0">
              <a:buNone/>
            </a:pPr>
            <a:r>
              <a:rPr lang="en-US" sz="1800" dirty="0"/>
              <a:t>		print " I like %s " % (</a:t>
            </a:r>
            <a:r>
              <a:rPr lang="en-US" sz="1800" dirty="0" err="1"/>
              <a:t>self.food</a:t>
            </a:r>
            <a:r>
              <a:rPr lang="en-US" sz="1800" dirty="0" smtClean="0"/>
              <a:t>)</a:t>
            </a:r>
            <a:endParaRPr lang="en-US" sz="1800" dirty="0"/>
          </a:p>
          <a:p>
            <a:pPr marL="0" indent="0">
              <a:buNone/>
            </a:pPr>
            <a:r>
              <a:rPr lang="en-US" sz="1800" dirty="0"/>
              <a:t>		</a:t>
            </a:r>
          </a:p>
          <a:p>
            <a:pPr marL="0" indent="0">
              <a:buNone/>
            </a:pPr>
            <a:r>
              <a:rPr lang="en-US" sz="1800" dirty="0"/>
              <a:t>&gt;&gt;&gt; mc = myclass2('</a:t>
            </a:r>
            <a:r>
              <a:rPr lang="en-US" sz="1800" dirty="0" err="1"/>
              <a:t>Bob','Pizza</a:t>
            </a:r>
            <a:r>
              <a:rPr lang="en-US" sz="1800" dirty="0"/>
              <a:t>')</a:t>
            </a:r>
          </a:p>
          <a:p>
            <a:pPr marL="0" indent="0">
              <a:buNone/>
            </a:pPr>
            <a:r>
              <a:rPr lang="en-US" sz="1800" dirty="0"/>
              <a:t>See </a:t>
            </a:r>
            <a:r>
              <a:rPr lang="en-US" sz="1800" dirty="0" err="1"/>
              <a:t>Ya</a:t>
            </a:r>
            <a:r>
              <a:rPr lang="en-US" sz="1800" dirty="0"/>
              <a:t> Latter </a:t>
            </a:r>
          </a:p>
          <a:p>
            <a:pPr marL="0" indent="0">
              <a:buNone/>
            </a:pPr>
            <a:r>
              <a:rPr lang="en-US" sz="1800" dirty="0"/>
              <a:t>&gt;&gt;&gt; </a:t>
            </a:r>
            <a:r>
              <a:rPr lang="en-US" sz="1800" dirty="0" err="1"/>
              <a:t>mc.hi</a:t>
            </a:r>
            <a:r>
              <a:rPr lang="en-US" sz="1800" dirty="0"/>
              <a:t>()</a:t>
            </a:r>
          </a:p>
          <a:p>
            <a:pPr marL="0" indent="0">
              <a:buNone/>
            </a:pPr>
            <a:r>
              <a:rPr lang="en-US" sz="1800" dirty="0"/>
              <a:t>Hello my name is Bob </a:t>
            </a:r>
          </a:p>
          <a:p>
            <a:pPr marL="0" indent="0">
              <a:buNone/>
            </a:pPr>
            <a:r>
              <a:rPr lang="en-US" sz="1800" dirty="0"/>
              <a:t> I like Pizza </a:t>
            </a:r>
          </a:p>
          <a:p>
            <a:pPr marL="0" indent="0">
              <a:buNone/>
            </a:pPr>
            <a:r>
              <a:rPr lang="en-US" sz="1800" dirty="0"/>
              <a:t>&gt;&gt;&gt; </a:t>
            </a:r>
          </a:p>
        </p:txBody>
      </p:sp>
    </p:spTree>
    <p:extLst>
      <p:ext uri="{BB962C8B-B14F-4D97-AF65-F5344CB8AC3E}">
        <p14:creationId xmlns:p14="http://schemas.microsoft.com/office/powerpoint/2010/main" val="2215665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a:xfrm>
            <a:off x="762000" y="2057400"/>
            <a:ext cx="7772400" cy="4495800"/>
          </a:xfrm>
        </p:spPr>
        <p:txBody>
          <a:bodyPr/>
          <a:lstStyle/>
          <a:p>
            <a:r>
              <a:rPr lang="en-US" sz="2000" dirty="0" smtClean="0"/>
              <a:t>get all the files located at </a:t>
            </a:r>
            <a:r>
              <a:rPr lang="en-US" sz="2000" dirty="0" smtClean="0">
                <a:hlinkClick r:id="rId3" action="ppaction://hlinkfile"/>
              </a:rPr>
              <a:t>\\IJESSOP3.americas.hpqcorp.net\oopy</a:t>
            </a:r>
            <a:endParaRPr lang="en-US" sz="2000" dirty="0" smtClean="0"/>
          </a:p>
          <a:p>
            <a:r>
              <a:rPr lang="en-US" sz="2000" dirty="0" smtClean="0"/>
              <a:t>Open myclass.py in your editor</a:t>
            </a:r>
          </a:p>
          <a:p>
            <a:r>
              <a:rPr lang="en-US" sz="2000" dirty="0" smtClean="0"/>
              <a:t>Two types of variables class and instance</a:t>
            </a:r>
          </a:p>
          <a:p>
            <a:r>
              <a:rPr lang="en-US" sz="2000" dirty="0" smtClean="0"/>
              <a:t>Python doesn't really have public / private access control</a:t>
            </a:r>
            <a:r>
              <a:rPr lang="en-US" sz="2000" dirty="0"/>
              <a:t> </a:t>
            </a:r>
            <a:r>
              <a:rPr lang="en-US" sz="2000" dirty="0" smtClean="0"/>
              <a:t>its more like access suggestion, not rules more like guidelines.</a:t>
            </a:r>
          </a:p>
          <a:p>
            <a:pPr lvl="1"/>
            <a:r>
              <a:rPr lang="en-US" sz="1600" dirty="0" smtClean="0"/>
              <a:t>Variables and methods beginning with an underscore like _</a:t>
            </a:r>
            <a:r>
              <a:rPr lang="en-US" sz="1600" dirty="0" err="1" smtClean="0"/>
              <a:t>myvar</a:t>
            </a:r>
            <a:r>
              <a:rPr lang="en-US" sz="1600" dirty="0" smtClean="0"/>
              <a:t>  are considered private and by convention should only be accessed from within the class. They can however be accessed just like any other variable </a:t>
            </a:r>
            <a:r>
              <a:rPr lang="en-US" sz="1600" dirty="0" err="1" smtClean="0"/>
              <a:t>myclass</a:t>
            </a:r>
            <a:r>
              <a:rPr lang="en-US" sz="1600" dirty="0" smtClean="0"/>
              <a:t>._</a:t>
            </a:r>
            <a:r>
              <a:rPr lang="en-US" sz="1600" dirty="0" err="1" smtClean="0"/>
              <a:t>myvar</a:t>
            </a:r>
            <a:r>
              <a:rPr lang="en-US" sz="1600" dirty="0" smtClean="0"/>
              <a:t>, however it is considered bad practice.</a:t>
            </a:r>
          </a:p>
          <a:p>
            <a:pPr lvl="1"/>
            <a:r>
              <a:rPr lang="en-US" sz="1600" dirty="0" smtClean="0"/>
              <a:t>Variables and methods  beginning with double underscore __</a:t>
            </a:r>
            <a:r>
              <a:rPr lang="en-US" sz="1600" dirty="0" err="1" smtClean="0"/>
              <a:t>myvar</a:t>
            </a:r>
            <a:r>
              <a:rPr lang="en-US" sz="1600" dirty="0" smtClean="0"/>
              <a:t> are considered hidden and again by convention should never be accessed from outside of the class. They can be accessed however python makes it harder. You have to prepend the an underscore and the class name </a:t>
            </a:r>
            <a:r>
              <a:rPr lang="en-US" sz="1600" dirty="0" err="1" smtClean="0"/>
              <a:t>mycass</a:t>
            </a:r>
            <a:r>
              <a:rPr lang="en-US" sz="1600" dirty="0" smtClean="0"/>
              <a:t>._</a:t>
            </a:r>
            <a:r>
              <a:rPr lang="en-US" sz="1600" dirty="0" err="1" smtClean="0"/>
              <a:t>myclass</a:t>
            </a:r>
            <a:r>
              <a:rPr lang="en-US" sz="1600" dirty="0" smtClean="0"/>
              <a:t>__</a:t>
            </a:r>
            <a:r>
              <a:rPr lang="en-US" sz="1600" dirty="0" err="1" smtClean="0"/>
              <a:t>myvar</a:t>
            </a:r>
            <a:endParaRPr lang="en-US" sz="1600" dirty="0"/>
          </a:p>
        </p:txBody>
      </p:sp>
    </p:spTree>
    <p:extLst>
      <p:ext uri="{BB962C8B-B14F-4D97-AF65-F5344CB8AC3E}">
        <p14:creationId xmlns:p14="http://schemas.microsoft.com/office/powerpoint/2010/main" val="41397856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4876800" cy="6019800"/>
          </a:xfrm>
        </p:spPr>
        <p:txBody>
          <a:bodyPr/>
          <a:lstStyle/>
          <a:p>
            <a:pPr marL="0" indent="0">
              <a:buNone/>
            </a:pPr>
            <a:r>
              <a:rPr lang="en-US" sz="1800" dirty="0" smtClean="0"/>
              <a:t>class </a:t>
            </a:r>
            <a:r>
              <a:rPr lang="en-US" sz="1800" dirty="0" err="1" smtClean="0"/>
              <a:t>myclass</a:t>
            </a:r>
            <a:r>
              <a:rPr lang="en-US" sz="1800" dirty="0" smtClean="0"/>
              <a:t>(object):</a:t>
            </a:r>
          </a:p>
          <a:p>
            <a:pPr marL="0" indent="0">
              <a:buNone/>
            </a:pPr>
            <a:r>
              <a:rPr lang="en-US" sz="1800" dirty="0" smtClean="0"/>
              <a:t>     #class variables</a:t>
            </a:r>
          </a:p>
          <a:p>
            <a:pPr marL="0" indent="0">
              <a:buNone/>
            </a:pPr>
            <a:r>
              <a:rPr lang="en-US" sz="1800" dirty="0" smtClean="0"/>
              <a:t>    </a:t>
            </a:r>
            <a:r>
              <a:rPr lang="en-US" sz="1800" dirty="0" err="1" smtClean="0"/>
              <a:t>icount</a:t>
            </a:r>
            <a:r>
              <a:rPr lang="en-US" sz="1800" dirty="0" smtClean="0"/>
              <a:t> = 0</a:t>
            </a:r>
          </a:p>
          <a:p>
            <a:pPr marL="0" indent="0">
              <a:buNone/>
            </a:pPr>
            <a:r>
              <a:rPr lang="en-US" sz="1800" dirty="0" smtClean="0"/>
              <a:t>    </a:t>
            </a:r>
            <a:r>
              <a:rPr lang="en-US" sz="1800" dirty="0" err="1" smtClean="0"/>
              <a:t>ictotal</a:t>
            </a:r>
            <a:r>
              <a:rPr lang="en-US" sz="1800" dirty="0" smtClean="0"/>
              <a:t> = 0</a:t>
            </a:r>
          </a:p>
          <a:p>
            <a:pPr marL="0" indent="0">
              <a:buNone/>
            </a:pPr>
            <a:r>
              <a:rPr lang="en-US" sz="1800" dirty="0" smtClean="0"/>
              <a:t>    </a:t>
            </a:r>
          </a:p>
          <a:p>
            <a:pPr marL="0" indent="0">
              <a:buNone/>
            </a:pPr>
            <a:r>
              <a:rPr lang="en-US" sz="1800" dirty="0" smtClean="0"/>
              <a:t>    </a:t>
            </a:r>
            <a:r>
              <a:rPr lang="en-US" sz="1800" dirty="0" err="1" smtClean="0"/>
              <a:t>def</a:t>
            </a:r>
            <a:r>
              <a:rPr lang="en-US" sz="1800" dirty="0" smtClean="0"/>
              <a:t> __</a:t>
            </a:r>
            <a:r>
              <a:rPr lang="en-US" sz="1800" dirty="0" err="1" smtClean="0"/>
              <a:t>init</a:t>
            </a:r>
            <a:r>
              <a:rPr lang="en-US" sz="1800" dirty="0" smtClean="0"/>
              <a:t>__(self, name):</a:t>
            </a:r>
          </a:p>
          <a:p>
            <a:pPr marL="0" indent="0">
              <a:buNone/>
            </a:pPr>
            <a:r>
              <a:rPr lang="en-US" sz="1800" dirty="0" smtClean="0"/>
              <a:t>        """the </a:t>
            </a:r>
            <a:r>
              <a:rPr lang="en-US" sz="1800" dirty="0" err="1" smtClean="0"/>
              <a:t>init</a:t>
            </a:r>
            <a:r>
              <a:rPr lang="en-US" sz="1800" dirty="0" smtClean="0"/>
              <a:t> method """</a:t>
            </a:r>
          </a:p>
          <a:p>
            <a:pPr marL="0" indent="0">
              <a:buNone/>
            </a:pPr>
            <a:r>
              <a:rPr lang="en-US" sz="1800" dirty="0" smtClean="0"/>
              <a:t>        print "Creating new instance of </a:t>
            </a:r>
            <a:r>
              <a:rPr lang="en-US" sz="1800" dirty="0" err="1" smtClean="0"/>
              <a:t>myclass</a:t>
            </a:r>
            <a:r>
              <a:rPr lang="en-US" sz="1800" dirty="0" smtClean="0"/>
              <a:t>"</a:t>
            </a:r>
          </a:p>
          <a:p>
            <a:pPr marL="0" indent="0">
              <a:buNone/>
            </a:pPr>
            <a:r>
              <a:rPr lang="en-US" sz="1800" dirty="0" smtClean="0"/>
              <a:t>        self.name = name</a:t>
            </a:r>
          </a:p>
          <a:p>
            <a:pPr marL="0" indent="0">
              <a:buNone/>
            </a:pPr>
            <a:r>
              <a:rPr lang="en-US" sz="1800" dirty="0" smtClean="0"/>
              <a:t>        </a:t>
            </a:r>
            <a:r>
              <a:rPr lang="en-US" sz="1800" dirty="0" err="1" smtClean="0"/>
              <a:t>self._add</a:t>
            </a:r>
            <a:r>
              <a:rPr lang="en-US" sz="1800" dirty="0" smtClean="0"/>
              <a:t>()</a:t>
            </a:r>
          </a:p>
          <a:p>
            <a:pPr marL="0" indent="0">
              <a:buNone/>
            </a:pPr>
            <a:r>
              <a:rPr lang="en-US" sz="1800" dirty="0" smtClean="0"/>
              <a:t>        </a:t>
            </a:r>
            <a:r>
              <a:rPr lang="en-US" sz="1800" dirty="0" err="1" smtClean="0"/>
              <a:t>self.createorder</a:t>
            </a:r>
            <a:r>
              <a:rPr lang="en-US" sz="1800" dirty="0" smtClean="0"/>
              <a:t> = </a:t>
            </a:r>
            <a:r>
              <a:rPr lang="en-US" sz="1800" dirty="0" err="1" smtClean="0"/>
              <a:t>myclass.ictotal</a:t>
            </a:r>
            <a:endParaRPr lang="en-US" sz="1800" dirty="0" smtClean="0"/>
          </a:p>
          <a:p>
            <a:pPr marL="0" indent="0">
              <a:buNone/>
            </a:pPr>
            <a:r>
              <a:rPr lang="en-US" sz="1800" dirty="0" smtClean="0"/>
              <a:t>        self._</a:t>
            </a:r>
            <a:r>
              <a:rPr lang="en-US" sz="1800" dirty="0" err="1" smtClean="0"/>
              <a:t>privatevar</a:t>
            </a:r>
            <a:r>
              <a:rPr lang="en-US" sz="1800" dirty="0" smtClean="0"/>
              <a:t> = 'private'</a:t>
            </a:r>
          </a:p>
          <a:p>
            <a:pPr marL="0" indent="0">
              <a:buNone/>
            </a:pPr>
            <a:r>
              <a:rPr lang="en-US" sz="1800" dirty="0" smtClean="0"/>
              <a:t>        self.__</a:t>
            </a:r>
            <a:r>
              <a:rPr lang="en-US" sz="1800" dirty="0" err="1" smtClean="0"/>
              <a:t>hiddenvar</a:t>
            </a:r>
            <a:r>
              <a:rPr lang="en-US" sz="1800" dirty="0" smtClean="0"/>
              <a:t> = 'hidden'</a:t>
            </a:r>
          </a:p>
          <a:p>
            <a:pPr marL="0" indent="0">
              <a:buNone/>
            </a:pPr>
            <a:endParaRPr lang="en-US" sz="1800" dirty="0" smtClean="0"/>
          </a:p>
          <a:p>
            <a:pPr marL="0" indent="0">
              <a:buNone/>
            </a:pPr>
            <a:r>
              <a:rPr lang="en-US" sz="1800" dirty="0" smtClean="0"/>
              <a:t>    </a:t>
            </a:r>
            <a:r>
              <a:rPr lang="en-US" sz="1800" dirty="0" err="1" smtClean="0"/>
              <a:t>def</a:t>
            </a:r>
            <a:r>
              <a:rPr lang="en-US" sz="1800" dirty="0" smtClean="0"/>
              <a:t> _add(self):</a:t>
            </a:r>
          </a:p>
          <a:p>
            <a:pPr marL="0" indent="0">
              <a:buNone/>
            </a:pPr>
            <a:r>
              <a:rPr lang="en-US" sz="1800" dirty="0" smtClean="0"/>
              <a:t>        """ add 1 to total count """</a:t>
            </a:r>
          </a:p>
          <a:p>
            <a:pPr marL="0" indent="0">
              <a:buNone/>
            </a:pPr>
            <a:r>
              <a:rPr lang="en-US" sz="1800" dirty="0" smtClean="0"/>
              <a:t>        </a:t>
            </a:r>
            <a:r>
              <a:rPr lang="en-US" sz="1800" dirty="0" err="1" smtClean="0"/>
              <a:t>myclass.icount</a:t>
            </a:r>
            <a:r>
              <a:rPr lang="en-US" sz="1800" dirty="0" smtClean="0"/>
              <a:t> += 1</a:t>
            </a:r>
          </a:p>
          <a:p>
            <a:pPr marL="0" indent="0">
              <a:buNone/>
            </a:pPr>
            <a:r>
              <a:rPr lang="en-US" sz="1800" dirty="0" smtClean="0"/>
              <a:t>        </a:t>
            </a:r>
            <a:r>
              <a:rPr lang="en-US" sz="1800" dirty="0" err="1" smtClean="0"/>
              <a:t>myclass.ictotal</a:t>
            </a:r>
            <a:r>
              <a:rPr lang="en-US" sz="1800" dirty="0" smtClean="0"/>
              <a:t> += 1</a:t>
            </a:r>
          </a:p>
          <a:p>
            <a:pPr marL="0" indent="0">
              <a:buNone/>
            </a:pPr>
            <a:endParaRPr lang="en-US" sz="1800" dirty="0" smtClean="0"/>
          </a:p>
          <a:p>
            <a:pPr marL="0" indent="0">
              <a:buNone/>
            </a:pPr>
            <a:r>
              <a:rPr lang="en-US" sz="1800" dirty="0" smtClean="0"/>
              <a:t>    </a:t>
            </a:r>
            <a:endParaRPr lang="en-US" sz="1800" dirty="0"/>
          </a:p>
        </p:txBody>
      </p:sp>
      <p:sp>
        <p:nvSpPr>
          <p:cNvPr id="4" name="Right Brace 3"/>
          <p:cNvSpPr/>
          <p:nvPr/>
        </p:nvSpPr>
        <p:spPr bwMode="auto">
          <a:xfrm>
            <a:off x="2362200" y="1219200"/>
            <a:ext cx="152400" cy="381000"/>
          </a:xfrm>
          <a:prstGeom prst="righ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6" name="TextBox 5"/>
          <p:cNvSpPr txBox="1"/>
          <p:nvPr/>
        </p:nvSpPr>
        <p:spPr>
          <a:xfrm>
            <a:off x="4114800" y="962367"/>
            <a:ext cx="2438400" cy="646331"/>
          </a:xfrm>
          <a:prstGeom prst="rect">
            <a:avLst/>
          </a:prstGeom>
          <a:noFill/>
        </p:spPr>
        <p:txBody>
          <a:bodyPr wrap="square" rtlCol="0">
            <a:spAutoFit/>
          </a:bodyPr>
          <a:lstStyle/>
          <a:p>
            <a:r>
              <a:rPr lang="en-US" dirty="0" smtClean="0">
                <a:solidFill>
                  <a:srgbClr val="C00000"/>
                </a:solidFill>
              </a:rPr>
              <a:t>Shared with all instances of the class</a:t>
            </a:r>
            <a:endParaRPr lang="en-US" dirty="0">
              <a:solidFill>
                <a:srgbClr val="C00000"/>
              </a:solidFill>
            </a:endParaRPr>
          </a:p>
        </p:txBody>
      </p:sp>
      <p:cxnSp>
        <p:nvCxnSpPr>
          <p:cNvPr id="8" name="Straight Arrow Connector 7"/>
          <p:cNvCxnSpPr/>
          <p:nvPr/>
        </p:nvCxnSpPr>
        <p:spPr bwMode="auto">
          <a:xfrm flipH="1">
            <a:off x="2667000" y="1285533"/>
            <a:ext cx="1447800" cy="124167"/>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Right Brace 9"/>
          <p:cNvSpPr/>
          <p:nvPr/>
        </p:nvSpPr>
        <p:spPr bwMode="auto">
          <a:xfrm>
            <a:off x="4876800" y="3733800"/>
            <a:ext cx="228600" cy="914400"/>
          </a:xfrm>
          <a:prstGeom prst="righ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ahoma" charset="0"/>
            </a:endParaRPr>
          </a:p>
        </p:txBody>
      </p:sp>
      <p:sp>
        <p:nvSpPr>
          <p:cNvPr id="11" name="TextBox 10"/>
          <p:cNvSpPr txBox="1"/>
          <p:nvPr/>
        </p:nvSpPr>
        <p:spPr>
          <a:xfrm>
            <a:off x="6526481" y="3666530"/>
            <a:ext cx="1752600" cy="923330"/>
          </a:xfrm>
          <a:prstGeom prst="rect">
            <a:avLst/>
          </a:prstGeom>
          <a:noFill/>
        </p:spPr>
        <p:txBody>
          <a:bodyPr wrap="square" rtlCol="0">
            <a:spAutoFit/>
          </a:bodyPr>
          <a:lstStyle/>
          <a:p>
            <a:r>
              <a:rPr lang="en-US" dirty="0" smtClean="0">
                <a:solidFill>
                  <a:srgbClr val="C00000"/>
                </a:solidFill>
              </a:rPr>
              <a:t>Unique to each instance of the class</a:t>
            </a:r>
            <a:endParaRPr lang="en-US" dirty="0">
              <a:solidFill>
                <a:srgbClr val="C00000"/>
              </a:solidFill>
            </a:endParaRPr>
          </a:p>
        </p:txBody>
      </p:sp>
      <p:cxnSp>
        <p:nvCxnSpPr>
          <p:cNvPr id="15" name="Straight Arrow Connector 14"/>
          <p:cNvCxnSpPr>
            <a:stCxn id="11" idx="1"/>
          </p:cNvCxnSpPr>
          <p:nvPr/>
        </p:nvCxnSpPr>
        <p:spPr bwMode="auto">
          <a:xfrm flipH="1">
            <a:off x="5181600" y="4128195"/>
            <a:ext cx="1344881" cy="6280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20256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95400" y="533400"/>
            <a:ext cx="7793037" cy="1143000"/>
          </a:xfrm>
        </p:spPr>
        <p:txBody>
          <a:bodyPr/>
          <a:lstStyle/>
          <a:p>
            <a:pPr eaLnBrk="1" hangingPunct="1"/>
            <a:r>
              <a:rPr lang="en-US" dirty="0" smtClean="0"/>
              <a:t>Contents</a:t>
            </a:r>
          </a:p>
        </p:txBody>
      </p:sp>
      <p:sp>
        <p:nvSpPr>
          <p:cNvPr id="4099" name="Rectangle 3"/>
          <p:cNvSpPr>
            <a:spLocks noGrp="1" noChangeArrowheads="1"/>
          </p:cNvSpPr>
          <p:nvPr>
            <p:ph type="body" idx="1"/>
          </p:nvPr>
        </p:nvSpPr>
        <p:spPr>
          <a:xfrm>
            <a:off x="1182688" y="2017713"/>
            <a:ext cx="7772400" cy="4497387"/>
          </a:xfrm>
        </p:spPr>
        <p:txBody>
          <a:bodyPr/>
          <a:lstStyle/>
          <a:p>
            <a:pPr eaLnBrk="1" hangingPunct="1">
              <a:lnSpc>
                <a:spcPct val="80000"/>
              </a:lnSpc>
            </a:pPr>
            <a:r>
              <a:rPr lang="en-US" sz="2000" b="1" dirty="0" smtClean="0">
                <a:latin typeface="Times New Roman" pitchFamily="18" charset="0"/>
              </a:rPr>
              <a:t>What is OO Programing ?</a:t>
            </a:r>
          </a:p>
          <a:p>
            <a:pPr lvl="1" eaLnBrk="1" hangingPunct="1">
              <a:lnSpc>
                <a:spcPct val="80000"/>
              </a:lnSpc>
            </a:pPr>
            <a:r>
              <a:rPr lang="en-US" sz="1600" dirty="0" smtClean="0">
                <a:latin typeface="Times New Roman" pitchFamily="18" charset="0"/>
              </a:rPr>
              <a:t>What is an object ?</a:t>
            </a:r>
          </a:p>
          <a:p>
            <a:pPr lvl="1" eaLnBrk="1" hangingPunct="1">
              <a:lnSpc>
                <a:spcPct val="80000"/>
              </a:lnSpc>
            </a:pPr>
            <a:r>
              <a:rPr lang="en-US" sz="1600" dirty="0" smtClean="0"/>
              <a:t>OO programing </a:t>
            </a:r>
            <a:endParaRPr lang="en-US" sz="1600" dirty="0" smtClean="0">
              <a:latin typeface="Times New Roman" pitchFamily="18" charset="0"/>
            </a:endParaRPr>
          </a:p>
          <a:p>
            <a:pPr eaLnBrk="1" hangingPunct="1">
              <a:lnSpc>
                <a:spcPct val="80000"/>
              </a:lnSpc>
            </a:pPr>
            <a:endParaRPr lang="en-US" sz="2000" b="1" dirty="0" smtClean="0">
              <a:latin typeface="Times New Roman" pitchFamily="18" charset="0"/>
              <a:cs typeface="Times New Roman" pitchFamily="18" charset="0"/>
            </a:endParaRPr>
          </a:p>
          <a:p>
            <a:pPr eaLnBrk="1" hangingPunct="1">
              <a:lnSpc>
                <a:spcPct val="80000"/>
              </a:lnSpc>
            </a:pPr>
            <a:r>
              <a:rPr lang="en-US" sz="2000" b="1" dirty="0" smtClean="0">
                <a:latin typeface="Times New Roman" pitchFamily="18" charset="0"/>
                <a:cs typeface="Times New Roman" pitchFamily="18" charset="0"/>
              </a:rPr>
              <a:t>Python </a:t>
            </a:r>
            <a:r>
              <a:rPr lang="en-US" sz="2000" b="1" dirty="0">
                <a:latin typeface="Times New Roman" pitchFamily="18" charset="0"/>
                <a:cs typeface="Times New Roman" pitchFamily="18" charset="0"/>
              </a:rPr>
              <a:t>is </a:t>
            </a:r>
            <a:r>
              <a:rPr lang="en-US" sz="2000" b="1" dirty="0" smtClean="0">
                <a:latin typeface="Times New Roman" pitchFamily="18" charset="0"/>
                <a:cs typeface="Times New Roman" pitchFamily="18" charset="0"/>
              </a:rPr>
              <a:t>OO !</a:t>
            </a:r>
          </a:p>
          <a:p>
            <a:pPr lvl="1" eaLnBrk="1" hangingPunct="1">
              <a:lnSpc>
                <a:spcPct val="80000"/>
              </a:lnSpc>
            </a:pPr>
            <a:r>
              <a:rPr lang="en-US" sz="1600" b="1" dirty="0" smtClean="0">
                <a:latin typeface="Times New Roman" pitchFamily="18" charset="0"/>
                <a:cs typeface="Times New Roman" pitchFamily="18" charset="0"/>
              </a:rPr>
              <a:t>Demonstrate using </a:t>
            </a:r>
            <a:r>
              <a:rPr lang="en-US" sz="1600" b="1" dirty="0" err="1" smtClean="0">
                <a:latin typeface="Times New Roman" pitchFamily="18" charset="0"/>
                <a:cs typeface="Times New Roman" pitchFamily="18" charset="0"/>
              </a:rPr>
              <a:t>str</a:t>
            </a:r>
            <a:r>
              <a:rPr lang="en-US" sz="1600" b="1" dirty="0" smtClean="0">
                <a:latin typeface="Times New Roman" pitchFamily="18" charset="0"/>
                <a:cs typeface="Times New Roman" pitchFamily="18" charset="0"/>
              </a:rPr>
              <a:t>()</a:t>
            </a:r>
          </a:p>
          <a:p>
            <a:pPr marL="457200" lvl="1" indent="0" eaLnBrk="1" hangingPunct="1">
              <a:lnSpc>
                <a:spcPct val="80000"/>
              </a:lnSpc>
              <a:buNone/>
            </a:pPr>
            <a:endParaRPr lang="en-US" sz="1600" b="1" dirty="0">
              <a:latin typeface="Times New Roman" pitchFamily="18" charset="0"/>
              <a:cs typeface="Times New Roman" pitchFamily="18" charset="0"/>
            </a:endParaRPr>
          </a:p>
          <a:p>
            <a:pPr eaLnBrk="1" hangingPunct="1">
              <a:lnSpc>
                <a:spcPct val="80000"/>
              </a:lnSpc>
            </a:pPr>
            <a:r>
              <a:rPr lang="en-US" sz="2000" b="1" dirty="0" smtClean="0">
                <a:latin typeface="Times New Roman" pitchFamily="18" charset="0"/>
              </a:rPr>
              <a:t>Our First Object</a:t>
            </a:r>
          </a:p>
          <a:p>
            <a:pPr lvl="1" eaLnBrk="1" hangingPunct="1">
              <a:lnSpc>
                <a:spcPct val="80000"/>
              </a:lnSpc>
            </a:pPr>
            <a:r>
              <a:rPr lang="en-US" sz="1600" b="1" dirty="0" smtClean="0">
                <a:latin typeface="Times New Roman" pitchFamily="18" charset="0"/>
              </a:rPr>
              <a:t>Demonstrate creating a class </a:t>
            </a:r>
          </a:p>
          <a:p>
            <a:pPr marL="457200" lvl="1" indent="0" eaLnBrk="1" hangingPunct="1">
              <a:lnSpc>
                <a:spcPct val="80000"/>
              </a:lnSpc>
              <a:buNone/>
            </a:pPr>
            <a:endParaRPr lang="en-US" sz="1600" b="1" dirty="0" smtClean="0">
              <a:latin typeface="Times New Roman" pitchFamily="18" charset="0"/>
            </a:endParaRPr>
          </a:p>
          <a:p>
            <a:pPr eaLnBrk="1" hangingPunct="1">
              <a:lnSpc>
                <a:spcPct val="80000"/>
              </a:lnSpc>
            </a:pPr>
            <a:r>
              <a:rPr lang="en-US" sz="2000" b="1" dirty="0" smtClean="0">
                <a:latin typeface="Times New Roman" pitchFamily="18" charset="0"/>
              </a:rPr>
              <a:t>A Full Grown Class</a:t>
            </a:r>
          </a:p>
          <a:p>
            <a:pPr lvl="1" eaLnBrk="1" hangingPunct="1">
              <a:lnSpc>
                <a:spcPct val="80000"/>
              </a:lnSpc>
            </a:pPr>
            <a:r>
              <a:rPr lang="en-US" sz="1600" b="1" dirty="0" smtClean="0">
                <a:latin typeface="Times New Roman" pitchFamily="18" charset="0"/>
              </a:rPr>
              <a:t>__</a:t>
            </a:r>
            <a:r>
              <a:rPr lang="en-US" sz="1600" b="1" dirty="0" err="1" smtClean="0">
                <a:latin typeface="Times New Roman" pitchFamily="18" charset="0"/>
              </a:rPr>
              <a:t>init</a:t>
            </a:r>
            <a:r>
              <a:rPr lang="en-US" sz="1600" b="1" dirty="0" smtClean="0">
                <a:latin typeface="Times New Roman" pitchFamily="18" charset="0"/>
              </a:rPr>
              <a:t>__()</a:t>
            </a:r>
          </a:p>
          <a:p>
            <a:pPr lvl="1" eaLnBrk="1" hangingPunct="1">
              <a:lnSpc>
                <a:spcPct val="80000"/>
              </a:lnSpc>
            </a:pPr>
            <a:r>
              <a:rPr lang="en-US" sz="1600" b="1" dirty="0" smtClean="0">
                <a:latin typeface="Times New Roman" pitchFamily="18" charset="0"/>
              </a:rPr>
              <a:t>__del__()</a:t>
            </a:r>
          </a:p>
          <a:p>
            <a:pPr lvl="1" eaLnBrk="1" hangingPunct="1">
              <a:lnSpc>
                <a:spcPct val="80000"/>
              </a:lnSpc>
            </a:pPr>
            <a:r>
              <a:rPr lang="en-US" sz="1600" b="1" dirty="0" smtClean="0">
                <a:latin typeface="Times New Roman" pitchFamily="18" charset="0"/>
              </a:rPr>
              <a:t>Inheritance</a:t>
            </a:r>
          </a:p>
          <a:p>
            <a:pPr lvl="1" eaLnBrk="1" hangingPunct="1">
              <a:lnSpc>
                <a:spcPct val="80000"/>
              </a:lnSpc>
            </a:pPr>
            <a:endParaRPr lang="en-US" sz="1600" b="1" dirty="0" smtClean="0">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848600" cy="6324600"/>
          </a:xfrm>
        </p:spPr>
        <p:txBody>
          <a:bodyPr/>
          <a:lstStyle/>
          <a:p>
            <a:pPr marL="0" indent="0">
              <a:buNone/>
            </a:pPr>
            <a:r>
              <a:rPr lang="en-US" sz="1800" dirty="0" err="1" smtClean="0"/>
              <a:t>def</a:t>
            </a:r>
            <a:r>
              <a:rPr lang="en-US" sz="1800" dirty="0" smtClean="0"/>
              <a:t> hi(self):</a:t>
            </a:r>
          </a:p>
          <a:p>
            <a:pPr marL="0" indent="0">
              <a:buNone/>
            </a:pPr>
            <a:r>
              <a:rPr lang="en-US" sz="1800" dirty="0" smtClean="0"/>
              <a:t>        print "Hello World my create order is %d of %d " % (</a:t>
            </a:r>
            <a:r>
              <a:rPr lang="en-US" sz="1800" dirty="0" err="1" smtClean="0"/>
              <a:t>self.createorder</a:t>
            </a:r>
            <a:r>
              <a:rPr lang="en-US" sz="1800" dirty="0" smtClean="0"/>
              <a:t>, </a:t>
            </a:r>
            <a:r>
              <a:rPr lang="en-US" sz="1800" dirty="0" err="1" smtClean="0"/>
              <a:t>myclass.ictotal</a:t>
            </a:r>
            <a:r>
              <a:rPr lang="en-US" sz="1800" dirty="0" smtClean="0"/>
              <a:t>)</a:t>
            </a:r>
          </a:p>
          <a:p>
            <a:pPr marL="0" indent="0">
              <a:buNone/>
            </a:pPr>
            <a:endParaRPr lang="en-US" sz="1800" dirty="0" smtClean="0"/>
          </a:p>
          <a:p>
            <a:pPr marL="0" indent="0">
              <a:buNone/>
            </a:pPr>
            <a:r>
              <a:rPr lang="en-US" sz="1800" dirty="0" smtClean="0"/>
              <a:t>    </a:t>
            </a:r>
            <a:r>
              <a:rPr lang="en-US" sz="1800" dirty="0" err="1" smtClean="0"/>
              <a:t>def</a:t>
            </a:r>
            <a:r>
              <a:rPr lang="en-US" sz="1800" dirty="0" smtClean="0"/>
              <a:t> </a:t>
            </a:r>
            <a:r>
              <a:rPr lang="en-US" sz="1800" dirty="0" err="1" smtClean="0"/>
              <a:t>howmany</a:t>
            </a:r>
            <a:r>
              <a:rPr lang="en-US" sz="1800" dirty="0" smtClean="0"/>
              <a:t>(self):</a:t>
            </a:r>
          </a:p>
          <a:p>
            <a:pPr marL="0" indent="0">
              <a:buNone/>
            </a:pPr>
            <a:r>
              <a:rPr lang="en-US" sz="1800" dirty="0" smtClean="0"/>
              <a:t>        print </a:t>
            </a:r>
            <a:r>
              <a:rPr lang="en-US" sz="1800" dirty="0" err="1" smtClean="0"/>
              <a:t>myclass.icount</a:t>
            </a:r>
            <a:endParaRPr lang="en-US" sz="1800" dirty="0" smtClean="0"/>
          </a:p>
          <a:p>
            <a:pPr marL="0" indent="0">
              <a:buNone/>
            </a:pPr>
            <a:endParaRPr lang="en-US" sz="1800" dirty="0" smtClean="0"/>
          </a:p>
          <a:p>
            <a:pPr marL="0" indent="0">
              <a:buNone/>
            </a:pPr>
            <a:r>
              <a:rPr lang="en-US" sz="1800" dirty="0" smtClean="0"/>
              <a:t>    </a:t>
            </a:r>
            <a:r>
              <a:rPr lang="en-US" sz="1800" dirty="0" err="1" smtClean="0"/>
              <a:t>def</a:t>
            </a:r>
            <a:r>
              <a:rPr lang="en-US" sz="1800" dirty="0" smtClean="0"/>
              <a:t> when(self):</a:t>
            </a:r>
          </a:p>
          <a:p>
            <a:pPr marL="0" indent="0">
              <a:buNone/>
            </a:pPr>
            <a:r>
              <a:rPr lang="en-US" sz="1800" dirty="0" smtClean="0"/>
              <a:t>        print </a:t>
            </a:r>
            <a:r>
              <a:rPr lang="en-US" sz="1800" dirty="0" err="1" smtClean="0"/>
              <a:t>self.createorder</a:t>
            </a:r>
            <a:endParaRPr lang="en-US" sz="1800" dirty="0" smtClean="0"/>
          </a:p>
          <a:p>
            <a:pPr marL="0" indent="0">
              <a:buNone/>
            </a:pPr>
            <a:endParaRPr lang="en-US" sz="1800" dirty="0" smtClean="0"/>
          </a:p>
          <a:p>
            <a:pPr marL="0" indent="0">
              <a:buNone/>
            </a:pPr>
            <a:r>
              <a:rPr lang="en-US" sz="1800" dirty="0" smtClean="0"/>
              <a:t>    </a:t>
            </a:r>
            <a:r>
              <a:rPr lang="en-US" sz="1800" dirty="0" err="1" smtClean="0"/>
              <a:t>def</a:t>
            </a:r>
            <a:r>
              <a:rPr lang="en-US" sz="1800" dirty="0" smtClean="0"/>
              <a:t> who(self):</a:t>
            </a:r>
          </a:p>
          <a:p>
            <a:pPr marL="0" indent="0">
              <a:buNone/>
            </a:pPr>
            <a:r>
              <a:rPr lang="en-US" sz="1800" dirty="0" smtClean="0"/>
              <a:t>        print "</a:t>
            </a:r>
            <a:r>
              <a:rPr lang="en-US" sz="1800" dirty="0" err="1" smtClean="0"/>
              <a:t>myname</a:t>
            </a:r>
            <a:r>
              <a:rPr lang="en-US" sz="1800" dirty="0" smtClean="0"/>
              <a:t> is %s " % self.name</a:t>
            </a:r>
          </a:p>
          <a:p>
            <a:pPr marL="0" indent="0">
              <a:buNone/>
            </a:pPr>
            <a:endParaRPr lang="en-US" sz="1800" dirty="0" smtClean="0"/>
          </a:p>
          <a:p>
            <a:pPr marL="0" indent="0">
              <a:buNone/>
            </a:pPr>
            <a:r>
              <a:rPr lang="en-US" sz="1800" dirty="0" smtClean="0"/>
              <a:t>    </a:t>
            </a:r>
            <a:r>
              <a:rPr lang="en-US" sz="1800" dirty="0" err="1" smtClean="0"/>
              <a:t>def</a:t>
            </a:r>
            <a:r>
              <a:rPr lang="en-US" sz="1800" dirty="0" smtClean="0"/>
              <a:t> rename(self, </a:t>
            </a:r>
            <a:r>
              <a:rPr lang="en-US" sz="1800" dirty="0" err="1" smtClean="0"/>
              <a:t>newname</a:t>
            </a:r>
            <a:r>
              <a:rPr lang="en-US" sz="1800" dirty="0" smtClean="0"/>
              <a:t>):</a:t>
            </a:r>
          </a:p>
          <a:p>
            <a:pPr marL="0" indent="0">
              <a:buNone/>
            </a:pPr>
            <a:r>
              <a:rPr lang="en-US" sz="1800" dirty="0" smtClean="0"/>
              <a:t>        self.name = </a:t>
            </a:r>
            <a:r>
              <a:rPr lang="en-US" sz="1800" dirty="0" err="1" smtClean="0"/>
              <a:t>newname</a:t>
            </a:r>
            <a:endParaRPr lang="en-US" sz="1800" dirty="0" smtClean="0"/>
          </a:p>
          <a:p>
            <a:pPr marL="0" indent="0">
              <a:buNone/>
            </a:pPr>
            <a:r>
              <a:rPr lang="en-US" sz="1800" dirty="0" smtClean="0"/>
              <a:t>        </a:t>
            </a:r>
          </a:p>
          <a:p>
            <a:pPr marL="0" indent="0">
              <a:buNone/>
            </a:pPr>
            <a:r>
              <a:rPr lang="en-US" sz="1800" dirty="0" smtClean="0"/>
              <a:t>    </a:t>
            </a:r>
            <a:r>
              <a:rPr lang="en-US" sz="1800" dirty="0" err="1" smtClean="0"/>
              <a:t>def</a:t>
            </a:r>
            <a:r>
              <a:rPr lang="en-US" sz="1800" dirty="0" smtClean="0"/>
              <a:t> __del__(self):</a:t>
            </a:r>
          </a:p>
          <a:p>
            <a:pPr marL="0" indent="0">
              <a:buNone/>
            </a:pPr>
            <a:r>
              <a:rPr lang="en-US" sz="1800" dirty="0" smtClean="0"/>
              <a:t>        print "deleting instance of </a:t>
            </a:r>
            <a:r>
              <a:rPr lang="en-US" sz="1800" dirty="0" err="1" smtClean="0"/>
              <a:t>myclass</a:t>
            </a:r>
            <a:r>
              <a:rPr lang="en-US" sz="1800" dirty="0" smtClean="0"/>
              <a:t>"</a:t>
            </a:r>
          </a:p>
          <a:p>
            <a:pPr marL="0" indent="0">
              <a:buNone/>
            </a:pPr>
            <a:r>
              <a:rPr lang="en-US" sz="1800" dirty="0" smtClean="0"/>
              <a:t>        </a:t>
            </a:r>
            <a:r>
              <a:rPr lang="en-US" sz="1800" dirty="0" err="1" smtClean="0"/>
              <a:t>myclass.icount</a:t>
            </a:r>
            <a:r>
              <a:rPr lang="en-US" sz="1800" dirty="0" smtClean="0"/>
              <a:t> -= 1</a:t>
            </a:r>
            <a:br>
              <a:rPr lang="en-US" sz="1800" dirty="0" smtClean="0"/>
            </a:br>
            <a:endParaRPr lang="en-US" sz="1800" dirty="0" smtClean="0"/>
          </a:p>
          <a:p>
            <a:endParaRPr lang="en-US" dirty="0"/>
          </a:p>
        </p:txBody>
      </p:sp>
    </p:spTree>
    <p:extLst>
      <p:ext uri="{BB962C8B-B14F-4D97-AF65-F5344CB8AC3E}">
        <p14:creationId xmlns:p14="http://schemas.microsoft.com/office/powerpoint/2010/main" val="1193100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7772400" cy="5562600"/>
          </a:xfrm>
        </p:spPr>
        <p:txBody>
          <a:bodyPr/>
          <a:lstStyle/>
          <a:p>
            <a:pPr marL="0" indent="0">
              <a:buNone/>
            </a:pPr>
            <a:r>
              <a:rPr lang="en-US" sz="2000" dirty="0" smtClean="0"/>
              <a:t>if __name__ == '__main__':</a:t>
            </a:r>
          </a:p>
          <a:p>
            <a:pPr marL="0" indent="0">
              <a:buNone/>
            </a:pPr>
            <a:endParaRPr lang="en-US" sz="2000" dirty="0" smtClean="0"/>
          </a:p>
          <a:p>
            <a:pPr marL="0" indent="0">
              <a:buNone/>
            </a:pPr>
            <a:r>
              <a:rPr lang="en-US" sz="2000" dirty="0" smtClean="0"/>
              <a:t>    mc = </a:t>
            </a:r>
            <a:r>
              <a:rPr lang="en-US" sz="2000" dirty="0" err="1" smtClean="0"/>
              <a:t>myclass</a:t>
            </a:r>
            <a:r>
              <a:rPr lang="en-US" sz="2000" dirty="0" smtClean="0"/>
              <a:t>('Bob')</a:t>
            </a:r>
          </a:p>
          <a:p>
            <a:pPr marL="0" indent="0">
              <a:buNone/>
            </a:pPr>
            <a:r>
              <a:rPr lang="en-US" sz="2000" dirty="0" smtClean="0"/>
              <a:t>    </a:t>
            </a:r>
            <a:r>
              <a:rPr lang="en-US" sz="2000" dirty="0" err="1" smtClean="0"/>
              <a:t>mc.hi</a:t>
            </a:r>
            <a:r>
              <a:rPr lang="en-US" sz="2000" dirty="0" smtClean="0"/>
              <a:t>()</a:t>
            </a:r>
          </a:p>
          <a:p>
            <a:pPr marL="0" indent="0">
              <a:buNone/>
            </a:pPr>
            <a:r>
              <a:rPr lang="en-US" sz="2000" dirty="0" smtClean="0"/>
              <a:t>    </a:t>
            </a:r>
            <a:r>
              <a:rPr lang="en-US" sz="2000" dirty="0" err="1" smtClean="0"/>
              <a:t>mc.howmany</a:t>
            </a:r>
            <a:r>
              <a:rPr lang="en-US" sz="2000" dirty="0" smtClean="0"/>
              <a:t>()</a:t>
            </a:r>
          </a:p>
          <a:p>
            <a:pPr marL="0" indent="0">
              <a:buNone/>
            </a:pPr>
            <a:r>
              <a:rPr lang="en-US" sz="2000" dirty="0" smtClean="0"/>
              <a:t>    </a:t>
            </a:r>
            <a:r>
              <a:rPr lang="en-US" sz="2000" dirty="0" err="1" smtClean="0"/>
              <a:t>mc.who</a:t>
            </a:r>
            <a:r>
              <a:rPr lang="en-US" sz="2000" dirty="0" smtClean="0"/>
              <a:t>()</a:t>
            </a:r>
          </a:p>
          <a:p>
            <a:pPr marL="0" indent="0">
              <a:buNone/>
            </a:pPr>
            <a:r>
              <a:rPr lang="en-US" sz="2000" dirty="0" smtClean="0"/>
              <a:t>    </a:t>
            </a:r>
          </a:p>
          <a:p>
            <a:pPr marL="0" indent="0">
              <a:buNone/>
            </a:pPr>
            <a:r>
              <a:rPr lang="en-US" sz="2000" dirty="0" smtClean="0"/>
              <a:t>    del(mc)    </a:t>
            </a:r>
          </a:p>
          <a:p>
            <a:pPr marL="0" indent="0">
              <a:buNone/>
            </a:pPr>
            <a:endParaRPr lang="en-US" dirty="0"/>
          </a:p>
        </p:txBody>
      </p:sp>
    </p:spTree>
    <p:extLst>
      <p:ext uri="{BB962C8B-B14F-4D97-AF65-F5344CB8AC3E}">
        <p14:creationId xmlns:p14="http://schemas.microsoft.com/office/powerpoint/2010/main" val="2093129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8600"/>
            <a:ext cx="7772400" cy="6248400"/>
          </a:xfrm>
        </p:spPr>
        <p:txBody>
          <a:bodyPr/>
          <a:lstStyle/>
          <a:p>
            <a:pPr marL="0" indent="0">
              <a:buNone/>
            </a:pPr>
            <a:r>
              <a:rPr lang="en-US" sz="2000" dirty="0" smtClean="0"/>
              <a:t>&gt;&gt;&gt; class </a:t>
            </a:r>
            <a:r>
              <a:rPr lang="en-US" sz="2000" dirty="0" err="1" smtClean="0"/>
              <a:t>myclass</a:t>
            </a:r>
            <a:r>
              <a:rPr lang="en-US" sz="2000" dirty="0" smtClean="0"/>
              <a:t>(object):</a:t>
            </a:r>
          </a:p>
          <a:p>
            <a:pPr marL="0" indent="0">
              <a:buNone/>
            </a:pPr>
            <a:r>
              <a:rPr lang="en-US" sz="2000" dirty="0" smtClean="0"/>
              <a:t>	""" my first class """</a:t>
            </a:r>
          </a:p>
          <a:p>
            <a:pPr marL="0" indent="0">
              <a:buNone/>
            </a:pPr>
            <a:r>
              <a:rPr lang="en-US" sz="2000" dirty="0" smtClean="0"/>
              <a:t>	</a:t>
            </a:r>
            <a:r>
              <a:rPr lang="en-US" sz="2000" dirty="0" err="1" smtClean="0"/>
              <a:t>def</a:t>
            </a:r>
            <a:r>
              <a:rPr lang="en-US" sz="2000" dirty="0" smtClean="0"/>
              <a:t> __</a:t>
            </a:r>
            <a:r>
              <a:rPr lang="en-US" sz="2000" dirty="0" err="1" smtClean="0"/>
              <a:t>init</a:t>
            </a:r>
            <a:r>
              <a:rPr lang="en-US" sz="2000" dirty="0" smtClean="0"/>
              <a:t>__(self, name):</a:t>
            </a:r>
          </a:p>
          <a:p>
            <a:pPr marL="0" indent="0">
              <a:buNone/>
            </a:pPr>
            <a:r>
              <a:rPr lang="en-US" sz="2000" dirty="0" smtClean="0"/>
              <a:t>		self.name = name</a:t>
            </a:r>
          </a:p>
          <a:p>
            <a:pPr marL="0" indent="0">
              <a:buNone/>
            </a:pPr>
            <a:r>
              <a:rPr lang="en-US" sz="2000" dirty="0" smtClean="0"/>
              <a:t>		self.__</a:t>
            </a:r>
            <a:r>
              <a:rPr lang="en-US" sz="2000" dirty="0" err="1" smtClean="0"/>
              <a:t>dontreadme</a:t>
            </a:r>
            <a:r>
              <a:rPr lang="en-US" sz="2000" dirty="0" smtClean="0"/>
              <a:t> = 'bad </a:t>
            </a:r>
            <a:r>
              <a:rPr lang="en-US" sz="2000" dirty="0" err="1" smtClean="0"/>
              <a:t>bad</a:t>
            </a:r>
            <a:r>
              <a:rPr lang="en-US" sz="2000" dirty="0" smtClean="0"/>
              <a:t> programmer'</a:t>
            </a:r>
          </a:p>
          <a:p>
            <a:pPr marL="0" indent="0">
              <a:buNone/>
            </a:pPr>
            <a:r>
              <a:rPr lang="en-US" sz="2000" dirty="0" smtClean="0"/>
              <a:t>		</a:t>
            </a:r>
            <a:r>
              <a:rPr lang="en-US" sz="2000" dirty="0" err="1" smtClean="0"/>
              <a:t>self._private</a:t>
            </a:r>
            <a:r>
              <a:rPr lang="en-US" sz="2000" dirty="0" smtClean="0"/>
              <a:t> = 'Hey </a:t>
            </a:r>
            <a:r>
              <a:rPr lang="en-US" sz="2000" dirty="0" err="1" smtClean="0"/>
              <a:t>dont</a:t>
            </a:r>
            <a:r>
              <a:rPr lang="en-US" sz="2000" dirty="0" smtClean="0"/>
              <a:t> look here'</a:t>
            </a:r>
          </a:p>
          <a:p>
            <a:pPr marL="0" indent="0">
              <a:buNone/>
            </a:pPr>
            <a:r>
              <a:rPr lang="en-US" sz="2000" dirty="0" smtClean="0"/>
              <a:t>	</a:t>
            </a:r>
            <a:r>
              <a:rPr lang="en-US" sz="2000" dirty="0" err="1" smtClean="0"/>
              <a:t>def</a:t>
            </a:r>
            <a:r>
              <a:rPr lang="en-US" sz="2000" dirty="0" smtClean="0"/>
              <a:t> hi(self):</a:t>
            </a:r>
          </a:p>
          <a:p>
            <a:pPr marL="0" indent="0">
              <a:buNone/>
            </a:pPr>
            <a:r>
              <a:rPr lang="en-US" sz="2000" dirty="0" smtClean="0"/>
              <a:t>		print "Hello my name is %s " % self.name</a:t>
            </a:r>
          </a:p>
          <a:p>
            <a:pPr marL="0" indent="0">
              <a:buNone/>
            </a:pPr>
            <a:r>
              <a:rPr lang="en-US" sz="2000" dirty="0" smtClean="0"/>
              <a:t>	</a:t>
            </a:r>
            <a:r>
              <a:rPr lang="en-US" sz="2000" dirty="0" err="1" smtClean="0"/>
              <a:t>def</a:t>
            </a:r>
            <a:r>
              <a:rPr lang="en-US" sz="2000" dirty="0" smtClean="0"/>
              <a:t> __del__(self):</a:t>
            </a:r>
          </a:p>
          <a:p>
            <a:pPr marL="0" indent="0">
              <a:buNone/>
            </a:pPr>
            <a:r>
              <a:rPr lang="en-US" sz="2000" dirty="0" smtClean="0"/>
              <a:t>		print "See </a:t>
            </a:r>
            <a:r>
              <a:rPr lang="en-US" sz="2000" dirty="0" err="1" smtClean="0"/>
              <a:t>Ya</a:t>
            </a:r>
            <a:r>
              <a:rPr lang="en-US" sz="2000" dirty="0" smtClean="0"/>
              <a:t> Latter "</a:t>
            </a:r>
          </a:p>
          <a:p>
            <a:pPr marL="0" indent="0">
              <a:buNone/>
            </a:pPr>
            <a:r>
              <a:rPr lang="en-US" sz="2000" dirty="0" smtClean="0"/>
              <a:t>&gt;&gt;&gt; mc = </a:t>
            </a:r>
            <a:r>
              <a:rPr lang="en-US" sz="2000" dirty="0" err="1" smtClean="0"/>
              <a:t>myclass</a:t>
            </a:r>
            <a:r>
              <a:rPr lang="en-US" sz="2000" dirty="0" smtClean="0"/>
              <a:t>('Bob')</a:t>
            </a:r>
          </a:p>
          <a:p>
            <a:pPr marL="0" indent="0">
              <a:buNone/>
            </a:pPr>
            <a:r>
              <a:rPr lang="en-US" sz="2000" dirty="0" smtClean="0"/>
              <a:t>See </a:t>
            </a:r>
            <a:r>
              <a:rPr lang="en-US" sz="2000" dirty="0" err="1" smtClean="0"/>
              <a:t>Ya</a:t>
            </a:r>
            <a:r>
              <a:rPr lang="en-US" sz="2000" dirty="0" smtClean="0"/>
              <a:t> Latter </a:t>
            </a:r>
          </a:p>
          <a:p>
            <a:pPr marL="0" indent="0">
              <a:buNone/>
            </a:pPr>
            <a:r>
              <a:rPr lang="en-US" sz="2000" dirty="0" smtClean="0"/>
              <a:t>&gt;&gt;&gt; </a:t>
            </a:r>
            <a:r>
              <a:rPr lang="en-US" sz="2000" dirty="0" err="1" smtClean="0"/>
              <a:t>mc._private</a:t>
            </a:r>
            <a:endParaRPr lang="en-US" sz="2000" dirty="0" smtClean="0"/>
          </a:p>
          <a:p>
            <a:pPr marL="0" indent="0">
              <a:buNone/>
            </a:pPr>
            <a:r>
              <a:rPr lang="en-US" sz="2000" dirty="0" smtClean="0"/>
              <a:t>'Hey </a:t>
            </a:r>
            <a:r>
              <a:rPr lang="en-US" sz="2000" dirty="0" err="1" smtClean="0"/>
              <a:t>dont</a:t>
            </a:r>
            <a:r>
              <a:rPr lang="en-US" sz="2000" dirty="0" smtClean="0"/>
              <a:t> look here'</a:t>
            </a:r>
          </a:p>
          <a:p>
            <a:pPr marL="0" indent="0">
              <a:buNone/>
            </a:pPr>
            <a:r>
              <a:rPr lang="en-US" sz="2000" dirty="0" smtClean="0"/>
              <a:t>&gt;&gt;&gt; mc._</a:t>
            </a:r>
            <a:r>
              <a:rPr lang="en-US" sz="2000" dirty="0" err="1" smtClean="0"/>
              <a:t>myclass</a:t>
            </a:r>
            <a:r>
              <a:rPr lang="en-US" sz="2000" dirty="0" smtClean="0"/>
              <a:t>__</a:t>
            </a:r>
            <a:r>
              <a:rPr lang="en-US" sz="2000" dirty="0" err="1" smtClean="0"/>
              <a:t>dontreadme</a:t>
            </a:r>
            <a:endParaRPr lang="en-US" sz="2000" dirty="0" smtClean="0"/>
          </a:p>
          <a:p>
            <a:pPr marL="0" indent="0">
              <a:buNone/>
            </a:pPr>
            <a:r>
              <a:rPr lang="en-US" sz="2000" dirty="0" smtClean="0"/>
              <a:t>'bad </a:t>
            </a:r>
            <a:r>
              <a:rPr lang="en-US" sz="2000" dirty="0" err="1" smtClean="0"/>
              <a:t>bad</a:t>
            </a:r>
            <a:r>
              <a:rPr lang="en-US" sz="2000" dirty="0" smtClean="0"/>
              <a:t> programmer'</a:t>
            </a:r>
          </a:p>
          <a:p>
            <a:pPr marL="0" indent="0">
              <a:buNone/>
            </a:pPr>
            <a:r>
              <a:rPr lang="en-US" sz="2000" dirty="0" smtClean="0"/>
              <a:t>&gt;&gt;&gt; </a:t>
            </a:r>
            <a:endParaRPr lang="en-US" sz="2000" dirty="0"/>
          </a:p>
        </p:txBody>
      </p:sp>
    </p:spTree>
    <p:extLst>
      <p:ext uri="{BB962C8B-B14F-4D97-AF65-F5344CB8AC3E}">
        <p14:creationId xmlns:p14="http://schemas.microsoft.com/office/powerpoint/2010/main" val="3991806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7772400" cy="5791200"/>
          </a:xfrm>
        </p:spPr>
        <p:txBody>
          <a:bodyPr/>
          <a:lstStyle/>
          <a:p>
            <a:pPr marL="0" indent="0">
              <a:buNone/>
            </a:pPr>
            <a:endParaRPr lang="en-US" sz="1800" dirty="0" smtClean="0"/>
          </a:p>
          <a:p>
            <a:pPr marL="0" indent="0">
              <a:buNone/>
            </a:pPr>
            <a:r>
              <a:rPr lang="en-US" sz="1800" dirty="0" smtClean="0"/>
              <a:t>&gt;&gt;&gt; </a:t>
            </a:r>
            <a:r>
              <a:rPr lang="en-US" sz="1800" dirty="0" err="1" smtClean="0"/>
              <a:t>dir</a:t>
            </a:r>
            <a:r>
              <a:rPr lang="en-US" sz="1800" dirty="0" smtClean="0"/>
              <a:t>(mc)</a:t>
            </a:r>
          </a:p>
          <a:p>
            <a:pPr marL="0" indent="0">
              <a:buNone/>
            </a:pPr>
            <a:r>
              <a:rPr lang="en-US" sz="1800" dirty="0" smtClean="0"/>
              <a:t>['__class__', '__del__', '__</a:t>
            </a:r>
            <a:r>
              <a:rPr lang="en-US" sz="1800" dirty="0" err="1" smtClean="0"/>
              <a:t>delattr</a:t>
            </a:r>
            <a:r>
              <a:rPr lang="en-US" sz="1800" dirty="0" smtClean="0"/>
              <a:t>__', '__</a:t>
            </a:r>
            <a:r>
              <a:rPr lang="en-US" sz="1800" dirty="0" err="1" smtClean="0"/>
              <a:t>dict</a:t>
            </a:r>
            <a:r>
              <a:rPr lang="en-US" sz="1800" dirty="0" smtClean="0"/>
              <a:t>__', '__doc__', '__format__', '__</a:t>
            </a:r>
            <a:r>
              <a:rPr lang="en-US" sz="1800" dirty="0" err="1" smtClean="0"/>
              <a:t>getattribute</a:t>
            </a:r>
            <a:r>
              <a:rPr lang="en-US" sz="1800" dirty="0" smtClean="0"/>
              <a:t>__', '__hash__', '__</a:t>
            </a:r>
            <a:r>
              <a:rPr lang="en-US" sz="1800" dirty="0" err="1" smtClean="0"/>
              <a:t>init</a:t>
            </a:r>
            <a:r>
              <a:rPr lang="en-US" sz="1800" dirty="0" smtClean="0"/>
              <a:t>__', '__module__', '__new__', '__reduce__', '__</a:t>
            </a:r>
            <a:r>
              <a:rPr lang="en-US" sz="1800" dirty="0" err="1" smtClean="0"/>
              <a:t>reduce_ex</a:t>
            </a:r>
            <a:r>
              <a:rPr lang="en-US" sz="1800" dirty="0" smtClean="0"/>
              <a:t>__', '__</a:t>
            </a:r>
            <a:r>
              <a:rPr lang="en-US" sz="1800" dirty="0" err="1" smtClean="0"/>
              <a:t>repr</a:t>
            </a:r>
            <a:r>
              <a:rPr lang="en-US" sz="1800" dirty="0" smtClean="0"/>
              <a:t>__', '__</a:t>
            </a:r>
            <a:r>
              <a:rPr lang="en-US" sz="1800" dirty="0" err="1" smtClean="0"/>
              <a:t>setattr</a:t>
            </a:r>
            <a:r>
              <a:rPr lang="en-US" sz="1800" dirty="0" smtClean="0"/>
              <a:t>__', '__</a:t>
            </a:r>
            <a:r>
              <a:rPr lang="en-US" sz="1800" dirty="0" err="1" smtClean="0"/>
              <a:t>sizeof</a:t>
            </a:r>
            <a:r>
              <a:rPr lang="en-US" sz="1800" dirty="0" smtClean="0"/>
              <a:t>__', '__</a:t>
            </a:r>
            <a:r>
              <a:rPr lang="en-US" sz="1800" dirty="0" err="1" smtClean="0"/>
              <a:t>str</a:t>
            </a:r>
            <a:r>
              <a:rPr lang="en-US" sz="1800" dirty="0" smtClean="0"/>
              <a:t>__', '__</a:t>
            </a:r>
            <a:r>
              <a:rPr lang="en-US" sz="1800" dirty="0" err="1" smtClean="0"/>
              <a:t>subclasshook</a:t>
            </a:r>
            <a:r>
              <a:rPr lang="en-US" sz="1800" dirty="0" smtClean="0"/>
              <a:t>__', '__</a:t>
            </a:r>
            <a:r>
              <a:rPr lang="en-US" sz="1800" dirty="0" err="1" smtClean="0"/>
              <a:t>weakref</a:t>
            </a:r>
            <a:r>
              <a:rPr lang="en-US" sz="1800" dirty="0" smtClean="0"/>
              <a:t>__', '_</a:t>
            </a:r>
            <a:r>
              <a:rPr lang="en-US" sz="1800" dirty="0" err="1" smtClean="0"/>
              <a:t>myclass</a:t>
            </a:r>
            <a:r>
              <a:rPr lang="en-US" sz="1800" dirty="0" smtClean="0"/>
              <a:t>__</a:t>
            </a:r>
            <a:r>
              <a:rPr lang="en-US" sz="1800" dirty="0" err="1" smtClean="0"/>
              <a:t>dontreadme</a:t>
            </a:r>
            <a:r>
              <a:rPr lang="en-US" sz="1800" dirty="0" smtClean="0"/>
              <a:t>', 'hi', 'name']</a:t>
            </a:r>
            <a:endParaRPr lang="en-US" sz="1800" dirty="0"/>
          </a:p>
          <a:p>
            <a:pPr marL="0" indent="0">
              <a:buNone/>
            </a:pPr>
            <a:endParaRPr lang="en-US" sz="1800" dirty="0" smtClean="0"/>
          </a:p>
          <a:p>
            <a:pPr marL="0" indent="0">
              <a:buNone/>
            </a:pPr>
            <a:r>
              <a:rPr lang="en-US" sz="1800" dirty="0" smtClean="0"/>
              <a:t>&gt;&gt;&gt; mc.__</a:t>
            </a:r>
            <a:r>
              <a:rPr lang="en-US" sz="1800" dirty="0" err="1" smtClean="0"/>
              <a:t>dict</a:t>
            </a:r>
            <a:r>
              <a:rPr lang="en-US" sz="1800" dirty="0" smtClean="0"/>
              <a:t>__</a:t>
            </a:r>
          </a:p>
          <a:p>
            <a:pPr marL="0" indent="0">
              <a:buNone/>
            </a:pPr>
            <a:r>
              <a:rPr lang="en-US" sz="1800" dirty="0" smtClean="0"/>
              <a:t>{'_private': 'Hey </a:t>
            </a:r>
            <a:r>
              <a:rPr lang="en-US" sz="1800" dirty="0" err="1" smtClean="0"/>
              <a:t>dont</a:t>
            </a:r>
            <a:r>
              <a:rPr lang="en-US" sz="1800" dirty="0" smtClean="0"/>
              <a:t> look here', 'name': 'Bob', '_</a:t>
            </a:r>
            <a:r>
              <a:rPr lang="en-US" sz="1800" dirty="0" err="1" smtClean="0"/>
              <a:t>myclass</a:t>
            </a:r>
            <a:r>
              <a:rPr lang="en-US" sz="1800" dirty="0" smtClean="0"/>
              <a:t>__</a:t>
            </a:r>
            <a:r>
              <a:rPr lang="en-US" sz="1800" dirty="0" err="1" smtClean="0"/>
              <a:t>dontreadme</a:t>
            </a:r>
            <a:r>
              <a:rPr lang="en-US" sz="1800" dirty="0" smtClean="0"/>
              <a:t>': 'bad </a:t>
            </a:r>
            <a:r>
              <a:rPr lang="en-US" sz="1800" dirty="0" err="1" smtClean="0"/>
              <a:t>bad</a:t>
            </a:r>
            <a:r>
              <a:rPr lang="en-US" sz="1800" dirty="0" smtClean="0"/>
              <a:t> programmer'}</a:t>
            </a:r>
          </a:p>
          <a:p>
            <a:pPr marL="0" indent="0">
              <a:buNone/>
            </a:pPr>
            <a:r>
              <a:rPr lang="en-US" sz="1800" dirty="0" smtClean="0"/>
              <a:t>&gt;&gt;&gt; </a:t>
            </a:r>
            <a:endParaRPr lang="en-US" sz="1800" dirty="0"/>
          </a:p>
        </p:txBody>
      </p:sp>
    </p:spTree>
    <p:extLst>
      <p:ext uri="{BB962C8B-B14F-4D97-AF65-F5344CB8AC3E}">
        <p14:creationId xmlns:p14="http://schemas.microsoft.com/office/powerpoint/2010/main" val="3984296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I’ve Written A class Now What</a:t>
            </a:r>
            <a:endParaRPr lang="en-US" dirty="0"/>
          </a:p>
        </p:txBody>
      </p:sp>
      <p:sp>
        <p:nvSpPr>
          <p:cNvPr id="3" name="Content Placeholder 2"/>
          <p:cNvSpPr>
            <a:spLocks noGrp="1"/>
          </p:cNvSpPr>
          <p:nvPr>
            <p:ph idx="1"/>
          </p:nvPr>
        </p:nvSpPr>
        <p:spPr>
          <a:xfrm>
            <a:off x="1143000" y="2057400"/>
            <a:ext cx="7772400" cy="4114800"/>
          </a:xfrm>
        </p:spPr>
        <p:txBody>
          <a:bodyPr/>
          <a:lstStyle/>
          <a:p>
            <a:r>
              <a:rPr lang="en-US" sz="2400" dirty="0" smtClean="0"/>
              <a:t>Testing your class</a:t>
            </a:r>
          </a:p>
          <a:p>
            <a:pPr lvl="1"/>
            <a:r>
              <a:rPr lang="en-US" sz="2000" dirty="0" smtClean="0"/>
              <a:t>if __name__ == '__main__':</a:t>
            </a:r>
          </a:p>
          <a:p>
            <a:r>
              <a:rPr lang="en-US" sz="2400" dirty="0" smtClean="0"/>
              <a:t>Importing your class</a:t>
            </a:r>
          </a:p>
          <a:p>
            <a:pPr lvl="1"/>
            <a:r>
              <a:rPr lang="en-US" sz="2000" dirty="0" smtClean="0"/>
              <a:t>If your class is located in the current working directory you can simply – import </a:t>
            </a:r>
            <a:r>
              <a:rPr lang="en-US" sz="2000" dirty="0" err="1" smtClean="0"/>
              <a:t>myclass</a:t>
            </a:r>
            <a:endParaRPr lang="en-US" sz="2000" dirty="0" smtClean="0"/>
          </a:p>
          <a:p>
            <a:pPr marL="457200" lvl="1" indent="0">
              <a:buNone/>
            </a:pPr>
            <a:r>
              <a:rPr lang="en-US" sz="1600" dirty="0" smtClean="0"/>
              <a:t>&gt;&gt;&gt; import </a:t>
            </a:r>
            <a:r>
              <a:rPr lang="en-US" sz="1600" dirty="0" err="1" smtClean="0"/>
              <a:t>myclass</a:t>
            </a:r>
            <a:endParaRPr lang="en-US" sz="1600" dirty="0" smtClean="0"/>
          </a:p>
          <a:p>
            <a:pPr marL="457200" lvl="1" indent="0">
              <a:buNone/>
            </a:pPr>
            <a:endParaRPr lang="en-US" sz="1600" dirty="0" smtClean="0"/>
          </a:p>
          <a:p>
            <a:pPr marL="457200" lvl="1" indent="0">
              <a:buNone/>
            </a:pPr>
            <a:r>
              <a:rPr lang="en-US" sz="1600" dirty="0" err="1" smtClean="0"/>
              <a:t>Traceback</a:t>
            </a:r>
            <a:r>
              <a:rPr lang="en-US" sz="1600" dirty="0" smtClean="0"/>
              <a:t> (most recent call last):</a:t>
            </a:r>
          </a:p>
          <a:p>
            <a:pPr marL="457200" lvl="1" indent="0">
              <a:buNone/>
            </a:pPr>
            <a:r>
              <a:rPr lang="en-US" sz="1600" dirty="0" smtClean="0"/>
              <a:t>  File "&lt;pyshell#229&gt;", line 1, in &lt;module&gt;</a:t>
            </a:r>
          </a:p>
          <a:p>
            <a:pPr marL="457200" lvl="1" indent="0">
              <a:buNone/>
            </a:pPr>
            <a:r>
              <a:rPr lang="en-US" sz="1600" dirty="0" smtClean="0"/>
              <a:t>    import </a:t>
            </a:r>
            <a:r>
              <a:rPr lang="en-US" sz="1600" dirty="0" err="1" smtClean="0"/>
              <a:t>myclass</a:t>
            </a:r>
            <a:endParaRPr lang="en-US" sz="1600" dirty="0" smtClean="0"/>
          </a:p>
          <a:p>
            <a:pPr marL="457200" lvl="1" indent="0">
              <a:buNone/>
            </a:pPr>
            <a:r>
              <a:rPr lang="en-US" sz="1600" dirty="0" err="1" smtClean="0"/>
              <a:t>ImportError</a:t>
            </a:r>
            <a:r>
              <a:rPr lang="en-US" sz="1600" dirty="0" smtClean="0"/>
              <a:t>: No module named </a:t>
            </a:r>
            <a:r>
              <a:rPr lang="en-US" sz="1600" dirty="0" err="1" smtClean="0"/>
              <a:t>myclass</a:t>
            </a:r>
            <a:endParaRPr lang="en-US" sz="1600" dirty="0" smtClean="0"/>
          </a:p>
          <a:p>
            <a:pPr marL="457200" lvl="1" indent="0">
              <a:buNone/>
            </a:pPr>
            <a:r>
              <a:rPr lang="en-US" sz="1600" dirty="0" smtClean="0"/>
              <a:t>&gt;&gt;&gt; </a:t>
            </a:r>
          </a:p>
          <a:p>
            <a:pPr marL="457200" lvl="1" indent="0">
              <a:buNone/>
            </a:pPr>
            <a:endParaRPr lang="en-US" sz="2000" dirty="0" smtClean="0"/>
          </a:p>
        </p:txBody>
      </p:sp>
    </p:spTree>
    <p:extLst>
      <p:ext uri="{BB962C8B-B14F-4D97-AF65-F5344CB8AC3E}">
        <p14:creationId xmlns:p14="http://schemas.microsoft.com/office/powerpoint/2010/main" val="1602830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33400"/>
            <a:ext cx="7772400" cy="6019800"/>
          </a:xfrm>
        </p:spPr>
        <p:txBody>
          <a:bodyPr/>
          <a:lstStyle/>
          <a:p>
            <a:pPr lvl="1"/>
            <a:r>
              <a:rPr lang="en-US" sz="2000" dirty="0" smtClean="0"/>
              <a:t>If your class is not in the current working directory you will need to extend your path</a:t>
            </a:r>
            <a:endParaRPr lang="en-US" sz="2000" dirty="0"/>
          </a:p>
          <a:p>
            <a:pPr marL="857250" lvl="2" indent="0">
              <a:buNone/>
            </a:pPr>
            <a:r>
              <a:rPr lang="en-US" sz="1600" dirty="0" smtClean="0"/>
              <a:t>&gt;&gt;&gt; import sys</a:t>
            </a:r>
          </a:p>
          <a:p>
            <a:pPr marL="857250" lvl="2" indent="0">
              <a:buNone/>
            </a:pPr>
            <a:r>
              <a:rPr lang="en-US" sz="1600" dirty="0" smtClean="0"/>
              <a:t>&gt;&gt;&gt; </a:t>
            </a:r>
            <a:r>
              <a:rPr lang="en-US" sz="1600" dirty="0" err="1" smtClean="0"/>
              <a:t>sys.path.append</a:t>
            </a:r>
            <a:r>
              <a:rPr lang="en-US" sz="1600" dirty="0" smtClean="0"/>
              <a:t>('c:/</a:t>
            </a:r>
            <a:r>
              <a:rPr lang="en-US" sz="1600" dirty="0" err="1" smtClean="0"/>
              <a:t>oopy</a:t>
            </a:r>
            <a:r>
              <a:rPr lang="en-US" sz="1600" dirty="0" smtClean="0"/>
              <a:t>')</a:t>
            </a:r>
          </a:p>
          <a:p>
            <a:pPr marL="857250" lvl="2" indent="0">
              <a:buNone/>
            </a:pPr>
            <a:r>
              <a:rPr lang="en-US" sz="1600" dirty="0" smtClean="0"/>
              <a:t>&gt;&gt;&gt; import </a:t>
            </a:r>
            <a:r>
              <a:rPr lang="en-US" sz="1600" dirty="0" err="1" smtClean="0"/>
              <a:t>myclass</a:t>
            </a:r>
            <a:endParaRPr lang="en-US" sz="1600" dirty="0" smtClean="0"/>
          </a:p>
          <a:p>
            <a:r>
              <a:rPr lang="en-US" sz="2400" dirty="0" smtClean="0"/>
              <a:t>Create an Instance of the class</a:t>
            </a:r>
          </a:p>
          <a:p>
            <a:pPr marL="400050" lvl="1" indent="0">
              <a:buNone/>
            </a:pPr>
            <a:r>
              <a:rPr lang="en-US" sz="1600" dirty="0" smtClean="0"/>
              <a:t>&gt;&gt;&gt; mc1 = </a:t>
            </a:r>
            <a:r>
              <a:rPr lang="en-US" sz="1600" dirty="0" err="1" smtClean="0"/>
              <a:t>myclass.myclass</a:t>
            </a:r>
            <a:r>
              <a:rPr lang="en-US" sz="1600" dirty="0" smtClean="0"/>
              <a:t>('Mr. Badger')</a:t>
            </a:r>
          </a:p>
          <a:p>
            <a:pPr marL="400050" lvl="1" indent="0">
              <a:buNone/>
            </a:pPr>
            <a:r>
              <a:rPr lang="en-US" sz="1600" dirty="0" smtClean="0"/>
              <a:t>Creating new instance of </a:t>
            </a:r>
            <a:r>
              <a:rPr lang="en-US" sz="1600" dirty="0" err="1" smtClean="0"/>
              <a:t>myclass</a:t>
            </a:r>
            <a:endParaRPr lang="en-US" sz="1600" dirty="0" smtClean="0"/>
          </a:p>
          <a:p>
            <a:pPr marL="400050" lvl="1" indent="0">
              <a:buNone/>
            </a:pPr>
            <a:r>
              <a:rPr lang="en-US" sz="1600" dirty="0" smtClean="0"/>
              <a:t>&gt;&gt;&gt; mc2 = </a:t>
            </a:r>
            <a:r>
              <a:rPr lang="en-US" sz="1600" dirty="0" err="1" smtClean="0"/>
              <a:t>myclass.myclass</a:t>
            </a:r>
            <a:r>
              <a:rPr lang="en-US" sz="1600" dirty="0" smtClean="0"/>
              <a:t>('The Storekeeper')</a:t>
            </a:r>
          </a:p>
          <a:p>
            <a:pPr marL="400050" lvl="1" indent="0">
              <a:buNone/>
            </a:pPr>
            <a:r>
              <a:rPr lang="en-US" sz="1600" dirty="0" smtClean="0"/>
              <a:t>Creating new instance of </a:t>
            </a:r>
            <a:r>
              <a:rPr lang="en-US" sz="1600" dirty="0" err="1" smtClean="0"/>
              <a:t>myclass</a:t>
            </a:r>
            <a:endParaRPr lang="en-US" sz="1600" dirty="0" smtClean="0"/>
          </a:p>
          <a:p>
            <a:pPr marL="400050" lvl="1" indent="0">
              <a:buNone/>
            </a:pPr>
            <a:r>
              <a:rPr lang="en-US" sz="1600" dirty="0" smtClean="0"/>
              <a:t>&gt;&gt;&gt; mc3 = </a:t>
            </a:r>
            <a:r>
              <a:rPr lang="en-US" sz="1600" dirty="0" err="1" smtClean="0"/>
              <a:t>myclass.myclass</a:t>
            </a:r>
            <a:r>
              <a:rPr lang="en-US" sz="1600" dirty="0" smtClean="0"/>
              <a:t>('</a:t>
            </a:r>
            <a:r>
              <a:rPr lang="en-US" sz="1600" dirty="0" err="1" smtClean="0"/>
              <a:t>Gumbys</a:t>
            </a:r>
            <a:r>
              <a:rPr lang="en-US" sz="1600" dirty="0" smtClean="0"/>
              <a:t>')</a:t>
            </a:r>
          </a:p>
          <a:p>
            <a:pPr marL="400050" lvl="1" indent="0">
              <a:buNone/>
            </a:pPr>
            <a:r>
              <a:rPr lang="en-US" sz="1600" dirty="0" smtClean="0"/>
              <a:t>Creating new instance of </a:t>
            </a:r>
            <a:r>
              <a:rPr lang="en-US" sz="1600" dirty="0" err="1" smtClean="0"/>
              <a:t>myclass</a:t>
            </a:r>
            <a:endParaRPr lang="en-US" sz="1600" dirty="0" smtClean="0"/>
          </a:p>
          <a:p>
            <a:pPr marL="400050" lvl="1" indent="0">
              <a:buNone/>
            </a:pPr>
            <a:r>
              <a:rPr lang="en-US" sz="1600" dirty="0" smtClean="0"/>
              <a:t>&gt;&gt;&gt; mc1</a:t>
            </a:r>
          </a:p>
          <a:p>
            <a:pPr marL="400050" lvl="1" indent="0">
              <a:buNone/>
            </a:pPr>
            <a:r>
              <a:rPr lang="en-US" sz="1600" dirty="0" smtClean="0"/>
              <a:t>&lt;</a:t>
            </a:r>
            <a:r>
              <a:rPr lang="en-US" sz="1600" dirty="0" err="1" smtClean="0"/>
              <a:t>myclass.myclass</a:t>
            </a:r>
            <a:r>
              <a:rPr lang="en-US" sz="1600" dirty="0" smtClean="0"/>
              <a:t> object at 0x0000000002797D30&gt;</a:t>
            </a:r>
          </a:p>
          <a:p>
            <a:pPr marL="400050" lvl="1" indent="0">
              <a:buNone/>
            </a:pPr>
            <a:r>
              <a:rPr lang="en-US" sz="1600" dirty="0" smtClean="0"/>
              <a:t>&gt;&gt;&gt; mc2</a:t>
            </a:r>
          </a:p>
          <a:p>
            <a:pPr marL="400050" lvl="1" indent="0">
              <a:buNone/>
            </a:pPr>
            <a:r>
              <a:rPr lang="en-US" sz="1600" dirty="0" smtClean="0"/>
              <a:t>&lt;</a:t>
            </a:r>
            <a:r>
              <a:rPr lang="en-US" sz="1600" dirty="0" err="1" smtClean="0"/>
              <a:t>myclass.myclass</a:t>
            </a:r>
            <a:r>
              <a:rPr lang="en-US" sz="1600" dirty="0" smtClean="0"/>
              <a:t> object at 0x0000000002797D68&gt;</a:t>
            </a:r>
          </a:p>
          <a:p>
            <a:pPr marL="400050" lvl="1" indent="0">
              <a:buNone/>
            </a:pPr>
            <a:r>
              <a:rPr lang="en-US" sz="1600" dirty="0" smtClean="0"/>
              <a:t>&gt;&gt;&gt; mc3</a:t>
            </a:r>
          </a:p>
          <a:p>
            <a:pPr marL="400050" lvl="1" indent="0">
              <a:buNone/>
            </a:pPr>
            <a:r>
              <a:rPr lang="en-US" sz="1600" dirty="0" smtClean="0"/>
              <a:t>&lt;</a:t>
            </a:r>
            <a:r>
              <a:rPr lang="en-US" sz="1600" dirty="0" err="1" smtClean="0"/>
              <a:t>myclass.myclass</a:t>
            </a:r>
            <a:r>
              <a:rPr lang="en-US" sz="1600" dirty="0" smtClean="0"/>
              <a:t> object at 0x0000000002797DD8&gt;</a:t>
            </a:r>
          </a:p>
          <a:p>
            <a:pPr marL="400050" lvl="1" indent="0">
              <a:buNone/>
            </a:pPr>
            <a:r>
              <a:rPr lang="en-US" sz="1600" dirty="0" smtClean="0"/>
              <a:t>&gt;&gt;&gt; </a:t>
            </a:r>
            <a:endParaRPr lang="en-US" sz="1600" dirty="0"/>
          </a:p>
        </p:txBody>
      </p:sp>
    </p:spTree>
    <p:extLst>
      <p:ext uri="{BB962C8B-B14F-4D97-AF65-F5344CB8AC3E}">
        <p14:creationId xmlns:p14="http://schemas.microsoft.com/office/powerpoint/2010/main" val="31069942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0"/>
            <a:ext cx="7772400" cy="5867400"/>
          </a:xfrm>
        </p:spPr>
        <p:txBody>
          <a:bodyPr/>
          <a:lstStyle/>
          <a:p>
            <a:r>
              <a:rPr lang="en-US" sz="2400" dirty="0" smtClean="0"/>
              <a:t>Make a copy of the object</a:t>
            </a:r>
          </a:p>
          <a:p>
            <a:pPr marL="457200" lvl="1" indent="0">
              <a:buNone/>
            </a:pPr>
            <a:r>
              <a:rPr lang="en-US" sz="2000" dirty="0" smtClean="0"/>
              <a:t>&gt;&gt;&gt; mc4 = mc3</a:t>
            </a:r>
          </a:p>
          <a:p>
            <a:pPr marL="457200" lvl="1" indent="0">
              <a:buNone/>
            </a:pPr>
            <a:r>
              <a:rPr lang="en-US" sz="2000" dirty="0" smtClean="0"/>
              <a:t>&gt;&gt;&gt; mc4.who()</a:t>
            </a:r>
          </a:p>
          <a:p>
            <a:pPr marL="457200" lvl="1" indent="0">
              <a:buNone/>
            </a:pPr>
            <a:r>
              <a:rPr lang="en-US" sz="2000" dirty="0" smtClean="0"/>
              <a:t>My name is </a:t>
            </a:r>
            <a:r>
              <a:rPr lang="en-US" sz="2000" dirty="0" err="1" smtClean="0"/>
              <a:t>Gumbys</a:t>
            </a:r>
            <a:r>
              <a:rPr lang="en-US" sz="2000" dirty="0" smtClean="0"/>
              <a:t> </a:t>
            </a:r>
          </a:p>
          <a:p>
            <a:pPr marL="457200" lvl="1" indent="0">
              <a:buNone/>
            </a:pPr>
            <a:r>
              <a:rPr lang="en-US" sz="2000" dirty="0" smtClean="0"/>
              <a:t>&gt;&gt;&gt; mc4.rename('Ken Shabby')</a:t>
            </a:r>
          </a:p>
          <a:p>
            <a:pPr marL="457200" lvl="1" indent="0">
              <a:buNone/>
            </a:pPr>
            <a:r>
              <a:rPr lang="en-US" sz="2000" dirty="0" smtClean="0"/>
              <a:t>&gt;&gt;&gt; mc4.who()</a:t>
            </a:r>
          </a:p>
          <a:p>
            <a:pPr marL="457200" lvl="1" indent="0">
              <a:buNone/>
            </a:pPr>
            <a:r>
              <a:rPr lang="en-US" sz="2000" dirty="0" smtClean="0"/>
              <a:t>My name is Ken Shabby </a:t>
            </a:r>
          </a:p>
          <a:p>
            <a:pPr marL="457200" lvl="1" indent="0">
              <a:buNone/>
            </a:pPr>
            <a:r>
              <a:rPr lang="en-US" sz="2000" dirty="0" smtClean="0"/>
              <a:t>&gt;&gt;&gt; mc3.who()</a:t>
            </a:r>
          </a:p>
          <a:p>
            <a:pPr marL="457200" lvl="1" indent="0">
              <a:buNone/>
            </a:pPr>
            <a:r>
              <a:rPr lang="en-US" sz="2000" dirty="0" smtClean="0"/>
              <a:t>My name is Ken Shabby </a:t>
            </a:r>
          </a:p>
          <a:p>
            <a:pPr marL="457200" lvl="1" indent="0">
              <a:buNone/>
            </a:pPr>
            <a:r>
              <a:rPr lang="en-US" sz="2000" dirty="0" smtClean="0"/>
              <a:t>&gt;&gt;&gt; mc4</a:t>
            </a:r>
          </a:p>
          <a:p>
            <a:pPr marL="457200" lvl="1" indent="0">
              <a:buNone/>
            </a:pPr>
            <a:r>
              <a:rPr lang="en-US" sz="2000" dirty="0" smtClean="0"/>
              <a:t>&lt;</a:t>
            </a:r>
            <a:r>
              <a:rPr lang="en-US" sz="2000" dirty="0" err="1" smtClean="0"/>
              <a:t>myclass.myclass</a:t>
            </a:r>
            <a:r>
              <a:rPr lang="en-US" sz="2000" dirty="0" smtClean="0"/>
              <a:t> object at 0x000000000</a:t>
            </a:r>
            <a:r>
              <a:rPr lang="en-US" sz="2000" dirty="0" smtClean="0">
                <a:solidFill>
                  <a:srgbClr val="C00000"/>
                </a:solidFill>
              </a:rPr>
              <a:t>2797DD8</a:t>
            </a:r>
            <a:r>
              <a:rPr lang="en-US" sz="2000" dirty="0" smtClean="0"/>
              <a:t>&gt;</a:t>
            </a:r>
          </a:p>
          <a:p>
            <a:pPr marL="457200" lvl="1" indent="0">
              <a:buNone/>
            </a:pPr>
            <a:r>
              <a:rPr lang="en-US" sz="2000" dirty="0" smtClean="0"/>
              <a:t>&gt;&gt;&gt; mc3</a:t>
            </a:r>
          </a:p>
          <a:p>
            <a:pPr marL="457200" lvl="1" indent="0">
              <a:buNone/>
            </a:pPr>
            <a:r>
              <a:rPr lang="en-US" sz="2000" dirty="0" smtClean="0"/>
              <a:t>&lt;</a:t>
            </a:r>
            <a:r>
              <a:rPr lang="en-US" sz="2000" dirty="0" err="1" smtClean="0"/>
              <a:t>myclass.myclass</a:t>
            </a:r>
            <a:r>
              <a:rPr lang="en-US" sz="2000" dirty="0" smtClean="0"/>
              <a:t> object at 0x000000000</a:t>
            </a:r>
            <a:r>
              <a:rPr lang="en-US" sz="2000" dirty="0" smtClean="0">
                <a:solidFill>
                  <a:srgbClr val="C00000"/>
                </a:solidFill>
              </a:rPr>
              <a:t>2797DD8</a:t>
            </a:r>
            <a:r>
              <a:rPr lang="en-US" sz="2000" dirty="0" smtClean="0"/>
              <a:t>&gt;</a:t>
            </a:r>
          </a:p>
          <a:p>
            <a:pPr marL="457200" lvl="1" indent="0">
              <a:buNone/>
            </a:pPr>
            <a:r>
              <a:rPr lang="en-US" sz="2000" dirty="0" smtClean="0"/>
              <a:t>&gt;&gt;&gt; del mc4</a:t>
            </a:r>
          </a:p>
          <a:p>
            <a:pPr marL="457200" lvl="1" indent="0">
              <a:buNone/>
            </a:pPr>
            <a:endParaRPr lang="en-US" sz="2000" dirty="0"/>
          </a:p>
        </p:txBody>
      </p:sp>
    </p:spTree>
    <p:extLst>
      <p:ext uri="{BB962C8B-B14F-4D97-AF65-F5344CB8AC3E}">
        <p14:creationId xmlns:p14="http://schemas.microsoft.com/office/powerpoint/2010/main" val="3411809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457200"/>
            <a:ext cx="7772400" cy="5943600"/>
          </a:xfrm>
        </p:spPr>
        <p:txBody>
          <a:bodyPr/>
          <a:lstStyle/>
          <a:p>
            <a:pPr marL="400050" lvl="1" indent="0">
              <a:buNone/>
            </a:pPr>
            <a:r>
              <a:rPr lang="en-US" sz="1800" dirty="0" smtClean="0"/>
              <a:t>&gt;&gt;&gt; import copy</a:t>
            </a:r>
          </a:p>
          <a:p>
            <a:pPr marL="400050" lvl="1" indent="0">
              <a:buNone/>
            </a:pPr>
            <a:r>
              <a:rPr lang="en-US" sz="1800" dirty="0" smtClean="0"/>
              <a:t>&gt;&gt;&gt; mc4 = </a:t>
            </a:r>
            <a:r>
              <a:rPr lang="en-US" sz="1800" dirty="0" err="1" smtClean="0"/>
              <a:t>copy.copy</a:t>
            </a:r>
            <a:r>
              <a:rPr lang="en-US" sz="1800" dirty="0" smtClean="0"/>
              <a:t>(mc3)</a:t>
            </a:r>
          </a:p>
          <a:p>
            <a:pPr marL="400050" lvl="1" indent="0">
              <a:buNone/>
            </a:pPr>
            <a:r>
              <a:rPr lang="en-US" sz="1800" dirty="0" smtClean="0"/>
              <a:t>&gt;&gt;&gt; mc4.howmany()</a:t>
            </a:r>
          </a:p>
          <a:p>
            <a:pPr marL="400050" lvl="1" indent="0">
              <a:buNone/>
            </a:pPr>
            <a:r>
              <a:rPr lang="en-US" sz="1800" dirty="0" smtClean="0"/>
              <a:t>3</a:t>
            </a:r>
          </a:p>
          <a:p>
            <a:pPr marL="400050" lvl="1" indent="0">
              <a:buNone/>
            </a:pPr>
            <a:r>
              <a:rPr lang="en-US" sz="1800" dirty="0" smtClean="0"/>
              <a:t>&gt;&gt;&gt; mc4.when()</a:t>
            </a:r>
          </a:p>
          <a:p>
            <a:pPr marL="400050" lvl="1" indent="0">
              <a:buNone/>
            </a:pPr>
            <a:r>
              <a:rPr lang="en-US" sz="1800" dirty="0" smtClean="0"/>
              <a:t>3</a:t>
            </a:r>
          </a:p>
          <a:p>
            <a:pPr marL="400050" lvl="1" indent="0">
              <a:buNone/>
            </a:pPr>
            <a:r>
              <a:rPr lang="en-US" sz="1800" dirty="0" smtClean="0"/>
              <a:t>&gt;&gt;&gt; mc3.when()</a:t>
            </a:r>
          </a:p>
          <a:p>
            <a:pPr marL="400050" lvl="1" indent="0">
              <a:buNone/>
            </a:pPr>
            <a:r>
              <a:rPr lang="en-US" sz="1800" dirty="0" smtClean="0"/>
              <a:t>3</a:t>
            </a:r>
          </a:p>
          <a:p>
            <a:pPr marL="400050" lvl="1" indent="0">
              <a:buNone/>
            </a:pPr>
            <a:r>
              <a:rPr lang="en-US" sz="1800" dirty="0" smtClean="0"/>
              <a:t>&gt;&gt;&gt; mc3.rename('</a:t>
            </a:r>
            <a:r>
              <a:rPr lang="en-US" sz="1800" dirty="0" err="1" smtClean="0"/>
              <a:t>Gumbys</a:t>
            </a:r>
            <a:r>
              <a:rPr lang="en-US" sz="1800" dirty="0" smtClean="0"/>
              <a:t>')</a:t>
            </a:r>
          </a:p>
          <a:p>
            <a:pPr marL="400050" lvl="1" indent="0">
              <a:buNone/>
            </a:pPr>
            <a:r>
              <a:rPr lang="en-US" sz="1800" dirty="0" smtClean="0"/>
              <a:t>&gt;&gt;&gt; mc3.who()</a:t>
            </a:r>
          </a:p>
          <a:p>
            <a:pPr marL="400050" lvl="1" indent="0">
              <a:buNone/>
            </a:pPr>
            <a:r>
              <a:rPr lang="en-US" sz="1800" dirty="0" smtClean="0"/>
              <a:t>My name is </a:t>
            </a:r>
            <a:r>
              <a:rPr lang="en-US" sz="1800" dirty="0" err="1" smtClean="0"/>
              <a:t>Gumbys</a:t>
            </a:r>
            <a:r>
              <a:rPr lang="en-US" sz="1800" dirty="0" smtClean="0"/>
              <a:t> </a:t>
            </a:r>
          </a:p>
          <a:p>
            <a:pPr marL="400050" lvl="1" indent="0">
              <a:buNone/>
            </a:pPr>
            <a:r>
              <a:rPr lang="en-US" sz="1800" dirty="0" smtClean="0"/>
              <a:t>&gt;&gt;&gt; mc4.who()</a:t>
            </a:r>
          </a:p>
          <a:p>
            <a:pPr marL="400050" lvl="1" indent="0">
              <a:buNone/>
            </a:pPr>
            <a:r>
              <a:rPr lang="en-US" sz="1800" dirty="0" smtClean="0"/>
              <a:t>My name is Ken Shabby </a:t>
            </a:r>
          </a:p>
          <a:p>
            <a:pPr marL="400050" lvl="1" indent="0">
              <a:buNone/>
            </a:pPr>
            <a:r>
              <a:rPr lang="en-US" sz="1800" dirty="0" smtClean="0"/>
              <a:t>&gt;&gt;&gt; mc3</a:t>
            </a:r>
          </a:p>
          <a:p>
            <a:pPr marL="400050" lvl="1" indent="0">
              <a:buNone/>
            </a:pPr>
            <a:r>
              <a:rPr lang="en-US" sz="1800" dirty="0" smtClean="0"/>
              <a:t>&lt;</a:t>
            </a:r>
            <a:r>
              <a:rPr lang="en-US" sz="1800" dirty="0" err="1" smtClean="0"/>
              <a:t>myclass.myclass</a:t>
            </a:r>
            <a:r>
              <a:rPr lang="en-US" sz="1800" dirty="0" smtClean="0"/>
              <a:t> object at 0x0000000002797</a:t>
            </a:r>
            <a:r>
              <a:rPr lang="en-US" sz="1800" dirty="0" smtClean="0">
                <a:solidFill>
                  <a:srgbClr val="C00000"/>
                </a:solidFill>
              </a:rPr>
              <a:t>DD8</a:t>
            </a:r>
            <a:r>
              <a:rPr lang="en-US" sz="1800" dirty="0" smtClean="0"/>
              <a:t>&gt;</a:t>
            </a:r>
          </a:p>
          <a:p>
            <a:pPr marL="400050" lvl="1" indent="0">
              <a:buNone/>
            </a:pPr>
            <a:r>
              <a:rPr lang="en-US" sz="1800" dirty="0" smtClean="0"/>
              <a:t>&gt;&gt;&gt; mc4</a:t>
            </a:r>
          </a:p>
          <a:p>
            <a:pPr marL="400050" lvl="1" indent="0">
              <a:buNone/>
            </a:pPr>
            <a:r>
              <a:rPr lang="en-US" sz="1800" dirty="0" smtClean="0"/>
              <a:t>&lt;</a:t>
            </a:r>
            <a:r>
              <a:rPr lang="en-US" sz="1800" dirty="0" err="1" smtClean="0"/>
              <a:t>myclass.myclass</a:t>
            </a:r>
            <a:r>
              <a:rPr lang="en-US" sz="1800" dirty="0" smtClean="0"/>
              <a:t> object at 0x0000000002797</a:t>
            </a:r>
            <a:r>
              <a:rPr lang="en-US" sz="1800" dirty="0" smtClean="0">
                <a:solidFill>
                  <a:srgbClr val="C00000"/>
                </a:solidFill>
              </a:rPr>
              <a:t>BE0</a:t>
            </a:r>
            <a:r>
              <a:rPr lang="en-US" sz="1800" dirty="0" smtClean="0"/>
              <a:t>&gt;</a:t>
            </a:r>
          </a:p>
          <a:p>
            <a:pPr marL="400050" lvl="1" indent="0">
              <a:buNone/>
            </a:pPr>
            <a:r>
              <a:rPr lang="en-US" sz="1800" dirty="0" smtClean="0"/>
              <a:t>&gt;&gt;&gt; </a:t>
            </a:r>
            <a:endParaRPr lang="en-US" sz="1800" dirty="0"/>
          </a:p>
        </p:txBody>
      </p:sp>
    </p:spTree>
    <p:extLst>
      <p:ext uri="{BB962C8B-B14F-4D97-AF65-F5344CB8AC3E}">
        <p14:creationId xmlns:p14="http://schemas.microsoft.com/office/powerpoint/2010/main" val="3513031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Banking</a:t>
            </a:r>
            <a:endParaRPr lang="en-US" dirty="0"/>
          </a:p>
        </p:txBody>
      </p:sp>
      <p:sp>
        <p:nvSpPr>
          <p:cNvPr id="3" name="Content Placeholder 2"/>
          <p:cNvSpPr>
            <a:spLocks noGrp="1"/>
          </p:cNvSpPr>
          <p:nvPr>
            <p:ph idx="1"/>
          </p:nvPr>
        </p:nvSpPr>
        <p:spPr/>
        <p:txBody>
          <a:bodyPr/>
          <a:lstStyle/>
          <a:p>
            <a:r>
              <a:rPr lang="en-US" sz="2400" dirty="0" smtClean="0"/>
              <a:t>Open bank.py</a:t>
            </a:r>
          </a:p>
          <a:p>
            <a:r>
              <a:rPr lang="en-US" sz="2400" dirty="0" smtClean="0"/>
              <a:t>Run bank.py</a:t>
            </a:r>
          </a:p>
          <a:p>
            <a:r>
              <a:rPr lang="en-US" sz="2400" dirty="0" smtClean="0"/>
              <a:t>List accounts</a:t>
            </a:r>
          </a:p>
          <a:p>
            <a:r>
              <a:rPr lang="en-US" sz="2400" dirty="0"/>
              <a:t>S</a:t>
            </a:r>
            <a:r>
              <a:rPr lang="en-US" sz="2400" dirty="0" smtClean="0"/>
              <a:t>elect an account</a:t>
            </a:r>
          </a:p>
          <a:p>
            <a:r>
              <a:rPr lang="en-US" sz="2400" dirty="0" smtClean="0"/>
              <a:t>Credit an account</a:t>
            </a:r>
          </a:p>
          <a:p>
            <a:r>
              <a:rPr lang="en-US" sz="2400" dirty="0" smtClean="0"/>
              <a:t>Debit an account</a:t>
            </a:r>
          </a:p>
          <a:p>
            <a:r>
              <a:rPr lang="en-US" sz="2400" dirty="0" smtClean="0"/>
              <a:t>Create an account</a:t>
            </a:r>
          </a:p>
          <a:p>
            <a:r>
              <a:rPr lang="en-US" sz="2400" dirty="0" smtClean="0"/>
              <a:t>Save the data</a:t>
            </a:r>
          </a:p>
          <a:p>
            <a:r>
              <a:rPr lang="en-US" sz="2400" dirty="0" smtClean="0"/>
              <a:t>Review the code</a:t>
            </a:r>
          </a:p>
          <a:p>
            <a:endParaRPr lang="en-US" dirty="0"/>
          </a:p>
        </p:txBody>
      </p:sp>
    </p:spTree>
    <p:extLst>
      <p:ext uri="{BB962C8B-B14F-4D97-AF65-F5344CB8AC3E}">
        <p14:creationId xmlns:p14="http://schemas.microsoft.com/office/powerpoint/2010/main" val="409257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905000"/>
            <a:ext cx="7772400" cy="4611687"/>
          </a:xfrm>
        </p:spPr>
        <p:txBody>
          <a:bodyPr/>
          <a:lstStyle/>
          <a:p>
            <a:r>
              <a:rPr lang="en-US" sz="2000" dirty="0" smtClean="0"/>
              <a:t>Create a class that represents an account. The class should store the account name, number, balance and a list of transactions. The class should contain methods to credit the account, debit the account, and list the account history. </a:t>
            </a:r>
            <a:endParaRPr lang="en-US" sz="2000" dirty="0" smtClean="0"/>
          </a:p>
          <a:p>
            <a:r>
              <a:rPr lang="en-US" sz="2000" dirty="0" smtClean="0"/>
              <a:t>If you need help getting the users input look at the __</a:t>
            </a:r>
            <a:r>
              <a:rPr lang="en-US" sz="2000" dirty="0" err="1" smtClean="0"/>
              <a:t>getFloat</a:t>
            </a:r>
            <a:r>
              <a:rPr lang="en-US" sz="2000" dirty="0"/>
              <a:t> </a:t>
            </a:r>
            <a:r>
              <a:rPr lang="en-US" sz="2000" dirty="0" smtClean="0"/>
              <a:t>method in the account.py file. Steal it if you want</a:t>
            </a:r>
            <a:endParaRPr lang="en-US" sz="2000" dirty="0" smtClean="0"/>
          </a:p>
          <a:p>
            <a:r>
              <a:rPr lang="en-US" sz="2000" dirty="0" smtClean="0"/>
              <a:t>Test your class</a:t>
            </a:r>
          </a:p>
          <a:p>
            <a:r>
              <a:rPr lang="en-US" sz="2000" dirty="0" smtClean="0"/>
              <a:t>If you get stuck look at account.py</a:t>
            </a:r>
          </a:p>
          <a:p>
            <a:r>
              <a:rPr lang="en-US" sz="2000" dirty="0" smtClean="0"/>
              <a:t>Bonus replace the use </a:t>
            </a:r>
            <a:r>
              <a:rPr lang="en-US" sz="2000" dirty="0" smtClean="0"/>
              <a:t>of </a:t>
            </a:r>
            <a:r>
              <a:rPr lang="en-US" sz="2000" dirty="0" smtClean="0"/>
              <a:t>a data dictionary in bank.py with your class. See oobank.py for an example of one way to do it</a:t>
            </a:r>
          </a:p>
          <a:p>
            <a:r>
              <a:rPr lang="en-US" sz="2000" dirty="0" smtClean="0"/>
              <a:t>Advantages of OO</a:t>
            </a:r>
          </a:p>
          <a:p>
            <a:pPr lvl="1"/>
            <a:r>
              <a:rPr lang="en-US" sz="1600" dirty="0" smtClean="0"/>
              <a:t>Readability</a:t>
            </a:r>
          </a:p>
          <a:p>
            <a:pPr lvl="1"/>
            <a:r>
              <a:rPr lang="en-US" sz="1600" dirty="0" smtClean="0"/>
              <a:t>Code reuse</a:t>
            </a:r>
          </a:p>
          <a:p>
            <a:pPr lvl="1"/>
            <a:r>
              <a:rPr lang="en-US" sz="1600" dirty="0" smtClean="0"/>
              <a:t>Easier </a:t>
            </a:r>
            <a:r>
              <a:rPr lang="en-US" sz="1600" dirty="0" smtClean="0"/>
              <a:t>to refactor</a:t>
            </a:r>
            <a:endParaRPr lang="en-US" sz="1600" dirty="0"/>
          </a:p>
        </p:txBody>
      </p:sp>
      <p:sp>
        <p:nvSpPr>
          <p:cNvPr id="2" name="Title 1"/>
          <p:cNvSpPr>
            <a:spLocks noGrp="1"/>
          </p:cNvSpPr>
          <p:nvPr>
            <p:ph type="title"/>
          </p:nvPr>
        </p:nvSpPr>
        <p:spPr>
          <a:xfrm>
            <a:off x="1143000" y="304800"/>
            <a:ext cx="7793037" cy="1462087"/>
          </a:xfrm>
        </p:spPr>
        <p:txBody>
          <a:bodyPr/>
          <a:lstStyle/>
          <a:p>
            <a:r>
              <a:rPr lang="en-US" dirty="0" smtClean="0"/>
              <a:t>OO Bank Exercise</a:t>
            </a:r>
            <a:endParaRPr lang="en-US" dirty="0"/>
          </a:p>
        </p:txBody>
      </p:sp>
    </p:spTree>
    <p:extLst>
      <p:ext uri="{BB962C8B-B14F-4D97-AF65-F5344CB8AC3E}">
        <p14:creationId xmlns:p14="http://schemas.microsoft.com/office/powerpoint/2010/main" val="2234285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533400"/>
            <a:ext cx="7772400" cy="5638800"/>
          </a:xfrm>
        </p:spPr>
        <p:txBody>
          <a:bodyPr/>
          <a:lstStyle/>
          <a:p>
            <a:r>
              <a:rPr lang="en-US" sz="2000" dirty="0" smtClean="0"/>
              <a:t>Variables</a:t>
            </a:r>
          </a:p>
          <a:p>
            <a:pPr lvl="1" eaLnBrk="1" hangingPunct="1">
              <a:lnSpc>
                <a:spcPct val="80000"/>
              </a:lnSpc>
            </a:pPr>
            <a:r>
              <a:rPr lang="en-US" sz="1600" b="1" dirty="0" smtClean="0">
                <a:latin typeface="Times New Roman" pitchFamily="18" charset="0"/>
              </a:rPr>
              <a:t>Class variables</a:t>
            </a:r>
          </a:p>
          <a:p>
            <a:pPr lvl="1" eaLnBrk="1" hangingPunct="1">
              <a:lnSpc>
                <a:spcPct val="80000"/>
              </a:lnSpc>
            </a:pPr>
            <a:r>
              <a:rPr lang="en-US" sz="1600" b="1" dirty="0" smtClean="0">
                <a:latin typeface="Times New Roman" pitchFamily="18" charset="0"/>
              </a:rPr>
              <a:t>Instance variables</a:t>
            </a:r>
          </a:p>
          <a:p>
            <a:pPr lvl="1" eaLnBrk="1" hangingPunct="1">
              <a:lnSpc>
                <a:spcPct val="80000"/>
              </a:lnSpc>
            </a:pPr>
            <a:r>
              <a:rPr lang="en-US" sz="1600" b="1" dirty="0" smtClean="0">
                <a:latin typeface="Times New Roman" pitchFamily="18" charset="0"/>
              </a:rPr>
              <a:t>public / private</a:t>
            </a:r>
          </a:p>
          <a:p>
            <a:r>
              <a:rPr lang="en-US" sz="2000" dirty="0" smtClean="0"/>
              <a:t>I have a class now what?</a:t>
            </a:r>
          </a:p>
          <a:p>
            <a:pPr lvl="1"/>
            <a:r>
              <a:rPr lang="en-US" sz="1600" dirty="0" smtClean="0"/>
              <a:t>Testing</a:t>
            </a:r>
          </a:p>
          <a:p>
            <a:pPr lvl="1"/>
            <a:r>
              <a:rPr lang="en-US" sz="1600" dirty="0" smtClean="0"/>
              <a:t>Importing</a:t>
            </a:r>
          </a:p>
          <a:p>
            <a:pPr lvl="1"/>
            <a:r>
              <a:rPr lang="en-US" sz="1600" dirty="0" smtClean="0"/>
              <a:t>Instantiating</a:t>
            </a:r>
          </a:p>
          <a:p>
            <a:pPr lvl="1"/>
            <a:r>
              <a:rPr lang="en-US" sz="1600" dirty="0" smtClean="0"/>
              <a:t>Multiple instances</a:t>
            </a:r>
          </a:p>
          <a:p>
            <a:pPr lvl="1"/>
            <a:r>
              <a:rPr lang="en-US" sz="1600" dirty="0" smtClean="0"/>
              <a:t>Copying</a:t>
            </a:r>
          </a:p>
          <a:p>
            <a:pPr lvl="1"/>
            <a:r>
              <a:rPr lang="en-US" sz="1600" dirty="0" smtClean="0"/>
              <a:t>Deleting</a:t>
            </a:r>
          </a:p>
          <a:p>
            <a:pPr lvl="1"/>
            <a:endParaRPr lang="en-US" sz="1600" dirty="0" smtClean="0"/>
          </a:p>
          <a:p>
            <a:r>
              <a:rPr lang="en-US" sz="2000" dirty="0" smtClean="0"/>
              <a:t>Exercise </a:t>
            </a:r>
          </a:p>
          <a:p>
            <a:pPr lvl="1"/>
            <a:r>
              <a:rPr lang="en-US" sz="1600" dirty="0" smtClean="0"/>
              <a:t>Banking the functional way</a:t>
            </a:r>
          </a:p>
          <a:p>
            <a:pPr lvl="1"/>
            <a:r>
              <a:rPr lang="en-US" sz="1600" dirty="0" smtClean="0"/>
              <a:t>OO Banking</a:t>
            </a:r>
            <a:endParaRPr lang="en-US" sz="1600" dirty="0"/>
          </a:p>
        </p:txBody>
      </p:sp>
    </p:spTree>
    <p:extLst>
      <p:ext uri="{BB962C8B-B14F-4D97-AF65-F5344CB8AC3E}">
        <p14:creationId xmlns:p14="http://schemas.microsoft.com/office/powerpoint/2010/main" val="4109436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303338" y="769938"/>
            <a:ext cx="7793037" cy="1143000"/>
          </a:xfrm>
        </p:spPr>
        <p:txBody>
          <a:bodyPr/>
          <a:lstStyle/>
          <a:p>
            <a:pPr eaLnBrk="1" hangingPunct="1"/>
            <a:r>
              <a:rPr lang="en-US" dirty="0" smtClean="0"/>
              <a:t>Class Evaluation</a:t>
            </a:r>
          </a:p>
        </p:txBody>
      </p:sp>
      <p:sp>
        <p:nvSpPr>
          <p:cNvPr id="24579" name="Text Box 5"/>
          <p:cNvSpPr txBox="1">
            <a:spLocks noChangeArrowheads="1"/>
          </p:cNvSpPr>
          <p:nvPr/>
        </p:nvSpPr>
        <p:spPr bwMode="auto">
          <a:xfrm>
            <a:off x="457200" y="2133600"/>
            <a:ext cx="8001000"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pPr eaLnBrk="1" hangingPunct="1">
              <a:spcBef>
                <a:spcPct val="50000"/>
              </a:spcBef>
            </a:pPr>
            <a:r>
              <a:rPr lang="en-US" sz="2400" dirty="0">
                <a:latin typeface="Arial" charset="0"/>
              </a:rPr>
              <a:t>How was this class</a:t>
            </a:r>
          </a:p>
          <a:p>
            <a:pPr eaLnBrk="1" hangingPunct="1">
              <a:spcBef>
                <a:spcPct val="50000"/>
              </a:spcBef>
              <a:buFontTx/>
              <a:buChar char="•"/>
            </a:pPr>
            <a:r>
              <a:rPr lang="en-US" dirty="0">
                <a:latin typeface="Arial" charset="0"/>
              </a:rPr>
              <a:t>To long / short?</a:t>
            </a:r>
          </a:p>
          <a:p>
            <a:pPr eaLnBrk="1" hangingPunct="1">
              <a:spcBef>
                <a:spcPct val="50000"/>
              </a:spcBef>
              <a:buFontTx/>
              <a:buChar char="•"/>
            </a:pPr>
            <a:r>
              <a:rPr lang="en-US" dirty="0">
                <a:latin typeface="Arial" charset="0"/>
              </a:rPr>
              <a:t>Format?</a:t>
            </a:r>
          </a:p>
          <a:p>
            <a:pPr eaLnBrk="1" hangingPunct="1">
              <a:spcBef>
                <a:spcPct val="50000"/>
              </a:spcBef>
              <a:buFontTx/>
              <a:buChar char="•"/>
            </a:pPr>
            <a:r>
              <a:rPr lang="en-US" dirty="0">
                <a:latin typeface="Arial" charset="0"/>
              </a:rPr>
              <a:t>Higher/Lower level</a:t>
            </a:r>
            <a:r>
              <a:rPr lang="en-US" dirty="0" smtClean="0">
                <a:latin typeface="Arial" charset="0"/>
              </a:rPr>
              <a:t>?</a:t>
            </a:r>
            <a:br>
              <a:rPr lang="en-US" dirty="0" smtClean="0">
                <a:latin typeface="Arial" charset="0"/>
              </a:rPr>
            </a:br>
            <a:endParaRPr lang="en-US" dirty="0">
              <a:latin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object ?</a:t>
            </a:r>
            <a:endParaRPr lang="en-US" dirty="0"/>
          </a:p>
        </p:txBody>
      </p:sp>
      <p:sp>
        <p:nvSpPr>
          <p:cNvPr id="3" name="Content Placeholder 2"/>
          <p:cNvSpPr>
            <a:spLocks noGrp="1"/>
          </p:cNvSpPr>
          <p:nvPr>
            <p:ph idx="1"/>
          </p:nvPr>
        </p:nvSpPr>
        <p:spPr>
          <a:xfrm>
            <a:off x="914400" y="2362200"/>
            <a:ext cx="7772400" cy="3392487"/>
          </a:xfrm>
        </p:spPr>
        <p:txBody>
          <a:bodyPr/>
          <a:lstStyle/>
          <a:p>
            <a:r>
              <a:rPr lang="en-US" sz="2000" u="sng" dirty="0" smtClean="0">
                <a:hlinkClick r:id="rId2"/>
              </a:rPr>
              <a:t>http</a:t>
            </a:r>
            <a:r>
              <a:rPr lang="en-US" sz="2000" u="sng" dirty="0">
                <a:hlinkClick r:id="rId2"/>
              </a:rPr>
              <a:t>://docs.oracle.com/javase/tutorial/java/concepts/object.html</a:t>
            </a:r>
            <a:endParaRPr lang="en-US" sz="2000" dirty="0"/>
          </a:p>
          <a:p>
            <a:r>
              <a:rPr lang="en-US" sz="2000" dirty="0"/>
              <a:t>An object is a software bundle of related state and behavior. Software objects are often used to model the real-world objects that you find in everyday life..</a:t>
            </a:r>
          </a:p>
          <a:p>
            <a:r>
              <a:rPr lang="en-US" sz="2000" dirty="0" smtClean="0"/>
              <a:t>An object has</a:t>
            </a:r>
          </a:p>
          <a:p>
            <a:pPr lvl="1"/>
            <a:r>
              <a:rPr lang="en-US" sz="1600" dirty="0" smtClean="0"/>
              <a:t>Properties / Attributes</a:t>
            </a:r>
          </a:p>
          <a:p>
            <a:pPr lvl="2"/>
            <a:r>
              <a:rPr lang="en-US" sz="1400" dirty="0" smtClean="0"/>
              <a:t> color, size, location etc.</a:t>
            </a:r>
          </a:p>
          <a:p>
            <a:pPr lvl="1"/>
            <a:r>
              <a:rPr lang="en-US" sz="1600" dirty="0" smtClean="0"/>
              <a:t>Actions / Methods </a:t>
            </a:r>
          </a:p>
          <a:p>
            <a:pPr lvl="2"/>
            <a:r>
              <a:rPr lang="en-US" sz="1400" dirty="0" smtClean="0"/>
              <a:t>Move,  transform , make noise etc. </a:t>
            </a:r>
          </a:p>
          <a:p>
            <a:pPr marL="0" indent="0">
              <a:buNone/>
            </a:pPr>
            <a:endParaRPr lang="en-US" sz="2000" dirty="0" smtClean="0"/>
          </a:p>
          <a:p>
            <a:endParaRPr lang="en-US" dirty="0"/>
          </a:p>
        </p:txBody>
      </p:sp>
    </p:spTree>
    <p:extLst>
      <p:ext uri="{BB962C8B-B14F-4D97-AF65-F5344CB8AC3E}">
        <p14:creationId xmlns:p14="http://schemas.microsoft.com/office/powerpoint/2010/main" val="469161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 programing</a:t>
            </a:r>
            <a:endParaRPr lang="en-US" dirty="0"/>
          </a:p>
        </p:txBody>
      </p:sp>
      <p:sp>
        <p:nvSpPr>
          <p:cNvPr id="3" name="Content Placeholder 2"/>
          <p:cNvSpPr>
            <a:spLocks noGrp="1"/>
          </p:cNvSpPr>
          <p:nvPr>
            <p:ph idx="1"/>
          </p:nvPr>
        </p:nvSpPr>
        <p:spPr/>
        <p:txBody>
          <a:bodyPr/>
          <a:lstStyle/>
          <a:p>
            <a:r>
              <a:rPr lang="en-US" sz="2000" u="sng" dirty="0" smtClean="0">
                <a:hlinkClick r:id="rId2"/>
              </a:rPr>
              <a:t>http</a:t>
            </a:r>
            <a:r>
              <a:rPr lang="en-US" sz="2000" u="sng" dirty="0">
                <a:hlinkClick r:id="rId2"/>
              </a:rPr>
              <a:t>://en.wikipedia.org/wiki/Object-oriented_programming</a:t>
            </a:r>
            <a:endParaRPr lang="en-US" sz="2000" dirty="0"/>
          </a:p>
          <a:p>
            <a:r>
              <a:rPr lang="en-US" sz="2000" b="1" dirty="0"/>
              <a:t>Object-oriented programming</a:t>
            </a:r>
            <a:r>
              <a:rPr lang="en-US" sz="2000" dirty="0"/>
              <a:t> (</a:t>
            </a:r>
            <a:r>
              <a:rPr lang="en-US" sz="2000" b="1" dirty="0"/>
              <a:t>OOP</a:t>
            </a:r>
            <a:r>
              <a:rPr lang="en-US" sz="2000" dirty="0"/>
              <a:t>) is a </a:t>
            </a:r>
            <a:r>
              <a:rPr lang="en-US" sz="2000" u="sng" dirty="0">
                <a:hlinkClick r:id="rId3" tooltip="Programming paradigm"/>
              </a:rPr>
              <a:t>programming paradigm</a:t>
            </a:r>
            <a:r>
              <a:rPr lang="en-US" sz="2000" dirty="0"/>
              <a:t> using "</a:t>
            </a:r>
            <a:r>
              <a:rPr lang="en-US" sz="2000" u="sng" dirty="0">
                <a:hlinkClick r:id="rId4" tooltip="Object (computer science)"/>
              </a:rPr>
              <a:t>objects</a:t>
            </a:r>
            <a:r>
              <a:rPr lang="en-US" sz="2000" dirty="0"/>
              <a:t>" – </a:t>
            </a:r>
            <a:r>
              <a:rPr lang="en-US" sz="2000" u="sng" dirty="0">
                <a:hlinkClick r:id="rId5" tooltip="Data structure"/>
              </a:rPr>
              <a:t>data structures</a:t>
            </a:r>
            <a:r>
              <a:rPr lang="en-US" sz="2000" dirty="0"/>
              <a:t> consisting of </a:t>
            </a:r>
            <a:r>
              <a:rPr lang="en-US" sz="2000" u="sng" dirty="0">
                <a:hlinkClick r:id="rId6" tooltip="Field (computer science)"/>
              </a:rPr>
              <a:t>data fields</a:t>
            </a:r>
            <a:r>
              <a:rPr lang="en-US" sz="2000" dirty="0"/>
              <a:t> and </a:t>
            </a:r>
            <a:r>
              <a:rPr lang="en-US" sz="2000" u="sng" dirty="0">
                <a:hlinkClick r:id="rId7" tooltip="Method (computer science)"/>
              </a:rPr>
              <a:t>methods</a:t>
            </a:r>
            <a:r>
              <a:rPr lang="en-US" sz="2000" dirty="0"/>
              <a:t> together with their interactions – to design applications and computer programs. Programming techniques may include features such as </a:t>
            </a:r>
            <a:r>
              <a:rPr lang="en-US" sz="2000" u="sng" dirty="0">
                <a:hlinkClick r:id="rId8" tooltip="Data abstraction"/>
              </a:rPr>
              <a:t>data abstraction</a:t>
            </a:r>
            <a:r>
              <a:rPr lang="en-US" sz="2000" dirty="0"/>
              <a:t>, </a:t>
            </a:r>
            <a:r>
              <a:rPr lang="en-US" sz="2000" u="sng" dirty="0">
                <a:hlinkClick r:id="rId9" tooltip="Encapsulation (object-oriented programming)"/>
              </a:rPr>
              <a:t>encapsulation</a:t>
            </a:r>
            <a:r>
              <a:rPr lang="en-US" sz="2000" dirty="0"/>
              <a:t>, </a:t>
            </a:r>
            <a:r>
              <a:rPr lang="en-US" sz="2000" u="sng" dirty="0">
                <a:hlinkClick r:id="rId10" tooltip="Message passing"/>
              </a:rPr>
              <a:t>messaging</a:t>
            </a:r>
            <a:r>
              <a:rPr lang="en-US" sz="2000" dirty="0"/>
              <a:t>, </a:t>
            </a:r>
            <a:r>
              <a:rPr lang="en-US" sz="2000" u="sng" dirty="0">
                <a:hlinkClick r:id="rId11" tooltip="Module (programming)"/>
              </a:rPr>
              <a:t>modularity</a:t>
            </a:r>
            <a:r>
              <a:rPr lang="en-US" sz="2000" dirty="0"/>
              <a:t>, </a:t>
            </a:r>
            <a:r>
              <a:rPr lang="en-US" sz="2000" u="sng" dirty="0">
                <a:hlinkClick r:id="rId12" tooltip="Polymorphism in object-oriented programming"/>
              </a:rPr>
              <a:t>polymorphism</a:t>
            </a:r>
            <a:r>
              <a:rPr lang="en-US" sz="2000" dirty="0"/>
              <a:t>, and </a:t>
            </a:r>
            <a:r>
              <a:rPr lang="en-US" sz="2000" u="sng" dirty="0">
                <a:hlinkClick r:id="rId13" tooltip="Inheritance (computer science)"/>
              </a:rPr>
              <a:t>inheritance</a:t>
            </a:r>
            <a:r>
              <a:rPr lang="en-US" sz="2000" dirty="0"/>
              <a:t>. Many modern </a:t>
            </a:r>
            <a:r>
              <a:rPr lang="en-US" sz="2000" u="sng" dirty="0">
                <a:hlinkClick r:id="rId14" tooltip="Programming language"/>
              </a:rPr>
              <a:t>programming languages</a:t>
            </a:r>
            <a:r>
              <a:rPr lang="en-US" sz="2000" dirty="0"/>
              <a:t> now support OOP, at least as an option</a:t>
            </a:r>
            <a:r>
              <a:rPr lang="en-US" sz="2000" dirty="0" smtClean="0"/>
              <a:t>.</a:t>
            </a:r>
            <a:endParaRPr lang="en-US" sz="2000" dirty="0"/>
          </a:p>
          <a:p>
            <a:r>
              <a:rPr lang="en-US" sz="2000" dirty="0" smtClean="0"/>
              <a:t>OO is the application of the principle </a:t>
            </a:r>
            <a:r>
              <a:rPr lang="en-US" sz="2000" dirty="0"/>
              <a:t>of encapsulation </a:t>
            </a:r>
            <a:r>
              <a:rPr lang="en-US" sz="2000" dirty="0" smtClean="0"/>
              <a:t>(data </a:t>
            </a:r>
            <a:r>
              <a:rPr lang="en-US" sz="2000" dirty="0"/>
              <a:t>and </a:t>
            </a:r>
            <a:r>
              <a:rPr lang="en-US" sz="2000" dirty="0" smtClean="0"/>
              <a:t>the methods </a:t>
            </a:r>
            <a:r>
              <a:rPr lang="en-US" sz="2000" dirty="0"/>
              <a:t>that act on them are contained in the object)</a:t>
            </a:r>
          </a:p>
        </p:txBody>
      </p:sp>
    </p:spTree>
    <p:extLst>
      <p:ext uri="{BB962C8B-B14F-4D97-AF65-F5344CB8AC3E}">
        <p14:creationId xmlns:p14="http://schemas.microsoft.com/office/powerpoint/2010/main" val="2456468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Is OO</a:t>
            </a:r>
            <a:endParaRPr lang="en-US" dirty="0"/>
          </a:p>
        </p:txBody>
      </p:sp>
      <p:sp>
        <p:nvSpPr>
          <p:cNvPr id="3" name="Content Placeholder 2"/>
          <p:cNvSpPr>
            <a:spLocks noGrp="1"/>
          </p:cNvSpPr>
          <p:nvPr>
            <p:ph idx="1"/>
          </p:nvPr>
        </p:nvSpPr>
        <p:spPr/>
        <p:txBody>
          <a:bodyPr/>
          <a:lstStyle/>
          <a:p>
            <a:r>
              <a:rPr lang="en-US" sz="2000" dirty="0" smtClean="0"/>
              <a:t>Define a string</a:t>
            </a:r>
          </a:p>
          <a:p>
            <a:pPr marL="0" indent="0">
              <a:buNone/>
            </a:pPr>
            <a:r>
              <a:rPr lang="en-US" sz="2000" dirty="0" smtClean="0"/>
              <a:t>&gt;&gt;&gt; a='my test string'</a:t>
            </a:r>
          </a:p>
          <a:p>
            <a:pPr marL="0" indent="0">
              <a:buNone/>
            </a:pPr>
            <a:r>
              <a:rPr lang="en-US" sz="2000" dirty="0" smtClean="0"/>
              <a:t>&gt;&gt;&gt; a</a:t>
            </a:r>
          </a:p>
          <a:p>
            <a:pPr marL="0" indent="0">
              <a:buNone/>
            </a:pPr>
            <a:r>
              <a:rPr lang="en-US" sz="2000" dirty="0" smtClean="0"/>
              <a:t>'my test </a:t>
            </a:r>
            <a:r>
              <a:rPr lang="en-US" sz="2000" dirty="0" smtClean="0"/>
              <a:t>string’</a:t>
            </a:r>
            <a:endParaRPr lang="en-US" sz="2000" dirty="0" smtClean="0"/>
          </a:p>
          <a:p>
            <a:r>
              <a:rPr lang="en-US" sz="2000" dirty="0" smtClean="0"/>
              <a:t>Define a string using pythons built in </a:t>
            </a:r>
            <a:r>
              <a:rPr lang="en-US" sz="2000" dirty="0" err="1" smtClean="0"/>
              <a:t>str</a:t>
            </a:r>
            <a:r>
              <a:rPr lang="en-US" sz="2000" dirty="0" smtClean="0"/>
              <a:t>() function</a:t>
            </a:r>
          </a:p>
          <a:p>
            <a:pPr marL="0" indent="0">
              <a:buNone/>
            </a:pPr>
            <a:r>
              <a:rPr lang="en-US" sz="2000" dirty="0" smtClean="0"/>
              <a:t>&gt;&gt;&gt; b=</a:t>
            </a:r>
            <a:r>
              <a:rPr lang="en-US" sz="2000" dirty="0" err="1" smtClean="0"/>
              <a:t>str</a:t>
            </a:r>
            <a:r>
              <a:rPr lang="en-US" sz="2000" dirty="0" smtClean="0"/>
              <a:t>('my test string')</a:t>
            </a:r>
          </a:p>
          <a:p>
            <a:pPr marL="0" indent="0">
              <a:buNone/>
            </a:pPr>
            <a:r>
              <a:rPr lang="en-US" sz="2000" dirty="0" smtClean="0"/>
              <a:t>&gt;&gt;&gt; b</a:t>
            </a:r>
          </a:p>
          <a:p>
            <a:pPr marL="0" indent="0">
              <a:buNone/>
            </a:pPr>
            <a:r>
              <a:rPr lang="en-US" sz="2000" dirty="0" smtClean="0"/>
              <a:t>'my test string'</a:t>
            </a:r>
          </a:p>
          <a:p>
            <a:pPr marL="0" indent="0">
              <a:buNone/>
            </a:pPr>
            <a:r>
              <a:rPr lang="en-US" sz="2000" dirty="0" smtClean="0"/>
              <a:t>&gt;&gt;&gt; a == b</a:t>
            </a:r>
          </a:p>
          <a:p>
            <a:pPr marL="0" indent="0">
              <a:buNone/>
            </a:pPr>
            <a:r>
              <a:rPr lang="en-US" sz="2000" dirty="0" smtClean="0"/>
              <a:t>True</a:t>
            </a:r>
          </a:p>
          <a:p>
            <a:pPr marL="0" indent="0">
              <a:buNone/>
            </a:pPr>
            <a:r>
              <a:rPr lang="en-US" sz="2000" dirty="0" smtClean="0"/>
              <a:t>Use </a:t>
            </a:r>
            <a:r>
              <a:rPr lang="en-US" sz="2000" dirty="0" err="1" smtClean="0"/>
              <a:t>dir</a:t>
            </a:r>
            <a:r>
              <a:rPr lang="en-US" sz="2000" dirty="0" smtClean="0"/>
              <a:t>() to examine an object</a:t>
            </a:r>
          </a:p>
          <a:p>
            <a:pPr marL="0" indent="0">
              <a:buNone/>
            </a:pPr>
            <a:endParaRPr lang="en-US" sz="2000" dirty="0"/>
          </a:p>
        </p:txBody>
      </p:sp>
    </p:spTree>
    <p:extLst>
      <p:ext uri="{BB962C8B-B14F-4D97-AF65-F5344CB8AC3E}">
        <p14:creationId xmlns:p14="http://schemas.microsoft.com/office/powerpoint/2010/main" val="2247449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7772400" cy="5334000"/>
          </a:xfrm>
        </p:spPr>
        <p:txBody>
          <a:bodyPr/>
          <a:lstStyle/>
          <a:p>
            <a:pPr marL="0" indent="0">
              <a:buNone/>
            </a:pPr>
            <a:r>
              <a:rPr lang="en-US" sz="1800" dirty="0" smtClean="0"/>
              <a:t>&gt;&gt;&gt; </a:t>
            </a:r>
            <a:r>
              <a:rPr lang="en-US" sz="1800" dirty="0" err="1" smtClean="0"/>
              <a:t>dir</a:t>
            </a:r>
            <a:r>
              <a:rPr lang="en-US" sz="1800" dirty="0" smtClean="0"/>
              <a:t>(a)</a:t>
            </a:r>
          </a:p>
          <a:p>
            <a:pPr marL="0" indent="0">
              <a:buNone/>
            </a:pPr>
            <a:r>
              <a:rPr lang="en-US" sz="1800" dirty="0" smtClean="0"/>
              <a:t>['__add__', '__class__', '__contains__', '__</a:t>
            </a:r>
            <a:r>
              <a:rPr lang="en-US" sz="1800" dirty="0" err="1" smtClean="0"/>
              <a:t>delattr</a:t>
            </a:r>
            <a:r>
              <a:rPr lang="en-US" sz="1800" dirty="0" smtClean="0"/>
              <a:t>__', '__doc__', '__</a:t>
            </a:r>
            <a:r>
              <a:rPr lang="en-US" sz="1800" dirty="0" err="1" smtClean="0"/>
              <a:t>eq</a:t>
            </a:r>
            <a:r>
              <a:rPr lang="en-US" sz="1800" dirty="0" smtClean="0"/>
              <a:t>__', '__format__', '__</a:t>
            </a:r>
            <a:r>
              <a:rPr lang="en-US" sz="1800" dirty="0" err="1" smtClean="0"/>
              <a:t>ge</a:t>
            </a:r>
            <a:r>
              <a:rPr lang="en-US" sz="1800" dirty="0" smtClean="0"/>
              <a:t>__', '__</a:t>
            </a:r>
            <a:r>
              <a:rPr lang="en-US" sz="1800" dirty="0" err="1" smtClean="0"/>
              <a:t>getattribute</a:t>
            </a:r>
            <a:r>
              <a:rPr lang="en-US" sz="1800" dirty="0" smtClean="0"/>
              <a:t>__', '__</a:t>
            </a:r>
            <a:r>
              <a:rPr lang="en-US" sz="1800" dirty="0" err="1" smtClean="0"/>
              <a:t>getitem</a:t>
            </a:r>
            <a:r>
              <a:rPr lang="en-US" sz="1800" dirty="0" smtClean="0"/>
              <a:t>__', '__</a:t>
            </a:r>
            <a:r>
              <a:rPr lang="en-US" sz="1800" dirty="0" err="1" smtClean="0"/>
              <a:t>getnewargs</a:t>
            </a:r>
            <a:r>
              <a:rPr lang="en-US" sz="1800" dirty="0" smtClean="0"/>
              <a:t>__', '__</a:t>
            </a:r>
            <a:r>
              <a:rPr lang="en-US" sz="1800" dirty="0" err="1" smtClean="0"/>
              <a:t>getslice</a:t>
            </a:r>
            <a:r>
              <a:rPr lang="en-US" sz="1800" dirty="0" smtClean="0"/>
              <a:t>__', '__</a:t>
            </a:r>
            <a:r>
              <a:rPr lang="en-US" sz="1800" dirty="0" err="1" smtClean="0"/>
              <a:t>gt</a:t>
            </a:r>
            <a:r>
              <a:rPr lang="en-US" sz="1800" dirty="0" smtClean="0"/>
              <a:t>__', '__hash__', '__</a:t>
            </a:r>
            <a:r>
              <a:rPr lang="en-US" sz="1800" dirty="0" err="1" smtClean="0"/>
              <a:t>init</a:t>
            </a:r>
            <a:r>
              <a:rPr lang="en-US" sz="1800" dirty="0" smtClean="0"/>
              <a:t>__', '__le__', '__</a:t>
            </a:r>
            <a:r>
              <a:rPr lang="en-US" sz="1800" dirty="0" err="1" smtClean="0"/>
              <a:t>len</a:t>
            </a:r>
            <a:r>
              <a:rPr lang="en-US" sz="1800" dirty="0" smtClean="0"/>
              <a:t>__', '__</a:t>
            </a:r>
            <a:r>
              <a:rPr lang="en-US" sz="1800" dirty="0" err="1" smtClean="0"/>
              <a:t>lt</a:t>
            </a:r>
            <a:r>
              <a:rPr lang="en-US" sz="1800" dirty="0" smtClean="0"/>
              <a:t>__', '__mod__', '__</a:t>
            </a:r>
            <a:r>
              <a:rPr lang="en-US" sz="1800" dirty="0" err="1" smtClean="0"/>
              <a:t>mul</a:t>
            </a:r>
            <a:r>
              <a:rPr lang="en-US" sz="1800" dirty="0" smtClean="0"/>
              <a:t>__', '__ne__', '__new__', '__reduce__', '__</a:t>
            </a:r>
            <a:r>
              <a:rPr lang="en-US" sz="1800" dirty="0" err="1" smtClean="0"/>
              <a:t>reduce_ex</a:t>
            </a:r>
            <a:r>
              <a:rPr lang="en-US" sz="1800" dirty="0" smtClean="0"/>
              <a:t>__', '__</a:t>
            </a:r>
            <a:r>
              <a:rPr lang="en-US" sz="1800" dirty="0" err="1" smtClean="0"/>
              <a:t>repr</a:t>
            </a:r>
            <a:r>
              <a:rPr lang="en-US" sz="1800" dirty="0" smtClean="0"/>
              <a:t>__', '__</a:t>
            </a:r>
            <a:r>
              <a:rPr lang="en-US" sz="1800" dirty="0" err="1" smtClean="0"/>
              <a:t>rmod</a:t>
            </a:r>
            <a:r>
              <a:rPr lang="en-US" sz="1800" dirty="0" smtClean="0"/>
              <a:t>__', '__</a:t>
            </a:r>
            <a:r>
              <a:rPr lang="en-US" sz="1800" dirty="0" err="1" smtClean="0"/>
              <a:t>rmul</a:t>
            </a:r>
            <a:r>
              <a:rPr lang="en-US" sz="1800" dirty="0" smtClean="0"/>
              <a:t>__', '__</a:t>
            </a:r>
            <a:r>
              <a:rPr lang="en-US" sz="1800" dirty="0" err="1" smtClean="0"/>
              <a:t>setattr</a:t>
            </a:r>
            <a:r>
              <a:rPr lang="en-US" sz="1800" dirty="0" smtClean="0"/>
              <a:t>__', '__</a:t>
            </a:r>
            <a:r>
              <a:rPr lang="en-US" sz="1800" dirty="0" err="1" smtClean="0"/>
              <a:t>sizeof</a:t>
            </a:r>
            <a:r>
              <a:rPr lang="en-US" sz="1800" dirty="0" smtClean="0"/>
              <a:t>__', '__</a:t>
            </a:r>
            <a:r>
              <a:rPr lang="en-US" sz="1800" dirty="0" err="1" smtClean="0"/>
              <a:t>str</a:t>
            </a:r>
            <a:r>
              <a:rPr lang="en-US" sz="1800" dirty="0" smtClean="0"/>
              <a:t>__', '__</a:t>
            </a:r>
            <a:r>
              <a:rPr lang="en-US" sz="1800" dirty="0" err="1" smtClean="0"/>
              <a:t>subclasshook</a:t>
            </a:r>
            <a:r>
              <a:rPr lang="en-US" sz="1800" dirty="0" smtClean="0"/>
              <a:t>__', '_</a:t>
            </a:r>
            <a:r>
              <a:rPr lang="en-US" sz="1800" dirty="0" err="1" smtClean="0"/>
              <a:t>formatter_field_name_split</a:t>
            </a:r>
            <a:r>
              <a:rPr lang="en-US" sz="1800" dirty="0" smtClean="0"/>
              <a:t>', '_</a:t>
            </a:r>
            <a:r>
              <a:rPr lang="en-US" sz="1800" dirty="0" err="1" smtClean="0"/>
              <a:t>formatter_parser</a:t>
            </a:r>
            <a:r>
              <a:rPr lang="en-US" sz="1800" dirty="0" smtClean="0"/>
              <a:t>', 'capitalize', 'center', 'count', 'decode', 'encode', '</a:t>
            </a:r>
            <a:r>
              <a:rPr lang="en-US" sz="1800" dirty="0" err="1" smtClean="0"/>
              <a:t>endswith</a:t>
            </a:r>
            <a:r>
              <a:rPr lang="en-US" sz="1800" dirty="0" smtClean="0"/>
              <a:t>', '</a:t>
            </a:r>
            <a:r>
              <a:rPr lang="en-US" sz="1800" dirty="0" err="1" smtClean="0"/>
              <a:t>expandtabs</a:t>
            </a:r>
            <a:r>
              <a:rPr lang="en-US" sz="1800" dirty="0" smtClean="0"/>
              <a:t>', 'find', 'format', 'index', '</a:t>
            </a:r>
            <a:r>
              <a:rPr lang="en-US" sz="1800" dirty="0" err="1" smtClean="0"/>
              <a:t>isalnum</a:t>
            </a:r>
            <a:r>
              <a:rPr lang="en-US" sz="1800" dirty="0" smtClean="0"/>
              <a:t>', '</a:t>
            </a:r>
            <a:r>
              <a:rPr lang="en-US" sz="1800" dirty="0" err="1" smtClean="0"/>
              <a:t>isalpha</a:t>
            </a:r>
            <a:r>
              <a:rPr lang="en-US" sz="1800" dirty="0" smtClean="0"/>
              <a:t>', '</a:t>
            </a:r>
            <a:r>
              <a:rPr lang="en-US" sz="1800" dirty="0" err="1" smtClean="0"/>
              <a:t>isdigit</a:t>
            </a:r>
            <a:r>
              <a:rPr lang="en-US" sz="1800" dirty="0" smtClean="0"/>
              <a:t>', '</a:t>
            </a:r>
            <a:r>
              <a:rPr lang="en-US" sz="1800" dirty="0" err="1" smtClean="0"/>
              <a:t>islower</a:t>
            </a:r>
            <a:r>
              <a:rPr lang="en-US" sz="1800" dirty="0" smtClean="0"/>
              <a:t>', '</a:t>
            </a:r>
            <a:r>
              <a:rPr lang="en-US" sz="1800" dirty="0" err="1" smtClean="0"/>
              <a:t>isspace</a:t>
            </a:r>
            <a:r>
              <a:rPr lang="en-US" sz="1800" dirty="0" smtClean="0"/>
              <a:t>', '</a:t>
            </a:r>
            <a:r>
              <a:rPr lang="en-US" sz="1800" dirty="0" err="1" smtClean="0"/>
              <a:t>istitle</a:t>
            </a:r>
            <a:r>
              <a:rPr lang="en-US" sz="1800" dirty="0" smtClean="0"/>
              <a:t>', '</a:t>
            </a:r>
            <a:r>
              <a:rPr lang="en-US" sz="1800" dirty="0" err="1" smtClean="0"/>
              <a:t>isupper</a:t>
            </a:r>
            <a:r>
              <a:rPr lang="en-US" sz="1800" dirty="0" smtClean="0"/>
              <a:t>', 'join', '</a:t>
            </a:r>
            <a:r>
              <a:rPr lang="en-US" sz="1800" dirty="0" err="1" smtClean="0"/>
              <a:t>ljust</a:t>
            </a:r>
            <a:r>
              <a:rPr lang="en-US" sz="1800" dirty="0" smtClean="0"/>
              <a:t>', 'lower', '</a:t>
            </a:r>
            <a:r>
              <a:rPr lang="en-US" sz="1800" dirty="0" err="1" smtClean="0"/>
              <a:t>lstrip</a:t>
            </a:r>
            <a:r>
              <a:rPr lang="en-US" sz="1800" dirty="0" smtClean="0"/>
              <a:t>', 'partition', 'replace', '</a:t>
            </a:r>
            <a:r>
              <a:rPr lang="en-US" sz="1800" dirty="0" err="1" smtClean="0"/>
              <a:t>rfind</a:t>
            </a:r>
            <a:r>
              <a:rPr lang="en-US" sz="1800" dirty="0" smtClean="0"/>
              <a:t>', '</a:t>
            </a:r>
            <a:r>
              <a:rPr lang="en-US" sz="1800" dirty="0" err="1" smtClean="0"/>
              <a:t>rindex</a:t>
            </a:r>
            <a:r>
              <a:rPr lang="en-US" sz="1800" dirty="0" smtClean="0"/>
              <a:t>', '</a:t>
            </a:r>
            <a:r>
              <a:rPr lang="en-US" sz="1800" dirty="0" err="1" smtClean="0"/>
              <a:t>rjust</a:t>
            </a:r>
            <a:r>
              <a:rPr lang="en-US" sz="1800" dirty="0" smtClean="0"/>
              <a:t>', '</a:t>
            </a:r>
            <a:r>
              <a:rPr lang="en-US" sz="1800" dirty="0" err="1" smtClean="0"/>
              <a:t>rpartition</a:t>
            </a:r>
            <a:r>
              <a:rPr lang="en-US" sz="1800" dirty="0" smtClean="0"/>
              <a:t>', '</a:t>
            </a:r>
            <a:r>
              <a:rPr lang="en-US" sz="1800" dirty="0" err="1" smtClean="0"/>
              <a:t>rsplit</a:t>
            </a:r>
            <a:r>
              <a:rPr lang="en-US" sz="1800" dirty="0" smtClean="0"/>
              <a:t>', '</a:t>
            </a:r>
            <a:r>
              <a:rPr lang="en-US" sz="1800" dirty="0" err="1" smtClean="0"/>
              <a:t>rstrip</a:t>
            </a:r>
            <a:r>
              <a:rPr lang="en-US" sz="1800" dirty="0" smtClean="0"/>
              <a:t>', 'split', '</a:t>
            </a:r>
            <a:r>
              <a:rPr lang="en-US" sz="1800" dirty="0" err="1" smtClean="0"/>
              <a:t>splitlines</a:t>
            </a:r>
            <a:r>
              <a:rPr lang="en-US" sz="1800" dirty="0" smtClean="0"/>
              <a:t>', '</a:t>
            </a:r>
            <a:r>
              <a:rPr lang="en-US" sz="1800" dirty="0" err="1" smtClean="0"/>
              <a:t>startswith</a:t>
            </a:r>
            <a:r>
              <a:rPr lang="en-US" sz="1800" dirty="0" smtClean="0"/>
              <a:t>', 'strip', '</a:t>
            </a:r>
            <a:r>
              <a:rPr lang="en-US" sz="1800" dirty="0" err="1" smtClean="0"/>
              <a:t>swapcase</a:t>
            </a:r>
            <a:r>
              <a:rPr lang="en-US" sz="1800" dirty="0" smtClean="0"/>
              <a:t>', 'title', 'translate', 'upper', '</a:t>
            </a:r>
            <a:r>
              <a:rPr lang="en-US" sz="1800" dirty="0" err="1" smtClean="0"/>
              <a:t>zfill</a:t>
            </a:r>
            <a:r>
              <a:rPr lang="en-US" sz="1800" dirty="0" smtClean="0"/>
              <a:t>']</a:t>
            </a:r>
            <a:endParaRPr lang="en-US" sz="1800" dirty="0"/>
          </a:p>
        </p:txBody>
      </p:sp>
    </p:spTree>
    <p:extLst>
      <p:ext uri="{BB962C8B-B14F-4D97-AF65-F5344CB8AC3E}">
        <p14:creationId xmlns:p14="http://schemas.microsoft.com/office/powerpoint/2010/main" val="1687893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7772400" cy="4724400"/>
          </a:xfrm>
        </p:spPr>
        <p:txBody>
          <a:bodyPr/>
          <a:lstStyle/>
          <a:p>
            <a:pPr marL="0" indent="0">
              <a:buNone/>
            </a:pPr>
            <a:r>
              <a:rPr lang="en-US" sz="1800" dirty="0" smtClean="0"/>
              <a:t>&gt;&gt;&gt; help(a)</a:t>
            </a:r>
          </a:p>
          <a:p>
            <a:pPr marL="0" indent="0">
              <a:buNone/>
            </a:pPr>
            <a:r>
              <a:rPr lang="en-US" sz="1800" dirty="0" smtClean="0"/>
              <a:t>no Python documentation found for 'my test string'</a:t>
            </a:r>
          </a:p>
          <a:p>
            <a:pPr marL="0" indent="0">
              <a:buNone/>
            </a:pPr>
            <a:r>
              <a:rPr lang="en-US" sz="1800" dirty="0" smtClean="0"/>
              <a:t>&gt;&gt;&gt; help(</a:t>
            </a:r>
            <a:r>
              <a:rPr lang="en-US" sz="1800" dirty="0" err="1" smtClean="0"/>
              <a:t>str</a:t>
            </a:r>
            <a:r>
              <a:rPr lang="en-US" sz="1800" dirty="0" smtClean="0"/>
              <a:t>)</a:t>
            </a:r>
          </a:p>
          <a:p>
            <a:pPr marL="0" indent="0">
              <a:buNone/>
            </a:pPr>
            <a:r>
              <a:rPr lang="en-US" sz="1800" dirty="0" smtClean="0"/>
              <a:t>Help on class </a:t>
            </a:r>
            <a:r>
              <a:rPr lang="en-US" sz="1800" dirty="0" err="1" smtClean="0"/>
              <a:t>str</a:t>
            </a:r>
            <a:r>
              <a:rPr lang="en-US" sz="1800" dirty="0" smtClean="0"/>
              <a:t> in module __</a:t>
            </a:r>
            <a:r>
              <a:rPr lang="en-US" sz="1800" dirty="0" err="1" smtClean="0"/>
              <a:t>builtin</a:t>
            </a:r>
            <a:r>
              <a:rPr lang="en-US" sz="1800" dirty="0" smtClean="0"/>
              <a:t>__:</a:t>
            </a:r>
          </a:p>
          <a:p>
            <a:pPr marL="0" indent="0">
              <a:buNone/>
            </a:pPr>
            <a:r>
              <a:rPr lang="en-US" sz="1800" dirty="0" smtClean="0"/>
              <a:t>&gt;&gt;&gt; </a:t>
            </a:r>
            <a:r>
              <a:rPr lang="en-US" sz="1800" dirty="0" err="1" smtClean="0"/>
              <a:t>a.title</a:t>
            </a:r>
            <a:r>
              <a:rPr lang="en-US" sz="1800" dirty="0" smtClean="0"/>
              <a:t>()</a:t>
            </a:r>
          </a:p>
          <a:p>
            <a:pPr marL="0" indent="0">
              <a:buNone/>
            </a:pPr>
            <a:r>
              <a:rPr lang="en-US" sz="1800" dirty="0" smtClean="0"/>
              <a:t>'My Test String'</a:t>
            </a:r>
          </a:p>
          <a:p>
            <a:pPr marL="0" indent="0">
              <a:buNone/>
            </a:pPr>
            <a:r>
              <a:rPr lang="en-US" sz="1800" dirty="0" smtClean="0"/>
              <a:t>&gt;&gt;&gt; a</a:t>
            </a:r>
          </a:p>
          <a:p>
            <a:pPr marL="0" indent="0">
              <a:buNone/>
            </a:pPr>
            <a:r>
              <a:rPr lang="en-US" sz="1800" dirty="0" smtClean="0"/>
              <a:t>'my test string'</a:t>
            </a:r>
          </a:p>
          <a:p>
            <a:pPr marL="0" indent="0">
              <a:buNone/>
            </a:pPr>
            <a:r>
              <a:rPr lang="en-US" sz="1800" dirty="0" smtClean="0"/>
              <a:t>&gt;&gt;&gt; a = </a:t>
            </a:r>
            <a:r>
              <a:rPr lang="en-US" sz="1800" dirty="0" err="1" smtClean="0"/>
              <a:t>a.title</a:t>
            </a:r>
            <a:r>
              <a:rPr lang="en-US" sz="1800" dirty="0" smtClean="0"/>
              <a:t>()</a:t>
            </a:r>
          </a:p>
          <a:p>
            <a:pPr marL="0" indent="0">
              <a:buNone/>
            </a:pPr>
            <a:r>
              <a:rPr lang="en-US" sz="1800" dirty="0" smtClean="0"/>
              <a:t>&gt;&gt;&gt; a</a:t>
            </a:r>
          </a:p>
          <a:p>
            <a:pPr marL="0" indent="0">
              <a:buNone/>
            </a:pPr>
            <a:r>
              <a:rPr lang="en-US" sz="1800" dirty="0" smtClean="0"/>
              <a:t>'My Test String'</a:t>
            </a:r>
          </a:p>
          <a:p>
            <a:pPr marL="0" indent="0">
              <a:buNone/>
            </a:pPr>
            <a:r>
              <a:rPr lang="en-US" sz="1800" dirty="0" smtClean="0"/>
              <a:t>&gt;&gt;&gt; </a:t>
            </a:r>
            <a:r>
              <a:rPr lang="en-US" sz="1800" dirty="0" err="1" smtClean="0"/>
              <a:t>a.swapcase</a:t>
            </a:r>
            <a:r>
              <a:rPr lang="en-US" sz="1800" dirty="0" smtClean="0"/>
              <a:t>()</a:t>
            </a:r>
          </a:p>
          <a:p>
            <a:pPr marL="0" indent="0">
              <a:buNone/>
            </a:pPr>
            <a:r>
              <a:rPr lang="en-US" sz="1800" dirty="0" smtClean="0"/>
              <a:t>'</a:t>
            </a:r>
            <a:r>
              <a:rPr lang="en-US" sz="1800" dirty="0" err="1" smtClean="0"/>
              <a:t>mY</a:t>
            </a:r>
            <a:r>
              <a:rPr lang="en-US" sz="1800" dirty="0" smtClean="0"/>
              <a:t> </a:t>
            </a:r>
            <a:r>
              <a:rPr lang="en-US" sz="1800" dirty="0" err="1" smtClean="0"/>
              <a:t>tEST</a:t>
            </a:r>
            <a:r>
              <a:rPr lang="en-US" sz="1800" dirty="0" smtClean="0"/>
              <a:t> </a:t>
            </a:r>
            <a:r>
              <a:rPr lang="en-US" sz="1800" dirty="0" err="1" smtClean="0"/>
              <a:t>sTRING</a:t>
            </a:r>
            <a:r>
              <a:rPr lang="en-US" sz="1800" dirty="0" smtClean="0"/>
              <a:t>'</a:t>
            </a:r>
          </a:p>
          <a:p>
            <a:pPr marL="0" indent="0">
              <a:buNone/>
            </a:pPr>
            <a:r>
              <a:rPr lang="en-US" sz="1800" dirty="0" smtClean="0"/>
              <a:t>&gt;&gt;&gt; </a:t>
            </a:r>
            <a:endParaRPr lang="en-US" sz="1800" dirty="0"/>
          </a:p>
        </p:txBody>
      </p:sp>
    </p:spTree>
    <p:extLst>
      <p:ext uri="{BB962C8B-B14F-4D97-AF65-F5344CB8AC3E}">
        <p14:creationId xmlns:p14="http://schemas.microsoft.com/office/powerpoint/2010/main" val="1605277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First Class</a:t>
            </a:r>
            <a:endParaRPr lang="en-US" dirty="0"/>
          </a:p>
        </p:txBody>
      </p:sp>
      <p:sp>
        <p:nvSpPr>
          <p:cNvPr id="3" name="Content Placeholder 2"/>
          <p:cNvSpPr>
            <a:spLocks noGrp="1"/>
          </p:cNvSpPr>
          <p:nvPr>
            <p:ph idx="1"/>
          </p:nvPr>
        </p:nvSpPr>
        <p:spPr>
          <a:xfrm>
            <a:off x="990600" y="1905000"/>
            <a:ext cx="7772400" cy="4572000"/>
          </a:xfrm>
        </p:spPr>
        <p:txBody>
          <a:bodyPr/>
          <a:lstStyle/>
          <a:p>
            <a:pPr marL="0" indent="0">
              <a:buNone/>
            </a:pPr>
            <a:r>
              <a:rPr lang="en-US" sz="1800" dirty="0" smtClean="0"/>
              <a:t>&gt;&gt;&gt; class </a:t>
            </a:r>
            <a:r>
              <a:rPr lang="en-US" sz="1800" dirty="0" err="1" smtClean="0"/>
              <a:t>myclass</a:t>
            </a:r>
            <a:r>
              <a:rPr lang="en-US" sz="1800" dirty="0" smtClean="0"/>
              <a:t>():</a:t>
            </a:r>
          </a:p>
          <a:p>
            <a:pPr marL="0" indent="0">
              <a:buNone/>
            </a:pPr>
            <a:r>
              <a:rPr lang="en-US" sz="1800" dirty="0" smtClean="0"/>
              <a:t>	""" my first class ""“</a:t>
            </a:r>
          </a:p>
          <a:p>
            <a:pPr marL="0" indent="0">
              <a:buNone/>
            </a:pPr>
            <a:r>
              <a:rPr lang="en-US" sz="1800" dirty="0" smtClean="0"/>
              <a:t>	</a:t>
            </a:r>
          </a:p>
          <a:p>
            <a:pPr marL="0" indent="0">
              <a:buNone/>
            </a:pPr>
            <a:r>
              <a:rPr lang="en-US" sz="1800" dirty="0" smtClean="0"/>
              <a:t>&gt;&gt;&gt; mc1 = </a:t>
            </a:r>
            <a:r>
              <a:rPr lang="en-US" sz="1800" dirty="0" err="1" smtClean="0"/>
              <a:t>myclass</a:t>
            </a:r>
            <a:r>
              <a:rPr lang="en-US" sz="1800" dirty="0" smtClean="0"/>
              <a:t>()</a:t>
            </a:r>
          </a:p>
          <a:p>
            <a:pPr marL="0" indent="0">
              <a:buNone/>
            </a:pPr>
            <a:r>
              <a:rPr lang="en-US" sz="1800" dirty="0" smtClean="0"/>
              <a:t>&gt;&gt;&gt; mc1</a:t>
            </a:r>
          </a:p>
          <a:p>
            <a:pPr marL="0" indent="0">
              <a:buNone/>
            </a:pPr>
            <a:r>
              <a:rPr lang="en-US" sz="1800" dirty="0" smtClean="0"/>
              <a:t>&lt;__main__.</a:t>
            </a:r>
            <a:r>
              <a:rPr lang="en-US" sz="1800" dirty="0" err="1" smtClean="0"/>
              <a:t>myclass</a:t>
            </a:r>
            <a:r>
              <a:rPr lang="en-US" sz="1800" dirty="0" smtClean="0"/>
              <a:t> instance at 0x00000000028DA0C8&gt;</a:t>
            </a:r>
          </a:p>
          <a:p>
            <a:pPr marL="0" indent="0">
              <a:buNone/>
            </a:pPr>
            <a:r>
              <a:rPr lang="en-US" sz="1800" dirty="0" smtClean="0"/>
              <a:t>&gt;&gt;&gt; </a:t>
            </a:r>
            <a:r>
              <a:rPr lang="en-US" sz="1800" dirty="0" err="1" smtClean="0"/>
              <a:t>dir</a:t>
            </a:r>
            <a:r>
              <a:rPr lang="en-US" sz="1800" dirty="0" smtClean="0"/>
              <a:t>(mc1)</a:t>
            </a:r>
          </a:p>
          <a:p>
            <a:pPr marL="0" indent="0">
              <a:buNone/>
            </a:pPr>
            <a:r>
              <a:rPr lang="en-US" sz="1800" dirty="0" smtClean="0"/>
              <a:t>['__doc__', '__module__']</a:t>
            </a:r>
          </a:p>
          <a:p>
            <a:pPr marL="0" indent="0">
              <a:buNone/>
            </a:pPr>
            <a:r>
              <a:rPr lang="en-US" sz="1800" dirty="0" smtClean="0"/>
              <a:t>&gt;&gt;&gt; help(mc1)</a:t>
            </a:r>
          </a:p>
          <a:p>
            <a:pPr marL="0" indent="0">
              <a:buNone/>
            </a:pPr>
            <a:r>
              <a:rPr lang="en-US" sz="1800" dirty="0" smtClean="0"/>
              <a:t>Help on instance of </a:t>
            </a:r>
            <a:r>
              <a:rPr lang="en-US" sz="1800" dirty="0" err="1" smtClean="0"/>
              <a:t>myclass</a:t>
            </a:r>
            <a:r>
              <a:rPr lang="en-US" sz="1800" dirty="0" smtClean="0"/>
              <a:t> in module __main__:</a:t>
            </a:r>
          </a:p>
          <a:p>
            <a:endParaRPr lang="en-US" sz="1800" dirty="0" smtClean="0"/>
          </a:p>
          <a:p>
            <a:pPr marL="0" indent="0">
              <a:buNone/>
            </a:pPr>
            <a:r>
              <a:rPr lang="en-US" sz="1800" dirty="0" smtClean="0"/>
              <a:t>class </a:t>
            </a:r>
            <a:r>
              <a:rPr lang="en-US" sz="1800" dirty="0" err="1" smtClean="0"/>
              <a:t>myclass</a:t>
            </a:r>
            <a:endParaRPr lang="en-US" sz="1800" dirty="0" smtClean="0"/>
          </a:p>
          <a:p>
            <a:pPr marL="0" indent="0">
              <a:buNone/>
            </a:pPr>
            <a:r>
              <a:rPr lang="en-US" sz="1800" dirty="0" smtClean="0"/>
              <a:t> |  my first class</a:t>
            </a:r>
          </a:p>
          <a:p>
            <a:endParaRPr lang="en-US" sz="1600" dirty="0" smtClean="0"/>
          </a:p>
          <a:p>
            <a:pPr marL="0" indent="0">
              <a:buNone/>
            </a:pPr>
            <a:r>
              <a:rPr lang="en-US" sz="1600" dirty="0" smtClean="0"/>
              <a:t> </a:t>
            </a:r>
            <a:endParaRPr lang="en-US" sz="1600" dirty="0"/>
          </a:p>
        </p:txBody>
      </p:sp>
    </p:spTree>
    <p:extLst>
      <p:ext uri="{BB962C8B-B14F-4D97-AF65-F5344CB8AC3E}">
        <p14:creationId xmlns:p14="http://schemas.microsoft.com/office/powerpoint/2010/main" val="320222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23485</TotalTime>
  <Words>1690</Words>
  <Application>Microsoft Office PowerPoint</Application>
  <PresentationFormat>On-screen Show (4:3)</PresentationFormat>
  <Paragraphs>405</Paragraphs>
  <Slides>30</Slides>
  <Notes>12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Blends</vt:lpstr>
      <vt:lpstr>Object Oriented Python</vt:lpstr>
      <vt:lpstr>Contents</vt:lpstr>
      <vt:lpstr>PowerPoint Presentation</vt:lpstr>
      <vt:lpstr>What is an object ?</vt:lpstr>
      <vt:lpstr>OO programing</vt:lpstr>
      <vt:lpstr>Python Is OO</vt:lpstr>
      <vt:lpstr>PowerPoint Presentation</vt:lpstr>
      <vt:lpstr>PowerPoint Presentation</vt:lpstr>
      <vt:lpstr>My First Class</vt:lpstr>
      <vt:lpstr>PowerPoint Presentation</vt:lpstr>
      <vt:lpstr>A Full Grown Class</vt:lpstr>
      <vt:lpstr>PowerPoint Presentation</vt:lpstr>
      <vt:lpstr>Exercise</vt:lpstr>
      <vt:lpstr>Inheritance</vt:lpstr>
      <vt:lpstr>PowerPoint Presentation</vt:lpstr>
      <vt:lpstr>PowerPoint Presentation</vt:lpstr>
      <vt:lpstr>PowerPoint Presentation</vt:lpstr>
      <vt:lpstr>Variables</vt:lpstr>
      <vt:lpstr>PowerPoint Presentation</vt:lpstr>
      <vt:lpstr>PowerPoint Presentation</vt:lpstr>
      <vt:lpstr>PowerPoint Presentation</vt:lpstr>
      <vt:lpstr>PowerPoint Presentation</vt:lpstr>
      <vt:lpstr>PowerPoint Presentation</vt:lpstr>
      <vt:lpstr>I’ve Written A class Now What</vt:lpstr>
      <vt:lpstr>PowerPoint Presentation</vt:lpstr>
      <vt:lpstr>PowerPoint Presentation</vt:lpstr>
      <vt:lpstr>PowerPoint Presentation</vt:lpstr>
      <vt:lpstr>Functional Banking</vt:lpstr>
      <vt:lpstr>OO Bank Exercise</vt:lpstr>
      <vt:lpstr>Class Evaluation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Scientific Computing</dc:title>
  <dc:creator>fderryb</dc:creator>
  <cp:lastModifiedBy>Isaac R Jessop</cp:lastModifiedBy>
  <cp:revision>149</cp:revision>
  <dcterms:created xsi:type="dcterms:W3CDTF">2009-11-13T18:50:43Z</dcterms:created>
  <dcterms:modified xsi:type="dcterms:W3CDTF">2012-06-14T22:02:11Z</dcterms:modified>
</cp:coreProperties>
</file>