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7" r:id="rId2"/>
    <p:sldId id="297" r:id="rId3"/>
    <p:sldId id="300" r:id="rId4"/>
    <p:sldId id="302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2" r:id="rId13"/>
    <p:sldId id="323" r:id="rId14"/>
    <p:sldId id="325" r:id="rId15"/>
    <p:sldId id="326" r:id="rId16"/>
    <p:sldId id="345" r:id="rId17"/>
    <p:sldId id="347" r:id="rId18"/>
    <p:sldId id="348" r:id="rId19"/>
    <p:sldId id="349" r:id="rId20"/>
    <p:sldId id="351" r:id="rId21"/>
    <p:sldId id="350" r:id="rId22"/>
    <p:sldId id="365" r:id="rId23"/>
    <p:sldId id="366" r:id="rId24"/>
    <p:sldId id="367" r:id="rId25"/>
    <p:sldId id="368" r:id="rId26"/>
    <p:sldId id="369" r:id="rId27"/>
    <p:sldId id="370" r:id="rId28"/>
    <p:sldId id="374" r:id="rId29"/>
    <p:sldId id="373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52" autoAdjust="0"/>
    <p:restoredTop sz="91981" autoAdjust="0"/>
  </p:normalViewPr>
  <p:slideViewPr>
    <p:cSldViewPr>
      <p:cViewPr>
        <p:scale>
          <a:sx n="100" d="100"/>
          <a:sy n="100" d="100"/>
        </p:scale>
        <p:origin x="-16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31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5332880E-01DF-4ED0-AF75-2B31DC7D95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92344C32-A217-4185-8080-11F9333104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CB214-8D49-4FAB-98DD-8B30BF48F85A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700"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190" tIns="46095" rIns="92190" bIns="4609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5" name="Picture 19" descr="good midd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White">
          <a:xfrm>
            <a:off x="0" y="1668463"/>
            <a:ext cx="9144000" cy="3565525"/>
          </a:xfrm>
          <a:prstGeom prst="rect">
            <a:avLst/>
          </a:prstGeom>
          <a:noFill/>
        </p:spPr>
      </p:pic>
      <p:sp>
        <p:nvSpPr>
          <p:cNvPr id="4116" name="Rectangle 20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493963"/>
            <a:ext cx="7954963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4105" name="Picture 9" descr="ibm_white_logo_300dpi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</a:blip>
          <a:srcRect r="-8282" b="-32936"/>
          <a:stretch>
            <a:fillRect/>
          </a:stretch>
        </p:blipFill>
        <p:spPr bwMode="invGray">
          <a:xfrm>
            <a:off x="7524750" y="687388"/>
            <a:ext cx="1162050" cy="531812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ChangeArrowheads="1"/>
          </p:cNvSpPr>
          <p:nvPr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" tIns="18288" rIns="18288" bIns="18288" anchor="ctr"/>
          <a:lstStyle/>
          <a:p>
            <a:pPr marL="342900" indent="-342900" algn="l"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</a:rPr>
              <a:t>Systems and Technology Group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dt" sz="quarter" idx="2"/>
          </p:nvPr>
        </p:nvSpPr>
        <p:spPr>
          <a:xfrm>
            <a:off x="5391150" y="6221413"/>
            <a:ext cx="1619250" cy="311150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24 May 2006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black">
          <a:xfrm flipV="1">
            <a:off x="1862138" y="1347788"/>
            <a:ext cx="0" cy="3286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  <a:cs typeface="Arial" charset="0"/>
              </a:rPr>
              <a:t>© 2006 IBM Corporation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17651-8B62-4634-9790-0FD15E513C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BA68C0-3F43-4CF3-A61C-072F8EFC7E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7775575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03650"/>
            <a:ext cx="7775575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119F8280-3161-474C-BB00-0D7A6519F2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6500813"/>
            <a:ext cx="3811588" cy="246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7775575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03650"/>
            <a:ext cx="7775575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6A1F66C6-CF43-42B8-8252-62B6BC6151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6500813"/>
            <a:ext cx="3811588" cy="246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051DCF-4C33-4E21-AAF9-B65DD90390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654001-F343-4EEA-939A-B1BAC0C7B4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EACCE0-E72B-4D63-8EEE-5AD65EED7D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01757-295B-42EE-BB85-387CD04FE1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12806E-4397-4D6A-A551-EE06108D7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260EE2-8399-4272-9071-4A8B294ECA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264B-87A5-4BF7-BD37-7B5B35EA95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C317CE-1746-4AC4-A836-C6C1D499FF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 May 2006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6" name="Picture 24" descr="crop_of_DM04_12_2_blue"/>
          <p:cNvPicPr>
            <a:picLocks noChangeArrowheads="1"/>
          </p:cNvPicPr>
          <p:nvPr/>
        </p:nvPicPr>
        <p:blipFill>
          <a:blip r:embed="rId15"/>
          <a:srcRect t="54021" b="23769"/>
          <a:stretch>
            <a:fillRect/>
          </a:stretch>
        </p:blipFill>
        <p:spPr bwMode="blackWhite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97" name="Picture 25" descr="crop_of_DM04_12_2_blue"/>
          <p:cNvPicPr>
            <a:picLocks noChangeAspect="1" noChangeArrowheads="1"/>
          </p:cNvPicPr>
          <p:nvPr/>
        </p:nvPicPr>
        <p:blipFill>
          <a:blip r:embed="rId15"/>
          <a:srcRect t="27010" b="52106"/>
          <a:stretch>
            <a:fillRect/>
          </a:stretch>
        </p:blipFill>
        <p:spPr bwMode="blackWhite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6413"/>
            <a:ext cx="77755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black">
          <a:xfrm>
            <a:off x="990600" y="74613"/>
            <a:ext cx="2716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FFFF"/>
                </a:solidFill>
                <a:cs typeface="Arial" charset="0"/>
              </a:rPr>
              <a:t>Systems and Technology Group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black">
          <a:xfrm>
            <a:off x="5724525" y="6499225"/>
            <a:ext cx="3306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  <a:cs typeface="Arial" charset="0"/>
              </a:rPr>
              <a:t>© 2006 IBM Corporation</a:t>
            </a:r>
          </a:p>
        </p:txBody>
      </p:sp>
      <p:pic>
        <p:nvPicPr>
          <p:cNvPr id="3082" name="Picture 10" descr="ibm_light_gray_logo_300dpi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</a:blip>
          <a:srcRect r="6667"/>
          <a:stretch>
            <a:fillRect/>
          </a:stretch>
        </p:blipFill>
        <p:spPr bwMode="invGray">
          <a:xfrm>
            <a:off x="8461375" y="61913"/>
            <a:ext cx="62230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000" b="1">
                <a:solidFill>
                  <a:srgbClr val="FFFFFF"/>
                </a:solidFill>
                <a:cs typeface="+mn-cs"/>
              </a:defRPr>
            </a:lvl1pPr>
          </a:lstStyle>
          <a:p>
            <a:fld id="{0A15D75E-2ADB-4C07-A05C-A445A04743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500813"/>
            <a:ext cx="38115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  <a:cs typeface="+mn-cs"/>
              </a:defRPr>
            </a:lvl1pPr>
          </a:lstStyle>
          <a:p>
            <a:r>
              <a:rPr lang="en-US"/>
              <a:t>Cell Programming Tutorial - JHD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56238" y="6500813"/>
            <a:ext cx="19462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  <a:cs typeface="+mn-cs"/>
              </a:defRPr>
            </a:lvl1pPr>
          </a:lstStyle>
          <a:p>
            <a:r>
              <a:rPr lang="en-US"/>
              <a:t>24 May 2006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black">
          <a:xfrm>
            <a:off x="990600" y="146050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black">
          <a:xfrm>
            <a:off x="990600" y="6480175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fontAlgn="base">
        <a:spcBef>
          <a:spcPct val="3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fontAlgn="base">
        <a:spcBef>
          <a:spcPct val="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1281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Cell Programming Tutorial</a:t>
            </a:r>
            <a:br>
              <a:rPr lang="en-US" altLang="en-US"/>
            </a:br>
            <a:endParaRPr lang="en-US" altLang="en-US" sz="1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600">
                <a:solidFill>
                  <a:schemeClr val="tx1"/>
                </a:solidFill>
              </a:rPr>
              <a:t>Jeff Derby, Senior Technical Staff Member, IBM Corporation</a:t>
            </a:r>
          </a:p>
        </p:txBody>
      </p:sp>
    </p:spTree>
  </p:cSld>
  <p:clrMapOvr>
    <a:masterClrMapping/>
  </p:clrMapOvr>
  <p:transition advTm="133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886D-F82C-4532-A87F-2BA26BB01C1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Extensions to Support SIMD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 datatypes</a:t>
            </a:r>
          </a:p>
          <a:p>
            <a:pPr lvl="1"/>
            <a:r>
              <a:rPr lang="en-US"/>
              <a:t>e.g. “vector float”, “vector signed short”, “vector unsigned int”, …</a:t>
            </a:r>
          </a:p>
          <a:p>
            <a:pPr lvl="1"/>
            <a:r>
              <a:rPr lang="en-US"/>
              <a:t>SIMD width per datatype is implicit in vector datatype definition</a:t>
            </a:r>
          </a:p>
          <a:p>
            <a:pPr lvl="1"/>
            <a:r>
              <a:rPr lang="en-US"/>
              <a:t>vectors aligned on quadword (16B) boundaries</a:t>
            </a:r>
          </a:p>
          <a:p>
            <a:pPr lvl="1"/>
            <a:r>
              <a:rPr lang="en-US"/>
              <a:t>casts from one vector type to another in the usual way</a:t>
            </a:r>
          </a:p>
          <a:p>
            <a:pPr lvl="1"/>
            <a:r>
              <a:rPr lang="en-US"/>
              <a:t>casts between vector and scalar datatypes not permitted</a:t>
            </a:r>
          </a:p>
          <a:p>
            <a:r>
              <a:rPr lang="en-US"/>
              <a:t>Vector pointers</a:t>
            </a:r>
          </a:p>
          <a:p>
            <a:pPr lvl="1"/>
            <a:r>
              <a:rPr lang="en-US"/>
              <a:t>e.g. “vector float *p”</a:t>
            </a:r>
          </a:p>
          <a:p>
            <a:pPr lvl="1"/>
            <a:r>
              <a:rPr lang="en-US"/>
              <a:t>p+1 points to the next vector (16B) after that pointed to by p</a:t>
            </a:r>
          </a:p>
          <a:p>
            <a:pPr lvl="1"/>
            <a:r>
              <a:rPr lang="en-US"/>
              <a:t>casts between scalar and vector pointer types</a:t>
            </a:r>
          </a:p>
          <a:p>
            <a:r>
              <a:rPr lang="en-US"/>
              <a:t>Access to SIMD instructions is via intrinsic functions</a:t>
            </a:r>
          </a:p>
          <a:p>
            <a:pPr lvl="1"/>
            <a:r>
              <a:rPr lang="en-US"/>
              <a:t>similar intrinsics for both SPU and VMX</a:t>
            </a:r>
          </a:p>
          <a:p>
            <a:pPr lvl="1"/>
            <a:r>
              <a:rPr lang="en-US"/>
              <a:t>translation from function to instruction dependent on datatype of arguments</a:t>
            </a:r>
          </a:p>
          <a:p>
            <a:pPr lvl="1"/>
            <a:r>
              <a:rPr lang="en-US"/>
              <a:t>e.g. spu_add(a,b) can translate to a floating add, a signed or unsigned int add, a signed or unsigned short add,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1D22-58B7-46A1-95FA-17F11918BF0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Vectorization</a:t>
            </a:r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76413"/>
            <a:ext cx="7775575" cy="4090987"/>
          </a:xfrm>
        </p:spPr>
        <p:txBody>
          <a:bodyPr/>
          <a:lstStyle/>
          <a:p>
            <a:r>
              <a:rPr lang="en-US" sz="1600"/>
              <a:t>For any given algorithm, vectorization can usually be applied in several different ways</a:t>
            </a:r>
          </a:p>
          <a:p>
            <a:r>
              <a:rPr lang="en-US" sz="1600"/>
              <a:t>Example:  4-dim. linear transformation (4x4 matrix times a 4-vector) in a 4-wide SIMD</a:t>
            </a:r>
          </a:p>
          <a:p>
            <a:pPr>
              <a:spcBef>
                <a:spcPct val="800000"/>
              </a:spcBef>
            </a:pPr>
            <a:r>
              <a:rPr lang="en-US" sz="1600"/>
              <a:t>Consider two possible approaches:</a:t>
            </a:r>
          </a:p>
          <a:p>
            <a:pPr marL="465138" lvl="1" indent="-234950"/>
            <a:r>
              <a:rPr lang="en-US" sz="1500"/>
              <a:t>dot product:  each row times the vector</a:t>
            </a:r>
          </a:p>
          <a:p>
            <a:pPr marL="465138" lvl="1" indent="-234950"/>
            <a:r>
              <a:rPr lang="en-US" sz="1500"/>
              <a:t>sum of vectors:  each column times a vector element</a:t>
            </a:r>
          </a:p>
          <a:p>
            <a:pPr>
              <a:buFont typeface="Wingdings" pitchFamily="2" charset="2"/>
              <a:buChar char="Ø"/>
            </a:pPr>
            <a:r>
              <a:rPr lang="en-US" sz="1600"/>
              <a:t>Performance of different approaches can be VERY different</a:t>
            </a:r>
          </a:p>
        </p:txBody>
      </p:sp>
      <p:graphicFrame>
        <p:nvGraphicFramePr>
          <p:cNvPr id="20378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514600" y="2971800"/>
          <a:ext cx="3702050" cy="1663700"/>
        </p:xfrm>
        <a:graphic>
          <a:graphicData uri="http://schemas.openxmlformats.org/presentationml/2006/ole">
            <p:oleObj spid="_x0000_s203782" name="VISIO" r:id="rId3" imgW="2179800" imgH="9795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97993-58DB-40A0-9B8D-344E8BBEFB0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Vectorization Example – Dot-Product Approach</a:t>
            </a:r>
          </a:p>
        </p:txBody>
      </p:sp>
      <p:graphicFrame>
        <p:nvGraphicFramePr>
          <p:cNvPr id="205834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2438400" y="1524000"/>
          <a:ext cx="3721100" cy="1673225"/>
        </p:xfrm>
        <a:graphic>
          <a:graphicData uri="http://schemas.openxmlformats.org/presentationml/2006/ole">
            <p:oleObj spid="_x0000_s205834" name="VISIO" r:id="rId3" imgW="2179800" imgH="979560" progId="Visio.Drawing.4">
              <p:embed/>
            </p:oleObj>
          </a:graphicData>
        </a:graphic>
      </p:graphicFrame>
      <p:sp>
        <p:nvSpPr>
          <p:cNvPr id="205835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429000"/>
            <a:ext cx="7775575" cy="2249488"/>
          </a:xfrm>
        </p:spPr>
        <p:txBody>
          <a:bodyPr/>
          <a:lstStyle/>
          <a:p>
            <a:r>
              <a:rPr lang="en-US" sz="1600"/>
              <a:t>Assume:</a:t>
            </a:r>
          </a:p>
          <a:p>
            <a:pPr marL="465138" lvl="1" indent="-234950"/>
            <a:r>
              <a:rPr lang="en-US" sz="1500"/>
              <a:t>each row of the matrix is in a vector register</a:t>
            </a:r>
          </a:p>
          <a:p>
            <a:pPr marL="465138" lvl="1" indent="-234950"/>
            <a:r>
              <a:rPr lang="en-US" sz="1500"/>
              <a:t>the </a:t>
            </a:r>
            <a:r>
              <a:rPr lang="en-US" sz="1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500"/>
              <a:t>-vector is in a vector register</a:t>
            </a:r>
          </a:p>
          <a:p>
            <a:pPr marL="465138" lvl="1" indent="-234950"/>
            <a:r>
              <a:rPr lang="en-US" sz="1500"/>
              <a:t>the </a:t>
            </a:r>
            <a:r>
              <a:rPr lang="en-US" sz="1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500"/>
              <a:t>-vector is placed in a vector register</a:t>
            </a:r>
          </a:p>
          <a:p>
            <a:r>
              <a:rPr lang="en-US" sz="1600"/>
              <a:t>Process – for each element in the result vector:</a:t>
            </a:r>
          </a:p>
          <a:p>
            <a:pPr marL="465138" lvl="1" indent="-234950"/>
            <a:r>
              <a:rPr lang="en-US" sz="1500"/>
              <a:t>multiply the row register by the </a:t>
            </a:r>
            <a:r>
              <a:rPr lang="en-US" sz="1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500"/>
              <a:t>-vector register</a:t>
            </a:r>
          </a:p>
          <a:p>
            <a:pPr marL="465138" lvl="1" indent="-234950"/>
            <a:r>
              <a:rPr lang="en-US" sz="1500"/>
              <a:t>perform vector reduction on the product (sum the 4 terms in the product register)</a:t>
            </a:r>
          </a:p>
          <a:p>
            <a:pPr marL="465138" lvl="1" indent="-234950"/>
            <a:r>
              <a:rPr lang="en-US" sz="1500"/>
              <a:t>place the result of the reduction in the appropriate slot in the result vector register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C153-BD91-4332-B475-7CCF21D5568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Vectorization Example – Sum-of-Vectors Approach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429000"/>
            <a:ext cx="7775575" cy="2249488"/>
          </a:xfrm>
        </p:spPr>
        <p:txBody>
          <a:bodyPr/>
          <a:lstStyle/>
          <a:p>
            <a:r>
              <a:rPr lang="en-US" sz="1600"/>
              <a:t>Assume:</a:t>
            </a:r>
          </a:p>
          <a:p>
            <a:pPr marL="465138" lvl="1" indent="-234950"/>
            <a:r>
              <a:rPr lang="en-US" sz="1500"/>
              <a:t>each column of the matrix is in a vector register</a:t>
            </a:r>
          </a:p>
          <a:p>
            <a:pPr marL="465138" lvl="1" indent="-234950"/>
            <a:r>
              <a:rPr lang="en-US" sz="1500"/>
              <a:t>the </a:t>
            </a:r>
            <a:r>
              <a:rPr lang="en-US" sz="1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500"/>
              <a:t>-vector is in a vector register</a:t>
            </a:r>
          </a:p>
          <a:p>
            <a:pPr marL="465138" lvl="1" indent="-234950"/>
            <a:r>
              <a:rPr lang="en-US" sz="1500"/>
              <a:t>the </a:t>
            </a:r>
            <a:r>
              <a:rPr lang="en-US" sz="1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500"/>
              <a:t>-vector is placed in a vector register (initialized to zero)</a:t>
            </a:r>
          </a:p>
          <a:p>
            <a:r>
              <a:rPr lang="en-US" sz="1600"/>
              <a:t>Process – for each element in the input vector:</a:t>
            </a:r>
          </a:p>
          <a:p>
            <a:pPr marL="465138" lvl="1" indent="-234950"/>
            <a:r>
              <a:rPr lang="en-US" sz="1500"/>
              <a:t>copy the element into all four slots of a register (“splat”)</a:t>
            </a:r>
          </a:p>
          <a:p>
            <a:pPr marL="465138" lvl="1" indent="-234950"/>
            <a:r>
              <a:rPr lang="en-US" sz="1500"/>
              <a:t>multiply the column register by the register with the “splatted” element and add to the result register</a:t>
            </a:r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514600" y="1524000"/>
          <a:ext cx="3721100" cy="1673225"/>
        </p:xfrm>
        <a:graphic>
          <a:graphicData uri="http://schemas.openxmlformats.org/presentationml/2006/ole">
            <p:oleObj spid="_x0000_s210949" name="VISIO" r:id="rId3" imgW="2179800" imgH="9795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43B25-4D50-4815-8169-423F9EE9887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Vectorization Trade-offs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Choice of vectorization technique will depend on many factors, including:</a:t>
            </a:r>
          </a:p>
          <a:p>
            <a:pPr lvl="1"/>
            <a:r>
              <a:rPr lang="en-US"/>
              <a:t>organization of data arrays</a:t>
            </a:r>
          </a:p>
          <a:p>
            <a:pPr lvl="1"/>
            <a:r>
              <a:rPr lang="en-US"/>
              <a:t>what is available in the instruction-set architecture</a:t>
            </a:r>
          </a:p>
          <a:p>
            <a:pPr lvl="1"/>
            <a:r>
              <a:rPr lang="en-US"/>
              <a:t>opportunities for instruction-level parallelism</a:t>
            </a:r>
          </a:p>
          <a:p>
            <a:pPr lvl="1"/>
            <a:r>
              <a:rPr lang="en-US"/>
              <a:t>opportunities for loop unrolling and software pipelining</a:t>
            </a:r>
          </a:p>
          <a:p>
            <a:pPr lvl="1"/>
            <a:r>
              <a:rPr lang="en-US"/>
              <a:t>nature of dependencies between operations</a:t>
            </a:r>
          </a:p>
          <a:p>
            <a:pPr lvl="1"/>
            <a:r>
              <a:rPr lang="en-US"/>
              <a:t>pipeline latencies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D8C44-3593-43CB-9476-A7735982FCF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Mechanisms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Mailboxes</a:t>
            </a:r>
          </a:p>
          <a:p>
            <a:pPr lvl="1"/>
            <a:r>
              <a:rPr lang="en-US"/>
              <a:t>between PPE and SPEs</a:t>
            </a:r>
          </a:p>
          <a:p>
            <a:r>
              <a:rPr lang="en-US"/>
              <a:t>DMA</a:t>
            </a:r>
          </a:p>
          <a:p>
            <a:pPr lvl="1"/>
            <a:r>
              <a:rPr lang="en-US"/>
              <a:t>between PPE and SPEs</a:t>
            </a:r>
          </a:p>
          <a:p>
            <a:pPr lvl="1"/>
            <a:r>
              <a:rPr lang="en-US"/>
              <a:t>between one SPE and another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071C2-AD9C-4B37-A849-B489C9E85F9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Models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focus is on how an application can be partitioned across the processing elements</a:t>
            </a:r>
          </a:p>
          <a:p>
            <a:pPr lvl="1"/>
            <a:r>
              <a:rPr lang="en-US"/>
              <a:t>PPE, SPEs</a:t>
            </a:r>
          </a:p>
          <a:p>
            <a:r>
              <a:rPr lang="en-US"/>
              <a:t>Partitioning involves consideration of and trade-offs among:</a:t>
            </a:r>
          </a:p>
          <a:p>
            <a:pPr lvl="1"/>
            <a:r>
              <a:rPr lang="en-US"/>
              <a:t>processing load</a:t>
            </a:r>
          </a:p>
          <a:p>
            <a:pPr lvl="1"/>
            <a:r>
              <a:rPr lang="en-US"/>
              <a:t>program structure</a:t>
            </a:r>
          </a:p>
          <a:p>
            <a:pPr lvl="1"/>
            <a:r>
              <a:rPr lang="en-US"/>
              <a:t>data flow</a:t>
            </a:r>
          </a:p>
          <a:p>
            <a:pPr lvl="1"/>
            <a:r>
              <a:rPr lang="en-US"/>
              <a:t>data and code movement via DMA</a:t>
            </a:r>
          </a:p>
          <a:p>
            <a:pPr lvl="1"/>
            <a:r>
              <a:rPr lang="en-US"/>
              <a:t>loading of bus and bus attachments</a:t>
            </a:r>
          </a:p>
          <a:p>
            <a:pPr lvl="1"/>
            <a:r>
              <a:rPr lang="en-US"/>
              <a:t>desired performance</a:t>
            </a:r>
          </a:p>
          <a:p>
            <a:r>
              <a:rPr lang="en-US"/>
              <a:t>Several models:</a:t>
            </a:r>
          </a:p>
          <a:p>
            <a:pPr lvl="1"/>
            <a:r>
              <a:rPr lang="en-US"/>
              <a:t>“PPE-centric” vs. “SPE-centric”</a:t>
            </a:r>
          </a:p>
          <a:p>
            <a:pPr lvl="1"/>
            <a:r>
              <a:rPr lang="en-US"/>
              <a:t>“data-serial” vs. “data-parallel”</a:t>
            </a:r>
          </a:p>
          <a:p>
            <a:pPr lvl="1"/>
            <a:r>
              <a:rPr lang="en-US"/>
              <a:t>others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4D5DF-27ED-4764-8DC3-BB22BD2EA7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“PPE-Centric” &amp; “SPE-Centric” Models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“PPE-Centric”:</a:t>
            </a:r>
          </a:p>
          <a:p>
            <a:pPr lvl="1"/>
            <a:r>
              <a:rPr lang="en-US"/>
              <a:t>an offload model</a:t>
            </a:r>
          </a:p>
          <a:p>
            <a:pPr lvl="1"/>
            <a:r>
              <a:rPr lang="en-US"/>
              <a:t>main line application code runs in PPC core</a:t>
            </a:r>
          </a:p>
          <a:p>
            <a:pPr lvl="1"/>
            <a:r>
              <a:rPr lang="en-US"/>
              <a:t>individual functions extracted and offloaded to SPEs</a:t>
            </a:r>
          </a:p>
          <a:p>
            <a:pPr lvl="1"/>
            <a:r>
              <a:rPr lang="en-US"/>
              <a:t>SPUs wait to be given work by the PPC core</a:t>
            </a:r>
          </a:p>
          <a:p>
            <a:r>
              <a:rPr lang="en-US"/>
              <a:t>“SPE-Centric”:</a:t>
            </a:r>
          </a:p>
          <a:p>
            <a:pPr lvl="1"/>
            <a:r>
              <a:rPr lang="en-US"/>
              <a:t>most of the application code distributed among SPEs</a:t>
            </a:r>
          </a:p>
          <a:p>
            <a:pPr lvl="1"/>
            <a:r>
              <a:rPr lang="en-US"/>
              <a:t>PPC core runs little more than a resource manager for the SPEs (e.g. maintaining in main memory control blocks with work lists for the SPEs)</a:t>
            </a:r>
          </a:p>
          <a:p>
            <a:pPr lvl="1"/>
            <a:r>
              <a:rPr lang="en-US"/>
              <a:t>SPE fetches next work item (what function to execute, pointer to data, etc.) from main memory (or its own memory) when it completes current work item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63B0-4261-4D69-80D6-754E20AA880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Pipelined Approach</a:t>
            </a: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600200" y="1447800"/>
          <a:ext cx="5951538" cy="1801813"/>
        </p:xfrm>
        <a:graphic>
          <a:graphicData uri="http://schemas.openxmlformats.org/presentationml/2006/ole">
            <p:oleObj spid="_x0000_s240643" name="Visio" r:id="rId3" imgW="5951577" imgH="1802309" progId="Visio.Drawing.11">
              <p:embed/>
            </p:oleObj>
          </a:graphicData>
        </a:graphic>
      </p:graphicFrame>
      <p:sp>
        <p:nvSpPr>
          <p:cNvPr id="240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429000"/>
            <a:ext cx="7775575" cy="2249488"/>
          </a:xfrm>
        </p:spPr>
        <p:txBody>
          <a:bodyPr/>
          <a:lstStyle/>
          <a:p>
            <a:r>
              <a:rPr lang="en-US" sz="1600"/>
              <a:t>Data-serial</a:t>
            </a:r>
          </a:p>
          <a:p>
            <a:r>
              <a:rPr lang="en-US" sz="1600"/>
              <a:t>Example:  three function groups, so three SPEs</a:t>
            </a:r>
          </a:p>
          <a:p>
            <a:r>
              <a:rPr lang="en-US" sz="1600"/>
              <a:t>Dataflow is unidirectional</a:t>
            </a:r>
          </a:p>
          <a:p>
            <a:r>
              <a:rPr lang="en-US" sz="1600"/>
              <a:t>Synchronization is important</a:t>
            </a:r>
          </a:p>
          <a:p>
            <a:pPr marL="465138" lvl="1" indent="-234950"/>
            <a:r>
              <a:rPr lang="en-US" sz="1500"/>
              <a:t>time spent in each function group should be about the same</a:t>
            </a:r>
          </a:p>
          <a:p>
            <a:pPr marL="465138" lvl="1" indent="-234950"/>
            <a:r>
              <a:rPr lang="en-US" sz="1500"/>
              <a:t>but may complicate tuning and optimization of code</a:t>
            </a:r>
          </a:p>
          <a:p>
            <a:r>
              <a:rPr lang="en-US" sz="1600"/>
              <a:t>Main data movement is SPE-to-SPE</a:t>
            </a:r>
          </a:p>
          <a:p>
            <a:pPr marL="465138" lvl="1" indent="-234950"/>
            <a:r>
              <a:rPr lang="en-US" sz="1500"/>
              <a:t>can be push or pull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CB142-4AB3-4494-85E8-5AD0869EFC4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Data-Partitioned Approach</a:t>
            </a:r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295400" y="1606550"/>
          <a:ext cx="6078538" cy="1941513"/>
        </p:xfrm>
        <a:graphic>
          <a:graphicData uri="http://schemas.openxmlformats.org/presentationml/2006/ole">
            <p:oleObj spid="_x0000_s241667" name="Visio" r:id="rId3" imgW="6047422" imgH="1932742" progId="Visio.Drawing.11">
              <p:embed/>
            </p:oleObj>
          </a:graphicData>
        </a:graphic>
      </p:graphicFrame>
      <p:sp>
        <p:nvSpPr>
          <p:cNvPr id="241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803650"/>
            <a:ext cx="8077200" cy="1874838"/>
          </a:xfrm>
        </p:spPr>
        <p:txBody>
          <a:bodyPr/>
          <a:lstStyle/>
          <a:p>
            <a:r>
              <a:rPr lang="en-US" sz="1600"/>
              <a:t>Data-parallel</a:t>
            </a:r>
          </a:p>
          <a:p>
            <a:r>
              <a:rPr lang="en-US" sz="1600"/>
              <a:t>Example: data blocks partitioned into three sub-blocks, so three SPEs</a:t>
            </a:r>
          </a:p>
          <a:p>
            <a:r>
              <a:rPr lang="en-US" sz="1600"/>
              <a:t>May require coordination among SPEs between functions</a:t>
            </a:r>
          </a:p>
          <a:p>
            <a:pPr marL="465138" lvl="1" indent="-234950"/>
            <a:r>
              <a:rPr lang="en-US" sz="1500"/>
              <a:t>e.g. if there is interaction between data sub-blocks</a:t>
            </a:r>
          </a:p>
          <a:p>
            <a:r>
              <a:rPr lang="en-US" sz="1600"/>
              <a:t>Essentially all data movement is SPE-to main memory or main memory-to-SPE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D1FE8-D665-4FA9-8C60-A3868D6EE9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775575" cy="4395787"/>
          </a:xfrm>
        </p:spPr>
        <p:txBody>
          <a:bodyPr/>
          <a:lstStyle/>
          <a:p>
            <a:r>
              <a:rPr lang="en-US"/>
              <a:t>Program structure – PPE code and SPE code</a:t>
            </a:r>
          </a:p>
          <a:p>
            <a:r>
              <a:rPr lang="en-US"/>
              <a:t>SIMD and vectorization</a:t>
            </a:r>
          </a:p>
          <a:p>
            <a:r>
              <a:rPr lang="en-US"/>
              <a:t>Communication between processing elements – DMA, mailboxes</a:t>
            </a:r>
          </a:p>
          <a:p>
            <a:r>
              <a:rPr lang="en-US"/>
              <a:t>Programming models</a:t>
            </a:r>
          </a:p>
          <a:p>
            <a:r>
              <a:rPr lang="en-US"/>
              <a:t>Code example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0DC93-CC41-4077-BF7B-C5CDFD3D9EA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Management of SPE Memory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153400" cy="3902075"/>
          </a:xfrm>
        </p:spPr>
        <p:txBody>
          <a:bodyPr/>
          <a:lstStyle/>
          <a:p>
            <a:r>
              <a:rPr lang="en-US"/>
              <a:t>An SPE has load/store &amp; instruction-fetch access only to its local store</a:t>
            </a:r>
          </a:p>
          <a:p>
            <a:pPr lvl="1"/>
            <a:r>
              <a:rPr lang="en-US"/>
              <a:t>Movement of data and code into and out of SPE local store is via DMA</a:t>
            </a:r>
          </a:p>
          <a:p>
            <a:r>
              <a:rPr lang="en-US"/>
              <a:t>SPE local store is a limited resource</a:t>
            </a:r>
          </a:p>
          <a:p>
            <a:r>
              <a:rPr lang="en-US"/>
              <a:t>SPE local store is (in general) explicitly managed by the programmer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7899-6EB6-4D5D-96FD-ADEAA1A33FC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DMA and Computation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5486400" cy="3902075"/>
          </a:xfrm>
        </p:spPr>
        <p:txBody>
          <a:bodyPr/>
          <a:lstStyle/>
          <a:p>
            <a:r>
              <a:rPr lang="en-US" sz="1600"/>
              <a:t>DMA transactions see latency in addition to transfer time</a:t>
            </a:r>
          </a:p>
          <a:p>
            <a:pPr lvl="1"/>
            <a:r>
              <a:rPr lang="en-US" sz="1400"/>
              <a:t>e.g. SPE DMA get from main memory may see a 475-cycle latency</a:t>
            </a:r>
          </a:p>
          <a:p>
            <a:r>
              <a:rPr lang="en-US" sz="1600"/>
              <a:t>Double (or multiple) buffering of data can hide DMA latencies under computation, e.g. the following is done simultaneously:</a:t>
            </a:r>
          </a:p>
          <a:p>
            <a:pPr lvl="1"/>
            <a:r>
              <a:rPr lang="en-US" sz="1400"/>
              <a:t>process current input buffer and write output to current output buffer in SPE LS</a:t>
            </a:r>
          </a:p>
          <a:p>
            <a:pPr lvl="1"/>
            <a:r>
              <a:rPr lang="en-US" sz="1400"/>
              <a:t>DMA next input buffer from main memory</a:t>
            </a:r>
          </a:p>
          <a:p>
            <a:pPr lvl="1"/>
            <a:r>
              <a:rPr lang="en-US" sz="1400"/>
              <a:t>DMA previous output buffer to main memory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/>
              <a:t>requires blocking of inner loops</a:t>
            </a:r>
          </a:p>
          <a:p>
            <a:r>
              <a:rPr lang="en-US" sz="1600"/>
              <a:t>Trade-offs because SPE LS is relatively small</a:t>
            </a:r>
          </a:p>
          <a:p>
            <a:pPr lvl="1"/>
            <a:r>
              <a:rPr lang="en-US" sz="1400"/>
              <a:t>double buffering consumes more LS</a:t>
            </a:r>
          </a:p>
          <a:p>
            <a:pPr lvl="1"/>
            <a:r>
              <a:rPr lang="en-US" sz="1400"/>
              <a:t>single buffering has a performance impact due to DMA latency</a:t>
            </a:r>
          </a:p>
          <a:p>
            <a:pPr lvl="1"/>
            <a:endParaRPr lang="en-US" sz="1400"/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676400"/>
            <a:ext cx="2749550" cy="3867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FA127-1CA5-42B4-8F58-20EC22A72F4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Code Example – Complex Multiplication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775575" cy="4167187"/>
          </a:xfrm>
        </p:spPr>
        <p:txBody>
          <a:bodyPr/>
          <a:lstStyle/>
          <a:p>
            <a:r>
              <a:rPr lang="en-US"/>
              <a:t>In general, the multiplication of two complex numbers is represented by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Or, in code form: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1905000" y="2514600"/>
          <a:ext cx="5334000" cy="458788"/>
        </p:xfrm>
        <a:graphic>
          <a:graphicData uri="http://schemas.openxmlformats.org/presentationml/2006/ole">
            <p:oleObj spid="_x0000_s262148" name="Equation" r:id="rId3" imgW="2361960" imgH="203040" progId="Equation.3">
              <p:embed/>
            </p:oleObj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295400" y="3581400"/>
            <a:ext cx="6553200" cy="20240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/* Given two input arrays with interleaved real and imaginary parts */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float input1[2N], input2[2N], output[2N];</a:t>
            </a:r>
          </a:p>
          <a:p>
            <a:pPr algn="l">
              <a:lnSpc>
                <a:spcPct val="70000"/>
              </a:lnSpc>
            </a:pPr>
            <a:endParaRPr lang="en-US" sz="1000">
              <a:latin typeface="Courier New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for (int i=0;i&lt;N;i+=2) {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   float ac = input1[i]*input2[i];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   float bd = input1[i+1]*input2[i+1];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   output[i] = (ac – bd);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 /*optimized version of (ad+bc) to get rid of a multiply*/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 /* (a+b) * (c+d) –ac – bd = ac + ad + bc + bd –ac –bd = ad + bc */             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   output[i+1] = (input1[i]+input1[i+1])*(input2[i]+input2[i+1]) - ac - bd; </a:t>
            </a:r>
          </a:p>
          <a:p>
            <a:pPr algn="l">
              <a:lnSpc>
                <a:spcPct val="70000"/>
              </a:lnSpc>
            </a:pPr>
            <a:r>
              <a:rPr lang="en-US" sz="1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2915-A074-46AA-9E34-7083B74B27C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1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Multiplication SPE - Shuffle Vectors</a:t>
            </a:r>
            <a:endParaRPr lang="de-DE"/>
          </a:p>
        </p:txBody>
      </p:sp>
      <p:grpSp>
        <p:nvGrpSpPr>
          <p:cNvPr id="263171" name="Group 3"/>
          <p:cNvGrpSpPr>
            <a:grpSpLocks/>
          </p:cNvGrpSpPr>
          <p:nvPr/>
        </p:nvGrpSpPr>
        <p:grpSpPr bwMode="auto">
          <a:xfrm>
            <a:off x="1295400" y="1600200"/>
            <a:ext cx="1457325" cy="287338"/>
            <a:chOff x="1152" y="1200"/>
            <a:chExt cx="918" cy="181"/>
          </a:xfrm>
        </p:grpSpPr>
        <p:sp>
          <p:nvSpPr>
            <p:cNvPr id="263172" name="Rectangle 4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  <p:sp>
          <p:nvSpPr>
            <p:cNvPr id="263173" name="Rectangle 5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b1</a:t>
              </a:r>
              <a:endParaRPr lang="de-DE" sz="1200" b="1"/>
            </a:p>
          </p:txBody>
        </p:sp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  <p:sp>
          <p:nvSpPr>
            <p:cNvPr id="263175" name="Rectangle 7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b2</a:t>
              </a:r>
              <a:endParaRPr lang="de-DE" sz="1200" b="1"/>
            </a:p>
          </p:txBody>
        </p:sp>
        <p:sp>
          <p:nvSpPr>
            <p:cNvPr id="263176" name="Rectangle 8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</p:grpSp>
      <p:grpSp>
        <p:nvGrpSpPr>
          <p:cNvPr id="263177" name="Group 9"/>
          <p:cNvGrpSpPr>
            <a:grpSpLocks/>
          </p:cNvGrpSpPr>
          <p:nvPr/>
        </p:nvGrpSpPr>
        <p:grpSpPr bwMode="auto">
          <a:xfrm>
            <a:off x="2819400" y="1600200"/>
            <a:ext cx="1457325" cy="287338"/>
            <a:chOff x="1152" y="1200"/>
            <a:chExt cx="918" cy="181"/>
          </a:xfrm>
        </p:grpSpPr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a3</a:t>
              </a:r>
              <a:endParaRPr lang="de-DE" sz="1200" b="1"/>
            </a:p>
          </p:txBody>
        </p:sp>
        <p:sp>
          <p:nvSpPr>
            <p:cNvPr id="263179" name="Rectangle 11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b3</a:t>
              </a:r>
              <a:endParaRPr lang="de-DE" sz="1200" b="1"/>
            </a:p>
          </p:txBody>
        </p:sp>
        <p:sp>
          <p:nvSpPr>
            <p:cNvPr id="263180" name="Rectangle 12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a4</a:t>
              </a:r>
              <a:endParaRPr lang="de-DE" sz="1200" b="1"/>
            </a:p>
          </p:txBody>
        </p:sp>
        <p:sp>
          <p:nvSpPr>
            <p:cNvPr id="263181" name="Rectangle 13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b4</a:t>
              </a:r>
              <a:endParaRPr lang="de-DE" sz="1200" b="1"/>
            </a:p>
          </p:txBody>
        </p:sp>
        <p:sp>
          <p:nvSpPr>
            <p:cNvPr id="263182" name="Rectangle 14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</p:grp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1295400" y="1905000"/>
            <a:ext cx="1457325" cy="287338"/>
            <a:chOff x="1152" y="1200"/>
            <a:chExt cx="918" cy="181"/>
          </a:xfrm>
        </p:grpSpPr>
        <p:sp>
          <p:nvSpPr>
            <p:cNvPr id="263184" name="Rectangle 16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c1</a:t>
              </a:r>
              <a:endParaRPr lang="de-DE" sz="1200" b="1"/>
            </a:p>
          </p:txBody>
        </p:sp>
        <p:sp>
          <p:nvSpPr>
            <p:cNvPr id="263185" name="Rectangle 17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d1</a:t>
              </a:r>
              <a:endParaRPr lang="de-DE" sz="1200" b="1"/>
            </a:p>
          </p:txBody>
        </p:sp>
        <p:sp>
          <p:nvSpPr>
            <p:cNvPr id="263186" name="Rectangle 18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c2</a:t>
              </a:r>
              <a:endParaRPr lang="de-DE" sz="1200" b="1"/>
            </a:p>
          </p:txBody>
        </p:sp>
        <p:sp>
          <p:nvSpPr>
            <p:cNvPr id="263187" name="Rectangle 19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d2</a:t>
              </a:r>
              <a:endParaRPr lang="de-DE" sz="1200" b="1"/>
            </a:p>
          </p:txBody>
        </p:sp>
        <p:sp>
          <p:nvSpPr>
            <p:cNvPr id="263188" name="Rectangle 20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B1</a:t>
              </a:r>
              <a:endParaRPr lang="de-DE" sz="1200" b="1"/>
            </a:p>
          </p:txBody>
        </p:sp>
      </p:grpSp>
      <p:grpSp>
        <p:nvGrpSpPr>
          <p:cNvPr id="263189" name="Group 21"/>
          <p:cNvGrpSpPr>
            <a:grpSpLocks/>
          </p:cNvGrpSpPr>
          <p:nvPr/>
        </p:nvGrpSpPr>
        <p:grpSpPr bwMode="auto">
          <a:xfrm>
            <a:off x="2819400" y="1905000"/>
            <a:ext cx="1457325" cy="287338"/>
            <a:chOff x="1152" y="1200"/>
            <a:chExt cx="918" cy="181"/>
          </a:xfrm>
        </p:grpSpPr>
        <p:sp>
          <p:nvSpPr>
            <p:cNvPr id="263190" name="Rectangle 22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c3</a:t>
              </a:r>
              <a:endParaRPr lang="de-DE" sz="1200" b="1"/>
            </a:p>
          </p:txBody>
        </p:sp>
        <p:sp>
          <p:nvSpPr>
            <p:cNvPr id="263191" name="Rectangle 23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d3</a:t>
              </a:r>
              <a:endParaRPr lang="de-DE" sz="1200" b="1"/>
            </a:p>
          </p:txBody>
        </p:sp>
        <p:sp>
          <p:nvSpPr>
            <p:cNvPr id="263192" name="Rectangle 24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c4</a:t>
              </a:r>
              <a:endParaRPr lang="de-DE" sz="1200" b="1"/>
            </a:p>
          </p:txBody>
        </p:sp>
        <p:sp>
          <p:nvSpPr>
            <p:cNvPr id="263193" name="Rectangle 25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d4</a:t>
              </a:r>
              <a:endParaRPr lang="de-DE" sz="1200" b="1"/>
            </a:p>
          </p:txBody>
        </p:sp>
        <p:sp>
          <p:nvSpPr>
            <p:cNvPr id="263194" name="Rectangle 26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B2</a:t>
              </a:r>
              <a:endParaRPr lang="de-DE" sz="1200" b="1"/>
            </a:p>
          </p:txBody>
        </p:sp>
      </p:grpSp>
      <p:sp>
        <p:nvSpPr>
          <p:cNvPr id="263195" name="Rectangle 27"/>
          <p:cNvSpPr>
            <a:spLocks noChangeArrowheads="1"/>
          </p:cNvSpPr>
          <p:nvPr/>
        </p:nvSpPr>
        <p:spPr bwMode="auto">
          <a:xfrm>
            <a:off x="6907213" y="15240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0-3</a:t>
            </a:r>
            <a:endParaRPr lang="de-DE" sz="800" b="1"/>
          </a:p>
        </p:txBody>
      </p:sp>
      <p:sp>
        <p:nvSpPr>
          <p:cNvPr id="263196" name="Rectangle 28"/>
          <p:cNvSpPr>
            <a:spLocks noChangeArrowheads="1"/>
          </p:cNvSpPr>
          <p:nvPr/>
        </p:nvSpPr>
        <p:spPr bwMode="auto">
          <a:xfrm>
            <a:off x="7192963" y="15240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8-11</a:t>
            </a:r>
            <a:endParaRPr lang="de-DE" sz="800" b="1"/>
          </a:p>
        </p:txBody>
      </p:sp>
      <p:sp>
        <p:nvSpPr>
          <p:cNvPr id="263197" name="Rectangle 29"/>
          <p:cNvSpPr>
            <a:spLocks noChangeArrowheads="1"/>
          </p:cNvSpPr>
          <p:nvPr/>
        </p:nvSpPr>
        <p:spPr bwMode="auto">
          <a:xfrm>
            <a:off x="7477125" y="15240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16-19</a:t>
            </a:r>
            <a:endParaRPr lang="de-DE" sz="800" b="1"/>
          </a:p>
        </p:txBody>
      </p:sp>
      <p:sp>
        <p:nvSpPr>
          <p:cNvPr id="263198" name="Rectangle 30"/>
          <p:cNvSpPr>
            <a:spLocks noChangeArrowheads="1"/>
          </p:cNvSpPr>
          <p:nvPr/>
        </p:nvSpPr>
        <p:spPr bwMode="auto">
          <a:xfrm>
            <a:off x="7762875" y="15240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24-27</a:t>
            </a:r>
            <a:endParaRPr lang="de-DE" sz="800" b="1"/>
          </a:p>
        </p:txBody>
      </p:sp>
      <p:sp>
        <p:nvSpPr>
          <p:cNvPr id="263199" name="Rectangle 31"/>
          <p:cNvSpPr>
            <a:spLocks noChangeArrowheads="1"/>
          </p:cNvSpPr>
          <p:nvPr/>
        </p:nvSpPr>
        <p:spPr bwMode="auto">
          <a:xfrm>
            <a:off x="6602413" y="1524000"/>
            <a:ext cx="287337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I P</a:t>
            </a:r>
            <a:endParaRPr lang="de-DE" sz="900" b="1"/>
          </a:p>
        </p:txBody>
      </p:sp>
      <p:sp>
        <p:nvSpPr>
          <p:cNvPr id="263200" name="Rectangle 32"/>
          <p:cNvSpPr>
            <a:spLocks noChangeArrowheads="1"/>
          </p:cNvSpPr>
          <p:nvPr/>
        </p:nvSpPr>
        <p:spPr bwMode="auto">
          <a:xfrm>
            <a:off x="6907213" y="19050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4-7</a:t>
            </a:r>
            <a:endParaRPr lang="de-DE" sz="800" b="1"/>
          </a:p>
        </p:txBody>
      </p:sp>
      <p:sp>
        <p:nvSpPr>
          <p:cNvPr id="263201" name="Rectangle 33"/>
          <p:cNvSpPr>
            <a:spLocks noChangeArrowheads="1"/>
          </p:cNvSpPr>
          <p:nvPr/>
        </p:nvSpPr>
        <p:spPr bwMode="auto">
          <a:xfrm>
            <a:off x="7192963" y="19050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12-15</a:t>
            </a:r>
            <a:endParaRPr lang="de-DE" sz="800" b="1"/>
          </a:p>
        </p:txBody>
      </p:sp>
      <p:sp>
        <p:nvSpPr>
          <p:cNvPr id="263202" name="Rectangle 34"/>
          <p:cNvSpPr>
            <a:spLocks noChangeArrowheads="1"/>
          </p:cNvSpPr>
          <p:nvPr/>
        </p:nvSpPr>
        <p:spPr bwMode="auto">
          <a:xfrm>
            <a:off x="7477125" y="19050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20-23</a:t>
            </a:r>
            <a:endParaRPr lang="de-DE" sz="800" b="1"/>
          </a:p>
        </p:txBody>
      </p:sp>
      <p:sp>
        <p:nvSpPr>
          <p:cNvPr id="263203" name="Rectangle 35"/>
          <p:cNvSpPr>
            <a:spLocks noChangeArrowheads="1"/>
          </p:cNvSpPr>
          <p:nvPr/>
        </p:nvSpPr>
        <p:spPr bwMode="auto">
          <a:xfrm>
            <a:off x="7762875" y="19050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28-31</a:t>
            </a:r>
            <a:endParaRPr lang="de-DE" sz="800" b="1"/>
          </a:p>
        </p:txBody>
      </p:sp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6602413" y="1905000"/>
            <a:ext cx="287337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Q P</a:t>
            </a:r>
            <a:endParaRPr lang="de-DE" sz="900" b="1"/>
          </a:p>
        </p:txBody>
      </p:sp>
      <p:sp>
        <p:nvSpPr>
          <p:cNvPr id="263205" name="Text Box 37"/>
          <p:cNvSpPr txBox="1">
            <a:spLocks noChangeArrowheads="1"/>
          </p:cNvSpPr>
          <p:nvPr/>
        </p:nvSpPr>
        <p:spPr bwMode="auto">
          <a:xfrm>
            <a:off x="457200" y="1676400"/>
            <a:ext cx="6921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Input</a:t>
            </a:r>
            <a:endParaRPr lang="de-DE" sz="1800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4572000" y="1676400"/>
            <a:ext cx="17843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Shuffle patterns</a:t>
            </a:r>
            <a:endParaRPr lang="de-DE" sz="1800"/>
          </a:p>
        </p:txBody>
      </p:sp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228600" y="2362200"/>
            <a:ext cx="44386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I1 = spu_shuffle(A1, A2, I_Perm_Vector);</a:t>
            </a:r>
            <a:endParaRPr lang="de-DE" sz="1400">
              <a:latin typeface="Courier New" pitchFamily="49" charset="0"/>
            </a:endParaRPr>
          </a:p>
        </p:txBody>
      </p:sp>
      <p:grpSp>
        <p:nvGrpSpPr>
          <p:cNvPr id="263208" name="Group 40"/>
          <p:cNvGrpSpPr>
            <a:grpSpLocks/>
          </p:cNvGrpSpPr>
          <p:nvPr/>
        </p:nvGrpSpPr>
        <p:grpSpPr bwMode="auto">
          <a:xfrm>
            <a:off x="5181600" y="2362200"/>
            <a:ext cx="1457325" cy="287338"/>
            <a:chOff x="1152" y="1200"/>
            <a:chExt cx="918" cy="181"/>
          </a:xfrm>
        </p:grpSpPr>
        <p:sp>
          <p:nvSpPr>
            <p:cNvPr id="263209" name="Rectangle 41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  <p:sp>
          <p:nvSpPr>
            <p:cNvPr id="263210" name="Rectangle 42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b1</a:t>
              </a:r>
              <a:endParaRPr lang="de-DE" sz="1200" b="1"/>
            </a:p>
          </p:txBody>
        </p:sp>
        <p:sp>
          <p:nvSpPr>
            <p:cNvPr id="263211" name="Rectangle 43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  <p:sp>
          <p:nvSpPr>
            <p:cNvPr id="263212" name="Rectangle 44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b2</a:t>
              </a:r>
              <a:endParaRPr lang="de-DE" sz="1200" b="1"/>
            </a:p>
          </p:txBody>
        </p:sp>
        <p:sp>
          <p:nvSpPr>
            <p:cNvPr id="263213" name="Rectangle 45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</p:grpSp>
      <p:grpSp>
        <p:nvGrpSpPr>
          <p:cNvPr id="263214" name="Group 46"/>
          <p:cNvGrpSpPr>
            <a:grpSpLocks/>
          </p:cNvGrpSpPr>
          <p:nvPr/>
        </p:nvGrpSpPr>
        <p:grpSpPr bwMode="auto">
          <a:xfrm>
            <a:off x="6705600" y="2362200"/>
            <a:ext cx="1457325" cy="287338"/>
            <a:chOff x="1152" y="1200"/>
            <a:chExt cx="918" cy="181"/>
          </a:xfrm>
        </p:grpSpPr>
        <p:sp>
          <p:nvSpPr>
            <p:cNvPr id="263215" name="Rectangle 47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a3</a:t>
              </a:r>
              <a:endParaRPr lang="de-DE" sz="1200" b="1"/>
            </a:p>
          </p:txBody>
        </p:sp>
        <p:sp>
          <p:nvSpPr>
            <p:cNvPr id="263216" name="Rectangle 48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b3</a:t>
              </a:r>
              <a:endParaRPr lang="de-DE" sz="1200" b="1"/>
            </a:p>
          </p:txBody>
        </p:sp>
        <p:sp>
          <p:nvSpPr>
            <p:cNvPr id="263217" name="Rectangle 49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a4</a:t>
              </a:r>
              <a:endParaRPr lang="de-DE" sz="1200" b="1"/>
            </a:p>
          </p:txBody>
        </p:sp>
        <p:sp>
          <p:nvSpPr>
            <p:cNvPr id="263218" name="Rectangle 50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b4</a:t>
              </a:r>
              <a:endParaRPr lang="de-DE" sz="1200" b="1"/>
            </a:p>
          </p:txBody>
        </p:sp>
        <p:sp>
          <p:nvSpPr>
            <p:cNvPr id="263219" name="Rectangle 51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</p:grp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6172200" y="28194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0-3</a:t>
            </a:r>
            <a:endParaRPr lang="de-DE" sz="800" b="1"/>
          </a:p>
        </p:txBody>
      </p:sp>
      <p:sp>
        <p:nvSpPr>
          <p:cNvPr id="263221" name="Rectangle 53"/>
          <p:cNvSpPr>
            <a:spLocks noChangeArrowheads="1"/>
          </p:cNvSpPr>
          <p:nvPr/>
        </p:nvSpPr>
        <p:spPr bwMode="auto">
          <a:xfrm>
            <a:off x="6457950" y="28194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8-11</a:t>
            </a:r>
            <a:endParaRPr lang="de-DE" sz="800" b="1"/>
          </a:p>
        </p:txBody>
      </p:sp>
      <p:sp>
        <p:nvSpPr>
          <p:cNvPr id="263222" name="Rectangle 54"/>
          <p:cNvSpPr>
            <a:spLocks noChangeArrowheads="1"/>
          </p:cNvSpPr>
          <p:nvPr/>
        </p:nvSpPr>
        <p:spPr bwMode="auto">
          <a:xfrm>
            <a:off x="6751638" y="28194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16-19</a:t>
            </a:r>
            <a:endParaRPr lang="de-DE" sz="800" b="1"/>
          </a:p>
        </p:txBody>
      </p:sp>
      <p:sp>
        <p:nvSpPr>
          <p:cNvPr id="263223" name="Rectangle 55"/>
          <p:cNvSpPr>
            <a:spLocks noChangeArrowheads="1"/>
          </p:cNvSpPr>
          <p:nvPr/>
        </p:nvSpPr>
        <p:spPr bwMode="auto">
          <a:xfrm>
            <a:off x="7037388" y="28194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24-27</a:t>
            </a:r>
            <a:endParaRPr lang="de-DE" sz="800" b="1"/>
          </a:p>
        </p:txBody>
      </p:sp>
      <p:sp>
        <p:nvSpPr>
          <p:cNvPr id="263224" name="Rectangle 56"/>
          <p:cNvSpPr>
            <a:spLocks noChangeArrowheads="1"/>
          </p:cNvSpPr>
          <p:nvPr/>
        </p:nvSpPr>
        <p:spPr bwMode="auto">
          <a:xfrm>
            <a:off x="5867400" y="28194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I P</a:t>
            </a:r>
            <a:endParaRPr lang="de-DE" sz="900" b="1"/>
          </a:p>
        </p:txBody>
      </p:sp>
      <p:sp>
        <p:nvSpPr>
          <p:cNvPr id="263225" name="Line 57"/>
          <p:cNvSpPr>
            <a:spLocks noChangeShapeType="1"/>
          </p:cNvSpPr>
          <p:nvPr/>
        </p:nvSpPr>
        <p:spPr bwMode="auto">
          <a:xfrm>
            <a:off x="4876800" y="32004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226" name="Group 58"/>
          <p:cNvGrpSpPr>
            <a:grpSpLocks/>
          </p:cNvGrpSpPr>
          <p:nvPr/>
        </p:nvGrpSpPr>
        <p:grpSpPr bwMode="auto">
          <a:xfrm>
            <a:off x="5867400" y="3370263"/>
            <a:ext cx="1457325" cy="287337"/>
            <a:chOff x="1152" y="1200"/>
            <a:chExt cx="918" cy="181"/>
          </a:xfrm>
        </p:grpSpPr>
        <p:sp>
          <p:nvSpPr>
            <p:cNvPr id="263227" name="Rectangle 59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  <p:sp>
          <p:nvSpPr>
            <p:cNvPr id="263228" name="Rectangle 60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  <p:sp>
          <p:nvSpPr>
            <p:cNvPr id="263229" name="Rectangle 61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a3</a:t>
              </a:r>
              <a:endParaRPr lang="de-DE" sz="1200" b="1"/>
            </a:p>
          </p:txBody>
        </p:sp>
        <p:sp>
          <p:nvSpPr>
            <p:cNvPr id="263230" name="Rectangle 62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a4</a:t>
              </a:r>
              <a:endParaRPr lang="de-DE" sz="1200" b="1"/>
            </a:p>
          </p:txBody>
        </p:sp>
        <p:sp>
          <p:nvSpPr>
            <p:cNvPr id="263231" name="Rectangle 63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I1</a:t>
              </a:r>
              <a:endParaRPr lang="de-DE" sz="1200" b="1"/>
            </a:p>
          </p:txBody>
        </p:sp>
      </p:grpSp>
      <p:sp>
        <p:nvSpPr>
          <p:cNvPr id="263232" name="Rectangle 64"/>
          <p:cNvSpPr>
            <a:spLocks noChangeArrowheads="1"/>
          </p:cNvSpPr>
          <p:nvPr/>
        </p:nvSpPr>
        <p:spPr bwMode="auto">
          <a:xfrm>
            <a:off x="228600" y="3886200"/>
            <a:ext cx="44386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I2 = spu_shuffle(B1, B2, I_Perm_Vector);</a:t>
            </a:r>
            <a:endParaRPr lang="de-DE" sz="1400">
              <a:latin typeface="Courier New" pitchFamily="49" charset="0"/>
            </a:endParaRPr>
          </a:p>
        </p:txBody>
      </p:sp>
      <p:grpSp>
        <p:nvGrpSpPr>
          <p:cNvPr id="263233" name="Group 65"/>
          <p:cNvGrpSpPr>
            <a:grpSpLocks/>
          </p:cNvGrpSpPr>
          <p:nvPr/>
        </p:nvGrpSpPr>
        <p:grpSpPr bwMode="auto">
          <a:xfrm>
            <a:off x="5867400" y="3886200"/>
            <a:ext cx="1457325" cy="287338"/>
            <a:chOff x="1152" y="1200"/>
            <a:chExt cx="918" cy="181"/>
          </a:xfrm>
        </p:grpSpPr>
        <p:sp>
          <p:nvSpPr>
            <p:cNvPr id="263234" name="Rectangle 66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c1</a:t>
              </a:r>
              <a:endParaRPr lang="de-DE" sz="1200" b="1"/>
            </a:p>
          </p:txBody>
        </p:sp>
        <p:sp>
          <p:nvSpPr>
            <p:cNvPr id="263235" name="Rectangle 67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c2</a:t>
              </a:r>
              <a:endParaRPr lang="de-DE" sz="1200" b="1"/>
            </a:p>
          </p:txBody>
        </p:sp>
        <p:sp>
          <p:nvSpPr>
            <p:cNvPr id="263236" name="Rectangle 68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c3</a:t>
              </a:r>
              <a:endParaRPr lang="de-DE" sz="1200" b="1"/>
            </a:p>
          </p:txBody>
        </p:sp>
        <p:sp>
          <p:nvSpPr>
            <p:cNvPr id="263237" name="Rectangle 69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c4</a:t>
              </a:r>
              <a:endParaRPr lang="de-DE" sz="1200" b="1"/>
            </a:p>
          </p:txBody>
        </p:sp>
        <p:sp>
          <p:nvSpPr>
            <p:cNvPr id="263238" name="Rectangle 70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I2</a:t>
              </a:r>
              <a:endParaRPr lang="de-DE" sz="1200" b="1"/>
            </a:p>
          </p:txBody>
        </p:sp>
      </p:grpSp>
      <p:sp>
        <p:nvSpPr>
          <p:cNvPr id="263239" name="Rectangle 71"/>
          <p:cNvSpPr>
            <a:spLocks noChangeArrowheads="1"/>
          </p:cNvSpPr>
          <p:nvPr/>
        </p:nvSpPr>
        <p:spPr bwMode="auto">
          <a:xfrm>
            <a:off x="228600" y="4343400"/>
            <a:ext cx="45720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Q1 = spu_shuffle(A1, A2, Q_Perm_Vector);</a:t>
            </a:r>
          </a:p>
        </p:txBody>
      </p:sp>
      <p:grpSp>
        <p:nvGrpSpPr>
          <p:cNvPr id="263240" name="Group 72"/>
          <p:cNvGrpSpPr>
            <a:grpSpLocks/>
          </p:cNvGrpSpPr>
          <p:nvPr/>
        </p:nvGrpSpPr>
        <p:grpSpPr bwMode="auto">
          <a:xfrm>
            <a:off x="5181600" y="4360863"/>
            <a:ext cx="1457325" cy="287337"/>
            <a:chOff x="1152" y="1200"/>
            <a:chExt cx="918" cy="181"/>
          </a:xfrm>
        </p:grpSpPr>
        <p:sp>
          <p:nvSpPr>
            <p:cNvPr id="263241" name="Rectangle 73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  <p:sp>
          <p:nvSpPr>
            <p:cNvPr id="263242" name="Rectangle 74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b1</a:t>
              </a:r>
              <a:endParaRPr lang="de-DE" sz="1200" b="1"/>
            </a:p>
          </p:txBody>
        </p:sp>
        <p:sp>
          <p:nvSpPr>
            <p:cNvPr id="263243" name="Rectangle 75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  <p:sp>
          <p:nvSpPr>
            <p:cNvPr id="263244" name="Rectangle 76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b2</a:t>
              </a:r>
              <a:endParaRPr lang="de-DE" sz="1200" b="1"/>
            </a:p>
          </p:txBody>
        </p:sp>
        <p:sp>
          <p:nvSpPr>
            <p:cNvPr id="263245" name="Rectangle 77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</p:grpSp>
      <p:grpSp>
        <p:nvGrpSpPr>
          <p:cNvPr id="263246" name="Group 78"/>
          <p:cNvGrpSpPr>
            <a:grpSpLocks/>
          </p:cNvGrpSpPr>
          <p:nvPr/>
        </p:nvGrpSpPr>
        <p:grpSpPr bwMode="auto">
          <a:xfrm>
            <a:off x="6705600" y="4360863"/>
            <a:ext cx="1457325" cy="287337"/>
            <a:chOff x="1152" y="1200"/>
            <a:chExt cx="918" cy="181"/>
          </a:xfrm>
        </p:grpSpPr>
        <p:sp>
          <p:nvSpPr>
            <p:cNvPr id="263247" name="Rectangle 79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a3</a:t>
              </a:r>
              <a:endParaRPr lang="de-DE" sz="1200" b="1"/>
            </a:p>
          </p:txBody>
        </p:sp>
        <p:sp>
          <p:nvSpPr>
            <p:cNvPr id="263248" name="Rectangle 80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b3</a:t>
              </a:r>
              <a:endParaRPr lang="de-DE" sz="1200" b="1"/>
            </a:p>
          </p:txBody>
        </p:sp>
        <p:sp>
          <p:nvSpPr>
            <p:cNvPr id="263249" name="Rectangle 81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a4</a:t>
              </a:r>
              <a:endParaRPr lang="de-DE" sz="1200" b="1"/>
            </a:p>
          </p:txBody>
        </p:sp>
        <p:sp>
          <p:nvSpPr>
            <p:cNvPr id="263250" name="Rectangle 82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b4</a:t>
              </a:r>
              <a:endParaRPr lang="de-DE" sz="1200" b="1"/>
            </a:p>
          </p:txBody>
        </p:sp>
        <p:sp>
          <p:nvSpPr>
            <p:cNvPr id="263251" name="Rectangle 83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</p:grpSp>
      <p:sp>
        <p:nvSpPr>
          <p:cNvPr id="263252" name="Line 84"/>
          <p:cNvSpPr>
            <a:spLocks noChangeShapeType="1"/>
          </p:cNvSpPr>
          <p:nvPr/>
        </p:nvSpPr>
        <p:spPr bwMode="auto">
          <a:xfrm>
            <a:off x="4876800" y="5199063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253" name="Group 85"/>
          <p:cNvGrpSpPr>
            <a:grpSpLocks/>
          </p:cNvGrpSpPr>
          <p:nvPr/>
        </p:nvGrpSpPr>
        <p:grpSpPr bwMode="auto">
          <a:xfrm>
            <a:off x="5867400" y="5368925"/>
            <a:ext cx="1457325" cy="287338"/>
            <a:chOff x="1152" y="1200"/>
            <a:chExt cx="918" cy="181"/>
          </a:xfrm>
        </p:grpSpPr>
        <p:sp>
          <p:nvSpPr>
            <p:cNvPr id="263254" name="Rectangle 86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b1</a:t>
              </a:r>
              <a:endParaRPr lang="de-DE" sz="1200" b="1"/>
            </a:p>
          </p:txBody>
        </p:sp>
        <p:sp>
          <p:nvSpPr>
            <p:cNvPr id="263255" name="Rectangle 87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b2</a:t>
              </a:r>
              <a:endParaRPr lang="de-DE" sz="1200" b="1"/>
            </a:p>
          </p:txBody>
        </p:sp>
        <p:sp>
          <p:nvSpPr>
            <p:cNvPr id="263256" name="Rectangle 88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b3</a:t>
              </a:r>
              <a:endParaRPr lang="de-DE" sz="1200" b="1"/>
            </a:p>
          </p:txBody>
        </p:sp>
        <p:sp>
          <p:nvSpPr>
            <p:cNvPr id="263257" name="Rectangle 89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b4</a:t>
              </a:r>
              <a:endParaRPr lang="de-DE" sz="1200" b="1"/>
            </a:p>
          </p:txBody>
        </p:sp>
        <p:sp>
          <p:nvSpPr>
            <p:cNvPr id="263258" name="Rectangle 90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Q1</a:t>
              </a:r>
              <a:endParaRPr lang="de-DE" sz="1200" b="1"/>
            </a:p>
          </p:txBody>
        </p:sp>
      </p:grpSp>
      <p:grpSp>
        <p:nvGrpSpPr>
          <p:cNvPr id="263259" name="Group 91"/>
          <p:cNvGrpSpPr>
            <a:grpSpLocks/>
          </p:cNvGrpSpPr>
          <p:nvPr/>
        </p:nvGrpSpPr>
        <p:grpSpPr bwMode="auto">
          <a:xfrm>
            <a:off x="5867400" y="5884863"/>
            <a:ext cx="1457325" cy="287337"/>
            <a:chOff x="1152" y="1200"/>
            <a:chExt cx="918" cy="181"/>
          </a:xfrm>
        </p:grpSpPr>
        <p:sp>
          <p:nvSpPr>
            <p:cNvPr id="263260" name="Rectangle 92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d1</a:t>
              </a:r>
              <a:endParaRPr lang="de-DE" sz="1200" b="1"/>
            </a:p>
          </p:txBody>
        </p:sp>
        <p:sp>
          <p:nvSpPr>
            <p:cNvPr id="263261" name="Rectangle 93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d2</a:t>
              </a:r>
              <a:endParaRPr lang="de-DE" sz="1200" b="1"/>
            </a:p>
          </p:txBody>
        </p:sp>
        <p:sp>
          <p:nvSpPr>
            <p:cNvPr id="263262" name="Rectangle 94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d3</a:t>
              </a:r>
              <a:endParaRPr lang="de-DE" sz="1200" b="1"/>
            </a:p>
          </p:txBody>
        </p:sp>
        <p:sp>
          <p:nvSpPr>
            <p:cNvPr id="263263" name="Rectangle 95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d4</a:t>
              </a:r>
              <a:endParaRPr lang="de-DE" sz="1200" b="1"/>
            </a:p>
          </p:txBody>
        </p:sp>
        <p:sp>
          <p:nvSpPr>
            <p:cNvPr id="263264" name="Rectangle 96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Q2</a:t>
              </a:r>
              <a:endParaRPr lang="de-DE" sz="1200" b="1"/>
            </a:p>
          </p:txBody>
        </p:sp>
      </p:grpSp>
      <p:sp>
        <p:nvSpPr>
          <p:cNvPr id="263265" name="Rectangle 97"/>
          <p:cNvSpPr>
            <a:spLocks noChangeArrowheads="1"/>
          </p:cNvSpPr>
          <p:nvPr/>
        </p:nvSpPr>
        <p:spPr bwMode="auto">
          <a:xfrm>
            <a:off x="6172200" y="48006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4-7</a:t>
            </a:r>
            <a:endParaRPr lang="de-DE" sz="800" b="1"/>
          </a:p>
        </p:txBody>
      </p:sp>
      <p:sp>
        <p:nvSpPr>
          <p:cNvPr id="263266" name="Rectangle 98"/>
          <p:cNvSpPr>
            <a:spLocks noChangeArrowheads="1"/>
          </p:cNvSpPr>
          <p:nvPr/>
        </p:nvSpPr>
        <p:spPr bwMode="auto">
          <a:xfrm>
            <a:off x="6457950" y="48006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12-15</a:t>
            </a:r>
            <a:endParaRPr lang="de-DE" sz="800" b="1"/>
          </a:p>
        </p:txBody>
      </p:sp>
      <p:sp>
        <p:nvSpPr>
          <p:cNvPr id="263267" name="Rectangle 99"/>
          <p:cNvSpPr>
            <a:spLocks noChangeArrowheads="1"/>
          </p:cNvSpPr>
          <p:nvPr/>
        </p:nvSpPr>
        <p:spPr bwMode="auto">
          <a:xfrm>
            <a:off x="6751638" y="48006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20-23</a:t>
            </a:r>
            <a:endParaRPr lang="de-DE" sz="800" b="1"/>
          </a:p>
        </p:txBody>
      </p:sp>
      <p:sp>
        <p:nvSpPr>
          <p:cNvPr id="263268" name="Rectangle 100"/>
          <p:cNvSpPr>
            <a:spLocks noChangeArrowheads="1"/>
          </p:cNvSpPr>
          <p:nvPr/>
        </p:nvSpPr>
        <p:spPr bwMode="auto">
          <a:xfrm>
            <a:off x="7037388" y="48006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28-31</a:t>
            </a:r>
            <a:endParaRPr lang="de-DE" sz="800" b="1"/>
          </a:p>
        </p:txBody>
      </p:sp>
      <p:sp>
        <p:nvSpPr>
          <p:cNvPr id="263269" name="Rectangle 101"/>
          <p:cNvSpPr>
            <a:spLocks noChangeArrowheads="1"/>
          </p:cNvSpPr>
          <p:nvPr/>
        </p:nvSpPr>
        <p:spPr bwMode="auto">
          <a:xfrm>
            <a:off x="5867400" y="48006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Q P</a:t>
            </a:r>
            <a:endParaRPr lang="de-DE" sz="900" b="1"/>
          </a:p>
        </p:txBody>
      </p:sp>
      <p:sp>
        <p:nvSpPr>
          <p:cNvPr id="263270" name="Rectangle 102"/>
          <p:cNvSpPr>
            <a:spLocks noChangeArrowheads="1"/>
          </p:cNvSpPr>
          <p:nvPr/>
        </p:nvSpPr>
        <p:spPr bwMode="auto">
          <a:xfrm>
            <a:off x="228600" y="5867400"/>
            <a:ext cx="45720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Q2 = spu_shuffle(B1, B2, Q_Perm_Vector);</a:t>
            </a:r>
          </a:p>
        </p:txBody>
      </p:sp>
      <p:sp>
        <p:nvSpPr>
          <p:cNvPr id="263271" name="Oval 103"/>
          <p:cNvSpPr>
            <a:spLocks noChangeArrowheads="1"/>
          </p:cNvSpPr>
          <p:nvPr/>
        </p:nvSpPr>
        <p:spPr bwMode="auto">
          <a:xfrm>
            <a:off x="1600200" y="1638300"/>
            <a:ext cx="609600" cy="2286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2" name="Text Box 104"/>
          <p:cNvSpPr txBox="1">
            <a:spLocks noChangeArrowheads="1"/>
          </p:cNvSpPr>
          <p:nvPr/>
        </p:nvSpPr>
        <p:spPr bwMode="auto">
          <a:xfrm>
            <a:off x="1752600" y="1371600"/>
            <a:ext cx="33178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3300"/>
                </a:solidFill>
              </a:rPr>
              <a:t>Z1</a:t>
            </a:r>
            <a:endParaRPr lang="de-DE" sz="1000" b="1">
              <a:solidFill>
                <a:srgbClr val="FF3300"/>
              </a:solidFill>
            </a:endParaRPr>
          </a:p>
        </p:txBody>
      </p:sp>
      <p:sp>
        <p:nvSpPr>
          <p:cNvPr id="263273" name="Oval 105"/>
          <p:cNvSpPr>
            <a:spLocks noChangeArrowheads="1"/>
          </p:cNvSpPr>
          <p:nvPr/>
        </p:nvSpPr>
        <p:spPr bwMode="auto">
          <a:xfrm>
            <a:off x="2190750" y="1638300"/>
            <a:ext cx="609600" cy="2286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4" name="Text Box 106"/>
          <p:cNvSpPr txBox="1">
            <a:spLocks noChangeArrowheads="1"/>
          </p:cNvSpPr>
          <p:nvPr/>
        </p:nvSpPr>
        <p:spPr bwMode="auto">
          <a:xfrm>
            <a:off x="2362200" y="1371600"/>
            <a:ext cx="33178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3300"/>
                </a:solidFill>
              </a:rPr>
              <a:t>Z2</a:t>
            </a:r>
            <a:endParaRPr lang="de-DE" sz="1000" b="1">
              <a:solidFill>
                <a:srgbClr val="FF3300"/>
              </a:solidFill>
            </a:endParaRPr>
          </a:p>
        </p:txBody>
      </p:sp>
      <p:sp>
        <p:nvSpPr>
          <p:cNvPr id="263275" name="Text Box 107"/>
          <p:cNvSpPr txBox="1">
            <a:spLocks noChangeArrowheads="1"/>
          </p:cNvSpPr>
          <p:nvPr/>
        </p:nvSpPr>
        <p:spPr bwMode="auto">
          <a:xfrm>
            <a:off x="4567238" y="3867150"/>
            <a:ext cx="1062037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By analogy</a:t>
            </a:r>
            <a:endParaRPr lang="de-DE" sz="1400"/>
          </a:p>
        </p:txBody>
      </p:sp>
      <p:sp>
        <p:nvSpPr>
          <p:cNvPr id="263276" name="Text Box 108"/>
          <p:cNvSpPr txBox="1">
            <a:spLocks noChangeArrowheads="1"/>
          </p:cNvSpPr>
          <p:nvPr/>
        </p:nvSpPr>
        <p:spPr bwMode="auto">
          <a:xfrm>
            <a:off x="4648200" y="5867400"/>
            <a:ext cx="1062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By analogy</a:t>
            </a:r>
            <a:endParaRPr lang="de-DE" sz="1400"/>
          </a:p>
        </p:txBody>
      </p:sp>
      <p:sp>
        <p:nvSpPr>
          <p:cNvPr id="263277" name="Oval 109"/>
          <p:cNvSpPr>
            <a:spLocks noChangeArrowheads="1"/>
          </p:cNvSpPr>
          <p:nvPr/>
        </p:nvSpPr>
        <p:spPr bwMode="auto">
          <a:xfrm>
            <a:off x="3100388" y="1628775"/>
            <a:ext cx="609600" cy="2286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8" name="Text Box 110"/>
          <p:cNvSpPr txBox="1">
            <a:spLocks noChangeArrowheads="1"/>
          </p:cNvSpPr>
          <p:nvPr/>
        </p:nvSpPr>
        <p:spPr bwMode="auto">
          <a:xfrm>
            <a:off x="3252788" y="1362075"/>
            <a:ext cx="3317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3300"/>
                </a:solidFill>
              </a:rPr>
              <a:t>Z3</a:t>
            </a:r>
            <a:endParaRPr lang="de-DE" sz="1000" b="1">
              <a:solidFill>
                <a:srgbClr val="FF3300"/>
              </a:solidFill>
            </a:endParaRPr>
          </a:p>
        </p:txBody>
      </p:sp>
      <p:sp>
        <p:nvSpPr>
          <p:cNvPr id="263279" name="Oval 111"/>
          <p:cNvSpPr>
            <a:spLocks noChangeArrowheads="1"/>
          </p:cNvSpPr>
          <p:nvPr/>
        </p:nvSpPr>
        <p:spPr bwMode="auto">
          <a:xfrm>
            <a:off x="3690938" y="1628775"/>
            <a:ext cx="609600" cy="2286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0" name="Text Box 112"/>
          <p:cNvSpPr txBox="1">
            <a:spLocks noChangeArrowheads="1"/>
          </p:cNvSpPr>
          <p:nvPr/>
        </p:nvSpPr>
        <p:spPr bwMode="auto">
          <a:xfrm>
            <a:off x="3862388" y="1362075"/>
            <a:ext cx="3317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3300"/>
                </a:solidFill>
              </a:rPr>
              <a:t>Z4</a:t>
            </a:r>
            <a:endParaRPr lang="de-DE" sz="1000" b="1">
              <a:solidFill>
                <a:srgbClr val="FF3300"/>
              </a:solidFill>
            </a:endParaRPr>
          </a:p>
        </p:txBody>
      </p:sp>
      <p:sp>
        <p:nvSpPr>
          <p:cNvPr id="263281" name="Oval 113"/>
          <p:cNvSpPr>
            <a:spLocks noChangeArrowheads="1"/>
          </p:cNvSpPr>
          <p:nvPr/>
        </p:nvSpPr>
        <p:spPr bwMode="auto">
          <a:xfrm>
            <a:off x="1600200" y="1952625"/>
            <a:ext cx="609600" cy="228600"/>
          </a:xfrm>
          <a:prstGeom prst="ellipse">
            <a:avLst/>
          </a:prstGeom>
          <a:noFill/>
          <a:ln w="19050" algn="ctr">
            <a:solidFill>
              <a:srgbClr val="16FE0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2" name="Oval 114"/>
          <p:cNvSpPr>
            <a:spLocks noChangeArrowheads="1"/>
          </p:cNvSpPr>
          <p:nvPr/>
        </p:nvSpPr>
        <p:spPr bwMode="auto">
          <a:xfrm>
            <a:off x="2190750" y="1952625"/>
            <a:ext cx="609600" cy="228600"/>
          </a:xfrm>
          <a:prstGeom prst="ellipse">
            <a:avLst/>
          </a:prstGeom>
          <a:noFill/>
          <a:ln w="19050" algn="ctr">
            <a:solidFill>
              <a:srgbClr val="16FE0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3" name="Oval 115"/>
          <p:cNvSpPr>
            <a:spLocks noChangeArrowheads="1"/>
          </p:cNvSpPr>
          <p:nvPr/>
        </p:nvSpPr>
        <p:spPr bwMode="auto">
          <a:xfrm>
            <a:off x="3100388" y="1943100"/>
            <a:ext cx="609600" cy="228600"/>
          </a:xfrm>
          <a:prstGeom prst="ellipse">
            <a:avLst/>
          </a:prstGeom>
          <a:noFill/>
          <a:ln w="19050" algn="ctr">
            <a:solidFill>
              <a:srgbClr val="16FE0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4" name="Oval 116"/>
          <p:cNvSpPr>
            <a:spLocks noChangeArrowheads="1"/>
          </p:cNvSpPr>
          <p:nvPr/>
        </p:nvSpPr>
        <p:spPr bwMode="auto">
          <a:xfrm>
            <a:off x="3690938" y="1943100"/>
            <a:ext cx="609600" cy="228600"/>
          </a:xfrm>
          <a:prstGeom prst="ellipse">
            <a:avLst/>
          </a:prstGeom>
          <a:noFill/>
          <a:ln w="19050" algn="ctr">
            <a:solidFill>
              <a:srgbClr val="16FE0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5" name="Text Box 117"/>
          <p:cNvSpPr txBox="1">
            <a:spLocks noChangeArrowheads="1"/>
          </p:cNvSpPr>
          <p:nvPr/>
        </p:nvSpPr>
        <p:spPr bwMode="auto">
          <a:xfrm>
            <a:off x="1682750" y="2176463"/>
            <a:ext cx="374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16FE04"/>
                </a:solidFill>
              </a:rPr>
              <a:t>W1</a:t>
            </a:r>
            <a:endParaRPr lang="de-DE" sz="1000" b="1">
              <a:solidFill>
                <a:srgbClr val="16FE04"/>
              </a:solidFill>
            </a:endParaRPr>
          </a:p>
        </p:txBody>
      </p:sp>
      <p:sp>
        <p:nvSpPr>
          <p:cNvPr id="263286" name="Text Box 118"/>
          <p:cNvSpPr txBox="1">
            <a:spLocks noChangeArrowheads="1"/>
          </p:cNvSpPr>
          <p:nvPr/>
        </p:nvSpPr>
        <p:spPr bwMode="auto">
          <a:xfrm>
            <a:off x="2292350" y="2176463"/>
            <a:ext cx="374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16FE04"/>
                </a:solidFill>
              </a:rPr>
              <a:t>W2</a:t>
            </a:r>
            <a:endParaRPr lang="de-DE" sz="1000" b="1">
              <a:solidFill>
                <a:srgbClr val="16FE04"/>
              </a:solidFill>
            </a:endParaRPr>
          </a:p>
        </p:txBody>
      </p:sp>
      <p:sp>
        <p:nvSpPr>
          <p:cNvPr id="263287" name="Text Box 119"/>
          <p:cNvSpPr txBox="1">
            <a:spLocks noChangeArrowheads="1"/>
          </p:cNvSpPr>
          <p:nvPr/>
        </p:nvSpPr>
        <p:spPr bwMode="auto">
          <a:xfrm>
            <a:off x="3182938" y="2166938"/>
            <a:ext cx="374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16FE04"/>
                </a:solidFill>
              </a:rPr>
              <a:t>W3</a:t>
            </a:r>
            <a:endParaRPr lang="de-DE" sz="1000" b="1">
              <a:solidFill>
                <a:srgbClr val="16FE04"/>
              </a:solidFill>
            </a:endParaRPr>
          </a:p>
        </p:txBody>
      </p:sp>
      <p:sp>
        <p:nvSpPr>
          <p:cNvPr id="263288" name="Text Box 120"/>
          <p:cNvSpPr txBox="1">
            <a:spLocks noChangeArrowheads="1"/>
          </p:cNvSpPr>
          <p:nvPr/>
        </p:nvSpPr>
        <p:spPr bwMode="auto">
          <a:xfrm>
            <a:off x="3792538" y="2166938"/>
            <a:ext cx="374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16FE04"/>
                </a:solidFill>
              </a:rPr>
              <a:t>W4</a:t>
            </a:r>
            <a:endParaRPr lang="de-DE" sz="1000" b="1">
              <a:solidFill>
                <a:srgbClr val="16FE0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3641-7594-45BE-92D4-9486ADD827C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108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Multiplication</a:t>
            </a:r>
            <a:endParaRPr lang="de-DE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409700"/>
            <a:ext cx="4572000" cy="4668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200">
                <a:latin typeface="Courier New" pitchFamily="49" charset="0"/>
              </a:rPr>
              <a:t>A1 = spu_nmsub(Q1, Q2, v_zero);</a:t>
            </a: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r>
              <a:rPr lang="en-US" sz="1200">
                <a:latin typeface="Courier New" pitchFamily="49" charset="0"/>
              </a:rPr>
              <a:t>A2 = spu_madd(Q1, I2, v_zero);</a:t>
            </a: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r>
              <a:rPr lang="en-US" sz="1200">
                <a:latin typeface="Courier New" pitchFamily="49" charset="0"/>
              </a:rPr>
              <a:t>Q1 = spu_madd(I1, Q2, A2);</a:t>
            </a: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r>
              <a:rPr lang="en-US" sz="1200">
                <a:latin typeface="Courier New" pitchFamily="49" charset="0"/>
              </a:rPr>
              <a:t>I1 = spu_madd(I1, I2, A1);</a:t>
            </a:r>
          </a:p>
        </p:txBody>
      </p:sp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5715000" y="457200"/>
            <a:ext cx="1457325" cy="287338"/>
            <a:chOff x="1152" y="1200"/>
            <a:chExt cx="918" cy="181"/>
          </a:xfrm>
        </p:grpSpPr>
        <p:sp>
          <p:nvSpPr>
            <p:cNvPr id="264197" name="Rectangle 5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b1</a:t>
              </a:r>
              <a:endParaRPr lang="de-DE" sz="1200" b="1"/>
            </a:p>
          </p:txBody>
        </p:sp>
        <p:sp>
          <p:nvSpPr>
            <p:cNvPr id="264198" name="Rectangle 6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b2</a:t>
              </a:r>
              <a:endParaRPr lang="de-DE" sz="1200" b="1"/>
            </a:p>
          </p:txBody>
        </p:sp>
        <p:sp>
          <p:nvSpPr>
            <p:cNvPr id="264199" name="Rectangle 7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b3</a:t>
              </a:r>
              <a:endParaRPr lang="de-DE" sz="1200" b="1"/>
            </a:p>
          </p:txBody>
        </p:sp>
        <p:sp>
          <p:nvSpPr>
            <p:cNvPr id="264200" name="Rectangle 8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b4</a:t>
              </a:r>
              <a:endParaRPr lang="de-DE" sz="1200" b="1"/>
            </a:p>
          </p:txBody>
        </p:sp>
        <p:sp>
          <p:nvSpPr>
            <p:cNvPr id="264201" name="Rectangle 9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Q1</a:t>
              </a:r>
              <a:endParaRPr lang="de-DE" sz="1200" b="1"/>
            </a:p>
          </p:txBody>
        </p:sp>
      </p:grp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5715000" y="762000"/>
            <a:ext cx="1457325" cy="287338"/>
            <a:chOff x="1152" y="1200"/>
            <a:chExt cx="918" cy="181"/>
          </a:xfrm>
        </p:grpSpPr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d1</a:t>
              </a:r>
              <a:endParaRPr lang="de-DE" sz="1200" b="1"/>
            </a:p>
          </p:txBody>
        </p:sp>
        <p:sp>
          <p:nvSpPr>
            <p:cNvPr id="264204" name="Rectangle 12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d2</a:t>
              </a:r>
              <a:endParaRPr lang="de-DE" sz="1200" b="1"/>
            </a:p>
          </p:txBody>
        </p:sp>
        <p:sp>
          <p:nvSpPr>
            <p:cNvPr id="264205" name="Rectangle 13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d3</a:t>
              </a:r>
              <a:endParaRPr lang="de-DE" sz="1200" b="1"/>
            </a:p>
          </p:txBody>
        </p:sp>
        <p:sp>
          <p:nvSpPr>
            <p:cNvPr id="264206" name="Rectangle 14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d4</a:t>
              </a:r>
              <a:endParaRPr lang="de-DE" sz="1200" b="1"/>
            </a:p>
          </p:txBody>
        </p:sp>
        <p:sp>
          <p:nvSpPr>
            <p:cNvPr id="264207" name="Rectangle 15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Q2</a:t>
              </a:r>
              <a:endParaRPr lang="de-DE" sz="1200" b="1"/>
            </a:p>
          </p:txBody>
        </p:sp>
      </p:grpSp>
      <p:grpSp>
        <p:nvGrpSpPr>
          <p:cNvPr id="264208" name="Group 16"/>
          <p:cNvGrpSpPr>
            <a:grpSpLocks/>
          </p:cNvGrpSpPr>
          <p:nvPr/>
        </p:nvGrpSpPr>
        <p:grpSpPr bwMode="auto">
          <a:xfrm>
            <a:off x="5715000" y="1066800"/>
            <a:ext cx="1457325" cy="287338"/>
            <a:chOff x="1152" y="1200"/>
            <a:chExt cx="918" cy="181"/>
          </a:xfrm>
        </p:grpSpPr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10" name="Rectangle 18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11" name="Rectangle 19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Z</a:t>
              </a:r>
              <a:endParaRPr lang="de-DE" sz="1200" b="1"/>
            </a:p>
          </p:txBody>
        </p:sp>
      </p:grp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5334000" y="762000"/>
            <a:ext cx="28733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*</a:t>
            </a:r>
            <a:endParaRPr lang="de-DE" sz="1600" b="1"/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5334000" y="1066800"/>
            <a:ext cx="28733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-</a:t>
            </a:r>
            <a:endParaRPr lang="de-DE" sz="1600" b="1"/>
          </a:p>
        </p:txBody>
      </p:sp>
      <p:sp>
        <p:nvSpPr>
          <p:cNvPr id="264216" name="Line 24"/>
          <p:cNvSpPr>
            <a:spLocks noChangeShapeType="1"/>
          </p:cNvSpPr>
          <p:nvPr/>
        </p:nvSpPr>
        <p:spPr bwMode="auto">
          <a:xfrm>
            <a:off x="5181600" y="139065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5029200" y="1447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-(b1*d1)</a:t>
            </a:r>
            <a:endParaRPr lang="de-DE" sz="1200" b="1"/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4724400" y="14478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A1</a:t>
            </a:r>
            <a:endParaRPr lang="de-DE" sz="1200" b="1"/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715000" y="1447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-(b2*d2)</a:t>
            </a:r>
            <a:endParaRPr lang="de-DE" sz="1200" b="1"/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6400800" y="1447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-(b3*d3)</a:t>
            </a:r>
            <a:endParaRPr lang="de-DE" sz="1200" b="1"/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7086600" y="1447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-(b4*d4)</a:t>
            </a:r>
            <a:endParaRPr lang="de-DE" sz="1200" b="1"/>
          </a:p>
        </p:txBody>
      </p:sp>
      <p:grpSp>
        <p:nvGrpSpPr>
          <p:cNvPr id="264222" name="Group 30"/>
          <p:cNvGrpSpPr>
            <a:grpSpLocks/>
          </p:cNvGrpSpPr>
          <p:nvPr/>
        </p:nvGrpSpPr>
        <p:grpSpPr bwMode="auto">
          <a:xfrm>
            <a:off x="5715000" y="1981200"/>
            <a:ext cx="1457325" cy="287338"/>
            <a:chOff x="1152" y="1200"/>
            <a:chExt cx="918" cy="181"/>
          </a:xfrm>
        </p:grpSpPr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b1</a:t>
              </a:r>
              <a:endParaRPr lang="de-DE" sz="1200" b="1"/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b2</a:t>
              </a:r>
              <a:endParaRPr lang="de-DE" sz="1200" b="1"/>
            </a:p>
          </p:txBody>
        </p:sp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b3</a:t>
              </a:r>
              <a:endParaRPr lang="de-DE" sz="1200" b="1"/>
            </a:p>
          </p:txBody>
        </p:sp>
        <p:sp>
          <p:nvSpPr>
            <p:cNvPr id="264226" name="Rectangle 34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b4</a:t>
              </a:r>
              <a:endParaRPr lang="de-DE" sz="1200" b="1"/>
            </a:p>
          </p:txBody>
        </p:sp>
        <p:sp>
          <p:nvSpPr>
            <p:cNvPr id="264227" name="Rectangle 35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Q1</a:t>
              </a:r>
              <a:endParaRPr lang="de-DE" sz="1200" b="1"/>
            </a:p>
          </p:txBody>
        </p:sp>
      </p:grpSp>
      <p:sp>
        <p:nvSpPr>
          <p:cNvPr id="264228" name="Rectangle 36"/>
          <p:cNvSpPr>
            <a:spLocks noChangeArrowheads="1"/>
          </p:cNvSpPr>
          <p:nvPr/>
        </p:nvSpPr>
        <p:spPr bwMode="auto">
          <a:xfrm>
            <a:off x="5334000" y="2286000"/>
            <a:ext cx="28733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*</a:t>
            </a:r>
            <a:endParaRPr lang="de-DE" sz="1600" b="1"/>
          </a:p>
        </p:txBody>
      </p:sp>
      <p:sp>
        <p:nvSpPr>
          <p:cNvPr id="264229" name="Rectangle 37"/>
          <p:cNvSpPr>
            <a:spLocks noChangeArrowheads="1"/>
          </p:cNvSpPr>
          <p:nvPr/>
        </p:nvSpPr>
        <p:spPr bwMode="auto">
          <a:xfrm>
            <a:off x="5334000" y="2592388"/>
            <a:ext cx="287338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+</a:t>
            </a:r>
            <a:endParaRPr lang="de-DE" sz="1600" b="1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5181600" y="291465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31" name="Rectangle 39"/>
          <p:cNvSpPr>
            <a:spLocks noChangeArrowheads="1"/>
          </p:cNvSpPr>
          <p:nvPr/>
        </p:nvSpPr>
        <p:spPr bwMode="auto">
          <a:xfrm>
            <a:off x="5029200" y="2971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b1*c1</a:t>
            </a:r>
            <a:endParaRPr lang="de-DE" sz="1200" b="1"/>
          </a:p>
        </p:txBody>
      </p:sp>
      <p:sp>
        <p:nvSpPr>
          <p:cNvPr id="264232" name="Rectangle 40"/>
          <p:cNvSpPr>
            <a:spLocks noChangeArrowheads="1"/>
          </p:cNvSpPr>
          <p:nvPr/>
        </p:nvSpPr>
        <p:spPr bwMode="auto">
          <a:xfrm>
            <a:off x="4724400" y="29718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A2</a:t>
            </a:r>
            <a:endParaRPr lang="de-DE" sz="1200" b="1"/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5715000" y="2971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b2*c2</a:t>
            </a:r>
            <a:endParaRPr lang="de-DE" sz="1200" b="1"/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6400800" y="2971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b3*c3</a:t>
            </a:r>
            <a:endParaRPr lang="de-DE" sz="1200" b="1"/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7086600" y="29718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b4*d4</a:t>
            </a:r>
            <a:endParaRPr lang="de-DE" sz="1200" b="1"/>
          </a:p>
        </p:txBody>
      </p:sp>
      <p:grpSp>
        <p:nvGrpSpPr>
          <p:cNvPr id="264236" name="Group 44"/>
          <p:cNvGrpSpPr>
            <a:grpSpLocks/>
          </p:cNvGrpSpPr>
          <p:nvPr/>
        </p:nvGrpSpPr>
        <p:grpSpPr bwMode="auto">
          <a:xfrm>
            <a:off x="5715000" y="2286000"/>
            <a:ext cx="1457325" cy="287338"/>
            <a:chOff x="1152" y="1200"/>
            <a:chExt cx="918" cy="181"/>
          </a:xfrm>
        </p:grpSpPr>
        <p:sp>
          <p:nvSpPr>
            <p:cNvPr id="264237" name="Rectangle 45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c1</a:t>
              </a:r>
              <a:endParaRPr lang="de-DE" sz="1200" b="1"/>
            </a:p>
          </p:txBody>
        </p:sp>
        <p:sp>
          <p:nvSpPr>
            <p:cNvPr id="264238" name="Rectangle 46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c2</a:t>
              </a:r>
              <a:endParaRPr lang="de-DE" sz="1200" b="1"/>
            </a:p>
          </p:txBody>
        </p:sp>
        <p:sp>
          <p:nvSpPr>
            <p:cNvPr id="264239" name="Rectangle 47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c3</a:t>
              </a:r>
              <a:endParaRPr lang="de-DE" sz="1200" b="1"/>
            </a:p>
          </p:txBody>
        </p:sp>
        <p:sp>
          <p:nvSpPr>
            <p:cNvPr id="264240" name="Rectangle 48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c4</a:t>
              </a:r>
              <a:endParaRPr lang="de-DE" sz="1200" b="1"/>
            </a:p>
          </p:txBody>
        </p:sp>
        <p:sp>
          <p:nvSpPr>
            <p:cNvPr id="264241" name="Rectangle 49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I2</a:t>
              </a:r>
              <a:endParaRPr lang="de-DE" sz="1200" b="1"/>
            </a:p>
          </p:txBody>
        </p:sp>
      </p:grpSp>
      <p:grpSp>
        <p:nvGrpSpPr>
          <p:cNvPr id="264242" name="Group 50"/>
          <p:cNvGrpSpPr>
            <a:grpSpLocks/>
          </p:cNvGrpSpPr>
          <p:nvPr/>
        </p:nvGrpSpPr>
        <p:grpSpPr bwMode="auto">
          <a:xfrm>
            <a:off x="5715000" y="2590800"/>
            <a:ext cx="1457325" cy="287338"/>
            <a:chOff x="1152" y="1200"/>
            <a:chExt cx="918" cy="181"/>
          </a:xfrm>
        </p:grpSpPr>
        <p:sp>
          <p:nvSpPr>
            <p:cNvPr id="264243" name="Rectangle 51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0</a:t>
              </a:r>
              <a:endParaRPr lang="de-DE" sz="1200" b="1"/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Z</a:t>
              </a:r>
              <a:endParaRPr lang="de-DE" sz="1200" b="1"/>
            </a:p>
          </p:txBody>
        </p:sp>
      </p:grpSp>
      <p:sp>
        <p:nvSpPr>
          <p:cNvPr id="264248" name="Rectangle 56"/>
          <p:cNvSpPr>
            <a:spLocks noChangeArrowheads="1"/>
          </p:cNvSpPr>
          <p:nvPr/>
        </p:nvSpPr>
        <p:spPr bwMode="auto">
          <a:xfrm>
            <a:off x="5334000" y="3733800"/>
            <a:ext cx="28733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*</a:t>
            </a:r>
            <a:endParaRPr lang="de-DE" sz="1600" b="1"/>
          </a:p>
        </p:txBody>
      </p:sp>
      <p:sp>
        <p:nvSpPr>
          <p:cNvPr id="264249" name="Rectangle 57"/>
          <p:cNvSpPr>
            <a:spLocks noChangeArrowheads="1"/>
          </p:cNvSpPr>
          <p:nvPr/>
        </p:nvSpPr>
        <p:spPr bwMode="auto">
          <a:xfrm>
            <a:off x="5334000" y="4040188"/>
            <a:ext cx="287338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+</a:t>
            </a:r>
            <a:endParaRPr lang="de-DE" sz="1600" b="1"/>
          </a:p>
        </p:txBody>
      </p:sp>
      <p:sp>
        <p:nvSpPr>
          <p:cNvPr id="264250" name="Line 58"/>
          <p:cNvSpPr>
            <a:spLocks noChangeShapeType="1"/>
          </p:cNvSpPr>
          <p:nvPr/>
        </p:nvSpPr>
        <p:spPr bwMode="auto">
          <a:xfrm>
            <a:off x="5181600" y="436245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51" name="Rectangle 59"/>
          <p:cNvSpPr>
            <a:spLocks noChangeArrowheads="1"/>
          </p:cNvSpPr>
          <p:nvPr/>
        </p:nvSpPr>
        <p:spPr bwMode="auto">
          <a:xfrm>
            <a:off x="5029200" y="44196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a1*d1+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b1*c1</a:t>
            </a:r>
            <a:endParaRPr lang="de-DE" sz="1200" b="1"/>
          </a:p>
        </p:txBody>
      </p:sp>
      <p:sp>
        <p:nvSpPr>
          <p:cNvPr id="264252" name="Rectangle 60"/>
          <p:cNvSpPr>
            <a:spLocks noChangeArrowheads="1"/>
          </p:cNvSpPr>
          <p:nvPr/>
        </p:nvSpPr>
        <p:spPr bwMode="auto">
          <a:xfrm>
            <a:off x="4724400" y="44958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Q1</a:t>
            </a:r>
            <a:endParaRPr lang="de-DE" sz="1200" b="1"/>
          </a:p>
        </p:txBody>
      </p:sp>
      <p:grpSp>
        <p:nvGrpSpPr>
          <p:cNvPr id="264253" name="Group 61"/>
          <p:cNvGrpSpPr>
            <a:grpSpLocks/>
          </p:cNvGrpSpPr>
          <p:nvPr/>
        </p:nvGrpSpPr>
        <p:grpSpPr bwMode="auto">
          <a:xfrm>
            <a:off x="5715000" y="3429000"/>
            <a:ext cx="1457325" cy="287338"/>
            <a:chOff x="1152" y="1200"/>
            <a:chExt cx="918" cy="181"/>
          </a:xfrm>
        </p:grpSpPr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  <p:sp>
          <p:nvSpPr>
            <p:cNvPr id="264255" name="Rectangle 63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  <p:sp>
          <p:nvSpPr>
            <p:cNvPr id="264256" name="Rectangle 64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a3</a:t>
              </a:r>
              <a:endParaRPr lang="de-DE" sz="1200" b="1"/>
            </a:p>
          </p:txBody>
        </p:sp>
        <p:sp>
          <p:nvSpPr>
            <p:cNvPr id="264257" name="Rectangle 65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a4</a:t>
              </a:r>
              <a:endParaRPr lang="de-DE" sz="1200" b="1"/>
            </a:p>
          </p:txBody>
        </p:sp>
        <p:sp>
          <p:nvSpPr>
            <p:cNvPr id="264258" name="Rectangle 66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I1</a:t>
              </a:r>
              <a:endParaRPr lang="de-DE" sz="1200" b="1"/>
            </a:p>
          </p:txBody>
        </p:sp>
      </p:grpSp>
      <p:grpSp>
        <p:nvGrpSpPr>
          <p:cNvPr id="264259" name="Group 67"/>
          <p:cNvGrpSpPr>
            <a:grpSpLocks/>
          </p:cNvGrpSpPr>
          <p:nvPr/>
        </p:nvGrpSpPr>
        <p:grpSpPr bwMode="auto">
          <a:xfrm>
            <a:off x="5715000" y="3733800"/>
            <a:ext cx="1457325" cy="287338"/>
            <a:chOff x="1152" y="1200"/>
            <a:chExt cx="918" cy="181"/>
          </a:xfrm>
        </p:grpSpPr>
        <p:sp>
          <p:nvSpPr>
            <p:cNvPr id="264260" name="Rectangle 68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d1</a:t>
              </a:r>
              <a:endParaRPr lang="de-DE" sz="1200" b="1"/>
            </a:p>
          </p:txBody>
        </p:sp>
        <p:sp>
          <p:nvSpPr>
            <p:cNvPr id="264261" name="Rectangle 69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d2</a:t>
              </a:r>
              <a:endParaRPr lang="de-DE" sz="1200" b="1"/>
            </a:p>
          </p:txBody>
        </p:sp>
        <p:sp>
          <p:nvSpPr>
            <p:cNvPr id="264262" name="Rectangle 70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d3</a:t>
              </a:r>
              <a:endParaRPr lang="de-DE" sz="1200" b="1"/>
            </a:p>
          </p:txBody>
        </p:sp>
        <p:sp>
          <p:nvSpPr>
            <p:cNvPr id="264263" name="Rectangle 71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d4</a:t>
              </a:r>
              <a:endParaRPr lang="de-DE" sz="1200" b="1"/>
            </a:p>
          </p:txBody>
        </p: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Q2</a:t>
              </a:r>
              <a:endParaRPr lang="de-DE" sz="1200" b="1"/>
            </a:p>
          </p:txBody>
        </p:sp>
      </p:grpSp>
      <p:sp>
        <p:nvSpPr>
          <p:cNvPr id="264265" name="Rectangle 73"/>
          <p:cNvSpPr>
            <a:spLocks noChangeArrowheads="1"/>
          </p:cNvSpPr>
          <p:nvPr/>
        </p:nvSpPr>
        <p:spPr bwMode="auto">
          <a:xfrm>
            <a:off x="6019800" y="40386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b1*c1</a:t>
            </a:r>
            <a:endParaRPr lang="de-DE" sz="1200" b="1"/>
          </a:p>
        </p:txBody>
      </p:sp>
      <p:sp>
        <p:nvSpPr>
          <p:cNvPr id="264266" name="Rectangle 74"/>
          <p:cNvSpPr>
            <a:spLocks noChangeArrowheads="1"/>
          </p:cNvSpPr>
          <p:nvPr/>
        </p:nvSpPr>
        <p:spPr bwMode="auto">
          <a:xfrm>
            <a:off x="5715000" y="40386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A2</a:t>
            </a:r>
            <a:endParaRPr lang="de-DE" sz="1200" b="1"/>
          </a:p>
        </p:txBody>
      </p:sp>
      <p:sp>
        <p:nvSpPr>
          <p:cNvPr id="264267" name="Rectangle 75"/>
          <p:cNvSpPr>
            <a:spLocks noChangeArrowheads="1"/>
          </p:cNvSpPr>
          <p:nvPr/>
        </p:nvSpPr>
        <p:spPr bwMode="auto">
          <a:xfrm>
            <a:off x="6705600" y="40386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b2*c2</a:t>
            </a:r>
            <a:endParaRPr lang="de-DE" sz="1200" b="1"/>
          </a:p>
        </p:txBody>
      </p:sp>
      <p:sp>
        <p:nvSpPr>
          <p:cNvPr id="264268" name="Rectangle 76"/>
          <p:cNvSpPr>
            <a:spLocks noChangeArrowheads="1"/>
          </p:cNvSpPr>
          <p:nvPr/>
        </p:nvSpPr>
        <p:spPr bwMode="auto">
          <a:xfrm>
            <a:off x="7391400" y="40386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b3*c3</a:t>
            </a:r>
            <a:endParaRPr lang="de-DE" sz="1200" b="1"/>
          </a:p>
        </p:txBody>
      </p:sp>
      <p:sp>
        <p:nvSpPr>
          <p:cNvPr id="264269" name="Rectangle 77"/>
          <p:cNvSpPr>
            <a:spLocks noChangeArrowheads="1"/>
          </p:cNvSpPr>
          <p:nvPr/>
        </p:nvSpPr>
        <p:spPr bwMode="auto">
          <a:xfrm>
            <a:off x="8077200" y="4038600"/>
            <a:ext cx="685800" cy="287338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b4*d4</a:t>
            </a:r>
            <a:endParaRPr lang="de-DE" sz="1200" b="1"/>
          </a:p>
        </p:txBody>
      </p:sp>
      <p:sp>
        <p:nvSpPr>
          <p:cNvPr id="264270" name="Rectangle 78"/>
          <p:cNvSpPr>
            <a:spLocks noChangeArrowheads="1"/>
          </p:cNvSpPr>
          <p:nvPr/>
        </p:nvSpPr>
        <p:spPr bwMode="auto">
          <a:xfrm>
            <a:off x="5715000" y="44196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a2*d2+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b2*c2</a:t>
            </a:r>
            <a:endParaRPr lang="de-DE" sz="1200" b="1"/>
          </a:p>
        </p:txBody>
      </p:sp>
      <p:sp>
        <p:nvSpPr>
          <p:cNvPr id="264271" name="Rectangle 79"/>
          <p:cNvSpPr>
            <a:spLocks noChangeArrowheads="1"/>
          </p:cNvSpPr>
          <p:nvPr/>
        </p:nvSpPr>
        <p:spPr bwMode="auto">
          <a:xfrm>
            <a:off x="6400800" y="44196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a3*d3+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b3*c3</a:t>
            </a:r>
            <a:endParaRPr lang="de-DE" sz="1200" b="1"/>
          </a:p>
        </p:txBody>
      </p:sp>
      <p:sp>
        <p:nvSpPr>
          <p:cNvPr id="264272" name="Rectangle 80"/>
          <p:cNvSpPr>
            <a:spLocks noChangeArrowheads="1"/>
          </p:cNvSpPr>
          <p:nvPr/>
        </p:nvSpPr>
        <p:spPr bwMode="auto">
          <a:xfrm>
            <a:off x="7086600" y="44196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a4*d4+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b4*c4</a:t>
            </a:r>
            <a:endParaRPr lang="de-DE" sz="1200" b="1"/>
          </a:p>
        </p:txBody>
      </p:sp>
      <p:sp>
        <p:nvSpPr>
          <p:cNvPr id="264273" name="Rectangle 81"/>
          <p:cNvSpPr>
            <a:spLocks noChangeArrowheads="1"/>
          </p:cNvSpPr>
          <p:nvPr/>
        </p:nvSpPr>
        <p:spPr bwMode="auto">
          <a:xfrm>
            <a:off x="5334000" y="5181600"/>
            <a:ext cx="28733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*</a:t>
            </a:r>
            <a:endParaRPr lang="de-DE" sz="1600" b="1"/>
          </a:p>
        </p:txBody>
      </p:sp>
      <p:sp>
        <p:nvSpPr>
          <p:cNvPr id="264274" name="Rectangle 82"/>
          <p:cNvSpPr>
            <a:spLocks noChangeArrowheads="1"/>
          </p:cNvSpPr>
          <p:nvPr/>
        </p:nvSpPr>
        <p:spPr bwMode="auto">
          <a:xfrm>
            <a:off x="5334000" y="5487988"/>
            <a:ext cx="287338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+</a:t>
            </a:r>
            <a:endParaRPr lang="de-DE" sz="1600" b="1"/>
          </a:p>
        </p:txBody>
      </p:sp>
      <p:sp>
        <p:nvSpPr>
          <p:cNvPr id="264275" name="Line 83"/>
          <p:cNvSpPr>
            <a:spLocks noChangeShapeType="1"/>
          </p:cNvSpPr>
          <p:nvPr/>
        </p:nvSpPr>
        <p:spPr bwMode="auto">
          <a:xfrm>
            <a:off x="5181600" y="581025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76" name="Rectangle 84"/>
          <p:cNvSpPr>
            <a:spLocks noChangeArrowheads="1"/>
          </p:cNvSpPr>
          <p:nvPr/>
        </p:nvSpPr>
        <p:spPr bwMode="auto">
          <a:xfrm>
            <a:off x="5029200" y="58674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a1*c1-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b1*d1</a:t>
            </a:r>
            <a:endParaRPr lang="de-DE" sz="1200" b="1"/>
          </a:p>
        </p:txBody>
      </p:sp>
      <p:sp>
        <p:nvSpPr>
          <p:cNvPr id="264277" name="Rectangle 85"/>
          <p:cNvSpPr>
            <a:spLocks noChangeArrowheads="1"/>
          </p:cNvSpPr>
          <p:nvPr/>
        </p:nvSpPr>
        <p:spPr bwMode="auto">
          <a:xfrm>
            <a:off x="4724400" y="59436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I1</a:t>
            </a:r>
            <a:endParaRPr lang="de-DE" sz="1200" b="1"/>
          </a:p>
        </p:txBody>
      </p:sp>
      <p:grpSp>
        <p:nvGrpSpPr>
          <p:cNvPr id="264278" name="Group 86"/>
          <p:cNvGrpSpPr>
            <a:grpSpLocks/>
          </p:cNvGrpSpPr>
          <p:nvPr/>
        </p:nvGrpSpPr>
        <p:grpSpPr bwMode="auto">
          <a:xfrm>
            <a:off x="5715000" y="4876800"/>
            <a:ext cx="1457325" cy="287338"/>
            <a:chOff x="1152" y="1200"/>
            <a:chExt cx="918" cy="181"/>
          </a:xfrm>
        </p:grpSpPr>
        <p:sp>
          <p:nvSpPr>
            <p:cNvPr id="264279" name="Rectangle 87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a1</a:t>
              </a:r>
              <a:endParaRPr lang="de-DE" sz="1200" b="1"/>
            </a:p>
          </p:txBody>
        </p:sp>
        <p:sp>
          <p:nvSpPr>
            <p:cNvPr id="264280" name="Rectangle 88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a2</a:t>
              </a:r>
              <a:endParaRPr lang="de-DE" sz="1200" b="1"/>
            </a:p>
          </p:txBody>
        </p:sp>
        <p:sp>
          <p:nvSpPr>
            <p:cNvPr id="264281" name="Rectangle 89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a3</a:t>
              </a:r>
              <a:endParaRPr lang="de-DE" sz="1200" b="1"/>
            </a:p>
          </p:txBody>
        </p:sp>
        <p:sp>
          <p:nvSpPr>
            <p:cNvPr id="264282" name="Rectangle 90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a4</a:t>
              </a:r>
              <a:endParaRPr lang="de-DE" sz="1200" b="1"/>
            </a:p>
          </p:txBody>
        </p:sp>
        <p:sp>
          <p:nvSpPr>
            <p:cNvPr id="264283" name="Rectangle 91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I1</a:t>
              </a:r>
              <a:endParaRPr lang="de-DE" sz="1200" b="1"/>
            </a:p>
          </p:txBody>
        </p:sp>
      </p:grpSp>
      <p:sp>
        <p:nvSpPr>
          <p:cNvPr id="264284" name="Rectangle 92"/>
          <p:cNvSpPr>
            <a:spLocks noChangeArrowheads="1"/>
          </p:cNvSpPr>
          <p:nvPr/>
        </p:nvSpPr>
        <p:spPr bwMode="auto">
          <a:xfrm>
            <a:off x="5715000" y="58674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a2*c2-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b2*d2</a:t>
            </a:r>
            <a:endParaRPr lang="de-DE" sz="1200" b="1"/>
          </a:p>
        </p:txBody>
      </p:sp>
      <p:sp>
        <p:nvSpPr>
          <p:cNvPr id="264285" name="Rectangle 93"/>
          <p:cNvSpPr>
            <a:spLocks noChangeArrowheads="1"/>
          </p:cNvSpPr>
          <p:nvPr/>
        </p:nvSpPr>
        <p:spPr bwMode="auto">
          <a:xfrm>
            <a:off x="6400800" y="58674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a3*c3-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b3*d3</a:t>
            </a:r>
            <a:endParaRPr lang="de-DE" sz="1200" b="1"/>
          </a:p>
        </p:txBody>
      </p:sp>
      <p:sp>
        <p:nvSpPr>
          <p:cNvPr id="264286" name="Rectangle 94"/>
          <p:cNvSpPr>
            <a:spLocks noChangeArrowheads="1"/>
          </p:cNvSpPr>
          <p:nvPr/>
        </p:nvSpPr>
        <p:spPr bwMode="auto">
          <a:xfrm>
            <a:off x="7086600" y="58674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a4*c4-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b4*d4</a:t>
            </a:r>
            <a:endParaRPr lang="de-DE" sz="1200" b="1"/>
          </a:p>
        </p:txBody>
      </p:sp>
      <p:grpSp>
        <p:nvGrpSpPr>
          <p:cNvPr id="264287" name="Group 95"/>
          <p:cNvGrpSpPr>
            <a:grpSpLocks/>
          </p:cNvGrpSpPr>
          <p:nvPr/>
        </p:nvGrpSpPr>
        <p:grpSpPr bwMode="auto">
          <a:xfrm>
            <a:off x="5715000" y="5181600"/>
            <a:ext cx="1457325" cy="287338"/>
            <a:chOff x="1152" y="1200"/>
            <a:chExt cx="918" cy="181"/>
          </a:xfrm>
        </p:grpSpPr>
        <p:sp>
          <p:nvSpPr>
            <p:cNvPr id="264288" name="Rectangle 96"/>
            <p:cNvSpPr>
              <a:spLocks noChangeArrowheads="1"/>
            </p:cNvSpPr>
            <p:nvPr/>
          </p:nvSpPr>
          <p:spPr bwMode="auto">
            <a:xfrm>
              <a:off x="134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c1</a:t>
              </a:r>
              <a:endParaRPr lang="de-DE" sz="1200" b="1"/>
            </a:p>
          </p:txBody>
        </p:sp>
        <p:sp>
          <p:nvSpPr>
            <p:cNvPr id="264289" name="Rectangle 97"/>
            <p:cNvSpPr>
              <a:spLocks noChangeArrowheads="1"/>
            </p:cNvSpPr>
            <p:nvPr/>
          </p:nvSpPr>
          <p:spPr bwMode="auto">
            <a:xfrm>
              <a:off x="1524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c2</a:t>
              </a:r>
              <a:endParaRPr lang="de-DE" sz="1200" b="1"/>
            </a:p>
          </p:txBody>
        </p:sp>
        <p:sp>
          <p:nvSpPr>
            <p:cNvPr id="264290" name="Rectangle 98"/>
            <p:cNvSpPr>
              <a:spLocks noChangeArrowheads="1"/>
            </p:cNvSpPr>
            <p:nvPr/>
          </p:nvSpPr>
          <p:spPr bwMode="auto">
            <a:xfrm>
              <a:off x="170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c3</a:t>
              </a:r>
              <a:endParaRPr lang="de-DE" sz="1200" b="1"/>
            </a:p>
          </p:txBody>
        </p:sp>
        <p:sp>
          <p:nvSpPr>
            <p:cNvPr id="264291" name="Rectangle 99"/>
            <p:cNvSpPr>
              <a:spLocks noChangeArrowheads="1"/>
            </p:cNvSpPr>
            <p:nvPr/>
          </p:nvSpPr>
          <p:spPr bwMode="auto">
            <a:xfrm>
              <a:off x="1889" y="1200"/>
              <a:ext cx="181" cy="181"/>
            </a:xfrm>
            <a:prstGeom prst="rect">
              <a:avLst/>
            </a:prstGeom>
            <a:solidFill>
              <a:srgbClr val="D0D5F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c4</a:t>
              </a:r>
              <a:endParaRPr lang="de-DE" sz="1200" b="1"/>
            </a:p>
          </p:txBody>
        </p:sp>
        <p:sp>
          <p:nvSpPr>
            <p:cNvPr id="264292" name="Rectangle 100"/>
            <p:cNvSpPr>
              <a:spLocks noChangeArrowheads="1"/>
            </p:cNvSpPr>
            <p:nvPr/>
          </p:nvSpPr>
          <p:spPr bwMode="auto">
            <a:xfrm>
              <a:off x="1152" y="1200"/>
              <a:ext cx="181" cy="181"/>
            </a:xfrm>
            <a:prstGeom prst="rect">
              <a:avLst/>
            </a:prstGeom>
            <a:solidFill>
              <a:srgbClr val="FFEFC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I2</a:t>
              </a:r>
              <a:endParaRPr lang="de-DE" sz="1200" b="1"/>
            </a:p>
          </p:txBody>
        </p:sp>
      </p:grpSp>
      <p:sp>
        <p:nvSpPr>
          <p:cNvPr id="264293" name="Rectangle 101"/>
          <p:cNvSpPr>
            <a:spLocks noChangeArrowheads="1"/>
          </p:cNvSpPr>
          <p:nvPr/>
        </p:nvSpPr>
        <p:spPr bwMode="auto">
          <a:xfrm>
            <a:off x="6019800" y="5494338"/>
            <a:ext cx="685800" cy="287337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-(b1*d1)</a:t>
            </a:r>
            <a:endParaRPr lang="de-DE" sz="1200" b="1"/>
          </a:p>
        </p:txBody>
      </p:sp>
      <p:sp>
        <p:nvSpPr>
          <p:cNvPr id="264294" name="Rectangle 102"/>
          <p:cNvSpPr>
            <a:spLocks noChangeArrowheads="1"/>
          </p:cNvSpPr>
          <p:nvPr/>
        </p:nvSpPr>
        <p:spPr bwMode="auto">
          <a:xfrm>
            <a:off x="5715000" y="5494338"/>
            <a:ext cx="287338" cy="287337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A1</a:t>
            </a:r>
            <a:endParaRPr lang="de-DE" sz="1200" b="1"/>
          </a:p>
        </p:txBody>
      </p:sp>
      <p:sp>
        <p:nvSpPr>
          <p:cNvPr id="264295" name="Rectangle 103"/>
          <p:cNvSpPr>
            <a:spLocks noChangeArrowheads="1"/>
          </p:cNvSpPr>
          <p:nvPr/>
        </p:nvSpPr>
        <p:spPr bwMode="auto">
          <a:xfrm>
            <a:off x="6705600" y="5494338"/>
            <a:ext cx="685800" cy="287337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-(b2*d2)</a:t>
            </a:r>
            <a:endParaRPr lang="de-DE" sz="1200" b="1"/>
          </a:p>
        </p:txBody>
      </p:sp>
      <p:sp>
        <p:nvSpPr>
          <p:cNvPr id="264296" name="Rectangle 104"/>
          <p:cNvSpPr>
            <a:spLocks noChangeArrowheads="1"/>
          </p:cNvSpPr>
          <p:nvPr/>
        </p:nvSpPr>
        <p:spPr bwMode="auto">
          <a:xfrm>
            <a:off x="7391400" y="5494338"/>
            <a:ext cx="685800" cy="287337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-(b3*d3)</a:t>
            </a:r>
            <a:endParaRPr lang="de-DE" sz="1200" b="1"/>
          </a:p>
        </p:txBody>
      </p:sp>
      <p:sp>
        <p:nvSpPr>
          <p:cNvPr id="264297" name="Rectangle 105"/>
          <p:cNvSpPr>
            <a:spLocks noChangeArrowheads="1"/>
          </p:cNvSpPr>
          <p:nvPr/>
        </p:nvSpPr>
        <p:spPr bwMode="auto">
          <a:xfrm>
            <a:off x="8077200" y="5494338"/>
            <a:ext cx="685800" cy="287337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-(b4*d4)</a:t>
            </a:r>
            <a:endParaRPr lang="de-DE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737F8-B247-44A0-9ED0-CF46064C260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0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Multiplication – Shuffle Back</a:t>
            </a:r>
            <a:endParaRPr lang="de-DE"/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152400" y="2514600"/>
            <a:ext cx="3406775" cy="26098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49" charset="0"/>
              </a:rPr>
              <a:t>D1 = spu_shuffle(I1, Q1, vcvmrgh);</a:t>
            </a: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endParaRPr lang="en-US" sz="1200">
              <a:latin typeface="Courier New" pitchFamily="49" charset="0"/>
            </a:endParaRPr>
          </a:p>
          <a:p>
            <a:pPr algn="l"/>
            <a:r>
              <a:rPr lang="en-US" sz="1200">
                <a:latin typeface="Courier New" pitchFamily="49" charset="0"/>
              </a:rPr>
              <a:t>D2 = spu_shuffle(I1, Q1, vcvmrgl); </a:t>
            </a:r>
          </a:p>
          <a:p>
            <a:pPr algn="l"/>
            <a:endParaRPr lang="de-DE" sz="1800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2057400" y="198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a1*d1+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b1*c1</a:t>
            </a:r>
            <a:endParaRPr lang="de-DE" sz="1200" b="1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752600" y="20574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Q1</a:t>
            </a:r>
            <a:endParaRPr lang="de-DE" sz="1200" b="1"/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2743200" y="198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a2*d2+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b2*c2</a:t>
            </a:r>
            <a:endParaRPr lang="de-DE" sz="1200" b="1"/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3429000" y="198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a3*d3+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b3*c3</a:t>
            </a:r>
            <a:endParaRPr lang="de-DE" sz="1200" b="1"/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4114800" y="198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a4*d4+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b4*c4</a:t>
            </a:r>
            <a:endParaRPr lang="de-DE" sz="1200" b="1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2057400" y="1504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a1*c1-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b1*d1</a:t>
            </a:r>
            <a:endParaRPr lang="de-DE" sz="1200" b="1"/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1752600" y="158115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I1</a:t>
            </a:r>
            <a:endParaRPr lang="de-DE" sz="1200" b="1"/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2743200" y="1504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a2*c2-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b2*d2</a:t>
            </a:r>
            <a:endParaRPr lang="de-DE" sz="1200" b="1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3429000" y="1504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a3*c3-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b3*d3</a:t>
            </a:r>
            <a:endParaRPr lang="de-DE" sz="1200" b="1"/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4114800" y="1504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a4*c4-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b4*d4</a:t>
            </a:r>
            <a:endParaRPr lang="de-DE" sz="1200" b="1"/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7440613" y="16002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0-3</a:t>
            </a:r>
            <a:endParaRPr lang="de-DE" sz="800" b="1"/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7726363" y="16002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16-19</a:t>
            </a:r>
            <a:endParaRPr lang="de-DE" sz="800" b="1"/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8010525" y="16002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4-7</a:t>
            </a:r>
            <a:endParaRPr lang="de-DE" sz="800" b="1"/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8296275" y="16002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20-23</a:t>
            </a:r>
            <a:endParaRPr lang="de-DE" sz="800" b="1"/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7135813" y="1600200"/>
            <a:ext cx="287337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V1</a:t>
            </a:r>
            <a:endParaRPr lang="de-DE" sz="900" b="1"/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7440613" y="19812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8-11</a:t>
            </a:r>
            <a:endParaRPr lang="de-DE" sz="800" b="1"/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7726363" y="19812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24-27</a:t>
            </a:r>
            <a:endParaRPr lang="de-DE" sz="800" b="1"/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8010525" y="19812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12-15</a:t>
            </a:r>
            <a:endParaRPr lang="de-DE" sz="800" b="1"/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8296275" y="19812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28-31</a:t>
            </a:r>
            <a:endParaRPr lang="de-DE" sz="800" b="1"/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7135813" y="1981200"/>
            <a:ext cx="287337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V2</a:t>
            </a:r>
            <a:endParaRPr lang="de-DE" sz="900" b="1"/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5105400" y="1752600"/>
            <a:ext cx="17843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Shuffle patterns</a:t>
            </a:r>
            <a:endParaRPr lang="de-DE" sz="1800"/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571500" y="1828800"/>
            <a:ext cx="9461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Results</a:t>
            </a:r>
            <a:endParaRPr lang="de-DE" sz="1800"/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791200" y="29146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a1*d1+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b1*c1</a:t>
            </a:r>
            <a:endParaRPr lang="de-DE" sz="1200" b="1"/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5486400" y="299085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Q1</a:t>
            </a:r>
            <a:endParaRPr lang="de-DE" sz="1200" b="1"/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6477000" y="29146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a2*d2+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b2*c2</a:t>
            </a:r>
            <a:endParaRPr lang="de-DE" sz="1200" b="1"/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7162800" y="29146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a3*d3+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b3*c3</a:t>
            </a:r>
            <a:endParaRPr lang="de-DE" sz="1200" b="1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7848600" y="29146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a4*d4+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b4*c4</a:t>
            </a:r>
            <a:endParaRPr lang="de-DE" sz="1200" b="1"/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2667000" y="29527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a1*c1-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b1*d1</a:t>
            </a:r>
            <a:endParaRPr lang="de-DE" sz="1200" b="1"/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2362200" y="302895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I1</a:t>
            </a:r>
            <a:endParaRPr lang="de-DE" sz="1200" b="1"/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3352800" y="29527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a2*c2-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b2*d2</a:t>
            </a:r>
            <a:endParaRPr lang="de-DE" sz="1200" b="1"/>
          </a:p>
        </p:txBody>
      </p:sp>
      <p:sp>
        <p:nvSpPr>
          <p:cNvPr id="265250" name="Rectangle 34"/>
          <p:cNvSpPr>
            <a:spLocks noChangeArrowheads="1"/>
          </p:cNvSpPr>
          <p:nvPr/>
        </p:nvSpPr>
        <p:spPr bwMode="auto">
          <a:xfrm>
            <a:off x="4038600" y="29527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a3*c3-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b3*d3</a:t>
            </a:r>
            <a:endParaRPr lang="de-DE" sz="1200" b="1"/>
          </a:p>
        </p:txBody>
      </p:sp>
      <p:sp>
        <p:nvSpPr>
          <p:cNvPr id="265251" name="Rectangle 35"/>
          <p:cNvSpPr>
            <a:spLocks noChangeArrowheads="1"/>
          </p:cNvSpPr>
          <p:nvPr/>
        </p:nvSpPr>
        <p:spPr bwMode="auto">
          <a:xfrm>
            <a:off x="4724400" y="29527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a4*c4-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b4*d4</a:t>
            </a:r>
            <a:endParaRPr lang="de-DE" sz="1200" b="1"/>
          </a:p>
        </p:txBody>
      </p:sp>
      <p:sp>
        <p:nvSpPr>
          <p:cNvPr id="265252" name="Rectangle 36"/>
          <p:cNvSpPr>
            <a:spLocks noChangeArrowheads="1"/>
          </p:cNvSpPr>
          <p:nvPr/>
        </p:nvSpPr>
        <p:spPr bwMode="auto">
          <a:xfrm>
            <a:off x="4926013" y="34290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0-3</a:t>
            </a:r>
            <a:endParaRPr lang="de-DE" sz="800" b="1"/>
          </a:p>
        </p:txBody>
      </p:sp>
      <p:sp>
        <p:nvSpPr>
          <p:cNvPr id="265253" name="Rectangle 37"/>
          <p:cNvSpPr>
            <a:spLocks noChangeArrowheads="1"/>
          </p:cNvSpPr>
          <p:nvPr/>
        </p:nvSpPr>
        <p:spPr bwMode="auto">
          <a:xfrm>
            <a:off x="5211763" y="342900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16-19</a:t>
            </a:r>
            <a:endParaRPr lang="de-DE" sz="800" b="1"/>
          </a:p>
        </p:txBody>
      </p:sp>
      <p:sp>
        <p:nvSpPr>
          <p:cNvPr id="265254" name="Rectangle 38"/>
          <p:cNvSpPr>
            <a:spLocks noChangeArrowheads="1"/>
          </p:cNvSpPr>
          <p:nvPr/>
        </p:nvSpPr>
        <p:spPr bwMode="auto">
          <a:xfrm>
            <a:off x="5495925" y="34290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4-7</a:t>
            </a:r>
            <a:endParaRPr lang="de-DE" sz="800" b="1"/>
          </a:p>
        </p:txBody>
      </p:sp>
      <p:sp>
        <p:nvSpPr>
          <p:cNvPr id="265255" name="Rectangle 39"/>
          <p:cNvSpPr>
            <a:spLocks noChangeArrowheads="1"/>
          </p:cNvSpPr>
          <p:nvPr/>
        </p:nvSpPr>
        <p:spPr bwMode="auto">
          <a:xfrm>
            <a:off x="5781675" y="342900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20-23</a:t>
            </a:r>
            <a:endParaRPr lang="de-DE" sz="800" b="1"/>
          </a:p>
        </p:txBody>
      </p:sp>
      <p:sp>
        <p:nvSpPr>
          <p:cNvPr id="265256" name="Rectangle 40"/>
          <p:cNvSpPr>
            <a:spLocks noChangeArrowheads="1"/>
          </p:cNvSpPr>
          <p:nvPr/>
        </p:nvSpPr>
        <p:spPr bwMode="auto">
          <a:xfrm>
            <a:off x="4621213" y="3429000"/>
            <a:ext cx="287337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V1</a:t>
            </a:r>
            <a:endParaRPr lang="de-DE" sz="900" b="1"/>
          </a:p>
        </p:txBody>
      </p:sp>
      <p:sp>
        <p:nvSpPr>
          <p:cNvPr id="265257" name="Line 41"/>
          <p:cNvSpPr>
            <a:spLocks noChangeShapeType="1"/>
          </p:cNvSpPr>
          <p:nvPr/>
        </p:nvSpPr>
        <p:spPr bwMode="auto">
          <a:xfrm>
            <a:off x="2362200" y="37338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8" name="Rectangle 42"/>
          <p:cNvSpPr>
            <a:spLocks noChangeArrowheads="1"/>
          </p:cNvSpPr>
          <p:nvPr/>
        </p:nvSpPr>
        <p:spPr bwMode="auto">
          <a:xfrm>
            <a:off x="3810000" y="38862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D1</a:t>
            </a:r>
            <a:endParaRPr lang="de-DE" sz="1200" b="1"/>
          </a:p>
        </p:txBody>
      </p:sp>
      <p:sp>
        <p:nvSpPr>
          <p:cNvPr id="265259" name="Rectangle 43"/>
          <p:cNvSpPr>
            <a:spLocks noChangeArrowheads="1"/>
          </p:cNvSpPr>
          <p:nvPr/>
        </p:nvSpPr>
        <p:spPr bwMode="auto">
          <a:xfrm>
            <a:off x="4191000" y="38100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a1*c1-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b1*d1</a:t>
            </a:r>
            <a:endParaRPr lang="de-DE" sz="1200" b="1"/>
          </a:p>
        </p:txBody>
      </p:sp>
      <p:sp>
        <p:nvSpPr>
          <p:cNvPr id="265260" name="Rectangle 44"/>
          <p:cNvSpPr>
            <a:spLocks noChangeArrowheads="1"/>
          </p:cNvSpPr>
          <p:nvPr/>
        </p:nvSpPr>
        <p:spPr bwMode="auto">
          <a:xfrm>
            <a:off x="4876800" y="38100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a1*d1+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b1*c1</a:t>
            </a:r>
            <a:endParaRPr lang="de-DE" sz="1200" b="1"/>
          </a:p>
        </p:txBody>
      </p:sp>
      <p:sp>
        <p:nvSpPr>
          <p:cNvPr id="265261" name="Rectangle 45"/>
          <p:cNvSpPr>
            <a:spLocks noChangeArrowheads="1"/>
          </p:cNvSpPr>
          <p:nvPr/>
        </p:nvSpPr>
        <p:spPr bwMode="auto">
          <a:xfrm>
            <a:off x="5562600" y="38100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a2*c2-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b2*d2</a:t>
            </a:r>
            <a:endParaRPr lang="de-DE" sz="1200" b="1"/>
          </a:p>
        </p:txBody>
      </p:sp>
      <p:sp>
        <p:nvSpPr>
          <p:cNvPr id="265262" name="Rectangle 46"/>
          <p:cNvSpPr>
            <a:spLocks noChangeArrowheads="1"/>
          </p:cNvSpPr>
          <p:nvPr/>
        </p:nvSpPr>
        <p:spPr bwMode="auto">
          <a:xfrm>
            <a:off x="6248400" y="38100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a2*d2+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b2*c2</a:t>
            </a:r>
            <a:endParaRPr lang="de-DE" sz="1200" b="1"/>
          </a:p>
        </p:txBody>
      </p:sp>
      <p:sp>
        <p:nvSpPr>
          <p:cNvPr id="265263" name="Rectangle 47"/>
          <p:cNvSpPr>
            <a:spLocks noChangeArrowheads="1"/>
          </p:cNvSpPr>
          <p:nvPr/>
        </p:nvSpPr>
        <p:spPr bwMode="auto">
          <a:xfrm>
            <a:off x="5791200" y="48958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a1*d1+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b1*c1</a:t>
            </a:r>
            <a:endParaRPr lang="de-DE" sz="1200" b="1"/>
          </a:p>
        </p:txBody>
      </p:sp>
      <p:sp>
        <p:nvSpPr>
          <p:cNvPr id="265264" name="Rectangle 48"/>
          <p:cNvSpPr>
            <a:spLocks noChangeArrowheads="1"/>
          </p:cNvSpPr>
          <p:nvPr/>
        </p:nvSpPr>
        <p:spPr bwMode="auto">
          <a:xfrm>
            <a:off x="5486400" y="497205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Q1</a:t>
            </a:r>
            <a:endParaRPr lang="de-DE" sz="1200" b="1"/>
          </a:p>
        </p:txBody>
      </p:sp>
      <p:sp>
        <p:nvSpPr>
          <p:cNvPr id="265265" name="Rectangle 49"/>
          <p:cNvSpPr>
            <a:spLocks noChangeArrowheads="1"/>
          </p:cNvSpPr>
          <p:nvPr/>
        </p:nvSpPr>
        <p:spPr bwMode="auto">
          <a:xfrm>
            <a:off x="6477000" y="48958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a2*d2+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b2*c2</a:t>
            </a:r>
            <a:endParaRPr lang="de-DE" sz="1200" b="1"/>
          </a:p>
        </p:txBody>
      </p:sp>
      <p:sp>
        <p:nvSpPr>
          <p:cNvPr id="265266" name="Rectangle 50"/>
          <p:cNvSpPr>
            <a:spLocks noChangeArrowheads="1"/>
          </p:cNvSpPr>
          <p:nvPr/>
        </p:nvSpPr>
        <p:spPr bwMode="auto">
          <a:xfrm>
            <a:off x="7162800" y="48958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a3*d3+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b3*c3</a:t>
            </a:r>
            <a:endParaRPr lang="de-DE" sz="1200" b="1"/>
          </a:p>
        </p:txBody>
      </p:sp>
      <p:sp>
        <p:nvSpPr>
          <p:cNvPr id="265267" name="Rectangle 51"/>
          <p:cNvSpPr>
            <a:spLocks noChangeArrowheads="1"/>
          </p:cNvSpPr>
          <p:nvPr/>
        </p:nvSpPr>
        <p:spPr bwMode="auto">
          <a:xfrm>
            <a:off x="7848600" y="48958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a4*d4+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b4*c4</a:t>
            </a:r>
            <a:endParaRPr lang="de-DE" sz="1200" b="1"/>
          </a:p>
        </p:txBody>
      </p:sp>
      <p:sp>
        <p:nvSpPr>
          <p:cNvPr id="265268" name="Rectangle 52"/>
          <p:cNvSpPr>
            <a:spLocks noChangeArrowheads="1"/>
          </p:cNvSpPr>
          <p:nvPr/>
        </p:nvSpPr>
        <p:spPr bwMode="auto">
          <a:xfrm>
            <a:off x="2667000" y="4933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a1*c1-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b1*d1</a:t>
            </a:r>
            <a:endParaRPr lang="de-DE" sz="1200" b="1"/>
          </a:p>
        </p:txBody>
      </p:sp>
      <p:sp>
        <p:nvSpPr>
          <p:cNvPr id="265269" name="Rectangle 53"/>
          <p:cNvSpPr>
            <a:spLocks noChangeArrowheads="1"/>
          </p:cNvSpPr>
          <p:nvPr/>
        </p:nvSpPr>
        <p:spPr bwMode="auto">
          <a:xfrm>
            <a:off x="2362200" y="501015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I1</a:t>
            </a:r>
            <a:endParaRPr lang="de-DE" sz="1200" b="1"/>
          </a:p>
        </p:txBody>
      </p:sp>
      <p:sp>
        <p:nvSpPr>
          <p:cNvPr id="265270" name="Rectangle 54"/>
          <p:cNvSpPr>
            <a:spLocks noChangeArrowheads="1"/>
          </p:cNvSpPr>
          <p:nvPr/>
        </p:nvSpPr>
        <p:spPr bwMode="auto">
          <a:xfrm>
            <a:off x="3352800" y="4933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a2*c2-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b2*d2</a:t>
            </a:r>
            <a:endParaRPr lang="de-DE" sz="1200" b="1"/>
          </a:p>
        </p:txBody>
      </p:sp>
      <p:sp>
        <p:nvSpPr>
          <p:cNvPr id="265271" name="Rectangle 55"/>
          <p:cNvSpPr>
            <a:spLocks noChangeArrowheads="1"/>
          </p:cNvSpPr>
          <p:nvPr/>
        </p:nvSpPr>
        <p:spPr bwMode="auto">
          <a:xfrm>
            <a:off x="4038600" y="4933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a3*c3-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b3*d3</a:t>
            </a:r>
            <a:endParaRPr lang="de-DE" sz="1200" b="1"/>
          </a:p>
        </p:txBody>
      </p:sp>
      <p:sp>
        <p:nvSpPr>
          <p:cNvPr id="265272" name="Rectangle 56"/>
          <p:cNvSpPr>
            <a:spLocks noChangeArrowheads="1"/>
          </p:cNvSpPr>
          <p:nvPr/>
        </p:nvSpPr>
        <p:spPr bwMode="auto">
          <a:xfrm>
            <a:off x="4724400" y="493395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a4*c4-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b4*d4</a:t>
            </a:r>
            <a:endParaRPr lang="de-DE" sz="1200" b="1"/>
          </a:p>
        </p:txBody>
      </p:sp>
      <p:sp>
        <p:nvSpPr>
          <p:cNvPr id="265273" name="Line 57"/>
          <p:cNvSpPr>
            <a:spLocks noChangeShapeType="1"/>
          </p:cNvSpPr>
          <p:nvPr/>
        </p:nvSpPr>
        <p:spPr bwMode="auto">
          <a:xfrm>
            <a:off x="2362200" y="57150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74" name="Rectangle 58"/>
          <p:cNvSpPr>
            <a:spLocks noChangeArrowheads="1"/>
          </p:cNvSpPr>
          <p:nvPr/>
        </p:nvSpPr>
        <p:spPr bwMode="auto">
          <a:xfrm>
            <a:off x="3810000" y="5867400"/>
            <a:ext cx="287338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/>
              <a:t>D1</a:t>
            </a:r>
            <a:endParaRPr lang="de-DE" sz="1200" b="1"/>
          </a:p>
        </p:txBody>
      </p:sp>
      <p:sp>
        <p:nvSpPr>
          <p:cNvPr id="265275" name="Rectangle 59"/>
          <p:cNvSpPr>
            <a:spLocks noChangeArrowheads="1"/>
          </p:cNvSpPr>
          <p:nvPr/>
        </p:nvSpPr>
        <p:spPr bwMode="auto">
          <a:xfrm>
            <a:off x="4945063" y="535305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8-11</a:t>
            </a:r>
            <a:endParaRPr lang="de-DE" sz="800" b="1"/>
          </a:p>
        </p:txBody>
      </p:sp>
      <p:sp>
        <p:nvSpPr>
          <p:cNvPr id="265276" name="Rectangle 60"/>
          <p:cNvSpPr>
            <a:spLocks noChangeArrowheads="1"/>
          </p:cNvSpPr>
          <p:nvPr/>
        </p:nvSpPr>
        <p:spPr bwMode="auto">
          <a:xfrm>
            <a:off x="5230813" y="5353050"/>
            <a:ext cx="287337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24-27</a:t>
            </a:r>
            <a:endParaRPr lang="de-DE" sz="800" b="1"/>
          </a:p>
        </p:txBody>
      </p:sp>
      <p:sp>
        <p:nvSpPr>
          <p:cNvPr id="265277" name="Rectangle 61"/>
          <p:cNvSpPr>
            <a:spLocks noChangeArrowheads="1"/>
          </p:cNvSpPr>
          <p:nvPr/>
        </p:nvSpPr>
        <p:spPr bwMode="auto">
          <a:xfrm>
            <a:off x="5514975" y="535305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12-15</a:t>
            </a:r>
            <a:endParaRPr lang="de-DE" sz="800" b="1"/>
          </a:p>
        </p:txBody>
      </p:sp>
      <p:sp>
        <p:nvSpPr>
          <p:cNvPr id="265278" name="Rectangle 62"/>
          <p:cNvSpPr>
            <a:spLocks noChangeArrowheads="1"/>
          </p:cNvSpPr>
          <p:nvPr/>
        </p:nvSpPr>
        <p:spPr bwMode="auto">
          <a:xfrm>
            <a:off x="5800725" y="5353050"/>
            <a:ext cx="287338" cy="287338"/>
          </a:xfrm>
          <a:prstGeom prst="rect">
            <a:avLst/>
          </a:prstGeom>
          <a:solidFill>
            <a:srgbClr val="D0FEF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b="1"/>
              <a:t>28-31</a:t>
            </a:r>
            <a:endParaRPr lang="de-DE" sz="800" b="1"/>
          </a:p>
        </p:txBody>
      </p:sp>
      <p:sp>
        <p:nvSpPr>
          <p:cNvPr id="265279" name="Rectangle 63"/>
          <p:cNvSpPr>
            <a:spLocks noChangeArrowheads="1"/>
          </p:cNvSpPr>
          <p:nvPr/>
        </p:nvSpPr>
        <p:spPr bwMode="auto">
          <a:xfrm>
            <a:off x="4640263" y="5353050"/>
            <a:ext cx="287337" cy="287338"/>
          </a:xfrm>
          <a:prstGeom prst="rect">
            <a:avLst/>
          </a:prstGeom>
          <a:solidFill>
            <a:srgbClr val="FFEFC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b="1"/>
              <a:t>V2</a:t>
            </a:r>
            <a:endParaRPr lang="de-DE" sz="900" b="1"/>
          </a:p>
        </p:txBody>
      </p:sp>
      <p:sp>
        <p:nvSpPr>
          <p:cNvPr id="265280" name="Rectangle 64"/>
          <p:cNvSpPr>
            <a:spLocks noChangeArrowheads="1"/>
          </p:cNvSpPr>
          <p:nvPr/>
        </p:nvSpPr>
        <p:spPr bwMode="auto">
          <a:xfrm>
            <a:off x="4191000" y="579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a3*c3-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b3*d3</a:t>
            </a:r>
            <a:endParaRPr lang="de-DE" sz="1200" b="1"/>
          </a:p>
        </p:txBody>
      </p:sp>
      <p:sp>
        <p:nvSpPr>
          <p:cNvPr id="265281" name="Rectangle 65"/>
          <p:cNvSpPr>
            <a:spLocks noChangeArrowheads="1"/>
          </p:cNvSpPr>
          <p:nvPr/>
        </p:nvSpPr>
        <p:spPr bwMode="auto">
          <a:xfrm>
            <a:off x="4876800" y="579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a3*d3+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b3*c3</a:t>
            </a:r>
            <a:endParaRPr lang="de-DE" sz="1200" b="1"/>
          </a:p>
        </p:txBody>
      </p:sp>
      <p:sp>
        <p:nvSpPr>
          <p:cNvPr id="265282" name="Rectangle 66"/>
          <p:cNvSpPr>
            <a:spLocks noChangeArrowheads="1"/>
          </p:cNvSpPr>
          <p:nvPr/>
        </p:nvSpPr>
        <p:spPr bwMode="auto">
          <a:xfrm>
            <a:off x="5562600" y="579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a4*c4-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b4*d4</a:t>
            </a:r>
            <a:endParaRPr lang="de-DE" sz="1200" b="1"/>
          </a:p>
        </p:txBody>
      </p:sp>
      <p:sp>
        <p:nvSpPr>
          <p:cNvPr id="265283" name="Rectangle 67"/>
          <p:cNvSpPr>
            <a:spLocks noChangeArrowheads="1"/>
          </p:cNvSpPr>
          <p:nvPr/>
        </p:nvSpPr>
        <p:spPr bwMode="auto">
          <a:xfrm>
            <a:off x="6248400" y="5791200"/>
            <a:ext cx="685800" cy="381000"/>
          </a:xfrm>
          <a:prstGeom prst="rect">
            <a:avLst/>
          </a:prstGeom>
          <a:solidFill>
            <a:srgbClr val="D0D5F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40000"/>
              </a:lnSpc>
            </a:pPr>
            <a:r>
              <a:rPr lang="en-US" sz="1200" b="1"/>
              <a:t>a4*d4+</a:t>
            </a:r>
          </a:p>
          <a:p>
            <a:pPr>
              <a:lnSpc>
                <a:spcPct val="40000"/>
              </a:lnSpc>
            </a:pPr>
            <a:r>
              <a:rPr lang="en-US" sz="1200" b="1"/>
              <a:t>b4*c4</a:t>
            </a:r>
            <a:endParaRPr lang="de-DE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E29-EEB5-4C70-ABC1-06857C9D656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Multiplication – SPE - Summary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647700" y="1752600"/>
            <a:ext cx="7848600" cy="40814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800">
                <a:latin typeface="Courier New" pitchFamily="49" charset="0"/>
              </a:rPr>
              <a:t>    vector float A1, A2, B1, B2, I1, I2, Q1, Q2, D1, D2;  /* in-phase (real), quadrature (imag), temp, and output vectors*/</a:t>
            </a:r>
          </a:p>
          <a:p>
            <a:pPr algn="l"/>
            <a:r>
              <a:rPr lang="en-US" sz="800">
                <a:latin typeface="Courier New" pitchFamily="49" charset="0"/>
              </a:rPr>
              <a:t>    vector float v_zero = (vector float)(0,0,0,0);</a:t>
            </a:r>
          </a:p>
          <a:p>
            <a:pPr algn="l"/>
            <a:endParaRPr lang="en-US" sz="800">
              <a:latin typeface="Courier New" pitchFamily="49" charset="0"/>
            </a:endParaRPr>
          </a:p>
          <a:p>
            <a:pPr algn="l"/>
            <a:r>
              <a:rPr lang="en-US" sz="800">
                <a:latin typeface="Courier New" pitchFamily="49" charset="0"/>
              </a:rPr>
              <a:t>    vector unsigned char I_Perm_Vector = (vector unsigned char)(0,1,2,3,8,9,10,11,16,17,18,19,24,25,26,27);</a:t>
            </a:r>
          </a:p>
          <a:p>
            <a:pPr algn="l"/>
            <a:r>
              <a:rPr lang="en-US" sz="800">
                <a:latin typeface="Courier New" pitchFamily="49" charset="0"/>
              </a:rPr>
              <a:t>    vector unsigned char Q_Perm_Vector = (vector unsigned char)(4,5,6,7,12,13,14,15,20,21,22,23,28,29,30,31);</a:t>
            </a:r>
          </a:p>
          <a:p>
            <a:pPr algn="l"/>
            <a:r>
              <a:rPr lang="en-US" sz="800">
                <a:latin typeface="Courier New" pitchFamily="49" charset="0"/>
              </a:rPr>
              <a:t>    vector unsigned char vcvmrgh = (vector unsigned char) (0,1,2,3,16,17,18,19,4,5,6,7,20,21,22,23);</a:t>
            </a:r>
          </a:p>
          <a:p>
            <a:pPr algn="l"/>
            <a:r>
              <a:rPr lang="en-US" sz="800">
                <a:latin typeface="Courier New" pitchFamily="49" charset="0"/>
              </a:rPr>
              <a:t>    vector unsigned char vcvmrgl = (vector unsigned char) (8,9,10,11,24,25,26,27,12,13,14,15,28,29,30,31);</a:t>
            </a:r>
          </a:p>
          <a:p>
            <a:pPr algn="l"/>
            <a:endParaRPr lang="en-US" sz="800">
              <a:latin typeface="Courier New" pitchFamily="49" charset="0"/>
            </a:endParaRPr>
          </a:p>
          <a:p>
            <a:pPr algn="l"/>
            <a:r>
              <a:rPr lang="en-US" sz="800">
                <a:latin typeface="Courier New" pitchFamily="49" charset="0"/>
              </a:rPr>
              <a:t>    /* input vectors are in interleaved form in A1,A2 and B1,B2 with each input vector representing 2 complex numbers</a:t>
            </a:r>
          </a:p>
          <a:p>
            <a:pPr algn="l"/>
            <a:r>
              <a:rPr lang="en-US" sz="800">
                <a:latin typeface="Courier New" pitchFamily="49" charset="0"/>
              </a:rPr>
              <a:t>          and thus this loop would repeat for N/4 iterations */</a:t>
            </a:r>
          </a:p>
          <a:p>
            <a:pPr algn="l"/>
            <a:r>
              <a:rPr lang="en-US" sz="800">
                <a:latin typeface="Courier New" pitchFamily="49" charset="0"/>
              </a:rPr>
              <a:t>    </a:t>
            </a:r>
          </a:p>
          <a:p>
            <a:pPr algn="l"/>
            <a:r>
              <a:rPr lang="en-US" sz="800">
                <a:latin typeface="Courier New" pitchFamily="49" charset="0"/>
              </a:rPr>
              <a:t>    I1 = spu_shuffle(A1, A2, I_Perm_Vector); /* pulls out 1st and 3rd 4-byte element from vectors A1 and A2 */</a:t>
            </a:r>
          </a:p>
          <a:p>
            <a:pPr algn="l"/>
            <a:r>
              <a:rPr lang="en-US" sz="800">
                <a:latin typeface="Courier New" pitchFamily="49" charset="0"/>
              </a:rPr>
              <a:t>    I2 = spu_shuffle(B1, B2, I_Perm_Vector); /* pulls out 1st and 3rd 4-byte element from vectors B1 and B2 */</a:t>
            </a:r>
          </a:p>
          <a:p>
            <a:pPr algn="l"/>
            <a:r>
              <a:rPr lang="en-US" sz="800">
                <a:latin typeface="Courier New" pitchFamily="49" charset="0"/>
              </a:rPr>
              <a:t>    Q1 = spu_shuffle(A1, A2, Q_Perm_Vector); /* pulls out 2nd and 4th 4-byte element from vectors A1 and A2 */</a:t>
            </a:r>
          </a:p>
          <a:p>
            <a:pPr algn="l"/>
            <a:r>
              <a:rPr lang="en-US" sz="800">
                <a:latin typeface="Courier New" pitchFamily="49" charset="0"/>
              </a:rPr>
              <a:t>    Q2 = spu_shuffle(B1, B2, Q_Perm_Vector); /* pulls out 3rd and 4th 4-byte element from vectors B1 and B2 */</a:t>
            </a:r>
          </a:p>
          <a:p>
            <a:pPr algn="l"/>
            <a:r>
              <a:rPr lang="en-US" sz="800">
                <a:latin typeface="Courier New" pitchFamily="49" charset="0"/>
              </a:rPr>
              <a:t>    A1 = spu_nmsub(Q1, Q2, v_zero);          /* calculates –(bd – 0) for all four elements */</a:t>
            </a:r>
          </a:p>
          <a:p>
            <a:pPr algn="l"/>
            <a:r>
              <a:rPr lang="en-US" sz="800">
                <a:latin typeface="Courier New" pitchFamily="49" charset="0"/>
              </a:rPr>
              <a:t>    A2 = spu_madd(Q1, I2, v_zero);           /* calculates (bc + 0) for all four elements */</a:t>
            </a:r>
          </a:p>
          <a:p>
            <a:pPr algn="l"/>
            <a:r>
              <a:rPr lang="en-US" sz="800">
                <a:latin typeface="Courier New" pitchFamily="49" charset="0"/>
              </a:rPr>
              <a:t>    Q1 = spu_madd(I1, Q2, A2);               /* calculates ad + bc for all four elements */</a:t>
            </a:r>
          </a:p>
          <a:p>
            <a:pPr algn="l"/>
            <a:r>
              <a:rPr lang="en-US" sz="800">
                <a:latin typeface="Courier New" pitchFamily="49" charset="0"/>
              </a:rPr>
              <a:t>    I1 = spu_madd(I1, I2, A1);               /* calculates ac – bd for all four elements */ </a:t>
            </a:r>
          </a:p>
          <a:p>
            <a:pPr algn="l"/>
            <a:r>
              <a:rPr lang="en-US" sz="800">
                <a:latin typeface="Courier New" pitchFamily="49" charset="0"/>
              </a:rPr>
              <a:t>    D1 = spu_shuffle(I1, Q1, vcvmrgh);       /* spreads the results back into interleaved format */</a:t>
            </a:r>
          </a:p>
          <a:p>
            <a:pPr algn="l"/>
            <a:r>
              <a:rPr lang="en-US" sz="800">
                <a:latin typeface="Courier New" pitchFamily="49" charset="0"/>
              </a:rPr>
              <a:t>    D2 = spu_shuffle(I1, Q1, vcvmrgl);       /* spreads the results back into interleaved format */</a:t>
            </a:r>
          </a:p>
          <a:p>
            <a:pPr algn="l"/>
            <a:endParaRPr lang="en-US" sz="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D1FE-9F2B-4C0E-9C4C-A3AFDD28C88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Multiplication – code example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229600" cy="3902075"/>
          </a:xfrm>
        </p:spPr>
        <p:txBody>
          <a:bodyPr/>
          <a:lstStyle/>
          <a:p>
            <a:r>
              <a:rPr lang="en-US"/>
              <a:t>Example uses an “offload” model</a:t>
            </a:r>
          </a:p>
          <a:p>
            <a:pPr lvl="1"/>
            <a:r>
              <a:rPr lang="en-US"/>
              <a:t>‘complexmult’ function is extraced from PPC code to SPE</a:t>
            </a:r>
          </a:p>
          <a:p>
            <a:r>
              <a:rPr lang="en-US"/>
              <a:t>Overall code uses PPC to initiate operation</a:t>
            </a:r>
          </a:p>
          <a:p>
            <a:pPr lvl="1"/>
            <a:r>
              <a:rPr lang="en-US"/>
              <a:t>PPC code tells SPE what to do (run ‘complexmult’) via mailbox</a:t>
            </a:r>
          </a:p>
          <a:p>
            <a:pPr lvl="1"/>
            <a:r>
              <a:rPr lang="en-US"/>
              <a:t>PPC code passes pointer to function’s arglist in main memory to SPE via mailbox</a:t>
            </a:r>
          </a:p>
          <a:p>
            <a:pPr lvl="1"/>
            <a:r>
              <a:rPr lang="en-US"/>
              <a:t>PPC waits for SPE to finish</a:t>
            </a:r>
          </a:p>
          <a:p>
            <a:r>
              <a:rPr lang="en-US"/>
              <a:t>SPE code</a:t>
            </a:r>
          </a:p>
          <a:p>
            <a:pPr lvl="1"/>
            <a:r>
              <a:rPr lang="en-US"/>
              <a:t>fetches arglist from main memory via DMA</a:t>
            </a:r>
          </a:p>
          <a:p>
            <a:pPr lvl="1"/>
            <a:r>
              <a:rPr lang="en-US"/>
              <a:t>fetches input data via DMA and writes back output data via DMA</a:t>
            </a:r>
          </a:p>
          <a:p>
            <a:pPr lvl="1"/>
            <a:r>
              <a:rPr lang="en-US"/>
              <a:t>reports completion to PPC via mailbox</a:t>
            </a:r>
          </a:p>
          <a:p>
            <a:r>
              <a:rPr lang="en-US"/>
              <a:t>SPE operations are double-buffered </a:t>
            </a:r>
          </a:p>
          <a:p>
            <a:pPr lvl="1"/>
            <a:r>
              <a:rPr lang="en-US" i="1"/>
              <a:t>i</a:t>
            </a:r>
            <a:r>
              <a:rPr lang="en-US" i="1" baseline="30000"/>
              <a:t>th</a:t>
            </a:r>
            <a:r>
              <a:rPr lang="en-US" i="1"/>
              <a:t> </a:t>
            </a:r>
            <a:r>
              <a:rPr lang="en-US"/>
              <a:t> DMA operation is started before main loop</a:t>
            </a:r>
          </a:p>
          <a:p>
            <a:pPr lvl="1"/>
            <a:r>
              <a:rPr lang="en-US" i="1"/>
              <a:t>(i+1)</a:t>
            </a:r>
            <a:r>
              <a:rPr lang="en-US" i="1" baseline="30000"/>
              <a:t>th</a:t>
            </a:r>
            <a:r>
              <a:rPr lang="en-US"/>
              <a:t> DMA operation is started at beginning of main loop at secondary storage area</a:t>
            </a:r>
          </a:p>
          <a:p>
            <a:pPr lvl="1"/>
            <a:r>
              <a:rPr lang="en-US"/>
              <a:t>main loop then waits on </a:t>
            </a:r>
            <a:r>
              <a:rPr lang="en-US" i="1"/>
              <a:t>i</a:t>
            </a:r>
            <a:r>
              <a:rPr lang="en-US" i="1" baseline="30000"/>
              <a:t>th</a:t>
            </a:r>
            <a:r>
              <a:rPr lang="en-US"/>
              <a:t> DMA to complete</a:t>
            </a:r>
          </a:p>
          <a:p>
            <a:r>
              <a:rPr lang="en-US"/>
              <a:t>Notice that all storage areas are 128B aligned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0EB6-FB62-4091-91B8-53E8819C6F8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Complex Multiplication – SPE – Blocked Inner Loop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09600" y="1447800"/>
            <a:ext cx="7848600" cy="4737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for (jjo = 0; jjo &lt; outerloopcount; jjo++)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{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mfc_write_tag_mask (src_mask);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    	mfc_read_tag_status_any ();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mfc_get ((void *) a[(jo+1)&amp;1], (unsigned int)input1, BYTES_PER_TRANSFER, src_tag, 0, 0);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input1 += COMPLEX_ELEMENTS_PER_TRANSFER;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mfc_get ((void *) b[(jo+1)&amp;1], (unsigned int)input2, BYTES_PER_TRANSFER, src_tag, 0, 0);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input2 += COMPLEX_ELEMENTS_PER_TRANSFER;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voutput = ((vector float *) d1[jo&amp;1]);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vdata  = ((vector float *) a[jo&amp;1]);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vweight  = ((vector float *) b[jo&amp;1]);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ji = 0;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for (jji = 0; jji &lt; innerloopcount; jji+=2)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{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A1 = vdata[ji];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A2 = vdata[ji+1];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B1 = vweight[ji];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B2 = vweight[ji+1];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I1 = spu_shuffle(A1, A2, I_Perm_Vector);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I2 = spu_shuffle(B1, B2, I_Perm_Vector);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Q1 = spu_shuffle(A1, A2, Q_Perm_Vector);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Q2 = spu_shuffle(B1, B2, Q_Perm_Vector);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A1 = spu_nmsub(Q1, Q2, v_zero);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A2 = spu_madd(Q1, I2, v_zero);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Q1 = spu_madd(I1, Q2, A2);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I1 = spu_madd(I1, I2, A1);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D1 = spu_shuffle(I1, Q1, vcvmrgh);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D2 = spu_shuffle(I1, Q1, vcvmrgl);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voutput[ji] = D1;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voutput[ji+1] = D2;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	ji += 2;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}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mfc_write_tag_mask (dest_mask);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    		mfc_read_tag_status_all ();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mfc_put ((void *)d1[jo&amp;1], (unsigned int) output, BYTES_PER_TRANSFER, dest_tag, 0, 0);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output += COMPLEX_ELEMENTS_PER_TRANSFER;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	jo++;</a:t>
            </a:r>
          </a:p>
          <a:p>
            <a:pPr algn="l">
              <a:spcBef>
                <a:spcPct val="0"/>
              </a:spcBef>
            </a:pPr>
            <a:r>
              <a:rPr lang="en-US" sz="800">
                <a:latin typeface="Courier New" pitchFamily="49" charset="0"/>
              </a:rPr>
              <a:t>	}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800600" y="1676400"/>
            <a:ext cx="40386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33CC"/>
                </a:solidFill>
              </a:rPr>
              <a:t>wait for DMA completion for this outer loop pass</a:t>
            </a:r>
          </a:p>
        </p:txBody>
      </p:sp>
      <p:sp>
        <p:nvSpPr>
          <p:cNvPr id="271365" name="Line 5"/>
          <p:cNvSpPr>
            <a:spLocks noChangeShapeType="1"/>
          </p:cNvSpPr>
          <p:nvPr/>
        </p:nvSpPr>
        <p:spPr bwMode="auto">
          <a:xfrm flipH="1">
            <a:off x="4572000" y="182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019800" y="2514600"/>
            <a:ext cx="3124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33CC"/>
                </a:solidFill>
              </a:rPr>
              <a:t>initiate DMA for next outer loop pass</a:t>
            </a:r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 flipH="1" flipV="1">
            <a:off x="7924800" y="2209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533400" y="3581400"/>
            <a:ext cx="1905000" cy="517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33CC"/>
                </a:solidFill>
              </a:rPr>
              <a:t>execute function for DMA’d data block</a:t>
            </a: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2362200" y="30480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DDCB4-25E5-462C-A2A8-93223DB9939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Cell Broadband Engine resource center</a:t>
            </a:r>
          </a:p>
          <a:p>
            <a:pPr lvl="1"/>
            <a:r>
              <a:rPr lang="en-US"/>
              <a:t>http://www-128.ibm.com/developerworks/power/cell/</a:t>
            </a:r>
          </a:p>
          <a:p>
            <a:r>
              <a:rPr lang="en-US"/>
              <a:t>CBE forum at alphaWorks</a:t>
            </a:r>
          </a:p>
          <a:p>
            <a:pPr lvl="1"/>
            <a:r>
              <a:rPr lang="en-US" sz="1400"/>
              <a:t>http://www-128.ibm.com/developerworks/forums/dw_forum.jsp?forum=739&amp;cat=46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F7649-6402-4A52-960B-962EE3B0A4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PPE Code and SPE Code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PPE code – Linux processes</a:t>
            </a:r>
          </a:p>
          <a:p>
            <a:pPr lvl="1"/>
            <a:r>
              <a:rPr lang="en-US"/>
              <a:t>a Linux process can initiate one or more “SPE threads”</a:t>
            </a:r>
          </a:p>
          <a:p>
            <a:r>
              <a:rPr lang="en-US"/>
              <a:t>SPE code – “local” SPE executables (“SPE threads”)</a:t>
            </a:r>
          </a:p>
          <a:p>
            <a:pPr lvl="1"/>
            <a:r>
              <a:rPr lang="en-US"/>
              <a:t>SPE executables are packaged inside PPE executable files</a:t>
            </a:r>
          </a:p>
          <a:p>
            <a:r>
              <a:rPr lang="en-US"/>
              <a:t>An SPE thread:</a:t>
            </a:r>
          </a:p>
          <a:p>
            <a:pPr lvl="1"/>
            <a:r>
              <a:rPr lang="en-US"/>
              <a:t>is initiated by a task running on the PPE</a:t>
            </a:r>
          </a:p>
          <a:p>
            <a:pPr lvl="1"/>
            <a:r>
              <a:rPr lang="en-US"/>
              <a:t>is associated with the initiating task on the PPE</a:t>
            </a:r>
          </a:p>
          <a:p>
            <a:pPr lvl="1"/>
            <a:r>
              <a:rPr lang="en-US"/>
              <a:t>runs asynchronously from initiating task</a:t>
            </a:r>
          </a:p>
          <a:p>
            <a:pPr lvl="1"/>
            <a:r>
              <a:rPr lang="en-US"/>
              <a:t>has a unique identifier known to both the SPE thread and the initiating task</a:t>
            </a:r>
          </a:p>
          <a:p>
            <a:pPr lvl="1"/>
            <a:r>
              <a:rPr lang="en-US"/>
              <a:t>completes at return from main in the SPE code</a:t>
            </a:r>
          </a:p>
          <a:p>
            <a:r>
              <a:rPr lang="en-US"/>
              <a:t>An SPE group:</a:t>
            </a:r>
          </a:p>
          <a:p>
            <a:pPr lvl="1"/>
            <a:r>
              <a:rPr lang="en-US"/>
              <a:t>a collection of SPE threads that share scheduling attributes</a:t>
            </a:r>
          </a:p>
          <a:p>
            <a:pPr lvl="1"/>
            <a:r>
              <a:rPr lang="en-US"/>
              <a:t>there is a default group with default attributes</a:t>
            </a:r>
          </a:p>
          <a:p>
            <a:pPr lvl="1"/>
            <a:r>
              <a:rPr lang="en-US"/>
              <a:t>each SPE thread belongs to exactly one SPE group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50AB-595F-4EF8-A833-050A47835E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Sample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5575" cy="4648200"/>
          </a:xfrm>
        </p:spPr>
        <p:txBody>
          <a:bodyPr/>
          <a:lstStyle/>
          <a:p>
            <a:r>
              <a:rPr lang="en-US"/>
              <a:t>PPE code:</a:t>
            </a:r>
          </a:p>
          <a:p>
            <a:pPr>
              <a:spcBef>
                <a:spcPct val="760000"/>
              </a:spcBef>
            </a:pPr>
            <a:r>
              <a:rPr lang="en-US"/>
              <a:t>SPE code:</a:t>
            </a:r>
          </a:p>
          <a:p>
            <a:pPr>
              <a:spcBef>
                <a:spcPct val="750000"/>
              </a:spcBef>
              <a:buFont typeface="Wingdings" pitchFamily="2" charset="2"/>
              <a:buChar char="Ø"/>
            </a:pPr>
            <a:r>
              <a:rPr lang="en-US" sz="1600"/>
              <a:t>(but “printf” from SPE only in the simulator environment …)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391400" cy="21018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#include &lt;stdio.h&gt;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#include &lt;libspe.h&gt;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extern spe_program_handle_t hello_spu;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int main(void)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{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        speid_t speid;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        int status;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        speid = spe_create_thread (0, &amp;hello_spu, NULL, NULL, -1, 0);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        spe_wait(speid, &amp;status, 1);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        return 0;</a:t>
            </a:r>
            <a:endParaRPr lang="en-US" sz="1200"/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066800" y="4114800"/>
            <a:ext cx="7391400" cy="1716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#include &lt;stdio.h&gt;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#include &lt;cbe_mfc.h&gt;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#include &lt;spu_mfcio.h&gt;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int main(speid_t speid, unsigned long long argp, unsigned long long envp)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{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        printf("Hello world!\n");</a:t>
            </a:r>
          </a:p>
          <a:p>
            <a:pPr algn="l">
              <a:spcBef>
                <a:spcPct val="10000"/>
              </a:spcBef>
            </a:pPr>
            <a:r>
              <a:rPr lang="en-US" sz="1200">
                <a:latin typeface="Courier New" pitchFamily="49" charset="0"/>
              </a:rPr>
              <a:t>        return 0;</a:t>
            </a:r>
          </a:p>
          <a:p>
            <a:pPr algn="l">
              <a:spcBef>
                <a:spcPct val="20000"/>
              </a:spcBef>
            </a:pPr>
            <a:r>
              <a:rPr lang="en-US" sz="1200">
                <a:latin typeface="Courier New" pitchFamily="49" charset="0"/>
              </a:rPr>
              <a:t>}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7F88C-1966-4F87-B49C-E5F73AAFE56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Architecture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SIMD = “single-instruction multiple-data”</a:t>
            </a:r>
          </a:p>
          <a:p>
            <a:r>
              <a:rPr lang="en-US"/>
              <a:t>SIMD exploits data-level parallelism</a:t>
            </a:r>
          </a:p>
          <a:p>
            <a:pPr lvl="1"/>
            <a:r>
              <a:rPr lang="en-US"/>
              <a:t>a single instruction can apply the same operation to multiple data elements in parallel</a:t>
            </a:r>
          </a:p>
          <a:p>
            <a:r>
              <a:rPr lang="en-US"/>
              <a:t>SIMD units employ “vector registers”</a:t>
            </a:r>
          </a:p>
          <a:p>
            <a:pPr lvl="1"/>
            <a:r>
              <a:rPr lang="en-US"/>
              <a:t>each register holds multiple data elements</a:t>
            </a:r>
          </a:p>
          <a:p>
            <a:r>
              <a:rPr lang="en-US"/>
              <a:t>SIMD is pervasive in the BE</a:t>
            </a:r>
          </a:p>
          <a:p>
            <a:pPr lvl="1"/>
            <a:r>
              <a:rPr lang="en-US"/>
              <a:t>PPE includes VMX (SIMD extensions to PPC architecture)</a:t>
            </a:r>
          </a:p>
          <a:p>
            <a:pPr lvl="1"/>
            <a:r>
              <a:rPr lang="en-US"/>
              <a:t>SPE is a native SIMD architecture (VMX-like)</a:t>
            </a:r>
          </a:p>
          <a:p>
            <a:r>
              <a:rPr lang="en-US"/>
              <a:t>SIMD in VMX and SPE</a:t>
            </a:r>
          </a:p>
          <a:p>
            <a:pPr lvl="1"/>
            <a:r>
              <a:rPr lang="en-US"/>
              <a:t>128bit-wide datapath</a:t>
            </a:r>
          </a:p>
          <a:p>
            <a:pPr lvl="1"/>
            <a:r>
              <a:rPr lang="en-US"/>
              <a:t>128bit-wide registers</a:t>
            </a:r>
          </a:p>
          <a:p>
            <a:pPr lvl="1"/>
            <a:r>
              <a:rPr lang="en-US"/>
              <a:t>4-wide fullwords, 8-wide halfwords, 16-wide bytes</a:t>
            </a:r>
          </a:p>
          <a:p>
            <a:pPr lvl="1"/>
            <a:r>
              <a:rPr lang="en-US"/>
              <a:t>SPE includes support for 2-wide doublewords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51C8F-5BB5-4CE1-8294-5E6AC9A520F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SIMD Instruction Example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419600"/>
            <a:ext cx="7775575" cy="1258888"/>
          </a:xfrm>
        </p:spPr>
        <p:txBody>
          <a:bodyPr/>
          <a:lstStyle/>
          <a:p>
            <a:r>
              <a:rPr lang="en-US" sz="1600"/>
              <a:t>Example is a 4-wide add</a:t>
            </a:r>
          </a:p>
          <a:p>
            <a:pPr marL="465138" lvl="1" indent="-234950"/>
            <a:r>
              <a:rPr lang="en-US" sz="1500"/>
              <a:t>each of the 4 elements in reg VA is added to the corresponding element in reg VB</a:t>
            </a:r>
          </a:p>
          <a:p>
            <a:pPr marL="465138" lvl="1" indent="-234950"/>
            <a:r>
              <a:rPr lang="en-US" sz="1500"/>
              <a:t>the 4 results are placed in the appropriate slots in reg VC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066800" y="1447800"/>
          <a:ext cx="6326188" cy="2651125"/>
        </p:xfrm>
        <a:graphic>
          <a:graphicData uri="http://schemas.openxmlformats.org/presentationml/2006/ole">
            <p:oleObj spid="_x0000_s197636" name="VISIO" r:id="rId3" imgW="4522680" imgH="18939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C9ECF-8CCB-49F7-A3FE-166996CBB15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“Cross-Element” Instructions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VMX and SPE architectures include “cross-element” instructions</a:t>
            </a:r>
          </a:p>
          <a:p>
            <a:pPr lvl="1"/>
            <a:r>
              <a:rPr lang="en-US"/>
              <a:t>shifts and rotates</a:t>
            </a:r>
          </a:p>
          <a:p>
            <a:pPr lvl="1"/>
            <a:r>
              <a:rPr lang="en-US"/>
              <a:t>permutes / shuffles</a:t>
            </a:r>
          </a:p>
          <a:p>
            <a:r>
              <a:rPr lang="en-US"/>
              <a:t>Permute / Shuffle</a:t>
            </a:r>
          </a:p>
          <a:p>
            <a:pPr lvl="1"/>
            <a:r>
              <a:rPr lang="en-US"/>
              <a:t>selects bytes from two source registers and places selected bytes in a target register</a:t>
            </a:r>
          </a:p>
          <a:p>
            <a:pPr lvl="1"/>
            <a:r>
              <a:rPr lang="en-US"/>
              <a:t>byte selection and placement controlled by a “control vector” in a third source register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extremely useful for reorganizing data in the vector register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EB289-F5DB-4C84-9575-9D168AEA444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Shuffle / Permute – A Simple Example</a:t>
            </a:r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33400" y="1371600"/>
          <a:ext cx="7943850" cy="2439988"/>
        </p:xfrm>
        <a:graphic>
          <a:graphicData uri="http://schemas.openxmlformats.org/presentationml/2006/ole">
            <p:oleObj spid="_x0000_s199683" name="VISIO" r:id="rId3" imgW="6351480" imgH="1951200" progId="Visio.Drawing.4">
              <p:embed/>
            </p:oleObj>
          </a:graphicData>
        </a:graphic>
      </p:graphicFrame>
      <p:sp>
        <p:nvSpPr>
          <p:cNvPr id="199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419600"/>
            <a:ext cx="8153400" cy="1639888"/>
          </a:xfrm>
        </p:spPr>
        <p:txBody>
          <a:bodyPr/>
          <a:lstStyle/>
          <a:p>
            <a:r>
              <a:rPr lang="en-US" sz="1600"/>
              <a:t>Bytes selected from regs VA and VB based on byte entries in control vector VC</a:t>
            </a:r>
          </a:p>
          <a:p>
            <a:r>
              <a:rPr lang="en-US" sz="1600"/>
              <a:t>Control vector entries are indices of bytes in the 32-byte concatenation of VA and VB</a:t>
            </a:r>
          </a:p>
          <a:p>
            <a:r>
              <a:rPr lang="en-US" sz="1600"/>
              <a:t>Operation is purely byte oriented</a:t>
            </a:r>
          </a:p>
          <a:p>
            <a:pPr>
              <a:buFont typeface="Wingdings" pitchFamily="2" charset="2"/>
              <a:buChar char="Ø"/>
            </a:pPr>
            <a:r>
              <a:rPr lang="en-US" sz="1600"/>
              <a:t>SPE has extended forms of the shuffle / permute operation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1044-EB96-46BB-A544-22372E1E886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Cell Programming Tutorial - JHD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24 May 2006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Programming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“Native SIMD” programming</a:t>
            </a:r>
          </a:p>
          <a:p>
            <a:pPr lvl="1"/>
            <a:r>
              <a:rPr lang="en-US"/>
              <a:t>algorithm vectorized by the programmer</a:t>
            </a:r>
          </a:p>
          <a:p>
            <a:pPr lvl="1"/>
            <a:r>
              <a:rPr lang="en-US"/>
              <a:t>coding in high-level language (e.g. C, C++) using intrinsics</a:t>
            </a:r>
          </a:p>
          <a:p>
            <a:pPr lvl="1"/>
            <a:r>
              <a:rPr lang="en-US"/>
              <a:t>intrinsics provide access to SIMD assembler instructions </a:t>
            </a:r>
          </a:p>
          <a:p>
            <a:pPr lvl="2"/>
            <a:r>
              <a:rPr lang="en-US"/>
              <a:t>e.g. c = spu_add(a,b) </a:t>
            </a:r>
            <a:r>
              <a:rPr lang="en-US">
                <a:sym typeface="Wingdings" pitchFamily="2" charset="2"/>
              </a:rPr>
              <a:t> add vc,va,vb</a:t>
            </a:r>
          </a:p>
          <a:p>
            <a:r>
              <a:rPr lang="en-US"/>
              <a:t>“Traditional” programming</a:t>
            </a:r>
          </a:p>
          <a:p>
            <a:pPr lvl="1"/>
            <a:r>
              <a:rPr lang="en-US"/>
              <a:t>algorithm coded “normally” in scalar form</a:t>
            </a:r>
          </a:p>
          <a:p>
            <a:pPr lvl="1"/>
            <a:r>
              <a:rPr lang="en-US"/>
              <a:t>compiler does auto-vectorization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but auto-vectorization capabilities remain limited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~Blue Pearl DeLuxe">
  <a:themeElements>
    <a:clrScheme name="~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~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</TotalTime>
  <Words>2786</Words>
  <Application>Microsoft PowerPoint</Application>
  <PresentationFormat>On-screen Show (4:3)</PresentationFormat>
  <Paragraphs>699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Wingdings</vt:lpstr>
      <vt:lpstr>Times</vt:lpstr>
      <vt:lpstr>Courier New</vt:lpstr>
      <vt:lpstr>Times New Roman</vt:lpstr>
      <vt:lpstr>~Blue Pearl DeLuxe</vt:lpstr>
      <vt:lpstr>VISIO 4 Drawing</vt:lpstr>
      <vt:lpstr>Microsoft Visio Drawing</vt:lpstr>
      <vt:lpstr>Microsoft Equation 3.0</vt:lpstr>
      <vt:lpstr>Cell Programming Tutorial </vt:lpstr>
      <vt:lpstr>Outline</vt:lpstr>
      <vt:lpstr>PPE Code and SPE Code</vt:lpstr>
      <vt:lpstr>Code Sample</vt:lpstr>
      <vt:lpstr>SIMD Architecture</vt:lpstr>
      <vt:lpstr>A SIMD Instruction Example</vt:lpstr>
      <vt:lpstr>SIMD “Cross-Element” Instructions</vt:lpstr>
      <vt:lpstr>Shuffle / Permute – A Simple Example</vt:lpstr>
      <vt:lpstr>SIMD Programming</vt:lpstr>
      <vt:lpstr>C/C++ Extensions to Support SIMD</vt:lpstr>
      <vt:lpstr>Vectorization</vt:lpstr>
      <vt:lpstr>Vectorization Example – Dot-Product Approach</vt:lpstr>
      <vt:lpstr>Vectorization Example – Sum-of-Vectors Approach</vt:lpstr>
      <vt:lpstr>Vectorization Trade-offs</vt:lpstr>
      <vt:lpstr>Communication Mechanisms</vt:lpstr>
      <vt:lpstr>Programming Models</vt:lpstr>
      <vt:lpstr>“PPE-Centric” &amp; “SPE-Centric” Models</vt:lpstr>
      <vt:lpstr>A Pipelined Approach</vt:lpstr>
      <vt:lpstr>A Data-Partitioned Approach</vt:lpstr>
      <vt:lpstr>Software Management of SPE Memory</vt:lpstr>
      <vt:lpstr>Overlapping DMA and Computation</vt:lpstr>
      <vt:lpstr>A Code Example – Complex Multiplication</vt:lpstr>
      <vt:lpstr>Complex Multiplication SPE - Shuffle Vectors</vt:lpstr>
      <vt:lpstr>Complex Multiplication</vt:lpstr>
      <vt:lpstr>Complex Multiplication – Shuffle Back</vt:lpstr>
      <vt:lpstr>Complex Multiplication – SPE - Summary</vt:lpstr>
      <vt:lpstr>Complex Multiplication – code example</vt:lpstr>
      <vt:lpstr>Complex Multiplication – SPE – Blocked Inner Loop</vt:lpstr>
      <vt:lpstr>Links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BE Architecture</dc:title>
  <dc:creator>Jeff Derby</dc:creator>
  <cp:lastModifiedBy>Patrick</cp:lastModifiedBy>
  <cp:revision>111</cp:revision>
  <dcterms:created xsi:type="dcterms:W3CDTF">2005-02-21T15:51:26Z</dcterms:created>
  <dcterms:modified xsi:type="dcterms:W3CDTF">2009-03-14T14:36:01Z</dcterms:modified>
</cp:coreProperties>
</file>