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</p:sldMasterIdLst>
  <p:notesMasterIdLst>
    <p:notesMasterId r:id="rId26"/>
  </p:notesMasterIdLst>
  <p:handoutMasterIdLst>
    <p:handoutMasterId r:id="rId27"/>
  </p:handoutMasterIdLst>
  <p:sldIdLst>
    <p:sldId id="256" r:id="rId2"/>
    <p:sldId id="262" r:id="rId3"/>
    <p:sldId id="277" r:id="rId4"/>
    <p:sldId id="278" r:id="rId5"/>
    <p:sldId id="279" r:id="rId6"/>
    <p:sldId id="280" r:id="rId7"/>
    <p:sldId id="281" r:id="rId8"/>
    <p:sldId id="282" r:id="rId9"/>
    <p:sldId id="263" r:id="rId10"/>
    <p:sldId id="283" r:id="rId11"/>
    <p:sldId id="264" r:id="rId12"/>
    <p:sldId id="265" r:id="rId13"/>
    <p:sldId id="271" r:id="rId14"/>
    <p:sldId id="266" r:id="rId15"/>
    <p:sldId id="272" r:id="rId16"/>
    <p:sldId id="267" r:id="rId17"/>
    <p:sldId id="268" r:id="rId18"/>
    <p:sldId id="269" r:id="rId19"/>
    <p:sldId id="270" r:id="rId20"/>
    <p:sldId id="273" r:id="rId21"/>
    <p:sldId id="274" r:id="rId22"/>
    <p:sldId id="284" r:id="rId23"/>
    <p:sldId id="275" r:id="rId24"/>
    <p:sldId id="276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3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atrick\Documents\CMSC691\Semester%20Project\Project%20DataSet\emailCnts_mod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/>
            </a:pPr>
            <a:r>
              <a:rPr lang="en-US" dirty="0"/>
              <a:t>Email </a:t>
            </a:r>
            <a:r>
              <a:rPr lang="en-US" dirty="0" smtClean="0"/>
              <a:t>Counts</a:t>
            </a:r>
            <a:r>
              <a:rPr lang="en-US" baseline="0" dirty="0" smtClean="0"/>
              <a:t> </a:t>
            </a:r>
            <a:r>
              <a:rPr lang="en-US" dirty="0" smtClean="0"/>
              <a:t>by </a:t>
            </a:r>
            <a:r>
              <a:rPr lang="en-US" dirty="0"/>
              <a:t>User</a:t>
            </a:r>
          </a:p>
        </c:rich>
      </c:tx>
      <c:layout/>
    </c:title>
    <c:plotArea>
      <c:layout/>
      <c:lineChart>
        <c:grouping val="standard"/>
        <c:ser>
          <c:idx val="1"/>
          <c:order val="0"/>
          <c:tx>
            <c:v>Email Cnt</c:v>
          </c:tx>
          <c:spPr>
            <a:ln w="50800"/>
          </c:spPr>
          <c:marker>
            <c:symbol val="none"/>
          </c:marker>
          <c:cat>
            <c:strLit>
              <c:ptCount val="1"/>
              <c:pt idx="0">
                <c:v>Users</c:v>
              </c:pt>
            </c:strLit>
          </c:cat>
          <c:val>
            <c:numRef>
              <c:f>'User Email Cnt Graph'!$B$2:$B$101</c:f>
              <c:numCache>
                <c:formatCode>General</c:formatCode>
                <c:ptCount val="100"/>
                <c:pt idx="0">
                  <c:v>5483</c:v>
                </c:pt>
                <c:pt idx="1">
                  <c:v>5404</c:v>
                </c:pt>
                <c:pt idx="2">
                  <c:v>4866</c:v>
                </c:pt>
                <c:pt idx="3">
                  <c:v>4434</c:v>
                </c:pt>
                <c:pt idx="4">
                  <c:v>4156</c:v>
                </c:pt>
                <c:pt idx="5">
                  <c:v>3523</c:v>
                </c:pt>
                <c:pt idx="6">
                  <c:v>2665</c:v>
                </c:pt>
                <c:pt idx="7">
                  <c:v>2418</c:v>
                </c:pt>
                <c:pt idx="8">
                  <c:v>2219</c:v>
                </c:pt>
                <c:pt idx="9">
                  <c:v>1996</c:v>
                </c:pt>
                <c:pt idx="10">
                  <c:v>1971</c:v>
                </c:pt>
                <c:pt idx="11">
                  <c:v>1852</c:v>
                </c:pt>
                <c:pt idx="12">
                  <c:v>1808</c:v>
                </c:pt>
                <c:pt idx="13">
                  <c:v>1728</c:v>
                </c:pt>
                <c:pt idx="14">
                  <c:v>1683</c:v>
                </c:pt>
                <c:pt idx="15">
                  <c:v>1571</c:v>
                </c:pt>
                <c:pt idx="16">
                  <c:v>1549</c:v>
                </c:pt>
                <c:pt idx="17">
                  <c:v>1536</c:v>
                </c:pt>
                <c:pt idx="18">
                  <c:v>1521</c:v>
                </c:pt>
                <c:pt idx="19">
                  <c:v>1513</c:v>
                </c:pt>
                <c:pt idx="20">
                  <c:v>1468</c:v>
                </c:pt>
                <c:pt idx="21">
                  <c:v>1391</c:v>
                </c:pt>
                <c:pt idx="22">
                  <c:v>1333</c:v>
                </c:pt>
                <c:pt idx="23">
                  <c:v>1260</c:v>
                </c:pt>
                <c:pt idx="24">
                  <c:v>1219</c:v>
                </c:pt>
                <c:pt idx="25">
                  <c:v>1159</c:v>
                </c:pt>
                <c:pt idx="26">
                  <c:v>1092</c:v>
                </c:pt>
                <c:pt idx="27">
                  <c:v>1060</c:v>
                </c:pt>
                <c:pt idx="28">
                  <c:v>1056</c:v>
                </c:pt>
                <c:pt idx="29">
                  <c:v>1023</c:v>
                </c:pt>
                <c:pt idx="30">
                  <c:v>1012</c:v>
                </c:pt>
                <c:pt idx="31">
                  <c:v>990</c:v>
                </c:pt>
                <c:pt idx="32">
                  <c:v>979</c:v>
                </c:pt>
                <c:pt idx="33">
                  <c:v>975</c:v>
                </c:pt>
                <c:pt idx="34">
                  <c:v>959</c:v>
                </c:pt>
                <c:pt idx="35">
                  <c:v>908</c:v>
                </c:pt>
                <c:pt idx="36">
                  <c:v>863</c:v>
                </c:pt>
                <c:pt idx="37">
                  <c:v>861</c:v>
                </c:pt>
                <c:pt idx="38">
                  <c:v>842</c:v>
                </c:pt>
                <c:pt idx="39">
                  <c:v>783</c:v>
                </c:pt>
                <c:pt idx="40">
                  <c:v>756</c:v>
                </c:pt>
                <c:pt idx="41">
                  <c:v>749</c:v>
                </c:pt>
                <c:pt idx="42">
                  <c:v>732</c:v>
                </c:pt>
                <c:pt idx="43">
                  <c:v>723</c:v>
                </c:pt>
                <c:pt idx="44">
                  <c:v>711</c:v>
                </c:pt>
                <c:pt idx="45">
                  <c:v>690</c:v>
                </c:pt>
                <c:pt idx="46">
                  <c:v>664</c:v>
                </c:pt>
                <c:pt idx="47">
                  <c:v>657</c:v>
                </c:pt>
                <c:pt idx="48">
                  <c:v>653</c:v>
                </c:pt>
                <c:pt idx="49">
                  <c:v>649</c:v>
                </c:pt>
                <c:pt idx="50">
                  <c:v>586</c:v>
                </c:pt>
                <c:pt idx="51">
                  <c:v>580</c:v>
                </c:pt>
                <c:pt idx="52">
                  <c:v>573</c:v>
                </c:pt>
                <c:pt idx="53">
                  <c:v>569</c:v>
                </c:pt>
                <c:pt idx="54">
                  <c:v>560</c:v>
                </c:pt>
                <c:pt idx="55">
                  <c:v>539</c:v>
                </c:pt>
                <c:pt idx="56">
                  <c:v>511</c:v>
                </c:pt>
                <c:pt idx="57">
                  <c:v>504</c:v>
                </c:pt>
                <c:pt idx="58">
                  <c:v>500</c:v>
                </c:pt>
                <c:pt idx="59">
                  <c:v>498</c:v>
                </c:pt>
                <c:pt idx="60">
                  <c:v>497</c:v>
                </c:pt>
                <c:pt idx="61">
                  <c:v>495</c:v>
                </c:pt>
                <c:pt idx="62">
                  <c:v>491</c:v>
                </c:pt>
                <c:pt idx="63">
                  <c:v>491</c:v>
                </c:pt>
                <c:pt idx="64">
                  <c:v>486</c:v>
                </c:pt>
                <c:pt idx="65">
                  <c:v>479</c:v>
                </c:pt>
                <c:pt idx="66">
                  <c:v>469</c:v>
                </c:pt>
                <c:pt idx="67">
                  <c:v>461</c:v>
                </c:pt>
                <c:pt idx="68">
                  <c:v>447</c:v>
                </c:pt>
                <c:pt idx="69">
                  <c:v>436</c:v>
                </c:pt>
                <c:pt idx="70">
                  <c:v>436</c:v>
                </c:pt>
                <c:pt idx="71">
                  <c:v>424</c:v>
                </c:pt>
                <c:pt idx="72">
                  <c:v>404</c:v>
                </c:pt>
                <c:pt idx="73">
                  <c:v>404</c:v>
                </c:pt>
                <c:pt idx="74">
                  <c:v>395</c:v>
                </c:pt>
                <c:pt idx="75">
                  <c:v>386</c:v>
                </c:pt>
                <c:pt idx="76">
                  <c:v>383</c:v>
                </c:pt>
                <c:pt idx="77">
                  <c:v>375</c:v>
                </c:pt>
                <c:pt idx="78">
                  <c:v>373</c:v>
                </c:pt>
                <c:pt idx="79">
                  <c:v>361</c:v>
                </c:pt>
                <c:pt idx="80">
                  <c:v>357</c:v>
                </c:pt>
                <c:pt idx="81">
                  <c:v>354</c:v>
                </c:pt>
                <c:pt idx="82">
                  <c:v>340</c:v>
                </c:pt>
                <c:pt idx="83">
                  <c:v>333</c:v>
                </c:pt>
                <c:pt idx="84">
                  <c:v>322</c:v>
                </c:pt>
                <c:pt idx="85">
                  <c:v>320</c:v>
                </c:pt>
                <c:pt idx="86">
                  <c:v>318</c:v>
                </c:pt>
                <c:pt idx="87">
                  <c:v>317</c:v>
                </c:pt>
                <c:pt idx="88">
                  <c:v>316</c:v>
                </c:pt>
                <c:pt idx="89">
                  <c:v>316</c:v>
                </c:pt>
                <c:pt idx="90">
                  <c:v>309</c:v>
                </c:pt>
                <c:pt idx="91">
                  <c:v>305</c:v>
                </c:pt>
                <c:pt idx="92">
                  <c:v>294</c:v>
                </c:pt>
                <c:pt idx="93">
                  <c:v>289</c:v>
                </c:pt>
                <c:pt idx="94">
                  <c:v>280</c:v>
                </c:pt>
                <c:pt idx="95">
                  <c:v>270</c:v>
                </c:pt>
                <c:pt idx="96">
                  <c:v>268</c:v>
                </c:pt>
                <c:pt idx="97">
                  <c:v>250</c:v>
                </c:pt>
                <c:pt idx="98">
                  <c:v>246</c:v>
                </c:pt>
                <c:pt idx="99">
                  <c:v>239</c:v>
                </c:pt>
              </c:numCache>
            </c:numRef>
          </c:val>
        </c:ser>
        <c:marker val="1"/>
        <c:axId val="58366592"/>
        <c:axId val="59453824"/>
      </c:lineChart>
      <c:catAx>
        <c:axId val="58366592"/>
        <c:scaling>
          <c:orientation val="minMax"/>
        </c:scaling>
        <c:axPos val="b"/>
        <c:tickLblPos val="nextTo"/>
        <c:crossAx val="59453824"/>
        <c:crosses val="autoZero"/>
        <c:auto val="1"/>
        <c:lblAlgn val="ctr"/>
        <c:lblOffset val="100"/>
      </c:catAx>
      <c:valAx>
        <c:axId val="59453824"/>
        <c:scaling>
          <c:orientation val="minMax"/>
        </c:scaling>
        <c:axPos val="l"/>
        <c:majorGridlines/>
        <c:numFmt formatCode="General" sourceLinked="1"/>
        <c:tickLblPos val="nextTo"/>
        <c:crossAx val="58366592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/>
            </a:pPr>
            <a:r>
              <a:rPr lang="en-US"/>
              <a:t>Seconds</a:t>
            </a:r>
            <a:r>
              <a:rPr lang="en-US" baseline="0"/>
              <a:t> by </a:t>
            </a:r>
            <a:r>
              <a:rPr lang="en-US"/>
              <a:t>Processors</a:t>
            </a:r>
          </a:p>
        </c:rich>
      </c:tx>
      <c:layout/>
    </c:title>
    <c:plotArea>
      <c:layout/>
      <c:lineChart>
        <c:grouping val="standard"/>
        <c:ser>
          <c:idx val="0"/>
          <c:order val="0"/>
          <c:tx>
            <c:v>Processors</c:v>
          </c:tx>
          <c:spPr>
            <a:ln w="63500"/>
          </c:spPr>
          <c:marker>
            <c:symbol val="none"/>
          </c:marker>
          <c:cat>
            <c:numRef>
              <c:f>Sheet1!$B$3:$B$8</c:f>
              <c:numCache>
                <c:formatCode>General</c:formatCode>
                <c:ptCount val="6"/>
                <c:pt idx="0">
                  <c:v>3</c:v>
                </c:pt>
                <c:pt idx="1">
                  <c:v>5</c:v>
                </c:pt>
                <c:pt idx="2">
                  <c:v>25</c:v>
                </c:pt>
                <c:pt idx="3">
                  <c:v>50</c:v>
                </c:pt>
                <c:pt idx="4">
                  <c:v>75</c:v>
                </c:pt>
                <c:pt idx="5">
                  <c:v>101</c:v>
                </c:pt>
              </c:numCache>
            </c:numRef>
          </c:cat>
          <c:val>
            <c:numRef>
              <c:f>Sheet1!$C$3:$C$8</c:f>
              <c:numCache>
                <c:formatCode>General</c:formatCode>
                <c:ptCount val="6"/>
                <c:pt idx="0">
                  <c:v>75</c:v>
                </c:pt>
                <c:pt idx="1">
                  <c:v>30</c:v>
                </c:pt>
                <c:pt idx="2">
                  <c:v>13</c:v>
                </c:pt>
                <c:pt idx="3">
                  <c:v>12</c:v>
                </c:pt>
                <c:pt idx="4">
                  <c:v>15</c:v>
                </c:pt>
                <c:pt idx="5">
                  <c:v>20</c:v>
                </c:pt>
              </c:numCache>
            </c:numRef>
          </c:val>
        </c:ser>
        <c:marker val="1"/>
        <c:axId val="59490688"/>
        <c:axId val="59492224"/>
      </c:lineChart>
      <c:catAx>
        <c:axId val="59490688"/>
        <c:scaling>
          <c:orientation val="minMax"/>
        </c:scaling>
        <c:axPos val="b"/>
        <c:numFmt formatCode="General" sourceLinked="1"/>
        <c:tickLblPos val="nextTo"/>
        <c:crossAx val="59492224"/>
        <c:crosses val="autoZero"/>
        <c:auto val="1"/>
        <c:lblAlgn val="ctr"/>
        <c:lblOffset val="100"/>
      </c:catAx>
      <c:valAx>
        <c:axId val="59492224"/>
        <c:scaling>
          <c:orientation val="minMax"/>
        </c:scaling>
        <c:axPos val="l"/>
        <c:majorGridlines/>
        <c:numFmt formatCode="General" sourceLinked="1"/>
        <c:tickLblPos val="nextTo"/>
        <c:crossAx val="59490688"/>
        <c:crosses val="autoZero"/>
        <c:crossBetween val="between"/>
      </c:valAx>
    </c:plotArea>
    <c:plotVisOnly val="1"/>
  </c:chart>
  <c:externalData r:id="rId1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5FF519D-7DFB-49E3-9FC6-47B855AE624F}" type="doc">
      <dgm:prSet loTypeId="urn:microsoft.com/office/officeart/2005/8/layout/arrow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5B181BC-C261-4249-BB28-C88FA1E7CDCE}">
      <dgm:prSet phldrT="[Text]"/>
      <dgm:spPr/>
      <dgm:t>
        <a:bodyPr/>
        <a:lstStyle/>
        <a:p>
          <a:r>
            <a:rPr lang="en-US" dirty="0" smtClean="0"/>
            <a:t>Male</a:t>
          </a:r>
          <a:endParaRPr lang="en-US" dirty="0"/>
        </a:p>
      </dgm:t>
    </dgm:pt>
    <dgm:pt modelId="{B700CD54-FE12-4EB7-B8D2-4208BAC7D3E4}" type="parTrans" cxnId="{DC699D60-4907-443D-AE38-CD193B1D622D}">
      <dgm:prSet/>
      <dgm:spPr/>
      <dgm:t>
        <a:bodyPr/>
        <a:lstStyle/>
        <a:p>
          <a:endParaRPr lang="en-US"/>
        </a:p>
      </dgm:t>
    </dgm:pt>
    <dgm:pt modelId="{9135DAF5-19FA-4BB2-8768-C346C16D318F}" type="sibTrans" cxnId="{DC699D60-4907-443D-AE38-CD193B1D622D}">
      <dgm:prSet/>
      <dgm:spPr/>
      <dgm:t>
        <a:bodyPr/>
        <a:lstStyle/>
        <a:p>
          <a:endParaRPr lang="en-US"/>
        </a:p>
      </dgm:t>
    </dgm:pt>
    <dgm:pt modelId="{E02EF7FA-A55A-46A2-8A21-1CCE3F4DE6EF}">
      <dgm:prSet phldrT="[Text]"/>
      <dgm:spPr/>
      <dgm:t>
        <a:bodyPr/>
        <a:lstStyle/>
        <a:p>
          <a:r>
            <a:rPr lang="en-US" dirty="0" smtClean="0"/>
            <a:t>Female</a:t>
          </a:r>
          <a:endParaRPr lang="en-US" dirty="0"/>
        </a:p>
      </dgm:t>
    </dgm:pt>
    <dgm:pt modelId="{117FB88E-46A3-40C0-8498-936CBC95AE3E}" type="parTrans" cxnId="{0007E59F-4105-4E86-8DAF-4FF7718C4B88}">
      <dgm:prSet/>
      <dgm:spPr/>
      <dgm:t>
        <a:bodyPr/>
        <a:lstStyle/>
        <a:p>
          <a:endParaRPr lang="en-US"/>
        </a:p>
      </dgm:t>
    </dgm:pt>
    <dgm:pt modelId="{982E6F3A-171D-42AA-9D0C-AD36D5D3A870}" type="sibTrans" cxnId="{0007E59F-4105-4E86-8DAF-4FF7718C4B88}">
      <dgm:prSet/>
      <dgm:spPr/>
      <dgm:t>
        <a:bodyPr/>
        <a:lstStyle/>
        <a:p>
          <a:endParaRPr lang="en-US"/>
        </a:p>
      </dgm:t>
    </dgm:pt>
    <dgm:pt modelId="{608F4537-A62D-483A-B7A9-720F445DD0C1}" type="pres">
      <dgm:prSet presAssocID="{D5FF519D-7DFB-49E3-9FC6-47B855AE624F}" presName="compositeShape" presStyleCnt="0">
        <dgm:presLayoutVars>
          <dgm:chMax val="2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9F4767F-306C-4B17-9068-6B1386E71DD0}" type="pres">
      <dgm:prSet presAssocID="{15B181BC-C261-4249-BB28-C88FA1E7CDCE}" presName="upArrow" presStyleLbl="node1" presStyleIdx="0" presStyleCnt="2" custScaleX="35233" custScaleY="58898" custLinFactX="63720" custLinFactNeighborX="100000"/>
      <dgm:spPr/>
    </dgm:pt>
    <dgm:pt modelId="{86C5352F-2A58-46CF-BC19-119F975A771B}" type="pres">
      <dgm:prSet presAssocID="{15B181BC-C261-4249-BB28-C88FA1E7CDCE}" presName="upArrowText" presStyleLbl="revTx" presStyleIdx="0" presStyleCnt="2" custLinFactNeighborX="-2070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2281CC-5B0F-4292-A99B-B27236A87629}" type="pres">
      <dgm:prSet presAssocID="{E02EF7FA-A55A-46A2-8A21-1CCE3F4DE6EF}" presName="downArrow" presStyleLbl="node1" presStyleIdx="1" presStyleCnt="2" custScaleX="39029" custScaleY="54096" custLinFactX="31822" custLinFactNeighborX="100000"/>
      <dgm:spPr/>
    </dgm:pt>
    <dgm:pt modelId="{520ACB55-A219-492C-912E-93CDFEE432BB}" type="pres">
      <dgm:prSet presAssocID="{E02EF7FA-A55A-46A2-8A21-1CCE3F4DE6EF}" presName="downArrowText" presStyleLbl="revTx" presStyleIdx="1" presStyleCnt="2" custLinFactNeighborX="-5953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E58BF2F-A555-4899-8C57-8F893536846E}" type="presOf" srcId="{15B181BC-C261-4249-BB28-C88FA1E7CDCE}" destId="{86C5352F-2A58-46CF-BC19-119F975A771B}" srcOrd="0" destOrd="0" presId="urn:microsoft.com/office/officeart/2005/8/layout/arrow4"/>
    <dgm:cxn modelId="{3AA75CC7-AB21-434C-A7B2-B56B5FE023B7}" type="presOf" srcId="{D5FF519D-7DFB-49E3-9FC6-47B855AE624F}" destId="{608F4537-A62D-483A-B7A9-720F445DD0C1}" srcOrd="0" destOrd="0" presId="urn:microsoft.com/office/officeart/2005/8/layout/arrow4"/>
    <dgm:cxn modelId="{10E7B2B1-A760-4225-8FD6-64997D8DD2F7}" type="presOf" srcId="{E02EF7FA-A55A-46A2-8A21-1CCE3F4DE6EF}" destId="{520ACB55-A219-492C-912E-93CDFEE432BB}" srcOrd="0" destOrd="0" presId="urn:microsoft.com/office/officeart/2005/8/layout/arrow4"/>
    <dgm:cxn modelId="{0007E59F-4105-4E86-8DAF-4FF7718C4B88}" srcId="{D5FF519D-7DFB-49E3-9FC6-47B855AE624F}" destId="{E02EF7FA-A55A-46A2-8A21-1CCE3F4DE6EF}" srcOrd="1" destOrd="0" parTransId="{117FB88E-46A3-40C0-8498-936CBC95AE3E}" sibTransId="{982E6F3A-171D-42AA-9D0C-AD36D5D3A870}"/>
    <dgm:cxn modelId="{DC699D60-4907-443D-AE38-CD193B1D622D}" srcId="{D5FF519D-7DFB-49E3-9FC6-47B855AE624F}" destId="{15B181BC-C261-4249-BB28-C88FA1E7CDCE}" srcOrd="0" destOrd="0" parTransId="{B700CD54-FE12-4EB7-B8D2-4208BAC7D3E4}" sibTransId="{9135DAF5-19FA-4BB2-8768-C346C16D318F}"/>
    <dgm:cxn modelId="{882C3606-6FC8-40C0-A22B-C01072EB4D35}" type="presParOf" srcId="{608F4537-A62D-483A-B7A9-720F445DD0C1}" destId="{F9F4767F-306C-4B17-9068-6B1386E71DD0}" srcOrd="0" destOrd="0" presId="urn:microsoft.com/office/officeart/2005/8/layout/arrow4"/>
    <dgm:cxn modelId="{F62BDF85-F7AC-451C-BD5D-02A76128A72E}" type="presParOf" srcId="{608F4537-A62D-483A-B7A9-720F445DD0C1}" destId="{86C5352F-2A58-46CF-BC19-119F975A771B}" srcOrd="1" destOrd="0" presId="urn:microsoft.com/office/officeart/2005/8/layout/arrow4"/>
    <dgm:cxn modelId="{52C8A4F2-1F15-448B-9129-E885067CC960}" type="presParOf" srcId="{608F4537-A62D-483A-B7A9-720F445DD0C1}" destId="{F12281CC-5B0F-4292-A99B-B27236A87629}" srcOrd="2" destOrd="0" presId="urn:microsoft.com/office/officeart/2005/8/layout/arrow4"/>
    <dgm:cxn modelId="{5C2CFC0C-CEEF-4DE1-90E9-52F320B541F3}" type="presParOf" srcId="{608F4537-A62D-483A-B7A9-720F445DD0C1}" destId="{520ACB55-A219-492C-912E-93CDFEE432BB}" srcOrd="3" destOrd="0" presId="urn:microsoft.com/office/officeart/2005/8/layout/arrow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9F4767F-306C-4B17-9068-6B1386E71DD0}">
      <dsp:nvSpPr>
        <dsp:cNvPr id="0" name=""/>
        <dsp:cNvSpPr/>
      </dsp:nvSpPr>
      <dsp:spPr>
        <a:xfrm>
          <a:off x="3441471" y="295658"/>
          <a:ext cx="673336" cy="847339"/>
        </a:xfrm>
        <a:prstGeom prst="up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C5352F-2A58-46CF-BC19-119F975A771B}">
      <dsp:nvSpPr>
        <dsp:cNvPr id="0" name=""/>
        <dsp:cNvSpPr/>
      </dsp:nvSpPr>
      <dsp:spPr>
        <a:xfrm>
          <a:off x="990598" y="0"/>
          <a:ext cx="3243072" cy="14386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3832" tIns="0" rIns="433832" bIns="433832" numCol="1" spcCol="1270" anchor="ctr" anchorCtr="0">
          <a:noAutofit/>
        </a:bodyPr>
        <a:lstStyle/>
        <a:p>
          <a:pPr lvl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100" kern="1200" dirty="0" smtClean="0"/>
            <a:t>Male</a:t>
          </a:r>
          <a:endParaRPr lang="en-US" sz="6100" kern="1200" dirty="0"/>
        </a:p>
      </dsp:txBody>
      <dsp:txXfrm>
        <a:off x="990598" y="0"/>
        <a:ext cx="3243072" cy="1438656"/>
      </dsp:txXfrm>
    </dsp:sp>
    <dsp:sp modelId="{F12281CC-5B0F-4292-A99B-B27236A87629}">
      <dsp:nvSpPr>
        <dsp:cNvPr id="0" name=""/>
        <dsp:cNvSpPr/>
      </dsp:nvSpPr>
      <dsp:spPr>
        <a:xfrm>
          <a:off x="3368926" y="1888744"/>
          <a:ext cx="745881" cy="778255"/>
        </a:xfrm>
        <a:prstGeom prst="down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0ACB55-A219-492C-912E-93CDFEE432BB}">
      <dsp:nvSpPr>
        <dsp:cNvPr id="0" name=""/>
        <dsp:cNvSpPr/>
      </dsp:nvSpPr>
      <dsp:spPr>
        <a:xfrm>
          <a:off x="304804" y="1558544"/>
          <a:ext cx="3243072" cy="14386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3832" tIns="0" rIns="433832" bIns="433832" numCol="1" spcCol="1270" anchor="ctr" anchorCtr="0">
          <a:noAutofit/>
        </a:bodyPr>
        <a:lstStyle/>
        <a:p>
          <a:pPr lvl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100" kern="1200" dirty="0" smtClean="0"/>
            <a:t>Female</a:t>
          </a:r>
          <a:endParaRPr lang="en-US" sz="6100" kern="1200" dirty="0"/>
        </a:p>
      </dsp:txBody>
      <dsp:txXfrm>
        <a:off x="304804" y="1558544"/>
        <a:ext cx="3243072" cy="14386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4">
  <dgm:title val=""/>
  <dgm:desc val=""/>
  <dgm:catLst>
    <dgm:cat type="relationship" pri="8000"/>
    <dgm:cat type="process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b" for="ch" forName="upArrowText" refType="h" fact="0.48"/>
              <dgm:constr type="l" for="ch" forName="upArrowText" refType="w" refFor="ch" refForName="upArrow" fact="1.03"/>
            </dgm:constrLst>
          </dgm:if>
          <dgm:else name="Name4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b" for="ch" forName="upArrowText" refType="h" fact="0.48"/>
              <dgm:constr type="l" for="ch" forName="upArrowText" refType="w" refFor="ch" refForName="upArrow" fact="1.03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refFor="ch" refForName="downArrow" fact="0.3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 refType="w" refFor="ch" refForName="downArrow" fact="1.33"/>
            </dgm:constrLst>
          </dgm:else>
        </dgm:choose>
      </dgm:if>
      <dgm:else name="Name5">
        <dgm:choose name="Name6">
          <dgm:if name="Name7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t" for="ch" forName="upArrowText"/>
              <dgm:constr type="l" for="ch" forName="upArrowText" refType="w" fact="0.1"/>
            </dgm:constrLst>
          </dgm:if>
          <dgm:else name="Name8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t" for="ch" forName="upArrowText"/>
              <dgm:constr type="l" for="ch" forName="upArrowText" refType="w" fact="0.1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fact="0.57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/>
            </dgm:constrLst>
          </dgm:else>
        </dgm:choose>
      </dgm:else>
    </dgm:choose>
    <dgm:ruleLst/>
    <dgm:forEach name="Name9" axis="ch" ptType="node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chMax val="0"/>
          <dgm:bulletEnabled val="1"/>
        </dgm:varLst>
        <dgm:choose name="Name10">
          <dgm:if name="Name1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2">
            <dgm:choose name="Name13">
              <dgm:if name="Name14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15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  <dgm:forEach name="Name16" axis="ch" ptType="node" st="2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chMax val="0"/>
          <dgm:bulletEnabled val="1"/>
        </dgm:varLst>
        <dgm:choose name="Name17">
          <dgm:if name="Name18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9">
            <dgm:choose name="Name20">
              <dgm:if name="Name21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22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EB56D7-637E-4DDA-AD76-650FDBBE27A3}" type="datetimeFigureOut">
              <a:rPr lang="en-US" smtClean="0"/>
              <a:pPr/>
              <a:t>5/9/2009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CCDC2B-0702-4990-B1F5-C6A25EFD5B6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A91884-D465-49DB-A4B5-5EC03B9C43AB}" type="datetimeFigureOut">
              <a:rPr lang="en-US" smtClean="0"/>
              <a:pPr/>
              <a:t>5/9/2009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8ACFAA-1E0E-42C7-8206-5DC360EFFEA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BEB03-9587-453F-A782-8CEFBBCCF2C3}" type="datetime1">
              <a:rPr lang="en-US" smtClean="0"/>
              <a:pPr/>
              <a:t>5/9/2009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UMBC Parallel Programming - Spring 2009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5A92D-C7AE-4F21-B9B3-54E6F0D0DE4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73017-0AB0-40F8-8E03-15479C3DA587}" type="datetime1">
              <a:rPr lang="en-US" smtClean="0"/>
              <a:pPr/>
              <a:t>5/9/2009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UMBC Parallel Programming - Spring 2009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5A92D-C7AE-4F21-B9B3-54E6F0D0DE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8A99A-7463-4F92-866B-BFED0A6CB542}" type="datetime1">
              <a:rPr lang="en-US" smtClean="0"/>
              <a:pPr/>
              <a:t>5/9/2009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r>
              <a:rPr lang="en-US" smtClean="0"/>
              <a:t>UMBC Parallel Programming - Spring 2009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5A92D-C7AE-4F21-B9B3-54E6F0D0DE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417B2-7EDD-45B2-AD4E-0A7B43C350C3}" type="datetime1">
              <a:rPr lang="en-US" smtClean="0"/>
              <a:pPr/>
              <a:t>5/9/2009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UMBC Parallel Programming - Spring 2009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5A92D-C7AE-4F21-B9B3-54E6F0D0DE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B5147-E178-4DE6-B0BB-C8D20F817AFD}" type="datetime1">
              <a:rPr lang="en-US" smtClean="0"/>
              <a:pPr/>
              <a:t>5/9/2009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UMBC Parallel Programming - Spring 2009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5A92D-C7AE-4F21-B9B3-54E6F0D0DE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9962D-0ED5-4FF4-AA59-7112F145AB5D}" type="datetime1">
              <a:rPr lang="en-US" smtClean="0"/>
              <a:pPr/>
              <a:t>5/9/2009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UMBC Parallel Programming - Spring 2009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5A92D-C7AE-4F21-B9B3-54E6F0D0DE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C31D4-5BCA-48CE-9A7D-7B3B3D28EA2E}" type="datetime1">
              <a:rPr lang="en-US" smtClean="0"/>
              <a:pPr/>
              <a:t>5/9/2009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UMBC Parallel Programming - Spring 2009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5A92D-C7AE-4F21-B9B3-54E6F0D0DE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AB18D-2852-4390-A018-DE628B500285}" type="datetime1">
              <a:rPr lang="en-US" smtClean="0"/>
              <a:pPr/>
              <a:t>5/9/2009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UMBC Parallel Programming - Spring 2009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5A92D-C7AE-4F21-B9B3-54E6F0D0DE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922CC-3261-4456-9E76-D3660BDE3353}" type="datetime1">
              <a:rPr lang="en-US" smtClean="0"/>
              <a:pPr/>
              <a:t>5/9/2009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UMBC Parallel Programming - Spring 2009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5A92D-C7AE-4F21-B9B3-54E6F0D0DE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12193-438B-472D-8087-6991648020D7}" type="datetime1">
              <a:rPr lang="en-US" smtClean="0"/>
              <a:pPr/>
              <a:t>5/9/2009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UMBC Parallel Programming - Spring 2009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5A92D-C7AE-4F21-B9B3-54E6F0D0DE4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54DE69FF-74AC-4D35-8B39-60EF5813DF42}" type="datetime1">
              <a:rPr lang="en-US" smtClean="0"/>
              <a:pPr/>
              <a:t>5/9/2009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r>
              <a:rPr lang="en-US" smtClean="0"/>
              <a:t>UMBC Parallel Programming - Spring 2009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E665A92D-C7AE-4F21-B9B3-54E6F0D0DE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6121C972-8BDD-4398-8C44-06DE28388E6A}" type="datetime1">
              <a:rPr lang="en-US" smtClean="0"/>
              <a:pPr/>
              <a:t>5/9/2009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r>
              <a:rPr lang="en-US" smtClean="0"/>
              <a:t>UMBC Parallel Programming - Spring 2009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E665A92D-C7AE-4F21-B9B3-54E6F0D0DE4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38200"/>
            <a:ext cx="7772400" cy="18478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Determining Gender in the Enron Email Corpus via Information Clustering Techniques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429000"/>
            <a:ext cx="8077200" cy="1499616"/>
          </a:xfrm>
        </p:spPr>
        <p:txBody>
          <a:bodyPr>
            <a:normAutofit/>
          </a:bodyPr>
          <a:lstStyle/>
          <a:p>
            <a:r>
              <a:rPr lang="en-US" dirty="0" smtClean="0"/>
              <a:t>Mike Corbin</a:t>
            </a:r>
          </a:p>
          <a:p>
            <a:r>
              <a:rPr lang="en-US" dirty="0" smtClean="0"/>
              <a:t>Patrick Trinkle</a:t>
            </a:r>
          </a:p>
          <a:p>
            <a:r>
              <a:rPr lang="en-US" dirty="0" smtClean="0"/>
              <a:t>(corbin2|tri1)@</a:t>
            </a:r>
            <a:r>
              <a:rPr lang="en-US" dirty="0" err="1" smtClean="0"/>
              <a:t>umbc.edu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98679" y="5486400"/>
            <a:ext cx="40629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University of Maryland Baltimore County</a:t>
            </a:r>
          </a:p>
          <a:p>
            <a:r>
              <a:rPr lang="en-US" dirty="0" smtClean="0"/>
              <a:t>1000 Hilltop Circle</a:t>
            </a:r>
          </a:p>
          <a:p>
            <a:r>
              <a:rPr lang="en-US" dirty="0" smtClean="0"/>
              <a:t>Baltimore, MD 21250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Determine the top 50 most frequently used function words (stop words: “to,” “the,” “and”)</a:t>
            </a:r>
          </a:p>
          <a:p>
            <a:r>
              <a:rPr lang="en-US" dirty="0" smtClean="0"/>
              <a:t>Determine term frequencies for each of the top 100 users (users with the largest quantity of emails)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UMBC Parallel Programming - Spring 2009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5A92D-C7AE-4F21-B9B3-54E6F0D0DE48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Principal Component Analysis to determine weight of terms in dataset</a:t>
            </a:r>
          </a:p>
          <a:p>
            <a:r>
              <a:rPr lang="en-US" dirty="0" smtClean="0"/>
              <a:t>Plot the data on a graph (gnuplot) and examine in 2-dimensional space if there is a clear margin between users flagged as men versus women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UMBC Parallel Programming - Spring 2009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5A92D-C7AE-4F21-B9B3-54E6F0D0DE48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a Python script to sort all the emails into folders by sender (excluding duplicates)</a:t>
            </a:r>
          </a:p>
          <a:p>
            <a:r>
              <a:rPr lang="en-US" dirty="0" smtClean="0"/>
              <a:t>Use Python script to generate statistics about the corpus—how many emails per user, as well as determine top 100 terms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UMBC Parallel Programming - Spring 2009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5A92D-C7AE-4F21-B9B3-54E6F0D0DE48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parallel computing to rapidly process the 100 users; using MPI to handle the I/O.</a:t>
            </a:r>
          </a:p>
          <a:p>
            <a:pPr lvl="1"/>
            <a:r>
              <a:rPr lang="en-US" dirty="0" smtClean="0"/>
              <a:t>2 servers, &gt;= 100 clients, 1 blade process (strictly for </a:t>
            </a:r>
            <a:r>
              <a:rPr lang="en-US" dirty="0" err="1" smtClean="0"/>
              <a:t>pca</a:t>
            </a:r>
            <a:r>
              <a:rPr lang="en-US" dirty="0" smtClean="0"/>
              <a:t>)</a:t>
            </a:r>
          </a:p>
          <a:p>
            <a:r>
              <a:rPr lang="en-US" dirty="0" smtClean="0"/>
              <a:t>Use C code to tokenize each user’s email as though all the emails in a folder were one document</a:t>
            </a:r>
          </a:p>
          <a:p>
            <a:pPr lvl="1"/>
            <a:r>
              <a:rPr lang="en-US" dirty="0" err="1" smtClean="0"/>
              <a:t>Tokenizer</a:t>
            </a:r>
            <a:r>
              <a:rPr lang="en-US" dirty="0" smtClean="0"/>
              <a:t> breaks on “from:” or “to:” in email file, therefore missing any complicated threads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UMBC Parallel Programming - Spring 2009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5A92D-C7AE-4F21-B9B3-54E6F0D0DE48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Sorted by user there were 6,321 users in the system.  However, multiple email addresses could refer to the same individual </a:t>
            </a:r>
            <a:r>
              <a:rPr lang="en-US" sz="2800" dirty="0" smtClean="0"/>
              <a:t>(j.adams@enron.com == jadams@enron.com)</a:t>
            </a:r>
          </a:p>
          <a:p>
            <a:r>
              <a:rPr lang="en-US" dirty="0" smtClean="0"/>
              <a:t>Many of these accounts are non-user </a:t>
            </a:r>
            <a:r>
              <a:rPr lang="en-US" sz="2800" dirty="0" smtClean="0"/>
              <a:t>(40enron@enron.com, techsupport@enron.com)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UMBC Parallel Programming - Spring 2009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5A92D-C7AE-4F21-B9B3-54E6F0D0DE48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users have under 100 emails; however, the top 31 have over 1,000 emails</a:t>
            </a:r>
          </a:p>
          <a:p>
            <a:pPr lvl="1"/>
            <a:r>
              <a:rPr lang="en-US" dirty="0" smtClean="0"/>
              <a:t>Only the top 6 have over 3,000 emails</a:t>
            </a:r>
          </a:p>
          <a:p>
            <a:r>
              <a:rPr lang="en-US" dirty="0" smtClean="0"/>
              <a:t>For our top 100 users we merged all their accounts with varying name formations</a:t>
            </a:r>
          </a:p>
          <a:p>
            <a:r>
              <a:rPr lang="en-US" dirty="0" smtClean="0"/>
              <a:t>The top terms were stop words, as expected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UMBC Parallel Programming - Spring 2009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5A92D-C7AE-4F21-B9B3-54E6F0D0DE48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matrix given to the PCA code is 50 rows x 100 columns of floats ~19kB</a:t>
            </a:r>
          </a:p>
          <a:p>
            <a:r>
              <a:rPr lang="en-US" dirty="0" smtClean="0"/>
              <a:t>PCA maps the 50-dimensional space into 2-dimensions, something easy to view in gnuplot</a:t>
            </a:r>
          </a:p>
          <a:p>
            <a:r>
              <a:rPr lang="en-US" dirty="0" smtClean="0"/>
              <a:t>Term frequencies are normalized by the sum of the counts of all tokens in the emails</a:t>
            </a:r>
          </a:p>
          <a:p>
            <a:pPr lvl="1"/>
            <a:r>
              <a:rPr lang="en-US" dirty="0" smtClean="0"/>
              <a:t>This includes all tokens—not just our 50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UMBC Parallel Programming - Spring 2009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5A92D-C7AE-4F21-B9B3-54E6F0D0DE48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 Server tasks clients which request user folders</a:t>
            </a:r>
          </a:p>
          <a:p>
            <a:r>
              <a:rPr lang="en-US" dirty="0" smtClean="0"/>
              <a:t>1 Server listens for output from the clients</a:t>
            </a:r>
          </a:p>
          <a:p>
            <a:r>
              <a:rPr lang="en-US" dirty="0" smtClean="0"/>
              <a:t>1 Blade waits to process output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UMBC Parallel Programming - Spring 2009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5A92D-C7AE-4F21-B9B3-54E6F0D0DE48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3657600" y="41910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657600" y="45720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657600" y="49530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3657600" y="53340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257800" y="4191000"/>
            <a:ext cx="6096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752600" y="4191000"/>
            <a:ext cx="6096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Straight Arrow Connector 16"/>
          <p:cNvCxnSpPr>
            <a:stCxn id="13" idx="3"/>
            <a:endCxn id="6" idx="2"/>
          </p:cNvCxnSpPr>
          <p:nvPr/>
        </p:nvCxnSpPr>
        <p:spPr>
          <a:xfrm flipV="1">
            <a:off x="2362200" y="4305300"/>
            <a:ext cx="1295400" cy="5715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2"/>
            <a:endCxn id="13" idx="3"/>
          </p:cNvCxnSpPr>
          <p:nvPr/>
        </p:nvCxnSpPr>
        <p:spPr>
          <a:xfrm rot="10800000" flipV="1">
            <a:off x="2362200" y="4686300"/>
            <a:ext cx="1295400" cy="1905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3" idx="3"/>
            <a:endCxn id="8" idx="2"/>
          </p:cNvCxnSpPr>
          <p:nvPr/>
        </p:nvCxnSpPr>
        <p:spPr>
          <a:xfrm>
            <a:off x="2362200" y="4876800"/>
            <a:ext cx="1295400" cy="1905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3" idx="3"/>
            <a:endCxn id="9" idx="2"/>
          </p:cNvCxnSpPr>
          <p:nvPr/>
        </p:nvCxnSpPr>
        <p:spPr>
          <a:xfrm>
            <a:off x="2362200" y="4876800"/>
            <a:ext cx="1295400" cy="5715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6" idx="6"/>
            <a:endCxn id="12" idx="1"/>
          </p:cNvCxnSpPr>
          <p:nvPr/>
        </p:nvCxnSpPr>
        <p:spPr>
          <a:xfrm>
            <a:off x="3886200" y="4305300"/>
            <a:ext cx="1371600" cy="5715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7" idx="6"/>
            <a:endCxn id="12" idx="1"/>
          </p:cNvCxnSpPr>
          <p:nvPr/>
        </p:nvCxnSpPr>
        <p:spPr>
          <a:xfrm>
            <a:off x="3886200" y="4686300"/>
            <a:ext cx="1371600" cy="1905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8" idx="6"/>
            <a:endCxn id="12" idx="1"/>
          </p:cNvCxnSpPr>
          <p:nvPr/>
        </p:nvCxnSpPr>
        <p:spPr>
          <a:xfrm flipV="1">
            <a:off x="3886200" y="4876800"/>
            <a:ext cx="1371600" cy="1905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9" idx="6"/>
            <a:endCxn id="12" idx="1"/>
          </p:cNvCxnSpPr>
          <p:nvPr/>
        </p:nvCxnSpPr>
        <p:spPr>
          <a:xfrm flipV="1">
            <a:off x="3886200" y="4876800"/>
            <a:ext cx="1371600" cy="5715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447800" y="5574268"/>
            <a:ext cx="1274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 Server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200400" y="5562600"/>
            <a:ext cx="1211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Client Pool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4876800" y="5562600"/>
            <a:ext cx="1535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 Server</a:t>
            </a:r>
            <a:endParaRPr lang="en-US" dirty="0"/>
          </a:p>
        </p:txBody>
      </p:sp>
      <p:sp>
        <p:nvSpPr>
          <p:cNvPr id="39" name="Isosceles Triangle 38"/>
          <p:cNvSpPr/>
          <p:nvPr/>
        </p:nvSpPr>
        <p:spPr>
          <a:xfrm rot="16200000">
            <a:off x="6411964" y="4495800"/>
            <a:ext cx="914400" cy="762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1" name="Straight Arrow Connector 40"/>
          <p:cNvCxnSpPr>
            <a:stCxn id="12" idx="3"/>
            <a:endCxn id="39" idx="0"/>
          </p:cNvCxnSpPr>
          <p:nvPr/>
        </p:nvCxnSpPr>
        <p:spPr>
          <a:xfrm>
            <a:off x="5867400" y="4876800"/>
            <a:ext cx="620764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629400" y="5562600"/>
            <a:ext cx="118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PCA Blade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processing of the emails is extremely fast</a:t>
            </a:r>
          </a:p>
          <a:p>
            <a:r>
              <a:rPr lang="en-US" dirty="0" smtClean="0"/>
              <a:t>When instead of the top 100 users, the top 6-10 users are processed there is a significantly different graph than with all 100</a:t>
            </a:r>
          </a:p>
          <a:p>
            <a:pPr lvl="1"/>
            <a:r>
              <a:rPr lang="en-US" dirty="0" smtClean="0"/>
              <a:t>This detail is because the top 6-10 users have dramatically more emails than the top 100—the graph has a clear drop-off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UMBC Parallel Programming - Spring 2009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5A92D-C7AE-4F21-B9B3-54E6F0D0DE48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(cont.)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UMBC Parallel Programming - Spring 2009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5A92D-C7AE-4F21-B9B3-54E6F0D0DE48}" type="slidenum">
              <a:rPr lang="en-US" smtClean="0"/>
              <a:pPr/>
              <a:t>19</a:t>
            </a:fld>
            <a:endParaRPr lang="en-US" dirty="0"/>
          </a:p>
        </p:txBody>
      </p:sp>
      <p:graphicFrame>
        <p:nvGraphicFramePr>
          <p:cNvPr id="6" name="Chart 5"/>
          <p:cNvGraphicFramePr/>
          <p:nvPr/>
        </p:nvGraphicFramePr>
        <p:xfrm>
          <a:off x="381000" y="1676400"/>
          <a:ext cx="8324850" cy="4533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a corpus of emails written in a mixed gender environment can the frequency of usage of certain words determine gender?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UMBC Parallel Programming - Spring 2009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5A92D-C7AE-4F21-B9B3-54E6F0D0DE48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(cont.)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UMBC Parallel Programming - Spring 2009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5A92D-C7AE-4F21-B9B3-54E6F0D0DE48}" type="slidenum">
              <a:rPr lang="en-US" smtClean="0"/>
              <a:pPr/>
              <a:t>20</a:t>
            </a:fld>
            <a:endParaRPr lang="en-US" dirty="0"/>
          </a:p>
        </p:txBody>
      </p:sp>
      <p:graphicFrame>
        <p:nvGraphicFramePr>
          <p:cNvPr id="7" name="Chart 6"/>
          <p:cNvGraphicFramePr/>
          <p:nvPr/>
        </p:nvGraphicFramePr>
        <p:xfrm>
          <a:off x="533400" y="1752600"/>
          <a:ext cx="7772400" cy="4648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(cont.)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UMBC Parallel Programming - Spring 2009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5A92D-C7AE-4F21-B9B3-54E6F0D0DE48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1026" name="Picture 2" descr="E:\6user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635919"/>
            <a:ext cx="8153400" cy="484108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(cont.)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UMBC Parallel Programming - Spring 2009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5A92D-C7AE-4F21-B9B3-54E6F0D0DE48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2050" name="Picture 2" descr="E:\100user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752600"/>
            <a:ext cx="7924800" cy="47053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Because the 100 users had so few emails overall there was insufficient information for our approach </a:t>
            </a:r>
          </a:p>
          <a:p>
            <a:pPr lvl="1"/>
            <a:r>
              <a:rPr lang="en-US" dirty="0" smtClean="0"/>
              <a:t>More preprocessing could strip emails into individual pieces providing more data—break threads </a:t>
            </a:r>
            <a:r>
              <a:rPr lang="en-US" dirty="0" smtClean="0"/>
              <a:t>apart—our code only handled 1 message in a thread</a:t>
            </a:r>
            <a:endParaRPr lang="en-US" dirty="0" smtClean="0"/>
          </a:p>
          <a:p>
            <a:r>
              <a:rPr lang="en-US" dirty="0" smtClean="0"/>
              <a:t>It would be worthwhile to reapproach the problem using centroids (geometric means) of the document vectors to group users, versus  using Principal Component Analysis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UMBC Parallel Programming - Spring 2009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5A92D-C7AE-4F21-B9B3-54E6F0D0DE48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Thanks for your time.</a:t>
            </a:r>
          </a:p>
          <a:p>
            <a:endParaRPr lang="en-US" dirty="0" smtClean="0"/>
          </a:p>
          <a:p>
            <a:r>
              <a:rPr lang="en-US" dirty="0" smtClean="0"/>
              <a:t>Questions?</a:t>
            </a:r>
          </a:p>
          <a:p>
            <a:endParaRPr lang="en-US" dirty="0" smtClean="0"/>
          </a:p>
          <a:p>
            <a:r>
              <a:rPr lang="en-US" dirty="0" smtClean="0"/>
              <a:t>Mike Corbin, Patrick Trinkle</a:t>
            </a:r>
          </a:p>
          <a:p>
            <a:r>
              <a:rPr lang="en-US" dirty="0" smtClean="0"/>
              <a:t>University of Maryland, Baltimore County</a:t>
            </a:r>
          </a:p>
          <a:p>
            <a:r>
              <a:rPr lang="en-US" dirty="0" smtClean="0"/>
              <a:t>Spring 2009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UMBC Parallel Programming - Spring 2009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5A92D-C7AE-4F21-B9B3-54E6F0D0DE48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Previous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similar problem is authorship attribution</a:t>
            </a:r>
          </a:p>
          <a:p>
            <a:pPr lvl="1"/>
            <a:r>
              <a:rPr lang="en-US" dirty="0" smtClean="0"/>
              <a:t>There has been work that uses statistics of stop words to prove the author of a document with other works of theirs as input</a:t>
            </a:r>
          </a:p>
          <a:p>
            <a:pPr lvl="1"/>
            <a:r>
              <a:rPr lang="en-US" dirty="0" smtClean="0"/>
              <a:t>The author of the 15</a:t>
            </a:r>
            <a:r>
              <a:rPr lang="en-US" baseline="30000" dirty="0" smtClean="0"/>
              <a:t>th</a:t>
            </a:r>
            <a:r>
              <a:rPr lang="en-US" dirty="0" smtClean="0"/>
              <a:t> book of the Wizard of Oz has been statistically determined in this </a:t>
            </a:r>
            <a:r>
              <a:rPr lang="en-US" dirty="0" smtClean="0"/>
              <a:t>method</a:t>
            </a:r>
          </a:p>
          <a:p>
            <a:pPr lvl="1"/>
            <a:r>
              <a:rPr lang="en-US" dirty="0" smtClean="0"/>
              <a:t>The author attribution problem is typically performed on larger works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UMBC Parallel Programming - Spring 2009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5A92D-C7AE-4F21-B9B3-54E6F0D0DE48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People use certain phrases more frequently than other, etc.  However, this information is easily forged.</a:t>
            </a:r>
          </a:p>
          <a:p>
            <a:r>
              <a:rPr lang="en-US" dirty="0" smtClean="0"/>
              <a:t>Words people use unconsciously such as stop words are harder to mimic.  The stop words vary based on not just what is said but how it is said.</a:t>
            </a:r>
          </a:p>
          <a:p>
            <a:r>
              <a:rPr lang="en-US" dirty="0" smtClean="0"/>
              <a:t>Given enough documents from a particular author or set of authors it is feasible to separate the authors by stop word usage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UMBC Parallel Programming - Spring 2009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5A92D-C7AE-4F21-B9B3-54E6F0D0DE48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the vector space model of corpus representation where the dimension is how many terms are examine, the documents are vectors in the hyperspace</a:t>
            </a:r>
          </a:p>
          <a:p>
            <a:r>
              <a:rPr lang="en-US" dirty="0" smtClean="0"/>
              <a:t>If each user’s documents are mapped into hyperspace they should plot near each other based on word usage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UMBC Parallel Programming - Spring 2009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5A92D-C7AE-4F21-B9B3-54E6F0D0DE48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our purposes it is too noisy to view the information in hyperspace therefore Principal Component Analysis is performed on the vectors to provide the 2 more important terms</a:t>
            </a:r>
          </a:p>
          <a:p>
            <a:r>
              <a:rPr lang="en-US" dirty="0" smtClean="0"/>
              <a:t>With this reduction from hyperspace to Euclidian 2-space the vectors can be visually checked for any grouping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UMBC Parallel Programming - Spring 2009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5A92D-C7AE-4F21-B9B3-54E6F0D0DE48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2644409"/>
          </a:xfrm>
        </p:spPr>
        <p:txBody>
          <a:bodyPr/>
          <a:lstStyle/>
          <a:p>
            <a:r>
              <a:rPr lang="en-US" dirty="0" smtClean="0"/>
              <a:t>Grouping in the gender problem will hopefully indicate than the vectors representing male and female users will appear together</a:t>
            </a:r>
          </a:p>
          <a:p>
            <a:r>
              <a:rPr lang="en-US" dirty="0" smtClean="0"/>
              <a:t>Example on next slide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UMBC Parallel Programming - Spring 2009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5A92D-C7AE-4F21-B9B3-54E6F0D0DE48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(cont.)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UMBC Parallel Programming - Spring 2009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5A92D-C7AE-4F21-B9B3-54E6F0D0DE48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6" name="Diagram 5"/>
          <p:cNvGraphicFramePr/>
          <p:nvPr/>
        </p:nvGraphicFramePr>
        <p:xfrm>
          <a:off x="990600" y="2133600"/>
          <a:ext cx="5791200" cy="299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Diamond 6"/>
          <p:cNvSpPr/>
          <p:nvPr/>
        </p:nvSpPr>
        <p:spPr>
          <a:xfrm>
            <a:off x="6019800" y="2133600"/>
            <a:ext cx="304800" cy="3048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iamond 7"/>
          <p:cNvSpPr/>
          <p:nvPr/>
        </p:nvSpPr>
        <p:spPr>
          <a:xfrm>
            <a:off x="6096000" y="2895600"/>
            <a:ext cx="304800" cy="3048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iamond 8"/>
          <p:cNvSpPr/>
          <p:nvPr/>
        </p:nvSpPr>
        <p:spPr>
          <a:xfrm>
            <a:off x="6553200" y="1981200"/>
            <a:ext cx="304800" cy="3048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iamond 9"/>
          <p:cNvSpPr/>
          <p:nvPr/>
        </p:nvSpPr>
        <p:spPr>
          <a:xfrm>
            <a:off x="7010400" y="2590800"/>
            <a:ext cx="304800" cy="3048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iamond 10"/>
          <p:cNvSpPr/>
          <p:nvPr/>
        </p:nvSpPr>
        <p:spPr>
          <a:xfrm>
            <a:off x="7010400" y="3124200"/>
            <a:ext cx="304800" cy="3048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iamond 11"/>
          <p:cNvSpPr/>
          <p:nvPr/>
        </p:nvSpPr>
        <p:spPr>
          <a:xfrm>
            <a:off x="7467600" y="2209800"/>
            <a:ext cx="304800" cy="3048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iamond 12"/>
          <p:cNvSpPr/>
          <p:nvPr/>
        </p:nvSpPr>
        <p:spPr>
          <a:xfrm>
            <a:off x="5410200" y="2514600"/>
            <a:ext cx="304800" cy="3048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iamond 13"/>
          <p:cNvSpPr/>
          <p:nvPr/>
        </p:nvSpPr>
        <p:spPr>
          <a:xfrm>
            <a:off x="5638800" y="3200400"/>
            <a:ext cx="304800" cy="3048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rot="5400000">
            <a:off x="-1485900" y="4152900"/>
            <a:ext cx="4191000" cy="0"/>
          </a:xfrm>
          <a:prstGeom prst="line">
            <a:avLst/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09600" y="6248400"/>
            <a:ext cx="7924800" cy="0"/>
          </a:xfrm>
          <a:prstGeom prst="line">
            <a:avLst/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077200" y="579120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38200" y="2133600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21" name="Diamond 20"/>
          <p:cNvSpPr/>
          <p:nvPr/>
        </p:nvSpPr>
        <p:spPr>
          <a:xfrm>
            <a:off x="5410200" y="4648200"/>
            <a:ext cx="304800" cy="3048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Diamond 21"/>
          <p:cNvSpPr/>
          <p:nvPr/>
        </p:nvSpPr>
        <p:spPr>
          <a:xfrm>
            <a:off x="5638800" y="5181600"/>
            <a:ext cx="304800" cy="3048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iamond 22"/>
          <p:cNvSpPr/>
          <p:nvPr/>
        </p:nvSpPr>
        <p:spPr>
          <a:xfrm>
            <a:off x="5943600" y="4495800"/>
            <a:ext cx="304800" cy="3048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iamond 23"/>
          <p:cNvSpPr/>
          <p:nvPr/>
        </p:nvSpPr>
        <p:spPr>
          <a:xfrm>
            <a:off x="6400800" y="5105400"/>
            <a:ext cx="304800" cy="3048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Diamond 24"/>
          <p:cNvSpPr/>
          <p:nvPr/>
        </p:nvSpPr>
        <p:spPr>
          <a:xfrm>
            <a:off x="6400800" y="5638800"/>
            <a:ext cx="304800" cy="3048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iamond 25"/>
          <p:cNvSpPr/>
          <p:nvPr/>
        </p:nvSpPr>
        <p:spPr>
          <a:xfrm>
            <a:off x="6629400" y="4495800"/>
            <a:ext cx="304800" cy="3048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iamond 26"/>
          <p:cNvSpPr/>
          <p:nvPr/>
        </p:nvSpPr>
        <p:spPr>
          <a:xfrm>
            <a:off x="4800600" y="5029200"/>
            <a:ext cx="304800" cy="3048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Diamond 27"/>
          <p:cNvSpPr/>
          <p:nvPr/>
        </p:nvSpPr>
        <p:spPr>
          <a:xfrm>
            <a:off x="3657600" y="4876800"/>
            <a:ext cx="304800" cy="3048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Diamond 28"/>
          <p:cNvSpPr/>
          <p:nvPr/>
        </p:nvSpPr>
        <p:spPr>
          <a:xfrm>
            <a:off x="7010400" y="5562600"/>
            <a:ext cx="304800" cy="3048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iamond 29"/>
          <p:cNvSpPr/>
          <p:nvPr/>
        </p:nvSpPr>
        <p:spPr>
          <a:xfrm>
            <a:off x="7239000" y="4953000"/>
            <a:ext cx="304800" cy="3048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Diamond 30"/>
          <p:cNvSpPr/>
          <p:nvPr/>
        </p:nvSpPr>
        <p:spPr>
          <a:xfrm>
            <a:off x="4038600" y="5334000"/>
            <a:ext cx="304800" cy="3048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Diamond 31"/>
          <p:cNvSpPr/>
          <p:nvPr/>
        </p:nvSpPr>
        <p:spPr>
          <a:xfrm>
            <a:off x="5181600" y="5562600"/>
            <a:ext cx="304800" cy="3048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Diamond 32"/>
          <p:cNvSpPr/>
          <p:nvPr/>
        </p:nvSpPr>
        <p:spPr>
          <a:xfrm>
            <a:off x="7848600" y="2667000"/>
            <a:ext cx="304800" cy="3048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Diamond 33"/>
          <p:cNvSpPr/>
          <p:nvPr/>
        </p:nvSpPr>
        <p:spPr>
          <a:xfrm>
            <a:off x="4953000" y="1905000"/>
            <a:ext cx="304800" cy="3048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Diamond 34"/>
          <p:cNvSpPr/>
          <p:nvPr/>
        </p:nvSpPr>
        <p:spPr>
          <a:xfrm>
            <a:off x="2057400" y="1676400"/>
            <a:ext cx="304800" cy="3048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Enron corpus ~1.5 GB of emails; organized as the mailboxes of a small subset of users.</a:t>
            </a:r>
          </a:p>
          <a:p>
            <a:r>
              <a:rPr lang="en-US" dirty="0" smtClean="0"/>
              <a:t>Most have gender obvious names, John, Mary, Scott, Susan (as opposed to Leslie or Logan)</a:t>
            </a:r>
          </a:p>
          <a:p>
            <a:r>
              <a:rPr lang="en-US" dirty="0" smtClean="0"/>
              <a:t>Build list of top 100 terms in corpus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UMBC Parallel Programming - Spring 2009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5A92D-C7AE-4F21-B9B3-54E6F0D0DE48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196</TotalTime>
  <Words>1073</Words>
  <Application>Microsoft Office PowerPoint</Application>
  <PresentationFormat>On-screen Show (4:3)</PresentationFormat>
  <Paragraphs>139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Module</vt:lpstr>
      <vt:lpstr>Determining Gender in the Enron Email Corpus via Information Clustering Techniques</vt:lpstr>
      <vt:lpstr>Problem</vt:lpstr>
      <vt:lpstr>Previous Work</vt:lpstr>
      <vt:lpstr>Background</vt:lpstr>
      <vt:lpstr>Background (cont.)</vt:lpstr>
      <vt:lpstr>Background (cont.)</vt:lpstr>
      <vt:lpstr>Background (cont.)</vt:lpstr>
      <vt:lpstr>Background (cont.)</vt:lpstr>
      <vt:lpstr>Task</vt:lpstr>
      <vt:lpstr>Task (cont.)</vt:lpstr>
      <vt:lpstr>Task (cont.)</vt:lpstr>
      <vt:lpstr>Approach</vt:lpstr>
      <vt:lpstr>Approach (cont.)</vt:lpstr>
      <vt:lpstr>Information</vt:lpstr>
      <vt:lpstr>Information (cont.)</vt:lpstr>
      <vt:lpstr>Information (cont.)</vt:lpstr>
      <vt:lpstr>Solution</vt:lpstr>
      <vt:lpstr>Results</vt:lpstr>
      <vt:lpstr>Results (cont.)</vt:lpstr>
      <vt:lpstr>Results (cont.)</vt:lpstr>
      <vt:lpstr>Results (cont.)</vt:lpstr>
      <vt:lpstr>Results (cont.)</vt:lpstr>
      <vt:lpstr>Conclusion</vt:lpstr>
      <vt:lpstr>Conclusion (cont.)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patrick</dc:creator>
  <cp:lastModifiedBy>patrick</cp:lastModifiedBy>
  <cp:revision>47</cp:revision>
  <dcterms:created xsi:type="dcterms:W3CDTF">2009-04-26T00:53:59Z</dcterms:created>
  <dcterms:modified xsi:type="dcterms:W3CDTF">2009-05-09T18:57:18Z</dcterms:modified>
</cp:coreProperties>
</file>