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94051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0515" algn="l" defTabSz="94051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81031" algn="l" defTabSz="94051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21546" algn="l" defTabSz="94051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62061" algn="l" defTabSz="94051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02576" algn="l" defTabSz="94051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43092" algn="l" defTabSz="94051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583607" algn="l" defTabSz="94051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24122" algn="l" defTabSz="94051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856" y="-112"/>
      </p:cViewPr>
      <p:guideLst>
        <p:guide orient="horz" pos="4608"/>
        <p:guide pos="6912"/>
      </p:guideLst>
    </p:cSldViewPr>
  </p:slideViewPr>
  <p:notesTextViewPr>
    <p:cViewPr>
      <p:scale>
        <a:sx n="100" d="100"/>
        <a:sy n="100" d="100"/>
      </p:scale>
      <p:origin x="0" y="72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2654A-E2C9-0249-AB11-FEF526655DCC}" type="datetimeFigureOut">
              <a:rPr lang="en-US" smtClean="0"/>
              <a:pPr/>
              <a:t>5/14/10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094B7-40B7-1044-8DD5-06040E4E71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4051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40515" algn="l" defTabSz="94051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81031" algn="l" defTabSz="94051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821546" algn="l" defTabSz="94051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762061" algn="l" defTabSz="94051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702576" algn="l" defTabSz="94051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643092" algn="l" defTabSz="94051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583607" algn="l" defTabSz="94051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524122" algn="l" defTabSz="94051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SEC</a:t>
            </a:r>
            <a:r>
              <a:rPr lang="en-US" baseline="0" dirty="0" smtClean="0"/>
              <a:t> Investigator/Investor:</a:t>
            </a:r>
          </a:p>
          <a:p>
            <a:r>
              <a:rPr lang="en-US" baseline="0" dirty="0" smtClean="0"/>
              <a:t>You search through filings and such and find they all reference some area.</a:t>
            </a:r>
          </a:p>
          <a:p>
            <a:r>
              <a:rPr lang="en-US" baseline="0" dirty="0" smtClean="0"/>
              <a:t>You then find other documents with the same address maybe, or area for some sort of hidden other company, money hiding, front company, bad</a:t>
            </a:r>
            <a:r>
              <a:rPr lang="en-US" baseline="0" smtClean="0"/>
              <a:t>, Terrorism.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FBI:</a:t>
            </a:r>
          </a:p>
          <a:p>
            <a:r>
              <a:rPr lang="en-US" dirty="0" smtClean="0"/>
              <a:t>1) Searching for a group</a:t>
            </a:r>
            <a:r>
              <a:rPr lang="en-US" baseline="0" dirty="0" smtClean="0"/>
              <a:t> in Chicago.</a:t>
            </a:r>
            <a:br>
              <a:rPr lang="en-US" baseline="0" dirty="0" smtClean="0"/>
            </a:br>
            <a:r>
              <a:rPr lang="en-US" baseline="0" dirty="0" smtClean="0"/>
              <a:t>2) Find some other group in Chicago.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Business Application:</a:t>
            </a:r>
          </a:p>
          <a:p>
            <a:pPr marL="457200" indent="-457200">
              <a:buNone/>
            </a:pPr>
            <a:r>
              <a:rPr lang="en-US" baseline="0" dirty="0" smtClean="0"/>
              <a:t>1) Searching for certain applications.</a:t>
            </a:r>
          </a:p>
          <a:p>
            <a:pPr marL="457200" indent="-457200">
              <a:buNone/>
            </a:pPr>
            <a:r>
              <a:rPr lang="en-US" baseline="0" dirty="0" smtClean="0"/>
              <a:t>2) Some other 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94B7-40B7-1044-8DD5-06040E4E713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544908"/>
            <a:ext cx="18653760" cy="3136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8290560"/>
            <a:ext cx="15361920" cy="3738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0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81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21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62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43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583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24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585896"/>
            <a:ext cx="4937760" cy="124832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585896"/>
            <a:ext cx="14447520" cy="124832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9401388"/>
            <a:ext cx="18653760" cy="2905760"/>
          </a:xfrm>
        </p:spPr>
        <p:txBody>
          <a:bodyPr anchor="t"/>
          <a:lstStyle>
            <a:lvl1pPr algn="l">
              <a:defRPr sz="8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6200990"/>
            <a:ext cx="18653760" cy="3200399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4051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8103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2154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76206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70257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64309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58360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52412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3413763"/>
            <a:ext cx="9692640" cy="9655388"/>
          </a:xfrm>
        </p:spPr>
        <p:txBody>
          <a:bodyPr/>
          <a:lstStyle>
            <a:lvl1pPr>
              <a:defRPr sz="5800"/>
            </a:lvl1pPr>
            <a:lvl2pPr>
              <a:defRPr sz="49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3413763"/>
            <a:ext cx="9692640" cy="9655388"/>
          </a:xfrm>
        </p:spPr>
        <p:txBody>
          <a:bodyPr/>
          <a:lstStyle>
            <a:lvl1pPr>
              <a:defRPr sz="5800"/>
            </a:lvl1pPr>
            <a:lvl2pPr>
              <a:defRPr sz="49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274908"/>
            <a:ext cx="9696452" cy="1364827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40515" indent="0">
              <a:buNone/>
              <a:defRPr sz="4100" b="1"/>
            </a:lvl2pPr>
            <a:lvl3pPr marL="1881031" indent="0">
              <a:buNone/>
              <a:defRPr sz="3700" b="1"/>
            </a:lvl3pPr>
            <a:lvl4pPr marL="2821546" indent="0">
              <a:buNone/>
              <a:defRPr sz="3300" b="1"/>
            </a:lvl4pPr>
            <a:lvl5pPr marL="3762061" indent="0">
              <a:buNone/>
              <a:defRPr sz="3300" b="1"/>
            </a:lvl5pPr>
            <a:lvl6pPr marL="4702576" indent="0">
              <a:buNone/>
              <a:defRPr sz="3300" b="1"/>
            </a:lvl6pPr>
            <a:lvl7pPr marL="5643092" indent="0">
              <a:buNone/>
              <a:defRPr sz="3300" b="1"/>
            </a:lvl7pPr>
            <a:lvl8pPr marL="6583607" indent="0">
              <a:buNone/>
              <a:defRPr sz="3300" b="1"/>
            </a:lvl8pPr>
            <a:lvl9pPr marL="7524122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4639735"/>
            <a:ext cx="9696452" cy="8429413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3274908"/>
            <a:ext cx="9700261" cy="1364827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40515" indent="0">
              <a:buNone/>
              <a:defRPr sz="4100" b="1"/>
            </a:lvl2pPr>
            <a:lvl3pPr marL="1881031" indent="0">
              <a:buNone/>
              <a:defRPr sz="3700" b="1"/>
            </a:lvl3pPr>
            <a:lvl4pPr marL="2821546" indent="0">
              <a:buNone/>
              <a:defRPr sz="3300" b="1"/>
            </a:lvl4pPr>
            <a:lvl5pPr marL="3762061" indent="0">
              <a:buNone/>
              <a:defRPr sz="3300" b="1"/>
            </a:lvl5pPr>
            <a:lvl6pPr marL="4702576" indent="0">
              <a:buNone/>
              <a:defRPr sz="3300" b="1"/>
            </a:lvl6pPr>
            <a:lvl7pPr marL="5643092" indent="0">
              <a:buNone/>
              <a:defRPr sz="3300" b="1"/>
            </a:lvl7pPr>
            <a:lvl8pPr marL="6583607" indent="0">
              <a:buNone/>
              <a:defRPr sz="3300" b="1"/>
            </a:lvl8pPr>
            <a:lvl9pPr marL="7524122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4639735"/>
            <a:ext cx="9700261" cy="8429413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5/14/10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5/14/10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5/14/10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2" y="582507"/>
            <a:ext cx="7219951" cy="2479040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1" y="582509"/>
            <a:ext cx="12268200" cy="12486641"/>
          </a:xfrm>
        </p:spPr>
        <p:txBody>
          <a:bodyPr/>
          <a:lstStyle>
            <a:lvl1pPr>
              <a:defRPr sz="6600"/>
            </a:lvl1pPr>
            <a:lvl2pPr>
              <a:defRPr sz="5800"/>
            </a:lvl2pPr>
            <a:lvl3pPr>
              <a:defRPr sz="49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2" y="3061549"/>
            <a:ext cx="7219951" cy="10007601"/>
          </a:xfrm>
        </p:spPr>
        <p:txBody>
          <a:bodyPr/>
          <a:lstStyle>
            <a:lvl1pPr marL="0" indent="0">
              <a:buNone/>
              <a:defRPr sz="2800"/>
            </a:lvl1pPr>
            <a:lvl2pPr marL="940515" indent="0">
              <a:buNone/>
              <a:defRPr sz="2400"/>
            </a:lvl2pPr>
            <a:lvl3pPr marL="1881031" indent="0">
              <a:buNone/>
              <a:defRPr sz="2100"/>
            </a:lvl3pPr>
            <a:lvl4pPr marL="2821546" indent="0">
              <a:buNone/>
              <a:defRPr sz="1800"/>
            </a:lvl4pPr>
            <a:lvl5pPr marL="3762061" indent="0">
              <a:buNone/>
              <a:defRPr sz="1800"/>
            </a:lvl5pPr>
            <a:lvl6pPr marL="4702576" indent="0">
              <a:buNone/>
              <a:defRPr sz="1800"/>
            </a:lvl6pPr>
            <a:lvl7pPr marL="5643092" indent="0">
              <a:buNone/>
              <a:defRPr sz="1800"/>
            </a:lvl7pPr>
            <a:lvl8pPr marL="6583607" indent="0">
              <a:buNone/>
              <a:defRPr sz="1800"/>
            </a:lvl8pPr>
            <a:lvl9pPr marL="7524122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10241281"/>
            <a:ext cx="13167360" cy="1209041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1307253"/>
            <a:ext cx="13167360" cy="8778240"/>
          </a:xfrm>
        </p:spPr>
        <p:txBody>
          <a:bodyPr/>
          <a:lstStyle>
            <a:lvl1pPr marL="0" indent="0">
              <a:buNone/>
              <a:defRPr sz="6600"/>
            </a:lvl1pPr>
            <a:lvl2pPr marL="940515" indent="0">
              <a:buNone/>
              <a:defRPr sz="5800"/>
            </a:lvl2pPr>
            <a:lvl3pPr marL="1881031" indent="0">
              <a:buNone/>
              <a:defRPr sz="4900"/>
            </a:lvl3pPr>
            <a:lvl4pPr marL="2821546" indent="0">
              <a:buNone/>
              <a:defRPr sz="4100"/>
            </a:lvl4pPr>
            <a:lvl5pPr marL="3762061" indent="0">
              <a:buNone/>
              <a:defRPr sz="4100"/>
            </a:lvl5pPr>
            <a:lvl6pPr marL="4702576" indent="0">
              <a:buNone/>
              <a:defRPr sz="4100"/>
            </a:lvl6pPr>
            <a:lvl7pPr marL="5643092" indent="0">
              <a:buNone/>
              <a:defRPr sz="4100"/>
            </a:lvl7pPr>
            <a:lvl8pPr marL="6583607" indent="0">
              <a:buNone/>
              <a:defRPr sz="4100"/>
            </a:lvl8pPr>
            <a:lvl9pPr marL="7524122" indent="0">
              <a:buNone/>
              <a:defRPr sz="4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11450322"/>
            <a:ext cx="13167360" cy="1717039"/>
          </a:xfrm>
        </p:spPr>
        <p:txBody>
          <a:bodyPr/>
          <a:lstStyle>
            <a:lvl1pPr marL="0" indent="0">
              <a:buNone/>
              <a:defRPr sz="2800"/>
            </a:lvl1pPr>
            <a:lvl2pPr marL="940515" indent="0">
              <a:buNone/>
              <a:defRPr sz="2400"/>
            </a:lvl2pPr>
            <a:lvl3pPr marL="1881031" indent="0">
              <a:buNone/>
              <a:defRPr sz="2100"/>
            </a:lvl3pPr>
            <a:lvl4pPr marL="2821546" indent="0">
              <a:buNone/>
              <a:defRPr sz="1800"/>
            </a:lvl4pPr>
            <a:lvl5pPr marL="3762061" indent="0">
              <a:buNone/>
              <a:defRPr sz="1800"/>
            </a:lvl5pPr>
            <a:lvl6pPr marL="4702576" indent="0">
              <a:buNone/>
              <a:defRPr sz="1800"/>
            </a:lvl6pPr>
            <a:lvl7pPr marL="5643092" indent="0">
              <a:buNone/>
              <a:defRPr sz="1800"/>
            </a:lvl7pPr>
            <a:lvl8pPr marL="6583607" indent="0">
              <a:buNone/>
              <a:defRPr sz="1800"/>
            </a:lvl8pPr>
            <a:lvl9pPr marL="7524122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85893"/>
            <a:ext cx="19751040" cy="2438400"/>
          </a:xfrm>
          <a:prstGeom prst="rect">
            <a:avLst/>
          </a:prstGeom>
        </p:spPr>
        <p:txBody>
          <a:bodyPr vert="horz" lIns="188103" tIns="94052" rIns="188103" bIns="940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413763"/>
            <a:ext cx="19751040" cy="9655388"/>
          </a:xfrm>
          <a:prstGeom prst="rect">
            <a:avLst/>
          </a:prstGeom>
        </p:spPr>
        <p:txBody>
          <a:bodyPr vert="horz" lIns="188103" tIns="94052" rIns="188103" bIns="940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13560215"/>
            <a:ext cx="5120640" cy="778933"/>
          </a:xfrm>
          <a:prstGeom prst="rect">
            <a:avLst/>
          </a:prstGeom>
        </p:spPr>
        <p:txBody>
          <a:bodyPr vert="horz" lIns="188103" tIns="94052" rIns="188103" bIns="9405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1D45-1D83-8A49-9D12-A791F26734DC}" type="datetimeFigureOut">
              <a:rPr lang="en-US" smtClean="0"/>
              <a:pPr/>
              <a:t>5/14/10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13560215"/>
            <a:ext cx="6949440" cy="778933"/>
          </a:xfrm>
          <a:prstGeom prst="rect">
            <a:avLst/>
          </a:prstGeom>
        </p:spPr>
        <p:txBody>
          <a:bodyPr vert="horz" lIns="188103" tIns="94052" rIns="188103" bIns="9405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13560215"/>
            <a:ext cx="5120640" cy="778933"/>
          </a:xfrm>
          <a:prstGeom prst="rect">
            <a:avLst/>
          </a:prstGeom>
        </p:spPr>
        <p:txBody>
          <a:bodyPr vert="horz" lIns="188103" tIns="94052" rIns="188103" bIns="9405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40515" rtl="0" eaLnBrk="1" latinLnBrk="0" hangingPunct="1">
        <a:spcBef>
          <a:spcPct val="0"/>
        </a:spcBef>
        <a:buNone/>
        <a:defRPr sz="9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5386" indent="-705386" algn="l" defTabSz="940515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8337" indent="-587822" algn="l" defTabSz="940515" rtl="0" eaLnBrk="1" latinLnBrk="0" hangingPunct="1">
        <a:spcBef>
          <a:spcPct val="20000"/>
        </a:spcBef>
        <a:buFont typeface="Arial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51288" indent="-470258" algn="l" defTabSz="940515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03" indent="-470258" algn="l" defTabSz="940515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32319" indent="-470258" algn="l" defTabSz="940515" rtl="0" eaLnBrk="1" latinLnBrk="0" hangingPunct="1">
        <a:spcBef>
          <a:spcPct val="20000"/>
        </a:spcBef>
        <a:buFont typeface="Arial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72834" indent="-470258" algn="l" defTabSz="940515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13349" indent="-470258" algn="l" defTabSz="940515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053864" indent="-470258" algn="l" defTabSz="940515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994380" indent="-470258" algn="l" defTabSz="940515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051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0515" algn="l" defTabSz="94051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81031" algn="l" defTabSz="94051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21546" algn="l" defTabSz="94051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62061" algn="l" defTabSz="94051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02576" algn="l" defTabSz="94051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43092" algn="l" defTabSz="94051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583607" algn="l" defTabSz="94051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24122" algn="l" defTabSz="940515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2047" y="0"/>
            <a:ext cx="12021511" cy="12979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8103" tIns="94052" rIns="188103" bIns="94052" rtlCol="0">
            <a:spAutoFit/>
          </a:bodyPr>
          <a:lstStyle/>
          <a:p>
            <a:pPr algn="r"/>
            <a:r>
              <a:rPr lang="en-US" sz="2400" dirty="0" smtClean="0"/>
              <a:t>Clustering Metadata for improved Querying</a:t>
            </a:r>
            <a:br>
              <a:rPr lang="en-US" sz="2400" dirty="0" smtClean="0"/>
            </a:br>
            <a:r>
              <a:rPr lang="en-US" sz="2400" dirty="0" smtClean="0"/>
              <a:t>Patrick Trinkle, UMBC</a:t>
            </a:r>
            <a:br>
              <a:rPr lang="en-US" sz="2400" dirty="0" smtClean="0"/>
            </a:br>
            <a:r>
              <a:rPr lang="en-US" sz="2400" dirty="0" smtClean="0"/>
              <a:t>tri1@umbc.edu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5202276" y="2909668"/>
            <a:ext cx="2348180" cy="92617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8103" tIns="94052" rIns="188103" bIns="94052"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2803431" y="2909668"/>
            <a:ext cx="2348180" cy="92617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8103" tIns="94052" rIns="188103" bIns="94052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2340" y="1867765"/>
            <a:ext cx="1507029" cy="774716"/>
          </a:xfrm>
          <a:prstGeom prst="rect">
            <a:avLst/>
          </a:prstGeom>
          <a:noFill/>
        </p:spPr>
        <p:txBody>
          <a:bodyPr wrap="none" lIns="188103" tIns="94052" rIns="188103" bIns="94052" rtlCol="0">
            <a:spAutoFit/>
          </a:bodyPr>
          <a:lstStyle/>
          <a:p>
            <a:pPr algn="dist"/>
            <a:r>
              <a:rPr lang="en-US" sz="3800" b="1" dirty="0" smtClean="0"/>
              <a:t>Goals</a:t>
            </a:r>
            <a:endParaRPr lang="en-US" sz="3800" dirty="0"/>
          </a:p>
        </p:txBody>
      </p:sp>
      <p:sp>
        <p:nvSpPr>
          <p:cNvPr id="9" name="TextBox 8"/>
          <p:cNvSpPr txBox="1"/>
          <p:nvPr/>
        </p:nvSpPr>
        <p:spPr>
          <a:xfrm>
            <a:off x="8710597" y="1867765"/>
            <a:ext cx="3199299" cy="774716"/>
          </a:xfrm>
          <a:prstGeom prst="rect">
            <a:avLst/>
          </a:prstGeom>
          <a:noFill/>
        </p:spPr>
        <p:txBody>
          <a:bodyPr wrap="none" lIns="188103" tIns="94052" rIns="188103" bIns="94052" rtlCol="0">
            <a:spAutoFit/>
          </a:bodyPr>
          <a:lstStyle/>
          <a:p>
            <a:pPr algn="dist"/>
            <a:r>
              <a:rPr lang="en-US" sz="3800" b="1" dirty="0" smtClean="0"/>
              <a:t>Input/Process</a:t>
            </a:r>
            <a:endParaRPr lang="en-US" sz="3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1855136"/>
            <a:ext cx="7856286" cy="2775264"/>
          </a:xfrm>
          <a:prstGeom prst="rect">
            <a:avLst/>
          </a:prstGeom>
          <a:noFill/>
        </p:spPr>
        <p:txBody>
          <a:bodyPr wrap="square" lIns="188103" tIns="94052" rIns="188103" bIns="94052" rtlCol="0">
            <a:spAutoFit/>
          </a:bodyPr>
          <a:lstStyle/>
          <a:p>
            <a:r>
              <a:rPr lang="en-US" sz="2800" b="1" dirty="0" smtClean="0"/>
              <a:t>Previous Work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Scatter/Gather – list tree view, hierarchy.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Cluster Interface for scientific data.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Metadata Extraction – automatically grab features.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Normal Listing Engines – lists of results.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Co-occurrence – reframing the problem.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5151612" y="12716910"/>
            <a:ext cx="6793991" cy="1913490"/>
          </a:xfrm>
          <a:prstGeom prst="rect">
            <a:avLst/>
          </a:prstGeom>
          <a:noFill/>
        </p:spPr>
        <p:txBody>
          <a:bodyPr wrap="square" lIns="188103" tIns="94052" rIns="188103" bIns="94052" rtlCol="0">
            <a:spAutoFit/>
          </a:bodyPr>
          <a:lstStyle/>
          <a:p>
            <a:r>
              <a:rPr lang="en-US" sz="2800" b="1" dirty="0" smtClean="0"/>
              <a:t>Future Work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Build system.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Effectiveness with different data sets?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Other problems addressable with system?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422773" y="1867765"/>
            <a:ext cx="3225711" cy="774716"/>
          </a:xfrm>
          <a:prstGeom prst="rect">
            <a:avLst/>
          </a:prstGeom>
          <a:noFill/>
        </p:spPr>
        <p:txBody>
          <a:bodyPr wrap="none" lIns="188103" tIns="94052" rIns="188103" bIns="94052" rtlCol="0">
            <a:spAutoFit/>
          </a:bodyPr>
          <a:lstStyle/>
          <a:p>
            <a:pPr algn="dist"/>
            <a:r>
              <a:rPr lang="en-US" sz="3800" b="1" dirty="0" smtClean="0"/>
              <a:t>User Interface</a:t>
            </a:r>
            <a:endParaRPr lang="en-US" sz="3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550456" y="3443151"/>
            <a:ext cx="4983534" cy="1913490"/>
          </a:xfrm>
          <a:prstGeom prst="rect">
            <a:avLst/>
          </a:prstGeom>
          <a:noFill/>
        </p:spPr>
        <p:txBody>
          <a:bodyPr wrap="square" lIns="188103" tIns="94052" rIns="188103" bIns="94052" rtlCol="0">
            <a:spAutoFit/>
          </a:bodyPr>
          <a:lstStyle/>
          <a:p>
            <a:r>
              <a:rPr lang="en-US" sz="2800" b="1" dirty="0" smtClean="0"/>
              <a:t>Corpus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Reports about one or several closely related subjects.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Reports contain metadata.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50456" y="8634123"/>
            <a:ext cx="5202276" cy="4498813"/>
          </a:xfrm>
          <a:prstGeom prst="rect">
            <a:avLst/>
          </a:prstGeom>
          <a:noFill/>
        </p:spPr>
        <p:txBody>
          <a:bodyPr wrap="square" lIns="188103" tIns="94052" rIns="188103" bIns="94052" rtlCol="0">
            <a:spAutoFit/>
          </a:bodyPr>
          <a:lstStyle/>
          <a:p>
            <a:pPr marL="705386" indent="-705386"/>
            <a:r>
              <a:rPr lang="en-US" sz="2800" b="1" dirty="0" smtClean="0"/>
              <a:t>Process</a:t>
            </a:r>
          </a:p>
          <a:p>
            <a:pPr marL="705386" indent="-705386">
              <a:buFont typeface="+mj-lt"/>
              <a:buAutoNum type="arabicPeriod"/>
            </a:pPr>
            <a:r>
              <a:rPr lang="en-US" sz="2800" dirty="0" smtClean="0"/>
              <a:t>Extract Metadata and keyword information.</a:t>
            </a:r>
          </a:p>
          <a:p>
            <a:pPr marL="705386" indent="-705386">
              <a:buFont typeface="+mj-lt"/>
              <a:buAutoNum type="arabicPeriod"/>
            </a:pPr>
            <a:r>
              <a:rPr lang="en-US" sz="2800" dirty="0" smtClean="0"/>
              <a:t>Build vectors with</a:t>
            </a:r>
            <a:br>
              <a:rPr lang="en-US" sz="2800" dirty="0" smtClean="0"/>
            </a:br>
            <a:r>
              <a:rPr lang="en-US" sz="2800" dirty="0" smtClean="0"/>
              <a:t>metadata and references.</a:t>
            </a:r>
          </a:p>
          <a:p>
            <a:pPr marL="705386" indent="-705386">
              <a:buFont typeface="+mj-lt"/>
              <a:buAutoNum type="arabicPeriod"/>
            </a:pPr>
            <a:r>
              <a:rPr lang="en-US" sz="2800" dirty="0" smtClean="0"/>
              <a:t>Group documents</a:t>
            </a:r>
            <a:br>
              <a:rPr lang="en-US" sz="2800" dirty="0" smtClean="0"/>
            </a:br>
            <a:r>
              <a:rPr lang="en-US" sz="2800" dirty="0" smtClean="0"/>
              <a:t>by features; documents with more features/content in common are in small clusters.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143112" y="13701795"/>
            <a:ext cx="6385688" cy="928605"/>
          </a:xfrm>
          <a:prstGeom prst="rect">
            <a:avLst/>
          </a:prstGeom>
          <a:noFill/>
        </p:spPr>
        <p:txBody>
          <a:bodyPr wrap="square" lIns="188103" tIns="94052" rIns="188103" bIns="94052" rtlCol="0">
            <a:spAutoFit/>
          </a:bodyPr>
          <a:lstStyle/>
          <a:p>
            <a:r>
              <a:rPr lang="en-US" sz="2400" dirty="0" smtClean="0"/>
              <a:t>*Clustering algorithm can be chosen based on experimental performance.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15151612" y="9396109"/>
            <a:ext cx="6793990" cy="2775264"/>
          </a:xfrm>
          <a:prstGeom prst="rect">
            <a:avLst/>
          </a:prstGeom>
          <a:noFill/>
        </p:spPr>
        <p:txBody>
          <a:bodyPr wrap="square" lIns="188103" tIns="94052" rIns="188103" bIns="94052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Demo Graph is 2-dimensional, people can interact in up to 3 Euclidian dimensions.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Distance between points indicates how closely they’re related.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The style of the lines between documents specify type of relationship.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20411708" y="-7696"/>
            <a:ext cx="1533892" cy="5592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188103" tIns="94052" rIns="188103" bIns="94052" rtlCol="0">
            <a:spAutoFit/>
          </a:bodyPr>
          <a:lstStyle/>
          <a:p>
            <a:r>
              <a:rPr lang="en-US" sz="2400" dirty="0" smtClean="0"/>
              <a:t>24” </a:t>
            </a:r>
            <a:r>
              <a:rPr lang="en-US" sz="2400" dirty="0" err="1" smtClean="0"/>
              <a:t>x</a:t>
            </a:r>
            <a:r>
              <a:rPr lang="en-US" sz="2400" dirty="0" smtClean="0"/>
              <a:t> 16”</a:t>
            </a:r>
            <a:endParaRPr lang="en-US" sz="2400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777872" y="5568876"/>
            <a:ext cx="5069004" cy="3058386"/>
            <a:chOff x="7777872" y="6026067"/>
            <a:chExt cx="5069004" cy="3058386"/>
          </a:xfrm>
        </p:grpSpPr>
        <p:sp>
          <p:nvSpPr>
            <p:cNvPr id="84" name="Rectangle 83"/>
            <p:cNvSpPr/>
            <p:nvPr/>
          </p:nvSpPr>
          <p:spPr>
            <a:xfrm>
              <a:off x="7777872" y="6590922"/>
              <a:ext cx="932725" cy="15565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188103" tIns="94052" rIns="188103" bIns="94052"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098133" y="6026067"/>
              <a:ext cx="37487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Source, Author, Region, GPS,</a:t>
              </a:r>
            </a:p>
            <a:p>
              <a:r>
                <a:rPr lang="en-US" sz="2400" dirty="0" smtClean="0"/>
                <a:t>Date Timestamp</a:t>
              </a:r>
              <a:endParaRPr lang="en-US" sz="2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098133" y="7138358"/>
              <a:ext cx="1305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Contents</a:t>
              </a:r>
              <a:endParaRPr lang="en-US" sz="2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098133" y="7884125"/>
              <a:ext cx="3663273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Object References: maps, photos, charts/graphs, reports…</a:t>
              </a:r>
              <a:endParaRPr lang="en-US" sz="2400" dirty="0"/>
            </a:p>
          </p:txBody>
        </p:sp>
        <p:cxnSp>
          <p:nvCxnSpPr>
            <p:cNvPr id="89" name="Straight Arrow Connector 88"/>
            <p:cNvCxnSpPr>
              <a:stCxn id="85" idx="1"/>
              <a:endCxn id="84" idx="0"/>
            </p:cNvCxnSpPr>
            <p:nvPr/>
          </p:nvCxnSpPr>
          <p:spPr>
            <a:xfrm rot="10800000" flipV="1">
              <a:off x="8244235" y="6441566"/>
              <a:ext cx="853898" cy="1493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6" idx="1"/>
              <a:endCxn id="84" idx="3"/>
            </p:cNvCxnSpPr>
            <p:nvPr/>
          </p:nvCxnSpPr>
          <p:spPr>
            <a:xfrm rot="10800000">
              <a:off x="8710597" y="7369191"/>
              <a:ext cx="3875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7" idx="1"/>
              <a:endCxn id="84" idx="2"/>
            </p:cNvCxnSpPr>
            <p:nvPr/>
          </p:nvCxnSpPr>
          <p:spPr>
            <a:xfrm rot="10800000">
              <a:off x="8244235" y="8147461"/>
              <a:ext cx="853898" cy="3368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220132" y="3726126"/>
            <a:ext cx="49821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Glean information from GUI rather than searching through endless lists.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Change the way people who read reports find collaborative and augmenting information.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Facilitate discovery of new information.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14925753" y="2861151"/>
            <a:ext cx="6816651" cy="6504775"/>
            <a:chOff x="14925753" y="2861151"/>
            <a:chExt cx="6816651" cy="6504775"/>
          </a:xfrm>
        </p:grpSpPr>
        <p:grpSp>
          <p:nvGrpSpPr>
            <p:cNvPr id="95" name="Group 94"/>
            <p:cNvGrpSpPr/>
            <p:nvPr/>
          </p:nvGrpSpPr>
          <p:grpSpPr>
            <a:xfrm>
              <a:off x="14925753" y="2861151"/>
              <a:ext cx="6816651" cy="6504775"/>
              <a:chOff x="14925753" y="2861151"/>
              <a:chExt cx="6816651" cy="6504775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16444886" y="3673077"/>
                <a:ext cx="5297518" cy="5265840"/>
                <a:chOff x="16444886" y="4130268"/>
                <a:chExt cx="5297518" cy="526584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6444886" y="4130268"/>
                  <a:ext cx="5297518" cy="526584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8103" tIns="94052" rIns="188103" bIns="9405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7382663" y="5976392"/>
                  <a:ext cx="358570" cy="3251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8103" tIns="94052" rIns="188103" bIns="9405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7711580" y="6351185"/>
                  <a:ext cx="358570" cy="3251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8103" tIns="94052" rIns="188103" bIns="9405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7850234" y="7884125"/>
                  <a:ext cx="358570" cy="3251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8103" tIns="94052" rIns="188103" bIns="9405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8165195" y="8254400"/>
                  <a:ext cx="358570" cy="3251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8103" tIns="94052" rIns="188103" bIns="9405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8581754" y="7884125"/>
                  <a:ext cx="358570" cy="3251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8103" tIns="94052" rIns="188103" bIns="9405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20200643" y="5375827"/>
                  <a:ext cx="358570" cy="3251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8103" tIns="94052" rIns="188103" bIns="9405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0566403" y="5700947"/>
                  <a:ext cx="358570" cy="3251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8103" tIns="94052" rIns="188103" bIns="9405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20573593" y="6188625"/>
                  <a:ext cx="358570" cy="3251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8103" tIns="94052" rIns="188103" bIns="9405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8409659" y="4476145"/>
                  <a:ext cx="358570" cy="3251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8103" tIns="94052" rIns="188103" bIns="9405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8588944" y="8371805"/>
                  <a:ext cx="358570" cy="3251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8103" tIns="94052" rIns="188103" bIns="9405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/>
                <p:cNvCxnSpPr>
                  <a:stCxn id="38" idx="4"/>
                  <a:endCxn id="39" idx="0"/>
                </p:cNvCxnSpPr>
                <p:nvPr/>
              </p:nvCxnSpPr>
              <p:spPr>
                <a:xfrm rot="16200000" flipH="1">
                  <a:off x="17356283" y="7210888"/>
                  <a:ext cx="1207820" cy="138654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stCxn id="38" idx="4"/>
                  <a:endCxn id="41" idx="0"/>
                </p:cNvCxnSpPr>
                <p:nvPr/>
              </p:nvCxnSpPr>
              <p:spPr>
                <a:xfrm rot="16200000" flipH="1">
                  <a:off x="17722043" y="6845128"/>
                  <a:ext cx="1207820" cy="870174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/>
                <p:cNvSpPr/>
                <p:nvPr/>
              </p:nvSpPr>
              <p:spPr>
                <a:xfrm>
                  <a:off x="19826829" y="5813832"/>
                  <a:ext cx="358570" cy="3251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8103" tIns="94052" rIns="188103" bIns="9405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53" idx="6"/>
                  <a:endCxn id="43" idx="2"/>
                </p:cNvCxnSpPr>
                <p:nvPr/>
              </p:nvCxnSpPr>
              <p:spPr>
                <a:xfrm flipV="1">
                  <a:off x="20185399" y="5863507"/>
                  <a:ext cx="381004" cy="112885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>
                  <a:stCxn id="53" idx="6"/>
                  <a:endCxn id="44" idx="2"/>
                </p:cNvCxnSpPr>
                <p:nvPr/>
              </p:nvCxnSpPr>
              <p:spPr>
                <a:xfrm>
                  <a:off x="20185399" y="5976393"/>
                  <a:ext cx="388194" cy="374793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/>
                <p:cNvSpPr/>
                <p:nvPr/>
              </p:nvSpPr>
              <p:spPr>
                <a:xfrm>
                  <a:off x="17243487" y="7884125"/>
                  <a:ext cx="358570" cy="3251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8103" tIns="94052" rIns="188103" bIns="9405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/>
                <p:cNvCxnSpPr>
                  <a:stCxn id="72" idx="0"/>
                  <a:endCxn id="38" idx="4"/>
                </p:cNvCxnSpPr>
                <p:nvPr/>
              </p:nvCxnSpPr>
              <p:spPr>
                <a:xfrm rot="5400000" flipH="1" flipV="1">
                  <a:off x="17052909" y="7046171"/>
                  <a:ext cx="1207820" cy="468093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>
                  <a:stCxn id="72" idx="0"/>
                  <a:endCxn id="37" idx="4"/>
                </p:cNvCxnSpPr>
                <p:nvPr/>
              </p:nvCxnSpPr>
              <p:spPr>
                <a:xfrm rot="5400000" flipH="1" flipV="1">
                  <a:off x="16701054" y="7023231"/>
                  <a:ext cx="1582613" cy="139176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5744278" y="3134197"/>
                <a:ext cx="1133644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solidFill>
                      <a:schemeClr val="accent2"/>
                    </a:solidFill>
                  </a:rPr>
                  <a:t>Map</a:t>
                </a:r>
                <a:br>
                  <a:rPr lang="en-US" sz="2600" dirty="0" smtClean="0">
                    <a:solidFill>
                      <a:schemeClr val="accent2"/>
                    </a:solidFill>
                  </a:rPr>
                </a:br>
                <a:r>
                  <a:rPr lang="en-US" sz="2600" dirty="0" smtClean="0">
                    <a:solidFill>
                      <a:srgbClr val="8064A2"/>
                    </a:solidFill>
                  </a:rPr>
                  <a:t>Author</a:t>
                </a:r>
                <a:br>
                  <a:rPr lang="en-US" sz="2600" dirty="0" smtClean="0">
                    <a:solidFill>
                      <a:srgbClr val="8064A2"/>
                    </a:solidFill>
                  </a:rPr>
                </a:br>
                <a:r>
                  <a:rPr lang="en-US" sz="2600" dirty="0" smtClean="0">
                    <a:solidFill>
                      <a:schemeClr val="tx2"/>
                    </a:solidFill>
                  </a:rPr>
                  <a:t>Report</a:t>
                </a:r>
                <a:endParaRPr lang="en-US" sz="26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15151611" y="3107373"/>
                <a:ext cx="592667" cy="1455083"/>
                <a:chOff x="14850533" y="2578951"/>
                <a:chExt cx="592667" cy="1455083"/>
              </a:xfrm>
            </p:grpSpPr>
            <p:sp>
              <p:nvSpPr>
                <p:cNvPr id="79" name="Frame 78"/>
                <p:cNvSpPr/>
                <p:nvPr/>
              </p:nvSpPr>
              <p:spPr>
                <a:xfrm>
                  <a:off x="14850533" y="2578951"/>
                  <a:ext cx="592667" cy="519849"/>
                </a:xfrm>
                <a:prstGeom prst="fram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600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sz="2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Frame 79"/>
                <p:cNvSpPr/>
                <p:nvPr/>
              </p:nvSpPr>
              <p:spPr>
                <a:xfrm>
                  <a:off x="14850533" y="3045132"/>
                  <a:ext cx="592667" cy="519849"/>
                </a:xfrm>
                <a:prstGeom prst="fram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600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sz="2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Frame 80"/>
                <p:cNvSpPr/>
                <p:nvPr/>
              </p:nvSpPr>
              <p:spPr>
                <a:xfrm>
                  <a:off x="14850533" y="3514185"/>
                  <a:ext cx="592667" cy="519849"/>
                </a:xfrm>
                <a:prstGeom prst="fram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3" name="Straight Connector 102"/>
              <p:cNvCxnSpPr>
                <a:stCxn id="53" idx="7"/>
                <a:endCxn id="42" idx="3"/>
              </p:cNvCxnSpPr>
              <p:nvPr/>
            </p:nvCxnSpPr>
            <p:spPr>
              <a:xfrm rot="5400000" flipH="1" flipV="1">
                <a:off x="20088966" y="5240066"/>
                <a:ext cx="208111" cy="120266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44" idx="1"/>
                <a:endCxn id="43" idx="4"/>
              </p:cNvCxnSpPr>
              <p:nvPr/>
            </p:nvCxnSpPr>
            <p:spPr>
              <a:xfrm rot="5400000" flipH="1" flipV="1">
                <a:off x="20580811" y="5614170"/>
                <a:ext cx="210171" cy="11958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46" idx="0"/>
                <a:endCxn id="41" idx="4"/>
              </p:cNvCxnSpPr>
              <p:nvPr/>
            </p:nvCxnSpPr>
            <p:spPr>
              <a:xfrm rot="16200000" flipV="1">
                <a:off x="18683354" y="7829739"/>
                <a:ext cx="162560" cy="719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3" name="Oval 122"/>
              <p:cNvSpPr/>
              <p:nvPr/>
            </p:nvSpPr>
            <p:spPr>
              <a:xfrm>
                <a:off x="16941476" y="5291099"/>
                <a:ext cx="1540207" cy="1205790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/>
              <p:cNvCxnSpPr>
                <a:stCxn id="40" idx="7"/>
                <a:endCxn id="41" idx="3"/>
              </p:cNvCxnSpPr>
              <p:nvPr/>
            </p:nvCxnSpPr>
            <p:spPr>
              <a:xfrm rot="5400000" flipH="1" flipV="1">
                <a:off x="18482569" y="7693127"/>
                <a:ext cx="140381" cy="163011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39" idx="5"/>
                <a:endCxn id="40" idx="1"/>
              </p:cNvCxnSpPr>
              <p:nvPr/>
            </p:nvCxnSpPr>
            <p:spPr>
              <a:xfrm rot="16200000" flipH="1">
                <a:off x="18116809" y="7743924"/>
                <a:ext cx="140381" cy="61413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41" idx="7"/>
                <a:endCxn id="44" idx="3"/>
              </p:cNvCxnSpPr>
              <p:nvPr/>
            </p:nvCxnSpPr>
            <p:spPr>
              <a:xfrm rot="5400000" flipH="1" flipV="1">
                <a:off x="19024155" y="5872599"/>
                <a:ext cx="1465606" cy="1738291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17" name="Oval 116"/>
              <p:cNvSpPr/>
              <p:nvPr/>
            </p:nvSpPr>
            <p:spPr>
              <a:xfrm>
                <a:off x="16877922" y="6913589"/>
                <a:ext cx="2595411" cy="1720534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5744278" y="8873483"/>
                <a:ext cx="101887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Query</a:t>
                </a:r>
                <a:endParaRPr lang="en-US" sz="26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4925753" y="5026758"/>
                <a:ext cx="163704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Interesting</a:t>
                </a:r>
                <a:endParaRPr lang="en-US" sz="2600" dirty="0"/>
              </a:p>
            </p:txBody>
          </p:sp>
          <p:cxnSp>
            <p:nvCxnSpPr>
              <p:cNvPr id="128" name="Straight Arrow Connector 127"/>
              <p:cNvCxnSpPr>
                <a:stCxn id="126" idx="3"/>
                <a:endCxn id="123" idx="2"/>
              </p:cNvCxnSpPr>
              <p:nvPr/>
            </p:nvCxnSpPr>
            <p:spPr>
              <a:xfrm>
                <a:off x="16562802" y="5272980"/>
                <a:ext cx="378674" cy="6210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118" idx="0"/>
                <a:endCxn id="117" idx="3"/>
              </p:cNvCxnSpPr>
              <p:nvPr/>
            </p:nvCxnSpPr>
            <p:spPr>
              <a:xfrm rot="5400000" flipH="1" flipV="1">
                <a:off x="16510201" y="8125674"/>
                <a:ext cx="491326" cy="10042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19386492" y="2861151"/>
                <a:ext cx="15978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Document</a:t>
                </a:r>
                <a:endParaRPr lang="en-US" sz="2600" dirty="0"/>
              </a:p>
            </p:txBody>
          </p:sp>
          <p:cxnSp>
            <p:nvCxnSpPr>
              <p:cNvPr id="64" name="Straight Arrow Connector 63"/>
              <p:cNvCxnSpPr>
                <a:stCxn id="62" idx="1"/>
                <a:endCxn id="45" idx="7"/>
              </p:cNvCxnSpPr>
              <p:nvPr/>
            </p:nvCxnSpPr>
            <p:spPr>
              <a:xfrm rot="10800000" flipV="1">
                <a:off x="18715718" y="3107373"/>
                <a:ext cx="670774" cy="9591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38" idx="7"/>
                <a:endCxn id="45" idx="4"/>
              </p:cNvCxnSpPr>
              <p:nvPr/>
            </p:nvCxnSpPr>
            <p:spPr>
              <a:xfrm rot="5400000" flipH="1" flipV="1">
                <a:off x="17504525" y="4857189"/>
                <a:ext cx="1597533" cy="57130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3" name="Oval 72"/>
            <p:cNvSpPr/>
            <p:nvPr/>
          </p:nvSpPr>
          <p:spPr>
            <a:xfrm>
              <a:off x="19473333" y="4577987"/>
              <a:ext cx="1794934" cy="165665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745689" y="3726126"/>
              <a:ext cx="94854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Noise</a:t>
              </a:r>
              <a:endParaRPr lang="en-US" sz="2600" dirty="0"/>
            </a:p>
          </p:txBody>
        </p:sp>
        <p:cxnSp>
          <p:nvCxnSpPr>
            <p:cNvPr id="88" name="Straight Arrow Connector 87"/>
            <p:cNvCxnSpPr>
              <a:stCxn id="75" idx="2"/>
              <a:endCxn id="73" idx="7"/>
            </p:cNvCxnSpPr>
            <p:nvPr/>
          </p:nvCxnSpPr>
          <p:spPr>
            <a:xfrm rot="5400000">
              <a:off x="20811669" y="4412305"/>
              <a:ext cx="602030" cy="2145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333</Words>
  <Application>Microsoft Macintosh PowerPoint</Application>
  <PresentationFormat>Custom</PresentationFormat>
  <Paragraphs>51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Trinkle</dc:creator>
  <cp:lastModifiedBy>Patrick Trinkle</cp:lastModifiedBy>
  <cp:revision>41</cp:revision>
  <cp:lastPrinted>2010-05-08T22:34:27Z</cp:lastPrinted>
  <dcterms:created xsi:type="dcterms:W3CDTF">2010-05-14T15:28:24Z</dcterms:created>
  <dcterms:modified xsi:type="dcterms:W3CDTF">2010-05-14T15:31:18Z</dcterms:modified>
</cp:coreProperties>
</file>