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922" r:id="rId1"/>
  </p:sldMasterIdLst>
  <p:notesMasterIdLst>
    <p:notesMasterId r:id="rId23"/>
  </p:notesMasterIdLst>
  <p:sldIdLst>
    <p:sldId id="256" r:id="rId2"/>
    <p:sldId id="257" r:id="rId3"/>
    <p:sldId id="258" r:id="rId4"/>
    <p:sldId id="272" r:id="rId5"/>
    <p:sldId id="259" r:id="rId6"/>
    <p:sldId id="261" r:id="rId7"/>
    <p:sldId id="270" r:id="rId8"/>
    <p:sldId id="271" r:id="rId9"/>
    <p:sldId id="273" r:id="rId10"/>
    <p:sldId id="263" r:id="rId11"/>
    <p:sldId id="262" r:id="rId12"/>
    <p:sldId id="267" r:id="rId13"/>
    <p:sldId id="268" r:id="rId14"/>
    <p:sldId id="275" r:id="rId15"/>
    <p:sldId id="274" r:id="rId16"/>
    <p:sldId id="276" r:id="rId17"/>
    <p:sldId id="266" r:id="rId18"/>
    <p:sldId id="260" r:id="rId19"/>
    <p:sldId id="269" r:id="rId20"/>
    <p:sldId id="264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4325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2008" y="-8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91A46-2E9E-A24C-8BE0-4189A686C578}" type="datetimeFigureOut">
              <a:rPr lang="en-US" smtClean="0"/>
              <a:pPr/>
              <a:t>5/3/10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79030-C558-D841-AC9B-E9A0736401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I’m going to attempt to interleave</a:t>
            </a:r>
            <a:r>
              <a:rPr lang="en-US" baseline="0" dirty="0" smtClean="0"/>
              <a:t> the technologies with their applications to a disaster scenario.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79030-C558-D841-AC9B-E9A07364015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MANET: Each node is both a node and a router.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79030-C558-D841-AC9B-E9A07364015A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0415EA11-329A-A549-BB07-CAE7697E9151}" type="datetimeFigureOut">
              <a:rPr lang="en-US" smtClean="0"/>
              <a:pPr/>
              <a:t>5/3/10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EA11-329A-A549-BB07-CAE7697E9151}" type="datetimeFigureOut">
              <a:rPr lang="en-US" smtClean="0"/>
              <a:pPr/>
              <a:t>5/3/10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8C5D-92EB-A04F-8A35-7BE8DD086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EA11-329A-A549-BB07-CAE7697E9151}" type="datetimeFigureOut">
              <a:rPr lang="en-US" smtClean="0"/>
              <a:pPr/>
              <a:t>5/3/10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8C5D-92EB-A04F-8A35-7BE8DD086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EA11-329A-A549-BB07-CAE7697E9151}" type="datetimeFigureOut">
              <a:rPr lang="en-US" smtClean="0"/>
              <a:pPr/>
              <a:t>5/3/10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8C5D-92EB-A04F-8A35-7BE8DD0867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EA11-329A-A549-BB07-CAE7697E9151}" type="datetimeFigureOut">
              <a:rPr lang="en-US" smtClean="0"/>
              <a:pPr/>
              <a:t>5/3/10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8C5D-92EB-A04F-8A35-7BE8DD0867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EA11-329A-A549-BB07-CAE7697E9151}" type="datetimeFigureOut">
              <a:rPr lang="en-US" smtClean="0"/>
              <a:pPr/>
              <a:t>5/3/10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EA11-329A-A549-BB07-CAE7697E9151}" type="datetimeFigureOut">
              <a:rPr lang="en-US" smtClean="0"/>
              <a:pPr/>
              <a:t>5/3/10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8C5D-92EB-A04F-8A35-7BE8DD0867C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EA11-329A-A549-BB07-CAE7697E9151}" type="datetimeFigureOut">
              <a:rPr lang="en-US" smtClean="0"/>
              <a:pPr/>
              <a:t>5/3/10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8C5D-92EB-A04F-8A35-7BE8DD0867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EA11-329A-A549-BB07-CAE7697E9151}" type="datetimeFigureOut">
              <a:rPr lang="en-US" smtClean="0"/>
              <a:pPr/>
              <a:t>5/3/10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8C5D-92EB-A04F-8A35-7BE8DD086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EA11-329A-A549-BB07-CAE7697E9151}" type="datetimeFigureOut">
              <a:rPr lang="en-US" smtClean="0"/>
              <a:pPr/>
              <a:t>5/3/10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8C5D-92EB-A04F-8A35-7BE8DD0867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EA11-329A-A549-BB07-CAE7697E9151}" type="datetimeFigureOut">
              <a:rPr lang="en-US" smtClean="0"/>
              <a:pPr/>
              <a:t>5/3/10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8C5D-92EB-A04F-8A35-7BE8DD0867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EA11-329A-A549-BB07-CAE7697E9151}" type="datetimeFigureOut">
              <a:rPr lang="en-US" smtClean="0"/>
              <a:pPr/>
              <a:t>5/3/10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8C5D-92EB-A04F-8A35-7BE8DD0867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EA11-329A-A549-BB07-CAE7697E9151}" type="datetimeFigureOut">
              <a:rPr lang="en-US" smtClean="0"/>
              <a:pPr/>
              <a:t>5/3/10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8C5D-92EB-A04F-8A35-7BE8DD0867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0415EA11-329A-A549-BB07-CAE7697E9151}" type="datetimeFigureOut">
              <a:rPr lang="en-US" smtClean="0"/>
              <a:pPr/>
              <a:t>5/3/10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C3BE8C5D-92EB-A04F-8A35-7BE8DD0867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EA11-329A-A549-BB07-CAE7697E9151}" type="datetimeFigureOut">
              <a:rPr lang="en-US" smtClean="0"/>
              <a:pPr/>
              <a:t>5/3/10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4600-0381-4CF3-88F2-7ED7D2E3F9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EA11-329A-A549-BB07-CAE7697E9151}" type="datetimeFigureOut">
              <a:rPr lang="en-US" smtClean="0"/>
              <a:pPr/>
              <a:t>5/3/10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8C5D-92EB-A04F-8A35-7BE8DD0867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EA11-329A-A549-BB07-CAE7697E9151}" type="datetimeFigureOut">
              <a:rPr lang="en-US" smtClean="0"/>
              <a:pPr/>
              <a:t>5/3/10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8C5D-92EB-A04F-8A35-7BE8DD0867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EA11-329A-A549-BB07-CAE7697E9151}" type="datetimeFigureOut">
              <a:rPr lang="en-US" smtClean="0"/>
              <a:pPr/>
              <a:t>5/3/10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8C5D-92EB-A04F-8A35-7BE8DD0867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EA11-329A-A549-BB07-CAE7697E9151}" type="datetimeFigureOut">
              <a:rPr lang="en-US" smtClean="0"/>
              <a:pPr/>
              <a:t>5/3/10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8C5D-92EB-A04F-8A35-7BE8DD0867C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EA11-329A-A549-BB07-CAE7697E9151}" type="datetimeFigureOut">
              <a:rPr lang="en-US" smtClean="0"/>
              <a:pPr/>
              <a:t>5/3/10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8C5D-92EB-A04F-8A35-7BE8DD086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0415EA11-329A-A549-BB07-CAE7697E9151}" type="datetimeFigureOut">
              <a:rPr lang="en-US" smtClean="0"/>
              <a:pPr/>
              <a:t>5/3/10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C3BE8C5D-92EB-A04F-8A35-7BE8DD0867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  <p:sldLayoutId id="2147483937" r:id="rId15"/>
    <p:sldLayoutId id="2147483938" r:id="rId16"/>
    <p:sldLayoutId id="2147483939" r:id="rId17"/>
    <p:sldLayoutId id="2147483940" r:id="rId18"/>
    <p:sldLayoutId id="2147483941" r:id="rId19"/>
    <p:sldLayoutId id="2147483942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Technology and Community Resilience in a Disaster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1"/>
            <a:ext cx="6477000" cy="1619537"/>
          </a:xfrm>
        </p:spPr>
        <p:txBody>
          <a:bodyPr>
            <a:normAutofit/>
          </a:bodyPr>
          <a:lstStyle/>
          <a:p>
            <a:r>
              <a:rPr lang="en-US" dirty="0" smtClean="0"/>
              <a:t>Patrick Trinkle</a:t>
            </a:r>
          </a:p>
          <a:p>
            <a:r>
              <a:rPr lang="en-US" dirty="0" smtClean="0"/>
              <a:t>CMSC691 – Med. Software Eng.</a:t>
            </a:r>
          </a:p>
          <a:p>
            <a:r>
              <a:rPr lang="en-US" dirty="0" smtClean="0"/>
              <a:t>Spring 2010</a:t>
            </a:r>
          </a:p>
          <a:p>
            <a:r>
              <a:rPr lang="en-US" dirty="0" smtClean="0"/>
              <a:t>tri1@umbc.edu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Created Content</a:t>
            </a:r>
          </a:p>
          <a:p>
            <a:pPr lvl="1"/>
            <a:r>
              <a:rPr lang="en-US" dirty="0" smtClean="0"/>
              <a:t>Open Reference</a:t>
            </a:r>
          </a:p>
          <a:p>
            <a:pPr lvl="2"/>
            <a:r>
              <a:rPr lang="en-US" dirty="0" smtClean="0"/>
              <a:t>OpenStreetMap.org, Wikipedia.org</a:t>
            </a:r>
          </a:p>
          <a:p>
            <a:pPr lvl="1"/>
            <a:r>
              <a:rPr lang="en-US" dirty="0" smtClean="0"/>
              <a:t>Mashups</a:t>
            </a:r>
          </a:p>
          <a:p>
            <a:pPr lvl="1"/>
            <a:r>
              <a:rPr lang="en-US" dirty="0" smtClean="0"/>
              <a:t>Videos</a:t>
            </a:r>
          </a:p>
          <a:p>
            <a:pPr lvl="2"/>
            <a:r>
              <a:rPr lang="en-US" dirty="0" smtClean="0"/>
              <a:t>Youtube.com, Facebook</a:t>
            </a:r>
          </a:p>
          <a:p>
            <a:pPr lvl="1"/>
            <a:r>
              <a:rPr lang="en-US" dirty="0" smtClean="0"/>
              <a:t>Photos</a:t>
            </a:r>
          </a:p>
          <a:p>
            <a:pPr lvl="2"/>
            <a:r>
              <a:rPr lang="en-US" dirty="0" smtClean="0"/>
              <a:t>Flickr, Facebook, Picasa, etc.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Wikipedia.org</a:t>
            </a:r>
          </a:p>
          <a:p>
            <a:pPr lvl="1"/>
            <a:r>
              <a:rPr lang="en-US" dirty="0" smtClean="0"/>
              <a:t>Free encyclopedia for the people</a:t>
            </a:r>
          </a:p>
          <a:p>
            <a:r>
              <a:rPr lang="en-US" dirty="0" smtClean="0"/>
              <a:t>OpenStreetMap.org</a:t>
            </a:r>
          </a:p>
          <a:p>
            <a:pPr lvl="1"/>
            <a:r>
              <a:rPr lang="en-US" dirty="0" smtClean="0"/>
              <a:t>Free maps for the people, by the people</a:t>
            </a:r>
          </a:p>
          <a:p>
            <a:r>
              <a:rPr lang="en-US" dirty="0" smtClean="0"/>
              <a:t>Sans Warranty, but can be rather reliable</a:t>
            </a:r>
          </a:p>
          <a:p>
            <a:pPr lvl="1"/>
            <a:r>
              <a:rPr lang="en-US" dirty="0" smtClean="0"/>
              <a:t>Before the earthquake in Haiti there was very minimal data on the OpenStreetMap.org.  This changed quickly to help the search/rescue and medical workers.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0" y="804066"/>
            <a:ext cx="9057129" cy="51999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79600" y="170934"/>
            <a:ext cx="559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Freiburg im Breisgau on OpenStreetMap.org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600"/>
            <a:ext cx="9144000" cy="52498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4700" y="285234"/>
            <a:ext cx="4993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Freiburg im Breisgau, on Wikipedia.org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Mashups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data from X, correlated with data from Y.</a:t>
            </a:r>
          </a:p>
          <a:p>
            <a:pPr lvl="1"/>
            <a:r>
              <a:rPr lang="en-US" dirty="0" smtClean="0"/>
              <a:t>New information!</a:t>
            </a:r>
          </a:p>
          <a:p>
            <a:r>
              <a:rPr lang="en-US" dirty="0" smtClean="0"/>
              <a:t>Implications for public health</a:t>
            </a:r>
          </a:p>
          <a:p>
            <a:r>
              <a:rPr lang="en-US" dirty="0" smtClean="0"/>
              <a:t>In a disaster these can be used to aid workers, possibly overlaying the locations and quantities of survivors found over a map of the area.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Video/Pictures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Youtube.com</a:t>
            </a:r>
          </a:p>
          <a:p>
            <a:pPr lvl="1"/>
            <a:r>
              <a:rPr lang="en-US" dirty="0" smtClean="0"/>
              <a:t>Channels for focused content</a:t>
            </a:r>
          </a:p>
          <a:p>
            <a:pPr lvl="1"/>
            <a:r>
              <a:rPr lang="en-US" dirty="0" smtClean="0"/>
              <a:t>Free (paid for by advertising)</a:t>
            </a:r>
          </a:p>
          <a:p>
            <a:pPr lvl="1"/>
            <a:r>
              <a:rPr lang="en-US" dirty="0" smtClean="0"/>
              <a:t>Post videos for mass consumption</a:t>
            </a:r>
          </a:p>
          <a:p>
            <a:r>
              <a:rPr lang="en-US" dirty="0" smtClean="0"/>
              <a:t>Flickr, Picasa, Social Networking Software</a:t>
            </a:r>
          </a:p>
          <a:p>
            <a:pPr lvl="1"/>
            <a:r>
              <a:rPr lang="en-US" dirty="0" smtClean="0"/>
              <a:t>Share photos with others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Videos from Disaster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videos from disaster survivors explaining their condition with the goal of off-site family members seeing them.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Handheld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GPS – Global Positioning System for reporting locations of people</a:t>
            </a:r>
          </a:p>
          <a:p>
            <a:r>
              <a:rPr lang="en-US" dirty="0" smtClean="0"/>
              <a:t>Wista research</a:t>
            </a:r>
          </a:p>
          <a:p>
            <a:pPr lvl="1"/>
            <a:r>
              <a:rPr lang="en-US" dirty="0" smtClean="0"/>
              <a:t>PDA with special software for collecting and reporting medical information</a:t>
            </a:r>
          </a:p>
          <a:p>
            <a:pPr lvl="1"/>
            <a:r>
              <a:rPr lang="en-US" dirty="0" smtClean="0"/>
              <a:t>This device can transmit the data as text and pictures and video back to the medical staff</a:t>
            </a:r>
          </a:p>
          <a:p>
            <a:pPr lvl="1"/>
            <a:r>
              <a:rPr lang="en-US" dirty="0" smtClean="0"/>
              <a:t>Device is carried by the search &amp; rescue workers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comes together…</a:t>
            </a:r>
            <a:endParaRPr lang="en-US" dirty="0"/>
          </a:p>
        </p:txBody>
      </p:sp>
      <p:pic>
        <p:nvPicPr>
          <p:cNvPr id="4" name=" 0"/>
          <p:cNvPicPr>
            <a:picLocks noGrp="1"/>
          </p:cNvPicPr>
          <p:nvPr>
            <p:ph idx="1"/>
          </p:nvPr>
        </p:nvPicPr>
        <p:blipFill>
          <a:blip r:embed="rId2"/>
          <a:srcRect l="-17617" r="-17617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000" y="6464300"/>
            <a:ext cx="786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OpenStreetMap on a Garmin Handheld device in Haiti with Search &amp; Rescue Crews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Amusingly enough,</a:t>
            </a:r>
            <a:br>
              <a:rPr lang="en-US" dirty="0" smtClean="0"/>
            </a:br>
            <a:r>
              <a:rPr lang="en-US" dirty="0" smtClean="0"/>
              <a:t>Current UMBC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Master's Thesis Defense Announcement - Niyati Chhaya</a:t>
            </a:r>
          </a:p>
          <a:p>
            <a:r>
              <a:rPr lang="en-US" dirty="0" smtClean="0"/>
              <a:t>Title: Feature Extraction from Images of Mass Disaster Victims</a:t>
            </a:r>
          </a:p>
          <a:p>
            <a:r>
              <a:rPr lang="en-US" dirty="0" smtClean="0"/>
              <a:t>Candidate: Niyati Chhaya</a:t>
            </a:r>
            <a:br>
              <a:rPr lang="en-US" dirty="0" smtClean="0"/>
            </a:br>
            <a:r>
              <a:rPr lang="en-US" dirty="0" smtClean="0"/>
              <a:t>Date: Wednesday, April 28th, 2010</a:t>
            </a:r>
            <a:br>
              <a:rPr lang="en-US" dirty="0" smtClean="0"/>
            </a:br>
            <a:r>
              <a:rPr lang="en-US" dirty="0" smtClean="0"/>
              <a:t>Time: 10:00 AM</a:t>
            </a:r>
            <a:br>
              <a:rPr lang="en-US" dirty="0" smtClean="0"/>
            </a:br>
            <a:r>
              <a:rPr lang="en-US" dirty="0" smtClean="0"/>
              <a:t>Place: ITE 346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en-US" dirty="0" smtClean="0"/>
              <a:t>Disasters include tsunamis, earthquakes, hurricanes, tornados, and wars.</a:t>
            </a:r>
          </a:p>
          <a:p>
            <a:r>
              <a:rPr lang="en-US" dirty="0" smtClean="0"/>
              <a:t>Different locations bring their own challenges.</a:t>
            </a:r>
          </a:p>
          <a:p>
            <a:pPr lvl="1"/>
            <a:r>
              <a:rPr lang="en-US" dirty="0" smtClean="0"/>
              <a:t>Language barriers, terrain, potable water, communications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Feasibility and costs of recording and releasing short videos from the survivors</a:t>
            </a:r>
          </a:p>
          <a:p>
            <a:pPr lvl="1"/>
            <a:r>
              <a:rPr lang="en-US" dirty="0" smtClean="0"/>
              <a:t>Does it really help? (survey survivors and families)</a:t>
            </a:r>
          </a:p>
          <a:p>
            <a:pPr lvl="1"/>
            <a:r>
              <a:rPr lang="en-US" dirty="0" smtClean="0"/>
              <a:t>Does it cause more concern?</a:t>
            </a:r>
          </a:p>
          <a:p>
            <a:r>
              <a:rPr lang="en-US" dirty="0" smtClean="0"/>
              <a:t>Identifying people/feature extraction from blurry pictures taken on-scene.</a:t>
            </a:r>
          </a:p>
          <a:p>
            <a:pPr lvl="1"/>
            <a:r>
              <a:rPr lang="en-US" dirty="0" smtClean="0"/>
              <a:t>Currently a research problem being worked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Applying technical solutions to disasters can aid in a myriad of ways</a:t>
            </a:r>
          </a:p>
          <a:p>
            <a:pPr lvl="1"/>
            <a:r>
              <a:rPr lang="en-US" dirty="0" smtClean="0"/>
              <a:t>Wireless communications</a:t>
            </a:r>
          </a:p>
          <a:p>
            <a:pPr lvl="1"/>
            <a:r>
              <a:rPr lang="en-US" dirty="0" smtClean="0"/>
              <a:t>Telemedicine</a:t>
            </a:r>
          </a:p>
          <a:p>
            <a:pPr lvl="1"/>
            <a:r>
              <a:rPr lang="en-US" dirty="0" smtClean="0"/>
              <a:t>Handheld devices</a:t>
            </a:r>
          </a:p>
          <a:p>
            <a:pPr lvl="1"/>
            <a:r>
              <a:rPr lang="en-US" dirty="0" smtClean="0"/>
              <a:t>Web 2.0</a:t>
            </a:r>
          </a:p>
          <a:p>
            <a:pPr lvl="2"/>
            <a:r>
              <a:rPr lang="en-US" dirty="0" smtClean="0"/>
              <a:t>Reference and video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78859"/>
            <a:ext cx="916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 full set of references, see “Examination of Disaster Telemedicine and Community Resilience”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Technology helps:</a:t>
            </a:r>
          </a:p>
          <a:p>
            <a:pPr lvl="1"/>
            <a:r>
              <a:rPr lang="en-US" dirty="0" smtClean="0"/>
              <a:t>Wireless Communications</a:t>
            </a:r>
          </a:p>
          <a:p>
            <a:pPr lvl="1"/>
            <a:r>
              <a:rPr lang="en-US" dirty="0" smtClean="0"/>
              <a:t>Web 2.0</a:t>
            </a:r>
          </a:p>
          <a:p>
            <a:pPr lvl="2"/>
            <a:r>
              <a:rPr lang="en-US" dirty="0" smtClean="0"/>
              <a:t>Open Reference</a:t>
            </a:r>
          </a:p>
          <a:p>
            <a:pPr lvl="2"/>
            <a:r>
              <a:rPr lang="en-US" dirty="0" smtClean="0"/>
              <a:t>Videos</a:t>
            </a:r>
          </a:p>
          <a:p>
            <a:pPr lvl="1"/>
            <a:r>
              <a:rPr lang="en-US" dirty="0" smtClean="0"/>
              <a:t>Handheld Devices</a:t>
            </a:r>
          </a:p>
          <a:p>
            <a:pPr lvl="1"/>
            <a:r>
              <a:rPr lang="en-US" dirty="0" smtClean="0"/>
              <a:t>Telemedicine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Aid Workers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Types:</a:t>
            </a:r>
          </a:p>
          <a:p>
            <a:pPr lvl="1"/>
            <a:r>
              <a:rPr lang="en-US" dirty="0" smtClean="0"/>
              <a:t>Police</a:t>
            </a:r>
          </a:p>
          <a:p>
            <a:pPr lvl="1"/>
            <a:r>
              <a:rPr lang="en-US" dirty="0" smtClean="0"/>
              <a:t>Search &amp; Rescue</a:t>
            </a:r>
          </a:p>
          <a:p>
            <a:pPr lvl="1"/>
            <a:r>
              <a:rPr lang="en-US" dirty="0" smtClean="0"/>
              <a:t>Medical Staff</a:t>
            </a:r>
          </a:p>
          <a:p>
            <a:pPr lvl="1"/>
            <a:r>
              <a:rPr lang="en-US" dirty="0" smtClean="0"/>
              <a:t>Logistics People</a:t>
            </a:r>
          </a:p>
          <a:p>
            <a:pPr lvl="1"/>
            <a:r>
              <a:rPr lang="en-US" dirty="0" smtClean="0"/>
              <a:t>Fire brigade</a:t>
            </a:r>
          </a:p>
          <a:p>
            <a:r>
              <a:rPr lang="en-US" dirty="0" smtClean="0"/>
              <a:t>Issues:</a:t>
            </a:r>
          </a:p>
          <a:p>
            <a:pPr lvl="1"/>
            <a:r>
              <a:rPr lang="en-US" dirty="0" smtClean="0"/>
              <a:t>Communications/Logistics</a:t>
            </a:r>
          </a:p>
          <a:p>
            <a:pPr lvl="1"/>
            <a:r>
              <a:rPr lang="en-US" dirty="0" smtClean="0"/>
              <a:t>Language Barriers</a:t>
            </a:r>
          </a:p>
          <a:p>
            <a:pPr lvl="1"/>
            <a:r>
              <a:rPr lang="en-US" dirty="0" smtClean="0"/>
              <a:t>Supplies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is an existing infrastructure and it is operating it may be clogged.</a:t>
            </a:r>
          </a:p>
          <a:p>
            <a:pPr lvl="1"/>
            <a:r>
              <a:rPr lang="en-US" dirty="0" smtClean="0"/>
              <a:t>It may have been destroyed.</a:t>
            </a:r>
          </a:p>
          <a:p>
            <a:r>
              <a:rPr lang="en-US" dirty="0" smtClean="0"/>
              <a:t>It may have never existed.</a:t>
            </a:r>
          </a:p>
          <a:p>
            <a:r>
              <a:rPr lang="en-US" dirty="0" smtClean="0"/>
              <a:t>Solution: Wireless communications deployed on site.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Easy,</a:t>
            </a:r>
          </a:p>
          <a:p>
            <a:pPr lvl="1"/>
            <a:r>
              <a:rPr lang="en-US" dirty="0" smtClean="0"/>
              <a:t>Reliable,</a:t>
            </a:r>
          </a:p>
          <a:p>
            <a:pPr lvl="1"/>
            <a:r>
              <a:rPr lang="en-US" dirty="0" smtClean="0"/>
              <a:t>Ad-hoc</a:t>
            </a:r>
          </a:p>
          <a:p>
            <a:r>
              <a:rPr lang="en-US" dirty="0" smtClean="0"/>
              <a:t>MANETs (mobile ad hoc network)</a:t>
            </a:r>
          </a:p>
          <a:p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590800" y="2628900"/>
            <a:ext cx="5693151" cy="3486150"/>
            <a:chOff x="2590800" y="2628900"/>
            <a:chExt cx="5693151" cy="3486150"/>
          </a:xfrm>
        </p:grpSpPr>
        <p:sp>
          <p:nvSpPr>
            <p:cNvPr id="4" name="Isosceles Triangle 3"/>
            <p:cNvSpPr/>
            <p:nvPr/>
          </p:nvSpPr>
          <p:spPr>
            <a:xfrm>
              <a:off x="2590800" y="4483100"/>
              <a:ext cx="812800" cy="64770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5067300" y="4483100"/>
              <a:ext cx="812800" cy="64770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3911600" y="5130800"/>
              <a:ext cx="812800" cy="64770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880100" y="5467350"/>
              <a:ext cx="812800" cy="64770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5880100" y="2628900"/>
              <a:ext cx="812800" cy="64770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/>
            <p:cNvCxnSpPr>
              <a:stCxn id="4" idx="5"/>
              <a:endCxn id="8" idx="1"/>
            </p:cNvCxnSpPr>
            <p:nvPr/>
          </p:nvCxnSpPr>
          <p:spPr>
            <a:xfrm flipV="1">
              <a:off x="3200400" y="2952750"/>
              <a:ext cx="2882900" cy="18542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3"/>
              <a:endCxn id="7" idx="0"/>
            </p:cNvCxnSpPr>
            <p:nvPr/>
          </p:nvCxnSpPr>
          <p:spPr>
            <a:xfrm rot="5400000">
              <a:off x="5191125" y="4371975"/>
              <a:ext cx="219075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" idx="5"/>
              <a:endCxn id="5" idx="1"/>
            </p:cNvCxnSpPr>
            <p:nvPr/>
          </p:nvCxnSpPr>
          <p:spPr>
            <a:xfrm>
              <a:off x="3200400" y="4806950"/>
              <a:ext cx="20701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1"/>
              <a:endCxn id="6" idx="5"/>
            </p:cNvCxnSpPr>
            <p:nvPr/>
          </p:nvCxnSpPr>
          <p:spPr>
            <a:xfrm rot="10800000">
              <a:off x="4521200" y="5454650"/>
              <a:ext cx="1562100" cy="3365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1"/>
              <a:endCxn id="4" idx="3"/>
            </p:cNvCxnSpPr>
            <p:nvPr/>
          </p:nvCxnSpPr>
          <p:spPr>
            <a:xfrm rot="10800000">
              <a:off x="2997200" y="5130800"/>
              <a:ext cx="1117600" cy="3238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5"/>
              <a:endCxn id="8" idx="3"/>
            </p:cNvCxnSpPr>
            <p:nvPr/>
          </p:nvCxnSpPr>
          <p:spPr>
            <a:xfrm flipV="1">
              <a:off x="5676900" y="3276600"/>
              <a:ext cx="609600" cy="15303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0"/>
              <a:endCxn id="8" idx="2"/>
            </p:cNvCxnSpPr>
            <p:nvPr/>
          </p:nvCxnSpPr>
          <p:spPr>
            <a:xfrm rot="5400000" flipH="1" flipV="1">
              <a:off x="4171950" y="3422650"/>
              <a:ext cx="1854200" cy="15621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692900" y="4483100"/>
              <a:ext cx="159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Mesh Network,</a:t>
              </a:r>
              <a:br>
                <a:rPr lang="en-US" dirty="0" smtClean="0"/>
              </a:br>
              <a:r>
                <a:rPr lang="en-US" dirty="0" smtClean="0"/>
                <a:t>no hierarchy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076973" y="1067832"/>
            <a:ext cx="6463975" cy="2908300"/>
            <a:chOff x="736600" y="393700"/>
            <a:chExt cx="6463975" cy="2908300"/>
          </a:xfrm>
        </p:grpSpPr>
        <p:sp>
          <p:nvSpPr>
            <p:cNvPr id="4" name="Isosceles Triangle 3"/>
            <p:cNvSpPr/>
            <p:nvPr/>
          </p:nvSpPr>
          <p:spPr>
            <a:xfrm>
              <a:off x="3898900" y="393700"/>
              <a:ext cx="825500" cy="622300"/>
            </a:xfrm>
            <a:prstGeom prst="triangl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4724400" y="1638300"/>
              <a:ext cx="825500" cy="62230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3073400" y="1638300"/>
              <a:ext cx="825500" cy="62230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1758950" y="2679700"/>
              <a:ext cx="825500" cy="622300"/>
            </a:xfrm>
            <a:prstGeom prst="triangl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3898900" y="2679700"/>
              <a:ext cx="825500" cy="622300"/>
            </a:xfrm>
            <a:prstGeom prst="triangl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6146800" y="2679700"/>
              <a:ext cx="825500" cy="622300"/>
            </a:xfrm>
            <a:prstGeom prst="triangl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/>
            <p:cNvCxnSpPr>
              <a:stCxn id="6" idx="5"/>
              <a:endCxn id="4" idx="3"/>
            </p:cNvCxnSpPr>
            <p:nvPr/>
          </p:nvCxnSpPr>
          <p:spPr>
            <a:xfrm flipV="1">
              <a:off x="3692525" y="1016000"/>
              <a:ext cx="619125" cy="9334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1"/>
            </p:cNvCxnSpPr>
            <p:nvPr/>
          </p:nvCxnSpPr>
          <p:spPr>
            <a:xfrm rot="10800000">
              <a:off x="4311651" y="1016000"/>
              <a:ext cx="619125" cy="9334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0"/>
              <a:endCxn id="4" idx="3"/>
            </p:cNvCxnSpPr>
            <p:nvPr/>
          </p:nvCxnSpPr>
          <p:spPr>
            <a:xfrm rot="5400000" flipH="1" flipV="1">
              <a:off x="3479800" y="1847850"/>
              <a:ext cx="16637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0"/>
              <a:endCxn id="4" idx="2"/>
            </p:cNvCxnSpPr>
            <p:nvPr/>
          </p:nvCxnSpPr>
          <p:spPr>
            <a:xfrm rot="5400000" flipH="1" flipV="1">
              <a:off x="2203450" y="984250"/>
              <a:ext cx="1663700" cy="172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1" idx="0"/>
              <a:endCxn id="4" idx="4"/>
            </p:cNvCxnSpPr>
            <p:nvPr/>
          </p:nvCxnSpPr>
          <p:spPr>
            <a:xfrm rot="16200000" flipV="1">
              <a:off x="4810125" y="930275"/>
              <a:ext cx="1663700" cy="18351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724400" y="609600"/>
              <a:ext cx="142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Headquarters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6600" y="2932668"/>
              <a:ext cx="935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 &amp; R 1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56527" y="2932668"/>
              <a:ext cx="935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 &amp; R 2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81901" y="2932668"/>
              <a:ext cx="935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 &amp; R 3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49900" y="1891268"/>
              <a:ext cx="1650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Medical Team 2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46362" y="1949450"/>
              <a:ext cx="1650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Medical Team 1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329184" y="419100"/>
            <a:ext cx="4572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Approach to Command &amp; Control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Another Approach</a:t>
            </a:r>
            <a:endParaRPr lang="en-US" sz="2400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1910671" y="1390650"/>
            <a:ext cx="6155564" cy="5214382"/>
            <a:chOff x="1910671" y="1390650"/>
            <a:chExt cx="6155564" cy="5214382"/>
          </a:xfrm>
        </p:grpSpPr>
        <p:sp>
          <p:nvSpPr>
            <p:cNvPr id="5" name="Isosceles Triangle 4"/>
            <p:cNvSpPr/>
            <p:nvPr/>
          </p:nvSpPr>
          <p:spPr>
            <a:xfrm>
              <a:off x="4168791" y="1390650"/>
              <a:ext cx="825500" cy="622300"/>
            </a:xfrm>
            <a:prstGeom prst="triangl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15398" y="3455432"/>
              <a:ext cx="825500" cy="62230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177149" y="3455432"/>
              <a:ext cx="825500" cy="62230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2193941" y="5411232"/>
              <a:ext cx="825500" cy="622300"/>
            </a:xfrm>
            <a:prstGeom prst="triangl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3756041" y="5411232"/>
              <a:ext cx="825500" cy="622300"/>
            </a:xfrm>
            <a:prstGeom prst="triangl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177149" y="5411232"/>
              <a:ext cx="825500" cy="622300"/>
            </a:xfrm>
            <a:prstGeom prst="triangl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94291" y="1644650"/>
              <a:ext cx="142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Headquarters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93941" y="6235700"/>
              <a:ext cx="935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 &amp; R 1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00792" y="6235700"/>
              <a:ext cx="935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 &amp; R 2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77149" y="6235700"/>
              <a:ext cx="935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 &amp; R 3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15560" y="4343400"/>
              <a:ext cx="1650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Medical Team 2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64561" y="4343400"/>
              <a:ext cx="1650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Medical Team 1</a:t>
              </a:r>
              <a:endParaRPr lang="en-US" dirty="0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5742299" y="2450584"/>
              <a:ext cx="825500" cy="62230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10671" y="3270766"/>
              <a:ext cx="1261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 &amp; R Lead</a:t>
              </a:r>
              <a:endParaRPr lang="en-US" dirty="0"/>
            </a:p>
          </p:txBody>
        </p:sp>
        <p:sp>
          <p:nvSpPr>
            <p:cNvPr id="25" name="Isosceles Triangle 24"/>
            <p:cNvSpPr/>
            <p:nvPr/>
          </p:nvSpPr>
          <p:spPr>
            <a:xfrm>
              <a:off x="3171841" y="3144282"/>
              <a:ext cx="825500" cy="622300"/>
            </a:xfrm>
            <a:prstGeom prst="triangl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77338" y="2705100"/>
              <a:ext cx="1420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Medical Lead</a:t>
              </a:r>
              <a:endParaRPr lang="en-US" dirty="0"/>
            </a:p>
          </p:txBody>
        </p:sp>
        <p:cxnSp>
          <p:nvCxnSpPr>
            <p:cNvPr id="28" name="Straight Arrow Connector 27"/>
            <p:cNvCxnSpPr>
              <a:stCxn id="8" idx="0"/>
              <a:endCxn id="25" idx="3"/>
            </p:cNvCxnSpPr>
            <p:nvPr/>
          </p:nvCxnSpPr>
          <p:spPr>
            <a:xfrm rot="5400000" flipH="1" flipV="1">
              <a:off x="2273316" y="4099957"/>
              <a:ext cx="1644650" cy="977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0"/>
              <a:endCxn id="25" idx="3"/>
            </p:cNvCxnSpPr>
            <p:nvPr/>
          </p:nvCxnSpPr>
          <p:spPr>
            <a:xfrm rot="16200000" flipV="1">
              <a:off x="3054366" y="4296807"/>
              <a:ext cx="1644650" cy="584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0"/>
              <a:endCxn id="25" idx="3"/>
            </p:cNvCxnSpPr>
            <p:nvPr/>
          </p:nvCxnSpPr>
          <p:spPr>
            <a:xfrm rot="16200000" flipV="1">
              <a:off x="3764920" y="3586253"/>
              <a:ext cx="1644650" cy="20053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5" idx="0"/>
              <a:endCxn id="5" idx="3"/>
            </p:cNvCxnSpPr>
            <p:nvPr/>
          </p:nvCxnSpPr>
          <p:spPr>
            <a:xfrm rot="5400000" flipH="1" flipV="1">
              <a:off x="3517400" y="2080141"/>
              <a:ext cx="1131332" cy="9969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5" idx="0"/>
              <a:endCxn id="23" idx="1"/>
            </p:cNvCxnSpPr>
            <p:nvPr/>
          </p:nvCxnSpPr>
          <p:spPr>
            <a:xfrm rot="5400000" flipH="1" flipV="1">
              <a:off x="4575358" y="1770967"/>
              <a:ext cx="382548" cy="23640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3" idx="0"/>
              <a:endCxn id="5" idx="3"/>
            </p:cNvCxnSpPr>
            <p:nvPr/>
          </p:nvCxnSpPr>
          <p:spPr>
            <a:xfrm rot="16200000" flipV="1">
              <a:off x="5149478" y="1445013"/>
              <a:ext cx="437634" cy="15735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7" idx="0"/>
              <a:endCxn id="23" idx="3"/>
            </p:cNvCxnSpPr>
            <p:nvPr/>
          </p:nvCxnSpPr>
          <p:spPr>
            <a:xfrm rot="5400000" flipH="1" flipV="1">
              <a:off x="5681200" y="2981583"/>
              <a:ext cx="382548" cy="5651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6" idx="0"/>
              <a:endCxn id="23" idx="3"/>
            </p:cNvCxnSpPr>
            <p:nvPr/>
          </p:nvCxnSpPr>
          <p:spPr>
            <a:xfrm rot="16200000" flipV="1">
              <a:off x="6300325" y="2927608"/>
              <a:ext cx="382548" cy="673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Telemedicine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distance doctors – video teleconference</a:t>
            </a:r>
          </a:p>
          <a:p>
            <a:r>
              <a:rPr lang="en-US" dirty="0" smtClean="0"/>
              <a:t>Robotic Surgery (too expensive to move equipment)</a:t>
            </a:r>
          </a:p>
          <a:p>
            <a:r>
              <a:rPr lang="en-US" dirty="0" smtClean="0"/>
              <a:t>Using handheld electronic devices to forward information from rescue workers to the medial team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1507</TotalTime>
  <Words>654</Words>
  <Application>Microsoft Macintosh PowerPoint</Application>
  <PresentationFormat>On-screen Show (4:3)</PresentationFormat>
  <Paragraphs>122</Paragraphs>
  <Slides>21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Inkwell</vt:lpstr>
      <vt:lpstr>Technology and Community Resilience in a Disaster</vt:lpstr>
      <vt:lpstr>Introduction</vt:lpstr>
      <vt:lpstr>Intro (cont)</vt:lpstr>
      <vt:lpstr>Aid Workers</vt:lpstr>
      <vt:lpstr>Communications</vt:lpstr>
      <vt:lpstr>Wireless</vt:lpstr>
      <vt:lpstr>Slide 7</vt:lpstr>
      <vt:lpstr>Another Approach</vt:lpstr>
      <vt:lpstr>Telemedicine</vt:lpstr>
      <vt:lpstr>Web 2.0</vt:lpstr>
      <vt:lpstr>Open Reference</vt:lpstr>
      <vt:lpstr>Slide 12</vt:lpstr>
      <vt:lpstr>Slide 13</vt:lpstr>
      <vt:lpstr>Mashups</vt:lpstr>
      <vt:lpstr>Video/Pictures</vt:lpstr>
      <vt:lpstr>Videos from Disaster</vt:lpstr>
      <vt:lpstr>Handheld Devices</vt:lpstr>
      <vt:lpstr>It comes together…</vt:lpstr>
      <vt:lpstr>Amusingly enough, Current UMBC Research</vt:lpstr>
      <vt:lpstr>Future Research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Telemedicine and Community Resilience in a Disaster</dc:title>
  <dc:creator>Patrick Trinkle</dc:creator>
  <cp:lastModifiedBy>Patrick Trinkle</cp:lastModifiedBy>
  <cp:revision>27</cp:revision>
  <dcterms:created xsi:type="dcterms:W3CDTF">2010-05-03T23:50:59Z</dcterms:created>
  <dcterms:modified xsi:type="dcterms:W3CDTF">2010-05-04T00:07:45Z</dcterms:modified>
</cp:coreProperties>
</file>