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301" r:id="rId29"/>
    <p:sldId id="284" r:id="rId30"/>
    <p:sldId id="286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273" r:id="rId3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152-9699-4341-8889-395B1FFBE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96F6-6B39-47C1-BA6E-2B4877D38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F743-C9C0-4BFA-BE3C-F50FFBF5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D424-4E05-4E07-8698-910FB1B9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B16F-D428-4364-BCE5-E09D9CB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776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CB9B-41F2-4AFD-B59A-F5E2179F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4141-F133-45F3-85DD-02E554D5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8383-DAC9-43FA-B446-537113D0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4959-6946-454B-BD6B-BE479FC3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B035-13DC-4D53-B969-91F947F6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85771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F39E-7A0D-4DF1-B42F-3864042A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9B3D1-6C67-43E1-904A-6097C556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B777-2627-4F06-9EF5-FF99117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7F73-9CD3-4785-8A55-DA215A3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CAB0-3C45-4A6E-B223-733AE658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28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1E0C-70A8-4C58-B255-270EE9CD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D3A7-CA84-4CB8-8D7D-3A49A92F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D28B1-0AF8-4509-92AD-14AB19C5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7E5DC-72E9-4D69-B766-4AB499DB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F990-25E3-4058-AA0F-3CDE11C5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0FCA8-6294-43F1-AA66-C091BD02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8120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89CE-0DC1-45FC-92E9-80D0A0B7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1FCD-DD39-4514-990C-484FE89F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EFFF5-042C-4CEA-BD92-B50F19357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BD783-ECDB-499D-81F1-AF4D1AAE9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C0975-6025-4E23-9DA5-A10662A2D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CBA0-FBDE-424F-A63E-3FF872FA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E7B2B-AE72-4DE7-96E6-0B3B0F3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6770C-BA2A-4CBB-BA4E-B3AFD42E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711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51A4-F723-4B29-A5E2-EE53481D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0A8DE-61C5-49B8-B59F-847BC1D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BAFE2-CABB-468E-88AD-78BA5451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6A767-ADDF-4779-A7DB-384F512C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1824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C222A-73DD-441D-88C5-D5DFEDF3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62DB-CC56-4FC8-A1FE-4394D93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3C3F-FB4C-4C4E-A04B-73CFB042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3841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B991-9CCE-48E9-822F-F9E4A9BC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36DD-5082-421C-ACA4-C00F1F81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8206F-02FD-4CC7-9323-B113755A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B0D0-A9A2-4DBA-B9E4-7000B852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6F5AE-4D32-497E-83FF-2AF92DA9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19A1-E0D0-45F1-A5AF-72488A1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707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0CD-AFB0-4581-808E-2F8DF621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20606-CD52-46C9-BE80-D879A379F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1857-16BB-443C-B1B9-570544531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97D7-7749-4CD5-9061-0D408CB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A796-5FF6-496B-A998-61407FD8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EF50-4AC6-4972-A8C5-A8EBA9E3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53768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8E6-37A9-4079-9BC4-8B6C9333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279B7-FCA9-4233-9BA4-83C4A110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F8CF-F81A-417A-9574-08F9844E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45E5-49CF-4B9A-B634-A6108EC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FD31-DE4F-4C93-986B-5D37FDE8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14854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FFD7F-4907-41EB-AE05-DF5A8998B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1A94A-64BC-4682-8D5C-151A6627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AB93-E368-4E0D-9317-9CCC9A9F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8CBC-F706-47FC-B9C3-ABF0A83E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B33F-2049-444D-9219-1647E5A1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5498BB-6214-406C-BEA2-073680E6796A}" type="datetime">
              <a:rPr lang="de-AT" sz="1200" b="0" strike="noStrike" spc="-1">
                <a:solidFill>
                  <a:srgbClr val="8B8B8B"/>
                </a:solidFill>
                <a:latin typeface="Calibri"/>
              </a:rPr>
              <a:t>16.11.2019</a:t>
            </a:fld>
            <a:endParaRPr lang="de-AT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AT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89C4429-E490-4E36-BE9C-309F3ECF3DF5}" type="slidenum">
              <a:rPr lang="de-AT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AT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E446CB-2B01-42EB-A912-0B50C25EE623}" type="datetime">
              <a:rPr lang="de-AT" sz="1200" b="0" strike="noStrike" spc="-1">
                <a:solidFill>
                  <a:srgbClr val="8B8B8B"/>
                </a:solidFill>
                <a:latin typeface="Calibri"/>
              </a:rPr>
              <a:t>16.11.2019</a:t>
            </a:fld>
            <a:endParaRPr lang="de-AT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AT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A18FE30-3201-4F5A-9A77-A59FFEA30E62}" type="slidenum">
              <a:rPr lang="de-AT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198B878-79DD-4F20-A6E5-6B3974A3F8AF}" type="datetime">
              <a:rPr lang="de-AT" sz="1200" b="0" strike="noStrike" spc="-1">
                <a:solidFill>
                  <a:srgbClr val="8B8B8B"/>
                </a:solidFill>
                <a:latin typeface="Calibri"/>
              </a:rPr>
              <a:t>16.11.2019</a:t>
            </a:fld>
            <a:endParaRPr lang="de-AT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AT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04CCC2-9DB3-40F6-A155-8428FD0414CD}" type="slidenum">
              <a:rPr lang="de-AT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0D55D-A1D0-4ABF-A172-2268E4B1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3290-0AE9-4047-ADE5-DB036361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565C-0915-49F7-B9EB-643CD9F85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D361-4130-4C93-94BB-56749ED5DC51}" type="datetimeFigureOut">
              <a:rPr lang="de-AT" smtClean="0"/>
              <a:t>16.11.2019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C279-044C-41B0-9852-32DCF665A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B527-3BB5-445D-979B-1DDC0FCE6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612D-E5D2-4214-A810-324E663DE4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7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133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Machine Learning E1</a:t>
            </a:r>
            <a:br/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Regression Task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2133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AT" sz="2400" b="0" strike="noStrike" spc="-1" dirty="0">
                <a:solidFill>
                  <a:srgbClr val="000000"/>
                </a:solidFill>
                <a:latin typeface="Calibri"/>
              </a:rPr>
              <a:t>Group 21</a:t>
            </a:r>
            <a:endParaRPr lang="de-A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de-A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AT" sz="2400" b="0" strike="noStrike" spc="-1" dirty="0">
                <a:solidFill>
                  <a:srgbClr val="000000"/>
                </a:solidFill>
                <a:latin typeface="Calibri"/>
              </a:rPr>
              <a:t>Sophie Rain (01425316),</a:t>
            </a:r>
            <a:endParaRPr lang="de-A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AT" sz="2400" b="0" strike="noStrike" spc="-1" dirty="0">
                <a:solidFill>
                  <a:srgbClr val="000000"/>
                </a:solidFill>
                <a:latin typeface="Calibri"/>
              </a:rPr>
              <a:t>Peter </a:t>
            </a:r>
            <a:r>
              <a:rPr lang="de-AT" sz="2400" b="0" strike="noStrike" spc="-1" dirty="0" err="1">
                <a:solidFill>
                  <a:srgbClr val="000000"/>
                </a:solidFill>
                <a:latin typeface="Calibri"/>
              </a:rPr>
              <a:t>Stroppa</a:t>
            </a:r>
            <a:r>
              <a:rPr lang="de-AT" sz="2400" b="0" strike="noStrike" spc="-1" dirty="0">
                <a:solidFill>
                  <a:srgbClr val="000000"/>
                </a:solidFill>
                <a:latin typeface="Calibri"/>
              </a:rPr>
              <a:t> (01326468), </a:t>
            </a:r>
            <a:endParaRPr lang="de-A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AT" sz="2400" b="0" strike="noStrike" spc="-1" dirty="0">
                <a:solidFill>
                  <a:srgbClr val="000000"/>
                </a:solidFill>
                <a:latin typeface="Calibri"/>
              </a:rPr>
              <a:t>Lucas Unterberger (01325438)</a:t>
            </a:r>
            <a:endParaRPr lang="de-AT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– kNN cont‘d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Parameter k: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Easy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behaves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badly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k&lt;6, and k&gt;9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Inbetween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clear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Plot: 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weights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=uniform,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algorithm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ball_tree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K = 6 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K =7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K = 8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K = 9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Results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RMSE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significantly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better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Linear/Lasso Regression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Grafik 4"/>
          <p:cNvPicPr/>
          <p:nvPr/>
        </p:nvPicPr>
        <p:blipFill>
          <a:blip r:embed="rId2"/>
          <a:stretch/>
        </p:blipFill>
        <p:spPr>
          <a:xfrm>
            <a:off x="7691400" y="2567520"/>
            <a:ext cx="3185640" cy="28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– Regression Tree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Preprocessing: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Feature Selection worst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Others similar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Parameters: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Good values for Min_samples_leaf: 2 or 3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Max_depth: default setting best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Results: </a:t>
            </a: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 raw data (option 1)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Similar to kNN</a:t>
            </a: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Grafik 4"/>
          <p:cNvPicPr/>
          <p:nvPr/>
        </p:nvPicPr>
        <p:blipFill>
          <a:blip r:embed="rId2"/>
          <a:stretch/>
        </p:blipFill>
        <p:spPr>
          <a:xfrm>
            <a:off x="5112720" y="4651920"/>
            <a:ext cx="1966680" cy="124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– Method Comparison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Plot: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Linear + raw data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Lasso (alpha = 0.05)+  minmax scaling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kNN (8, distance) + Feature selection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Tree (min_samples_leaf=2)+ raw data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Results: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Knn wins slightly before Tree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Linear and Lasso  poor performance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Note: winner is 4 in last iteration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Apparently cnt not linearly dependent on features </a:t>
            </a:r>
          </a:p>
        </p:txBody>
      </p:sp>
      <p:pic>
        <p:nvPicPr>
          <p:cNvPr id="157" name="Grafik 4"/>
          <p:cNvPicPr/>
          <p:nvPr/>
        </p:nvPicPr>
        <p:blipFill>
          <a:blip r:embed="rId2"/>
          <a:stretch/>
        </p:blipFill>
        <p:spPr>
          <a:xfrm>
            <a:off x="7624800" y="1690560"/>
            <a:ext cx="3633480" cy="336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689066"/>
            <a:ext cx="105152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Energy - Dataset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576000" y="1800000"/>
            <a:ext cx="11016000" cy="48049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768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samples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de-DE" sz="28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no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missing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values</a:t>
            </a:r>
            <a:endParaRPr lang="de-AT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simulated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10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de-DE" sz="28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2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target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Y1 and Y2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numeric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X6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being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ordinal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performed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regression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on Y1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representing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heat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load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mean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 22.3,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std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 10)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attribute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X6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contains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2-6,refering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position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‚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pregrouped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‘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blocks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4,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differing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within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a block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X6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have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range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0-1,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others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500-800 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pic>
        <p:nvPicPr>
          <p:cNvPr id="160" name="Grafik 159"/>
          <p:cNvPicPr/>
          <p:nvPr/>
        </p:nvPicPr>
        <p:blipFill>
          <a:blip r:embed="rId2"/>
          <a:stretch/>
        </p:blipFill>
        <p:spPr>
          <a:xfrm>
            <a:off x="4392154" y="1478604"/>
            <a:ext cx="3856901" cy="2164424"/>
          </a:xfrm>
          <a:prstGeom prst="rect">
            <a:avLst/>
          </a:prstGeom>
          <a:ln>
            <a:noFill/>
          </a:ln>
        </p:spPr>
      </p:pic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9D2F76-2D4E-4290-9AF9-93AA97A7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44" y="1565797"/>
            <a:ext cx="3946165" cy="21870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380" y="707920"/>
            <a:ext cx="105152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de-DE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Energy -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Preprocessing</a:t>
            </a:r>
            <a:endParaRPr lang="de-DE" sz="44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09480" y="1690200"/>
            <a:ext cx="8318520" cy="4694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343260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High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correlation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X5 and Y2,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343260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low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correlation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X6 ↔ feature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selection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343260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Normalizing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&lt;- due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different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ranges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343260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Preprocessing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91476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data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91476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Z-score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scaling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91476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minmax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scaling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91476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feature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dropping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X6 and Z-score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scaling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343260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Observation: </a:t>
            </a:r>
            <a:endParaRPr lang="de-DE" sz="24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8004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every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method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Feature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election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best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de-DE" sz="2400" b="0" strike="noStrike" spc="-1" dirty="0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pic>
        <p:nvPicPr>
          <p:cNvPr id="163" name="Grafik 162"/>
          <p:cNvPicPr/>
          <p:nvPr/>
        </p:nvPicPr>
        <p:blipFill>
          <a:blip r:embed="rId2"/>
          <a:stretch/>
        </p:blipFill>
        <p:spPr>
          <a:xfrm>
            <a:off x="9360000" y="633600"/>
            <a:ext cx="1857240" cy="303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01800" y="566518"/>
            <a:ext cx="105152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de-DE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Energy - Linear Regression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901800" y="1872000"/>
            <a:ext cx="6730200" cy="39073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8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de-AT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option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option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endParaRPr lang="de-AT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8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2.92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relative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28%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de-AT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6" name="Grafik 165"/>
          <p:cNvPicPr/>
          <p:nvPr/>
        </p:nvPicPr>
        <p:blipFill>
          <a:blip r:embed="rId2"/>
          <a:stretch/>
        </p:blipFill>
        <p:spPr>
          <a:xfrm>
            <a:off x="7093440" y="1440000"/>
            <a:ext cx="4282560" cy="28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C209EF3-0A6B-420A-9ABC-F578CDE368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101545"/>
            <a:ext cx="10515240" cy="3798989"/>
          </a:xfrm>
        </p:spPr>
        <p:txBody>
          <a:bodyPr/>
          <a:lstStyle/>
          <a:p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4" indent="-285750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Best Feature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, Z-score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3" indent="-285750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Raw</a:t>
            </a:r>
          </a:p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  <a:p>
            <a:pPr marL="742950" lvl="2" indent="-285750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(~0.005) </a:t>
            </a:r>
          </a:p>
          <a:p>
            <a:pPr marL="742950" lvl="2" indent="-285750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Z-score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(~0.5)</a:t>
            </a:r>
          </a:p>
          <a:p>
            <a:pPr marL="742950" lvl="2" indent="-285750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Together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: Feature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=0.005 and variable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Average: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linear, still not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great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16D2D-2168-45F3-BAB6-E3A50577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Energy – Lasso Regression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7E57C7-630D-450F-86E7-B568E359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65" y="393915"/>
            <a:ext cx="2944379" cy="29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70F16-2301-4CD7-8108-7A3038A5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Energy -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kNN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F94D8B-0B8E-4B9D-883D-503650CB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Raw and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perform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poorly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k=3 (4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3 intuitive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fits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intuition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Optimal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easy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find</a:t>
            </a: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RMSE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drastically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Linear and Lasso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99,9% (!)</a:t>
            </a:r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r>
              <a:rPr lang="de-AT" dirty="0"/>
              <a:t>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9A3C4F-144C-4CDC-AE6B-C823130B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38" y="579726"/>
            <a:ext cx="3098361" cy="31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1E30E-812A-451A-AE65-89CBE95E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Energy – Regression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0D21F8-B1FC-48EF-8F75-D8147AE3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Even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outperforms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others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=2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smoothen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shortening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=2,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endParaRPr lang="de-A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C10152-B554-4F2C-90A3-5071C1AB0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8" y="363324"/>
            <a:ext cx="3091108" cy="30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75C64-8E7A-4B18-B957-74459F9C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Energy – Method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Comparison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E32F7-0CAA-4EDF-9DE7-904DD76E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Linear +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Lasso (0.05) +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(k=3,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) +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=2) +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and Regression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wins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-&gt;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fits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intuition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datapoint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Linear and Lasso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losses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6E8773-B2F1-486B-9872-B4E9F30B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53" y="535959"/>
            <a:ext cx="2750145" cy="26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1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General Overview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672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Used Datasets: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Bikes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Students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Airquality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Energy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Regression Methods: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Regression Tree (min_samples_leaf, max_depth)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Linear Regression (fit_intercept=True)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Lasso Regression (alpha)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kNN (k, weights, algorithm)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803EC-7034-49D3-9EF0-7D901286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- Dataset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2FAE18-71EC-4B79-9161-3070EEA8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Features (after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/ordinal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Converted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date and time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ordinal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(„ordinal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“)</a:t>
            </a: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Ranges</a:t>
            </a:r>
          </a:p>
          <a:p>
            <a:pPr lvl="2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0-1200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, AH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0-1.2</a:t>
            </a:r>
          </a:p>
          <a:p>
            <a:pPr lvl="2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necessary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Target Value</a:t>
            </a:r>
          </a:p>
          <a:p>
            <a:pPr lvl="1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Benzene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italian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: 0-50 C6H6</a:t>
            </a: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Mean=1.9 (-200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!) , median=7.9 ,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= 41</a:t>
            </a:r>
          </a:p>
          <a:p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– Yes,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-200</a:t>
            </a:r>
          </a:p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Size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: 9357 </a:t>
            </a:r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0C950F-1CF2-4B2D-8071-2E609852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39" y="3258766"/>
            <a:ext cx="4598637" cy="26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D292-DE6F-49F4-8BEB-4430D59C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Preprocessing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B145F6-2D09-4AA7-95D7-09C42AD4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Features &lt;-&gt; Target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Very high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chemical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time and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idea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drop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them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-200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treating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options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Z-score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time and date, and z-score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Surprisingly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3022A7-436A-448D-9466-D3752FD7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641" y="225053"/>
            <a:ext cx="2171194" cy="37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5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BEFB-AD6F-4F2D-90BE-3DBD578E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– Linear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FF22AE-3A17-4545-A98D-F6295A77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performs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far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doesn‘t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Actually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RMSE not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RMSE=1.1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Relative RMSE 2.5%</a:t>
            </a:r>
          </a:p>
          <a:p>
            <a:pPr lvl="1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DB614F-B2C4-48BC-A526-E555F232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14" y="1559657"/>
            <a:ext cx="3806670" cy="27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CE024-DCEC-4161-9C81-739D825E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– Lasso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E64C3F-3C56-43F1-BBAA-8196F4A9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Plot (</a:t>
            </a:r>
            <a:r>
              <a:rPr lang="de-A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=0.005, </a:t>
            </a:r>
            <a:r>
              <a:rPr lang="de-A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=0.05, </a:t>
            </a:r>
            <a:r>
              <a:rPr lang="de-A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=0.25, </a:t>
            </a:r>
            <a:r>
              <a:rPr lang="de-A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=0.5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obviously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Performs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linear Regression</a:t>
            </a: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RMSE 0.94</a:t>
            </a:r>
          </a:p>
          <a:p>
            <a:pPr lvl="1"/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Relative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again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2.4%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1D209C-BC7E-47C7-8D87-3AD48B7E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192" y="458918"/>
            <a:ext cx="2800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84C02-7DC2-45C3-954A-AF88BDE9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kNN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FAEF29-A624-437B-814B-D0D01903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Both 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and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-&gt; strong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Interestingly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replacing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-200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lvl="2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drastically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shrinking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down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[0,1]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insignificant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outperformed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uniform</a:t>
            </a:r>
          </a:p>
        </p:txBody>
      </p:sp>
    </p:spTree>
    <p:extLst>
      <p:ext uri="{BB962C8B-B14F-4D97-AF65-F5344CB8AC3E}">
        <p14:creationId xmlns:p14="http://schemas.microsoft.com/office/powerpoint/2010/main" val="198982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A1E63-CF33-46BB-9853-BF1AFB3E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kNN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cont‘d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164BD0-BB5D-4FE5-BF4B-59679D11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 k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k: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4-6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instable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sometimes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Plot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weigths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satisfying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Relative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1.7%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0BA40-F960-49B1-A7F9-F79DC0B4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15" y="1578920"/>
            <a:ext cx="3095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6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EEDF-072A-4730-869A-5BE8F31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RegressionTree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FD938-1EFA-43BB-8F2F-DD770CD2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performs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poorly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= 2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yields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grouped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12 (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13)</a:t>
            </a: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1: (2,12), 2: (4,12), 3: (2,13), 4: (4,13)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Both 1 and 3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3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unstable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Excellent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! Relative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0.1%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C7E5FB-BB85-44E7-8805-6B494CD2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821" y="344422"/>
            <a:ext cx="2895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4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47237-D70E-4BE5-A975-DE47A88C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AirQuality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– Method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Comparison</a:t>
            </a:r>
            <a:endParaRPr lang="de-A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067E3E-9A20-4B83-9FD6-AEADBEF6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Linear + 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Lasso (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=0.005) + 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(k=5,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) + 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=2,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=12) + Feature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Linear and Lasso last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Altogether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nice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792484-E9E7-4AEE-89E7-F9076F09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09" y="1132297"/>
            <a:ext cx="2886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E808-58BA-4863-9499-1BF79B7C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Students –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F47B-853F-475C-94A8-2FE2FEE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862" cy="4351338"/>
          </a:xfrm>
        </p:spPr>
        <p:txBody>
          <a:bodyPr>
            <a:normAutofit fontScale="92500" lnSpcReduction="10000"/>
          </a:bodyPr>
          <a:lstStyle/>
          <a:p>
            <a:pPr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198 samples:</a:t>
            </a:r>
            <a:endParaRPr lang="de-DE" spc="-1" dirty="0">
              <a:solidFill>
                <a:srgbClr val="000000"/>
              </a:solidFill>
              <a:ea typeface="Microsoft YaHei"/>
            </a:endParaRPr>
          </a:p>
          <a:p>
            <a:pPr lvl="1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no </a:t>
            </a:r>
            <a:r>
              <a:rPr lang="de-DE" spc="-1" dirty="0" err="1">
                <a:solidFill>
                  <a:srgbClr val="000000"/>
                </a:solidFill>
              </a:rPr>
              <a:t>missing</a:t>
            </a:r>
            <a:r>
              <a:rPr lang="de-DE" spc="-1" dirty="0">
                <a:solidFill>
                  <a:srgbClr val="000000"/>
                </a:solidFill>
              </a:rPr>
              <a:t> </a:t>
            </a:r>
            <a:r>
              <a:rPr lang="de-DE" spc="-1" dirty="0" err="1">
                <a:solidFill>
                  <a:srgbClr val="000000"/>
                </a:solidFill>
              </a:rPr>
              <a:t>values</a:t>
            </a:r>
            <a:endParaRPr lang="de-DE" spc="-1" dirty="0">
              <a:solidFill>
                <a:srgbClr val="000000"/>
              </a:solidFill>
              <a:ea typeface="Microsoft YaHei"/>
            </a:endParaRPr>
          </a:p>
          <a:p>
            <a:pPr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30 </a:t>
            </a:r>
            <a:r>
              <a:rPr lang="de-DE" spc="-1" dirty="0" err="1">
                <a:solidFill>
                  <a:srgbClr val="000000"/>
                </a:solidFill>
              </a:rPr>
              <a:t>features</a:t>
            </a:r>
            <a:r>
              <a:rPr lang="de-DE" spc="-1" dirty="0">
                <a:solidFill>
                  <a:srgbClr val="000000"/>
                </a:solidFill>
              </a:rPr>
              <a:t>:</a:t>
            </a:r>
            <a:endParaRPr lang="de-DE" spc="-1" dirty="0">
              <a:solidFill>
                <a:srgbClr val="000000"/>
              </a:solidFill>
              <a:ea typeface="Microsoft YaHei"/>
            </a:endParaRPr>
          </a:p>
          <a:p>
            <a:pPr lvl="1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Several Boolean &amp; ordinal features, no numeric</a:t>
            </a:r>
            <a:endParaRPr lang="de-DE" spc="-1" dirty="0">
              <a:solidFill>
                <a:srgbClr val="000000"/>
              </a:solidFill>
              <a:ea typeface="Microsoft YaHei"/>
            </a:endParaRPr>
          </a:p>
          <a:p>
            <a:pPr lvl="1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ea typeface="Microsoft YaHei"/>
              </a:rPr>
              <a:t>Lots of booleans -&gt; bad performance of scaling</a:t>
            </a:r>
            <a:endParaRPr lang="de-AT" spc="-1" dirty="0">
              <a:solidFill>
                <a:srgbClr val="000000"/>
              </a:solidFill>
              <a:ea typeface="Microsoft YaHei"/>
            </a:endParaRPr>
          </a:p>
          <a:p>
            <a:pPr lvl="1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AT" spc="-1" dirty="0">
                <a:solidFill>
                  <a:srgbClr val="000000"/>
                </a:solidFill>
                <a:ea typeface="Microsoft YaHei"/>
              </a:rPr>
              <a:t>Many features with low correlation to </a:t>
            </a:r>
            <a:r>
              <a:rPr lang="de-AT" spc="-1" dirty="0" err="1">
                <a:solidFill>
                  <a:srgbClr val="000000"/>
                </a:solidFill>
                <a:ea typeface="Microsoft YaHei"/>
              </a:rPr>
              <a:t>target</a:t>
            </a:r>
            <a:r>
              <a:rPr lang="de-AT" spc="-1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de-AT" spc="-1" dirty="0" err="1">
                <a:solidFill>
                  <a:srgbClr val="000000"/>
                </a:solidFill>
                <a:ea typeface="Microsoft YaHei"/>
              </a:rPr>
              <a:t>value</a:t>
            </a:r>
            <a:endParaRPr lang="de-AT" spc="-1" dirty="0">
              <a:solidFill>
                <a:srgbClr val="000000"/>
              </a:solidFill>
              <a:ea typeface="Microsoft YaHei"/>
            </a:endParaRPr>
          </a:p>
          <a:p>
            <a:pPr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AT" spc="-1" dirty="0">
                <a:solidFill>
                  <a:srgbClr val="000000"/>
                </a:solidFill>
                <a:ea typeface="Microsoft YaHei"/>
              </a:rPr>
              <a:t>Target </a:t>
            </a:r>
            <a:r>
              <a:rPr lang="de-AT" spc="-1" dirty="0" err="1">
                <a:solidFill>
                  <a:srgbClr val="000000"/>
                </a:solidFill>
                <a:ea typeface="Microsoft YaHei"/>
              </a:rPr>
              <a:t>value</a:t>
            </a:r>
            <a:r>
              <a:rPr lang="de-AT" spc="-1" dirty="0">
                <a:solidFill>
                  <a:srgbClr val="000000"/>
                </a:solidFill>
                <a:ea typeface="Microsoft YaHei"/>
              </a:rPr>
              <a:t>: </a:t>
            </a:r>
            <a:r>
              <a:rPr lang="de-AT" spc="-1" dirty="0" err="1">
                <a:solidFill>
                  <a:srgbClr val="000000"/>
                </a:solidFill>
                <a:ea typeface="Microsoft YaHei"/>
              </a:rPr>
              <a:t>school</a:t>
            </a:r>
            <a:r>
              <a:rPr lang="de-AT" spc="-1" dirty="0">
                <a:solidFill>
                  <a:srgbClr val="000000"/>
                </a:solidFill>
                <a:ea typeface="Microsoft YaHei"/>
              </a:rPr>
              <a:t> grades</a:t>
            </a:r>
          </a:p>
          <a:p>
            <a:pPr lvl="1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AT" spc="-1" dirty="0">
                <a:solidFill>
                  <a:srgbClr val="000000"/>
                </a:solidFill>
                <a:ea typeface="Microsoft YaHei"/>
              </a:rPr>
              <a:t>Value 0-20</a:t>
            </a:r>
          </a:p>
          <a:p>
            <a:pPr lvl="1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AT" spc="-1" dirty="0">
                <a:solidFill>
                  <a:srgbClr val="000000"/>
                </a:solidFill>
                <a:ea typeface="Microsoft YaHei"/>
              </a:rPr>
              <a:t>Mean=10,3 , median=11, </a:t>
            </a:r>
            <a:r>
              <a:rPr lang="de-AT" spc="-1" dirty="0" err="1">
                <a:solidFill>
                  <a:srgbClr val="000000"/>
                </a:solidFill>
                <a:ea typeface="Microsoft YaHei"/>
              </a:rPr>
              <a:t>std</a:t>
            </a:r>
            <a:r>
              <a:rPr lang="de-AT" spc="-1" dirty="0">
                <a:solidFill>
                  <a:srgbClr val="000000"/>
                </a:solidFill>
                <a:ea typeface="Microsoft YaHei"/>
              </a:rPr>
              <a:t>=4,6</a:t>
            </a:r>
            <a:endParaRPr lang="de-DE" spc="-1" dirty="0">
              <a:solidFill>
                <a:srgbClr val="000000"/>
              </a:solidFill>
              <a:ea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2BBC-68F8-482A-A0B9-06B3183D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62" y="1687195"/>
            <a:ext cx="4541738" cy="37847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634CF7-5CA4-405C-8C95-D1555222C915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81669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B73F-1C06-4926-BCD9-C46EACEB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Students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82E-8B52-4D38-A867-2FB994D1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Low correlation for most features</a:t>
            </a:r>
          </a:p>
          <a:p>
            <a:pPr lvl="1"/>
            <a:r>
              <a:rPr lang="de-AT" dirty="0"/>
              <a:t>Extremely low for: </a:t>
            </a:r>
            <a:r>
              <a:rPr lang="de-AT" dirty="0" err="1"/>
              <a:t>absences</a:t>
            </a:r>
            <a:r>
              <a:rPr lang="de-AT" dirty="0"/>
              <a:t>, </a:t>
            </a:r>
            <a:r>
              <a:rPr lang="de-AT" dirty="0" err="1"/>
              <a:t>health</a:t>
            </a:r>
            <a:r>
              <a:rPr lang="de-AT" dirty="0"/>
              <a:t>, </a:t>
            </a:r>
            <a:r>
              <a:rPr lang="de-AT" dirty="0" err="1"/>
              <a:t>Walc</a:t>
            </a:r>
            <a:r>
              <a:rPr lang="de-AT" dirty="0"/>
              <a:t>, </a:t>
            </a:r>
            <a:r>
              <a:rPr lang="de-AT" dirty="0" err="1"/>
              <a:t>Dalc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correlation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categorical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pPr lvl="2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ordinal </a:t>
            </a:r>
            <a:r>
              <a:rPr lang="de-AT" dirty="0" err="1"/>
              <a:t>encoding</a:t>
            </a:r>
            <a:r>
              <a:rPr lang="de-AT" dirty="0"/>
              <a:t> </a:t>
            </a:r>
          </a:p>
          <a:p>
            <a:r>
              <a:rPr lang="de-AT" dirty="0"/>
              <a:t>Preprocessing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 err="1"/>
              <a:t>OneHotEncoding</a:t>
            </a:r>
            <a:r>
              <a:rPr lang="de-AT" dirty="0"/>
              <a:t>, </a:t>
            </a:r>
            <a:r>
              <a:rPr lang="de-AT" dirty="0" err="1"/>
              <a:t>others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raw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 err="1"/>
              <a:t>OneHotEncoding</a:t>
            </a:r>
            <a:r>
              <a:rPr lang="de-AT" dirty="0"/>
              <a:t> + z-score </a:t>
            </a:r>
            <a:r>
              <a:rPr lang="de-AT" dirty="0" err="1"/>
              <a:t>scaling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 err="1"/>
              <a:t>oneHotEncoding</a:t>
            </a:r>
            <a:r>
              <a:rPr lang="de-AT" dirty="0"/>
              <a:t> +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scaling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 err="1"/>
              <a:t>Handwritten</a:t>
            </a:r>
            <a:r>
              <a:rPr lang="de-AT" dirty="0"/>
              <a:t> ordinal </a:t>
            </a:r>
            <a:r>
              <a:rPr lang="de-AT" dirty="0" err="1"/>
              <a:t>encoding</a:t>
            </a:r>
            <a:r>
              <a:rPr lang="de-AT" dirty="0"/>
              <a:t> (intuitive </a:t>
            </a:r>
            <a:r>
              <a:rPr lang="de-AT" dirty="0" err="1"/>
              <a:t>order</a:t>
            </a:r>
            <a:r>
              <a:rPr lang="de-AT" dirty="0"/>
              <a:t>)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AT" sz="2200" dirty="0"/>
              <a:t>z-score </a:t>
            </a:r>
            <a:r>
              <a:rPr lang="de-AT" sz="2200" dirty="0" err="1"/>
              <a:t>scaling</a:t>
            </a:r>
            <a:endParaRPr lang="de-AT" sz="2200" dirty="0"/>
          </a:p>
          <a:p>
            <a:pPr marL="1428750" lvl="2" indent="-514350">
              <a:buFont typeface="+mj-lt"/>
              <a:buAutoNum type="arabicPeriod"/>
            </a:pPr>
            <a:r>
              <a:rPr lang="de-AT" sz="2200" dirty="0"/>
              <a:t>Feature </a:t>
            </a:r>
            <a:r>
              <a:rPr lang="de-AT" sz="2200" dirty="0" err="1"/>
              <a:t>Selection</a:t>
            </a:r>
            <a:r>
              <a:rPr lang="de-AT" sz="2200" dirty="0"/>
              <a:t> (</a:t>
            </a:r>
            <a:r>
              <a:rPr lang="de-AT" sz="2200" dirty="0" err="1"/>
              <a:t>dropping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every</a:t>
            </a:r>
            <a:r>
              <a:rPr lang="de-AT" sz="2200" dirty="0"/>
              <a:t> feature </a:t>
            </a:r>
            <a:r>
              <a:rPr lang="de-AT" sz="2200" dirty="0" err="1"/>
              <a:t>with</a:t>
            </a:r>
            <a:r>
              <a:rPr lang="de-AT" sz="2200" dirty="0"/>
              <a:t> </a:t>
            </a:r>
            <a:r>
              <a:rPr lang="de-AT" sz="2200" dirty="0" err="1"/>
              <a:t>correlation</a:t>
            </a:r>
            <a:r>
              <a:rPr lang="de-AT" sz="2200" dirty="0"/>
              <a:t> &lt;0.01)</a:t>
            </a:r>
          </a:p>
          <a:p>
            <a:r>
              <a:rPr lang="de-AT" dirty="0"/>
              <a:t>4th Approach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best</a:t>
            </a:r>
            <a:endParaRPr lang="de-AT" dirty="0"/>
          </a:p>
          <a:p>
            <a:pPr marL="1428750" lvl="2" indent="-514350">
              <a:buFont typeface="+mj-lt"/>
              <a:buAutoNum type="arabicPeriod"/>
            </a:pPr>
            <a:endParaRPr lang="de-AT" sz="1200" dirty="0"/>
          </a:p>
          <a:p>
            <a:pPr marL="971550" lvl="1" indent="-514350">
              <a:buFont typeface="+mj-lt"/>
              <a:buAutoNum type="arabicPeriod"/>
            </a:pPr>
            <a:endParaRPr lang="de-AT" sz="800" dirty="0"/>
          </a:p>
          <a:p>
            <a:pPr marL="457200" lvl="1" indent="0">
              <a:buNone/>
            </a:pPr>
            <a:endParaRPr lang="de-AT" sz="1600" dirty="0"/>
          </a:p>
          <a:p>
            <a:pPr marL="457200" lvl="1" indent="0">
              <a:buNone/>
            </a:pPr>
            <a:endParaRPr lang="de-AT" dirty="0"/>
          </a:p>
          <a:p>
            <a:pPr marL="971550" lvl="1" indent="-514350">
              <a:buFont typeface="+mj-lt"/>
              <a:buAutoNum type="arabicPeriod"/>
            </a:pPr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9B306-F335-4187-9D47-629FD9AE1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7151" y="480564"/>
            <a:ext cx="2311387" cy="53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General Overview – cont‘d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780920"/>
            <a:ext cx="5181120" cy="252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Preprocessing Methods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OneHotEncoding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OrdinalEncoding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MinMax Scaling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Z-score Scaling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Feature Selection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172200" y="1780920"/>
            <a:ext cx="5181120" cy="23515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Evaluation Measures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Rooted mean squared error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Relative mean squared error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Mean absolute error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Relative absolute error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Correlation</a:t>
            </a: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38080" y="4132800"/>
            <a:ext cx="941256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de-AT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No fixed Train-test-split</a:t>
            </a:r>
            <a:endParaRPr lang="de-AT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random sampling in every iteration (80:20)</a:t>
            </a:r>
            <a:endParaRPr lang="de-AT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Preprocessing usefull for every dataset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53D-DD6F-40FC-ACF7-BE433B3D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Students -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80D-20AB-4D73-8E26-5187FAA6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Handmade ordinal encoding is best by far</a:t>
            </a:r>
          </a:p>
          <a:p>
            <a:pPr marL="457200" lvl="1" indent="0">
              <a:buNone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  (human intuition is taken into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similarly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Rooted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error = 4.1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Rooted relative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Linear is quite good compared to other methods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6BD77-9F48-41A8-A38E-7AAFAAAB9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68" y="1835564"/>
            <a:ext cx="3971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53D-DD6F-40FC-ACF7-BE433B3D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Students –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80D-20AB-4D73-8E26-5187FAA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Linear Regression</a:t>
            </a: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Alpha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0.15 and 0.3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=0.15, 2: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=0.2, 3:alpha=0.25, 4: </a:t>
            </a:r>
            <a:r>
              <a:rPr lang="de-A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sz="1600" dirty="0">
                <a:latin typeface="Calibri" panose="020F0502020204030204" pitchFamily="34" charset="0"/>
                <a:cs typeface="Calibri" panose="020F0502020204030204" pitchFamily="34" charset="0"/>
              </a:rPr>
              <a:t>=0.3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0.15 and 0.3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quite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instable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Fix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=0.25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Rooted mean square error = 4.3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Rooted relative square error = 0.94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Lasso also quite good / same level as linear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E2BCE8-ECFE-4DB7-94F0-B92B6C60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051" y="2524919"/>
            <a:ext cx="32956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7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53D-DD6F-40FC-ACF7-BE433B3D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Students –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80D-20AB-4D73-8E26-5187FAA6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5062909"/>
          </a:xfrm>
        </p:spPr>
        <p:txBody>
          <a:bodyPr>
            <a:normAutofit lnSpcReduction="10000"/>
          </a:bodyPr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Linear and Lasso</a:t>
            </a: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Quite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uniform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outperforms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Fits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intuition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dimensions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: 1 and 2 uniform (k=20,30), in 3 and 4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(k=20,30)</a:t>
            </a: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 k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definite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24-40 okay</a:t>
            </a: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Linear and Lasso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C67021-C231-453A-AD4B-210A67B3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731" y="3429000"/>
            <a:ext cx="2843719" cy="27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6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53D-DD6F-40FC-ACF7-BE433B3D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Students –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80D-20AB-4D73-8E26-5187FAA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OrdinalEncoding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wins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and z-score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Surprisinlgy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decreasing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Even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= 3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quite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definite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1: (2,6), 2: (3,6), 3: (2,default), 4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(3,default)</a:t>
            </a: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RMSE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4.4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worse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all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other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Small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datasets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not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suitable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RegressionTrees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9BDEBE-6C60-412A-A6B8-FE89449C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66" y="606256"/>
            <a:ext cx="3067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5002-1399-4EA0-961C-3D2DB193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Students – Methode Comparison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8000-8F75-4379-8F06-F4E0DFCF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Linear + Ordinal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Lasso (0.25)+ Ordinal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Knn</a:t>
            </a:r>
            <a:r>
              <a:rPr lang="de-AT" dirty="0"/>
              <a:t> (28, uniform)+ Ordinal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Tree</a:t>
            </a:r>
            <a:r>
              <a:rPr lang="de-AT" dirty="0"/>
              <a:t> (3,6) + Ordinal</a:t>
            </a:r>
          </a:p>
          <a:p>
            <a:r>
              <a:rPr lang="de-AT" dirty="0" err="1"/>
              <a:t>Results</a:t>
            </a:r>
            <a:endParaRPr lang="de-AT" dirty="0"/>
          </a:p>
          <a:p>
            <a:pPr lvl="1"/>
            <a:r>
              <a:rPr lang="de-AT" dirty="0"/>
              <a:t>Best </a:t>
            </a:r>
            <a:r>
              <a:rPr lang="de-AT" dirty="0" err="1"/>
              <a:t>performance</a:t>
            </a:r>
            <a:r>
              <a:rPr lang="de-AT" dirty="0"/>
              <a:t>: Linear Regression!</a:t>
            </a:r>
          </a:p>
          <a:p>
            <a:pPr lvl="1"/>
            <a:r>
              <a:rPr lang="de-AT" dirty="0" err="1"/>
              <a:t>Worst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far</a:t>
            </a:r>
            <a:r>
              <a:rPr lang="de-AT" dirty="0"/>
              <a:t>: Regression </a:t>
            </a:r>
            <a:r>
              <a:rPr lang="de-AT" dirty="0" err="1"/>
              <a:t>Tree</a:t>
            </a:r>
            <a:endParaRPr lang="de-AT" dirty="0"/>
          </a:p>
          <a:p>
            <a:pPr lvl="1"/>
            <a:r>
              <a:rPr lang="de-AT" dirty="0" err="1"/>
              <a:t>Unfortunately</a:t>
            </a:r>
            <a:r>
              <a:rPr lang="de-AT" dirty="0"/>
              <a:t> still a relative </a:t>
            </a:r>
            <a:r>
              <a:rPr lang="de-AT" dirty="0" err="1"/>
              <a:t>error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90%</a:t>
            </a:r>
          </a:p>
          <a:p>
            <a:pPr lvl="1"/>
            <a:r>
              <a:rPr lang="de-AT" dirty="0"/>
              <a:t>Conclusio: </a:t>
            </a:r>
            <a:r>
              <a:rPr lang="de-AT" dirty="0" err="1"/>
              <a:t>kNN</a:t>
            </a:r>
            <a:r>
              <a:rPr lang="de-AT" dirty="0"/>
              <a:t> and Regression </a:t>
            </a:r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handle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small</a:t>
            </a:r>
            <a:r>
              <a:rPr lang="de-AT" dirty="0"/>
              <a:t> </a:t>
            </a:r>
            <a:r>
              <a:rPr lang="de-AT" dirty="0" err="1"/>
              <a:t>datasets</a:t>
            </a:r>
            <a:r>
              <a:rPr lang="de-AT" dirty="0"/>
              <a:t> </a:t>
            </a:r>
            <a:r>
              <a:rPr lang="de-AT" dirty="0" err="1"/>
              <a:t>well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5E452C-9E75-4278-98E4-18794B22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1825625"/>
            <a:ext cx="2943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72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Comparison of Results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Predictions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Energy and Air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good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Bike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Students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rather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poor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Knn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prefers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cannot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handle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many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booleans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well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prefers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more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stable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wrt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data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type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range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-&gt; same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split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different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results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Linear and Lasso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good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students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size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?, linear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dep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?)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Preprocessing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almost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always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usefull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kNN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and Regression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handle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Clustered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data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well</a:t>
            </a:r>
            <a:endParaRPr lang="de-DE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kNN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and Regression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cannot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handle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small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datasets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</a:rPr>
              <a:t>well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Comparison Datasets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Bike and Students dataset contain numerical and categorical data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Airquality contains missing values, set to -200 by default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Number of features: 10 (air)-30 (students)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Highest number of samples 9357 (air)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Lowest number of samples  198 (students)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Dataset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15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Dteday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--&gt; redundant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omitted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(irrelevant)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Others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either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integer/ordinal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valued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varies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Preprocessing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!)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Hour: 0-23 &lt;-&gt;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weather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information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: 0-1 &lt;-&gt;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holiday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boolean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Target feature: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cnt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rented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bikes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about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0-900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mean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188, median 142,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std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178)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Missing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? –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No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training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samples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: 8690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Grafik 4"/>
          <p:cNvPicPr/>
          <p:nvPr/>
        </p:nvPicPr>
        <p:blipFill>
          <a:blip r:embed="rId2"/>
          <a:stretch/>
        </p:blipFill>
        <p:spPr>
          <a:xfrm>
            <a:off x="7222320" y="216000"/>
            <a:ext cx="4945680" cy="33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958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Preprocessing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209600"/>
            <a:ext cx="10515240" cy="49669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Correlation Features &lt;-&gt; Target: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No feature with very high correlation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Weekday and holiday low values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Workingday and holiday complementary -&gt; overrepresentation?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Considered 4 different approaches: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No preprocessing (other than dropping both id and dteday)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Z-score scaling on all parameters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Min-max scaling on all parameters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Feature Selection acc. to correlation vector, i.e. drop weekday, holiday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Results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For every method but kNN: Feature selection performed poorly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Other 3 approaches: strong dependence on method</a:t>
            </a:r>
          </a:p>
        </p:txBody>
      </p:sp>
      <p:pic>
        <p:nvPicPr>
          <p:cNvPr id="139" name="Grafik 4"/>
          <p:cNvPicPr/>
          <p:nvPr/>
        </p:nvPicPr>
        <p:blipFill>
          <a:blip r:embed="rId2"/>
          <a:stretch/>
        </p:blipFill>
        <p:spPr>
          <a:xfrm>
            <a:off x="9748440" y="303120"/>
            <a:ext cx="160488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– Linear Regression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Preprocessing: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 raw data approach yields best result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Worst result: Feature Selection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Results-Preprocessing: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20 runs, different train-test splits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Every time evaluation of 5 measures (see graphic), 2 redundant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Saved best and worst preprocessing and counted (3*20 counts 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Measures: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Rooted mean squared error: 143,  relative error: 79%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Not good, at least &lt;std </a:t>
            </a: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Grafik 4"/>
          <p:cNvPicPr/>
          <p:nvPr/>
        </p:nvPicPr>
        <p:blipFill>
          <a:blip r:embed="rId2"/>
          <a:stretch/>
        </p:blipFill>
        <p:spPr>
          <a:xfrm>
            <a:off x="8035200" y="1397160"/>
            <a:ext cx="3333240" cy="219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- Lasso Regression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Generally similar to Linear Regression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Preprocessing: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No obvious best, but obvious worst: Feature selection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Parameter: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Very unstable, no clear-cut alpha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Close to 1 and close to 0: performance strongly dependent on train-test split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Middle values: more stable but worse results (average)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Results: 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(1: alpha=1, 2: alpha=0.5, 3: alpha=0.05, 4: alpha=0.005)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As stated 1 and 4 often winner, often loser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2,3 stable in the middle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Rooted mean squared error slightly better than linear </a:t>
            </a: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Grafik 4"/>
          <p:cNvPicPr/>
          <p:nvPr/>
        </p:nvPicPr>
        <p:blipFill>
          <a:blip r:embed="rId2"/>
          <a:stretch/>
        </p:blipFill>
        <p:spPr>
          <a:xfrm>
            <a:off x="8928000" y="609480"/>
            <a:ext cx="274464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BikeSharing - kNN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Preprocessing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Less features preferred -&gt; Feature Selection outperforms others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Parameter weights: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Weigths: distance by far better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In plot: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 = 5, weights = distance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 = 5, weights = uniform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 = 8, weights = distance</a:t>
            </a: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 = 8, weights = uniform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Wins shared amongst weigths=distance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Grafik 6"/>
          <p:cNvPicPr/>
          <p:nvPr/>
        </p:nvPicPr>
        <p:blipFill>
          <a:blip r:embed="rId2"/>
          <a:stretch/>
        </p:blipFill>
        <p:spPr>
          <a:xfrm>
            <a:off x="7900920" y="2755080"/>
            <a:ext cx="3338280" cy="308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2255</Words>
  <Application>Microsoft Office PowerPoint</Application>
  <PresentationFormat>Breitbild</PresentationFormat>
  <Paragraphs>396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1_Office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Energy – Lasso Regression</vt:lpstr>
      <vt:lpstr>Energy - kNN</vt:lpstr>
      <vt:lpstr>Energy – Regression Tree</vt:lpstr>
      <vt:lpstr>Energy – Method Comparison</vt:lpstr>
      <vt:lpstr>AirQuality - Dataset</vt:lpstr>
      <vt:lpstr>AirQuality - Preprocessing</vt:lpstr>
      <vt:lpstr>AirQuality – Linear Regression</vt:lpstr>
      <vt:lpstr>AirQuality – Lasso Regression</vt:lpstr>
      <vt:lpstr>AirQuality - kNN</vt:lpstr>
      <vt:lpstr>AirQuality – kNN cont‘d</vt:lpstr>
      <vt:lpstr>AirQuality - RegressionTree</vt:lpstr>
      <vt:lpstr>AirQuality – Method Comparison</vt:lpstr>
      <vt:lpstr>Students – Dataset</vt:lpstr>
      <vt:lpstr>Students - Preprocessing</vt:lpstr>
      <vt:lpstr>Students - Linear Regression</vt:lpstr>
      <vt:lpstr>Students – Lasso Regression</vt:lpstr>
      <vt:lpstr>Students – kNN</vt:lpstr>
      <vt:lpstr>Students – Regression Tree</vt:lpstr>
      <vt:lpstr>Students – Methode Comparison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E1 Regression Task</dc:title>
  <dc:subject/>
  <dc:creator>Sophie Rain</dc:creator>
  <dc:description/>
  <cp:lastModifiedBy>Sophie Rain</cp:lastModifiedBy>
  <cp:revision>92</cp:revision>
  <dcterms:created xsi:type="dcterms:W3CDTF">2019-11-15T08:29:48Z</dcterms:created>
  <dcterms:modified xsi:type="dcterms:W3CDTF">2019-11-16T07:50:27Z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