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media/image9.png" ContentType="image/png"/>
  <Override PartName="/ppt/media/image7.jpeg" ContentType="image/jpeg"/>
  <Override PartName="/ppt/media/image1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11.png" ContentType="image/png"/>
  <Override PartName="/ppt/media/image5.jpeg" ContentType="image/jpeg"/>
  <Override PartName="/ppt/media/image6.jpeg" ContentType="image/jpeg"/>
  <Override PartName="/ppt/media/image8.jpeg" ContentType="image/jpe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b="0" lang="de-DE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A5498BB-6214-406C-BEA2-073680E6796A}" type="datetime">
              <a:rPr b="0" lang="de-AT" sz="1200" spc="-1" strike="noStrike">
                <a:solidFill>
                  <a:srgbClr val="8b8b8b"/>
                </a:solidFill>
                <a:latin typeface="Calibri"/>
              </a:rPr>
              <a:t>15.11.2019</a:t>
            </a:fld>
            <a:endParaRPr b="0" lang="de-AT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de-AT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89C4429-E490-4E36-BE9C-309F3ECF3DF5}" type="slidenum">
              <a:rPr b="0" lang="de-AT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de-AT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Mastertextformat bearbeiten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Zweite Ebene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Dritte 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Vierte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Fünfte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4E446CB-2B01-42EB-A912-0B50C25EE623}" type="datetime">
              <a:rPr b="0" lang="de-AT" sz="1200" spc="-1" strike="noStrike">
                <a:solidFill>
                  <a:srgbClr val="8b8b8b"/>
                </a:solidFill>
                <a:latin typeface="Calibri"/>
              </a:rPr>
              <a:t>15.11.2019</a:t>
            </a:fld>
            <a:endParaRPr b="0" lang="de-AT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de-AT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A18FE30-3201-4F5A-9A77-A59FFEA30E62}" type="slidenum">
              <a:rPr b="0" lang="de-AT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de-AT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Mastertextformat bearbeiten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Zweite Ebene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Dritte 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Vierte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Fünfte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Mastertextformat bearbeiten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Zweite Ebene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Dritte 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Vierte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Fünfte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198B878-79DD-4F20-A6E5-6B3974A3F8AF}" type="datetime">
              <a:rPr b="0" lang="de-AT" sz="1200" spc="-1" strike="noStrike">
                <a:solidFill>
                  <a:srgbClr val="8b8b8b"/>
                </a:solidFill>
                <a:latin typeface="Calibri"/>
              </a:rPr>
              <a:t>15.11.2019</a:t>
            </a:fld>
            <a:endParaRPr b="0" lang="de-AT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de-AT" sz="2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B04CCC2-9DB3-40F6-A155-8428FD0414CD}" type="slidenum">
              <a:rPr b="0" lang="de-AT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de-AT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523880" y="1122480"/>
            <a:ext cx="9143640" cy="21333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Machine Learning E1</a:t>
            </a:r>
            <a:br/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Regression Task</a:t>
            </a:r>
            <a:endParaRPr b="0" lang="de-DE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1523880" y="3602160"/>
            <a:ext cx="9143640" cy="2133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Group 21</a:t>
            </a:r>
            <a:endParaRPr b="0" lang="de-AT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de-AT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Sophie Rain (01425316),</a:t>
            </a:r>
            <a:endParaRPr b="0" lang="de-AT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Peter Stroppa (0132xxxx), </a:t>
            </a:r>
            <a:endParaRPr b="0" lang="de-AT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Lucas Unterberger (01325438)</a:t>
            </a:r>
            <a:endParaRPr b="0" lang="de-A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BikeSharing – kNN cont‘d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Parameter k: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Easy to see: behaves badly for k&lt;6, and k&gt;9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Inbetween not too clear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Plot: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(weights=uniform, algorithm=ball_tree)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K = 6 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K =7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K = 8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K = 9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Results: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RMSE significantly better than for Linear/Lasso Regression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1" name="Grafik 4" descr=""/>
          <p:cNvPicPr/>
          <p:nvPr/>
        </p:nvPicPr>
        <p:blipFill>
          <a:blip r:embed="rId1"/>
          <a:stretch/>
        </p:blipFill>
        <p:spPr>
          <a:xfrm>
            <a:off x="7691400" y="2567520"/>
            <a:ext cx="3185640" cy="287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BikeSharing – Regression Tree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Preprocessing: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Feature Selection worst 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Others similar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Parameters: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Good values for Min_samples_leaf: 2 or 3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Max_depth: default setting best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Results: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for raw data (option 1)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Similar to kNN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4" name="Grafik 4" descr=""/>
          <p:cNvPicPr/>
          <p:nvPr/>
        </p:nvPicPr>
        <p:blipFill>
          <a:blip r:embed="rId1"/>
          <a:stretch/>
        </p:blipFill>
        <p:spPr>
          <a:xfrm>
            <a:off x="5112720" y="4651920"/>
            <a:ext cx="1966680" cy="1243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BikeSharing – Method Comparison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Plot: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Linear + raw data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Lasso (alpha = 0.05)+  minmax scaling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kNN (8, distance) + Feature selection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Tree (min_samples_leaf=2)+ raw data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Results: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Knn wins slightly before Tree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Linear and Lasso  poor performance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Note: winner is 4 in last iteration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Apparently cnt not linearly dependent on features 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7" name="Grafik 4" descr=""/>
          <p:cNvPicPr/>
          <p:nvPr/>
        </p:nvPicPr>
        <p:blipFill>
          <a:blip r:embed="rId1"/>
          <a:stretch/>
        </p:blipFill>
        <p:spPr>
          <a:xfrm>
            <a:off x="7624800" y="1690560"/>
            <a:ext cx="3633480" cy="336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Energy-Dataset</a:t>
            </a:r>
            <a:endParaRPr b="0" lang="de-DE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576000" y="1800000"/>
            <a:ext cx="11016000" cy="4614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768 samples:</a:t>
            </a:r>
            <a:endParaRPr b="0" lang="de-DE" sz="2800" spc="-1" strike="noStrike">
              <a:solidFill>
                <a:srgbClr val="000000"/>
              </a:solidFill>
              <a:latin typeface="Calibri"/>
              <a:ea typeface="Microsoft YaHe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no missing values</a:t>
            </a:r>
            <a:endParaRPr b="0" lang="de-AT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simulated dataset</a:t>
            </a:r>
            <a:endParaRPr b="0" lang="de-AT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b="0" lang="de-DE" sz="2400" spc="-1" strike="noStrike">
              <a:solidFill>
                <a:srgbClr val="000000"/>
              </a:solidFill>
              <a:latin typeface="Calibri"/>
              <a:ea typeface="Microsoft YaHe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b="0" lang="de-DE" sz="2400" spc="-1" strike="noStrike">
              <a:solidFill>
                <a:srgbClr val="000000"/>
              </a:solidFill>
              <a:latin typeface="Calibri"/>
              <a:ea typeface="Microsoft YaHei"/>
            </a:endParaRPr>
          </a:p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10 features:</a:t>
            </a:r>
            <a:endParaRPr b="0" lang="de-DE" sz="2800" spc="-1" strike="noStrike">
              <a:solidFill>
                <a:srgbClr val="000000"/>
              </a:solidFill>
              <a:latin typeface="Calibri"/>
              <a:ea typeface="Microsoft YaHe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2 target values: Y1 and Y2</a:t>
            </a:r>
            <a:endParaRPr b="0" lang="de-DE" sz="2400" spc="-1" strike="noStrike">
              <a:solidFill>
                <a:srgbClr val="000000"/>
              </a:solidFill>
              <a:latin typeface="Calibri"/>
              <a:ea typeface="Microsoft YaHe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has only numeric values, X6 being ordinal</a:t>
            </a:r>
            <a:endParaRPr b="0" lang="de-DE" sz="2400" spc="-1" strike="noStrike">
              <a:solidFill>
                <a:srgbClr val="000000"/>
              </a:solidFill>
              <a:latin typeface="Calibri"/>
              <a:ea typeface="Microsoft YaHe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performed regression only on Y1 representing heat load</a:t>
            </a:r>
            <a:endParaRPr b="0" lang="de-DE" sz="2400" spc="-1" strike="noStrike">
              <a:solidFill>
                <a:srgbClr val="000000"/>
              </a:solidFill>
              <a:latin typeface="Calibri"/>
              <a:ea typeface="Microsoft YaHe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attribute X6 contains int values from 2-6,refering to position</a:t>
            </a:r>
            <a:endParaRPr b="0" lang="de-DE" sz="2400" spc="-1" strike="noStrike">
              <a:solidFill>
                <a:srgbClr val="000000"/>
              </a:solidFill>
              <a:latin typeface="Calibri"/>
              <a:ea typeface="Microsoft YaHe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dataset is ‚pregrouped‘ into blocks of 4, differing within a block only by X6</a:t>
            </a:r>
            <a:endParaRPr b="0" lang="de-DE" sz="2400" spc="-1" strike="noStrike">
              <a:solidFill>
                <a:srgbClr val="000000"/>
              </a:solidFill>
              <a:latin typeface="Calibri"/>
              <a:ea typeface="Microsoft YaHe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some features have a range from 0-1, others 500-800 </a:t>
            </a:r>
            <a:endParaRPr b="0" lang="de-DE" sz="2400" spc="-1" strike="noStrike">
              <a:solidFill>
                <a:srgbClr val="000000"/>
              </a:solidFill>
              <a:latin typeface="Calibri"/>
              <a:ea typeface="Microsoft YaHe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b="0" lang="de-DE" sz="2400" spc="-1" strike="noStrike">
              <a:solidFill>
                <a:srgbClr val="000000"/>
              </a:solidFill>
              <a:latin typeface="Calibri"/>
              <a:ea typeface="Microsoft YaHei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5112000" y="504000"/>
            <a:ext cx="4392000" cy="244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Energy Preprocessing</a:t>
            </a:r>
            <a:endParaRPr b="0" lang="de-DE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609480" y="1690200"/>
            <a:ext cx="8318520" cy="486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High correllation to X5 and Y2, which is not used</a:t>
            </a:r>
            <a:endParaRPr b="0" lang="de-DE" sz="2400" spc="-1" strike="noStrike">
              <a:solidFill>
                <a:srgbClr val="000000"/>
              </a:solidFill>
              <a:latin typeface="Calibri"/>
              <a:ea typeface="Microsoft YaHei"/>
            </a:endParaRPr>
          </a:p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very low correllation for X6 ↔ feature selection</a:t>
            </a:r>
            <a:endParaRPr b="0" lang="de-DE" sz="2400" spc="-1" strike="noStrike">
              <a:solidFill>
                <a:srgbClr val="000000"/>
              </a:solidFill>
              <a:latin typeface="Calibri"/>
              <a:ea typeface="Microsoft YaHei"/>
            </a:endParaRPr>
          </a:p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normalizing, since </a:t>
            </a:r>
            <a:endParaRPr b="0" lang="de-DE" sz="2400" spc="-1" strike="noStrike">
              <a:solidFill>
                <a:srgbClr val="000000"/>
              </a:solidFill>
              <a:latin typeface="Calibri"/>
              <a:ea typeface="Microsoft YaHei"/>
            </a:endParaRPr>
          </a:p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 charset="2"/>
              <a:buChar char=""/>
            </a:pPr>
            <a:endParaRPr b="0" lang="de-DE" sz="2400" spc="-1" strike="noStrike">
              <a:solidFill>
                <a:srgbClr val="000000"/>
              </a:solidFill>
              <a:latin typeface="Calibri"/>
              <a:ea typeface="Microsoft YaHei"/>
            </a:endParaRPr>
          </a:p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Preprocessing options:</a:t>
            </a:r>
            <a:endParaRPr b="0" lang="de-DE" sz="2400" spc="-1" strike="noStrike">
              <a:solidFill>
                <a:srgbClr val="000000"/>
              </a:solidFill>
              <a:latin typeface="Calibri"/>
              <a:ea typeface="Microsoft YaHe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raw data</a:t>
            </a:r>
            <a:endParaRPr b="0" lang="de-DE" sz="2400" spc="-1" strike="noStrike">
              <a:solidFill>
                <a:srgbClr val="000000"/>
              </a:solidFill>
              <a:latin typeface="Calibri"/>
              <a:ea typeface="Microsoft YaHe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Z-score scaling</a:t>
            </a:r>
            <a:endParaRPr b="0" lang="de-DE" sz="2400" spc="-1" strike="noStrike">
              <a:solidFill>
                <a:srgbClr val="000000"/>
              </a:solidFill>
              <a:latin typeface="Calibri"/>
              <a:ea typeface="Microsoft YaHe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minmax scaling</a:t>
            </a:r>
            <a:endParaRPr b="0" lang="de-DE" sz="2400" spc="-1" strike="noStrike">
              <a:solidFill>
                <a:srgbClr val="000000"/>
              </a:solidFill>
              <a:latin typeface="Calibri"/>
              <a:ea typeface="Microsoft YaHe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feature selection: dropping X6 and Z-score scaling</a:t>
            </a:r>
            <a:endParaRPr b="0" lang="de-DE" sz="2400" spc="-1" strike="noStrike">
              <a:solidFill>
                <a:srgbClr val="000000"/>
              </a:solidFill>
              <a:latin typeface="Calibri"/>
              <a:ea typeface="Microsoft YaHe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b="0" lang="de-DE" sz="2400" spc="-1" strike="noStrike">
              <a:solidFill>
                <a:srgbClr val="000000"/>
              </a:solidFill>
              <a:latin typeface="Calibri"/>
              <a:ea typeface="Microsoft YaHe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b="0" lang="de-DE" sz="2400" spc="-1" strike="noStrike">
              <a:solidFill>
                <a:srgbClr val="000000"/>
              </a:solidFill>
              <a:latin typeface="Calibri"/>
              <a:ea typeface="Microsoft YaHei"/>
            </a:endParaRPr>
          </a:p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Observation: </a:t>
            </a:r>
            <a:endParaRPr b="0" lang="de-DE" sz="2400" spc="-1" strike="noStrike">
              <a:solidFill>
                <a:srgbClr val="000000"/>
              </a:solidFill>
              <a:latin typeface="Calibri"/>
              <a:ea typeface="Microsoft YaHe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for every method feature selection proves useful</a:t>
            </a:r>
            <a:endParaRPr b="0" lang="de-DE" sz="2400" spc="-1" strike="noStrike">
              <a:solidFill>
                <a:srgbClr val="000000"/>
              </a:solidFill>
              <a:latin typeface="Calibri"/>
              <a:ea typeface="Microsoft YaHe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b="0" lang="de-DE" sz="2400" spc="-1" strike="noStrike">
              <a:solidFill>
                <a:srgbClr val="000000"/>
              </a:solidFill>
              <a:latin typeface="Calibri"/>
              <a:ea typeface="Microsoft YaHei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9360000" y="633600"/>
            <a:ext cx="1857240" cy="303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Energy - Linear Regression</a:t>
            </a:r>
            <a:endParaRPr b="0" lang="de-DE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901800" y="1872000"/>
            <a:ext cx="6730200" cy="424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800" spc="-1" strike="noStrike">
                <a:latin typeface="Calibri"/>
              </a:rPr>
              <a:t>Preprocessing:</a:t>
            </a:r>
            <a:endParaRPr b="0" lang="de-AT" sz="28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Calibri"/>
              </a:rPr>
              <a:t>best option is feature selection</a:t>
            </a:r>
            <a:endParaRPr b="0" lang="de-AT" sz="24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Calibri"/>
              </a:rPr>
              <a:t>worst option: raw data</a:t>
            </a:r>
            <a:endParaRPr b="0" lang="de-AT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AT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AT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AT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AT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800" spc="-1" strike="noStrike">
                <a:latin typeface="Calibri"/>
              </a:rPr>
              <a:t>Results:</a:t>
            </a:r>
            <a:endParaRPr b="0" lang="de-AT" sz="28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Calibri"/>
              </a:rPr>
              <a:t>rooted mean squared error = 2.92</a:t>
            </a:r>
            <a:endParaRPr b="0" lang="de-AT" sz="24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Calibri"/>
              </a:rPr>
              <a:t>rooted relative squared error = 28%</a:t>
            </a:r>
            <a:endParaRPr b="0" lang="de-AT" sz="24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Calibri"/>
              </a:rPr>
              <a:t>not good, especially compared to the other methods</a:t>
            </a:r>
            <a:endParaRPr b="0" lang="de-AT" sz="24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7093440" y="1440000"/>
            <a:ext cx="4282560" cy="283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Energy – Lasso Regression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3312000" y="2304000"/>
            <a:ext cx="2880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de-AT" sz="1800" spc="-1" strike="noStrike">
                <a:latin typeface="Arial"/>
              </a:rPr>
              <a:t>Preprocessing:</a:t>
            </a:r>
            <a:endParaRPr b="0" lang="de-AT" sz="1800" spc="-1" strike="noStrike">
              <a:latin typeface="Arial"/>
            </a:endParaRPr>
          </a:p>
          <a:p>
            <a:endParaRPr b="0" lang="de-A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Comparison of Results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Predictions for Energy and Air good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For Bike and Students rather poor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Knn prefers less features, cannot handle many booleans well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Tree prefers more features, stable wrt data type and range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Tree random choice -&gt; same split, different results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Linear and Lasso only good for students (size of dataset?, linear dep?)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Preprocessing almost always usefull 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General Overview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838080" y="1825560"/>
            <a:ext cx="1067220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Used Datasets: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Bikes 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Students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Airquality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Energy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Regression Methods: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Regression Tree (min_samples_leaf, max_depth)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Linear Regression (fit_intercept=True)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Lasso Regression (alpha)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kNN (k, weights, algorithm)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General Overview – cont‘d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838080" y="1780920"/>
            <a:ext cx="5181120" cy="2521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Preprocessing Methods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OneHotEncoding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OrdinalEncoding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MinMax Scaling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Z-score Scaling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Feature Selection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6172200" y="1780920"/>
            <a:ext cx="5181120" cy="2351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Evaluation Measures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Rooted mean squared error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Relative mean squared error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Mean absolute error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Relative absolute error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Correlation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838080" y="4132800"/>
            <a:ext cx="9412560" cy="249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de-AT" sz="1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No fixed Train-test-split</a:t>
            </a:r>
            <a:endParaRPr b="0" lang="de-AT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random sampling in every iteration (80:20)</a:t>
            </a:r>
            <a:endParaRPr b="0" lang="de-AT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Preprocessing usefull for every dataset</a:t>
            </a:r>
            <a:endParaRPr b="0" lang="de-A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Comparison Datasets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Bike and Students dataset contain numerical and categorical data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Airquality contains missing values, set to -200 by default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Number of features: 10 (air)-30 (students)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Highest number of samples 9357 (air)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Lowest number of samples  198 (students)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BikeSharing Dataset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15 features 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Dteday only string value --&gt; redundant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Id omitted (irrelevant)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Others either float or integer/ordinal valued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Range varies: (Preprocessing!)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Hour: 0-23 &lt;-&gt; weather information: 0-1 &lt;-&gt; holiday: boolean  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Target feature: cnt = number of rented bikes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Range about 0-900 (mean: 188, median 142, std: 178)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Missing values? – No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Number of training samples: 8690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6" name="Grafik 4" descr=""/>
          <p:cNvPicPr/>
          <p:nvPr/>
        </p:nvPicPr>
        <p:blipFill>
          <a:blip r:embed="rId1"/>
          <a:stretch/>
        </p:blipFill>
        <p:spPr>
          <a:xfrm>
            <a:off x="7222320" y="216000"/>
            <a:ext cx="4945680" cy="338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838080" y="365040"/>
            <a:ext cx="10515240" cy="958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BikeSharing Preprocessing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838080" y="1209600"/>
            <a:ext cx="10515240" cy="4966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Correlation Features &lt;-&gt; Target: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No feature with very high correlation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Weekday and holiday low values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Workingday and holiday complementary -&gt; overrepresentation?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Considered 4 different approaches: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No preprocessing (other than dropping both id and dteday)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Z-score scaling on all parameters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Min-max scaling on all parameters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Feature Selection acc. to correlation vector, i.e. drop weekday, holiday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Results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For every method but kNN: Feature selection performed poorly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Other 3 approaches: strong dependence on method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9" name="Grafik 4" descr=""/>
          <p:cNvPicPr/>
          <p:nvPr/>
        </p:nvPicPr>
        <p:blipFill>
          <a:blip r:embed="rId1"/>
          <a:stretch/>
        </p:blipFill>
        <p:spPr>
          <a:xfrm>
            <a:off x="9748440" y="303120"/>
            <a:ext cx="1604880" cy="3623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BikeSharing – Linear Regression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Preprocessing: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The raw data approach yields best result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Worst result: Feature Selection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Results-Preprocessing: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20 runs, different train-test splits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Every time evaluation of 5 measures (see graphic), 2 redundant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Saved best and worst preprocessing and counted (3*20 counts )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Measures: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Rooted mean squared error: 143,  relative error: 79%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Not good, at least &lt;std 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2" name="Grafik 4" descr=""/>
          <p:cNvPicPr/>
          <p:nvPr/>
        </p:nvPicPr>
        <p:blipFill>
          <a:blip r:embed="rId1"/>
          <a:stretch/>
        </p:blipFill>
        <p:spPr>
          <a:xfrm>
            <a:off x="8035200" y="1397160"/>
            <a:ext cx="3333240" cy="2199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BikeSharing - Lasso Regression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Generally similar to Linear Regression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Preprocessing: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No obvious best, but obvious worst: Feature selection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Parameter: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Very unstable, no clear-cut alpha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Close to 1 and close to 0: performance strongly dependent on train-test split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Middle values: more stable but worse results (average)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Results: </a:t>
            </a: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(1: alpha=1, 2: alpha=0.5, 3: alpha=0.05, 4: alpha=0.005)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As stated 1 and 4 often winner, often loser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2,3 stable in the middle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Rooted mean squared error slightly better than linear 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5" name="Grafik 4" descr=""/>
          <p:cNvPicPr/>
          <p:nvPr/>
        </p:nvPicPr>
        <p:blipFill>
          <a:blip r:embed="rId1"/>
          <a:stretch/>
        </p:blipFill>
        <p:spPr>
          <a:xfrm>
            <a:off x="8928000" y="609480"/>
            <a:ext cx="2744640" cy="254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BikeSharing - kNN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Preprocessing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Less features preferred -&gt; Feature Selection outperforms others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Parameter weights: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Weigths: distance by far better 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In plot: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K = 5, weights = distance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K = 5, weights = uniform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K = 8, weights = distance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K = 8, weights = uniform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Wins shared amongst weigths=distance 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8" name="Grafik 6" descr=""/>
          <p:cNvPicPr/>
          <p:nvPr/>
        </p:nvPicPr>
        <p:blipFill>
          <a:blip r:embed="rId1"/>
          <a:stretch/>
        </p:blipFill>
        <p:spPr>
          <a:xfrm>
            <a:off x="7900920" y="2755080"/>
            <a:ext cx="3338280" cy="3083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LibreOffice/6.2.7.1$Windows_X86_64 LibreOffice_project/23edc44b61b830b7d749943e020e96f5a7df63bf</Application>
  <Words>801</Words>
  <Paragraphs>141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2019-11-15T08:29:48Z</dcterms:created>
  <dc:creator>Sophie Rain</dc:creator>
  <dc:description/>
  <dc:language>de-AT</dc:language>
  <cp:lastModifiedBy/>
  <dcterms:modified xsi:type="dcterms:W3CDTF">2019-11-15T15:56:43Z</dcterms:modified>
  <cp:revision>27</cp:revision>
  <dc:subject/>
  <dc:title>Machine Learning E1 Regression Task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