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027D4-37B7-4708-8C14-B92DAC00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D0F223-E749-41A0-A9FB-408806A59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4C5BE-0ABC-41FC-83D0-712B6A37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22045-5E20-4C69-B172-143E3DDB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9DACC-27D8-4B2B-B375-D21BF91D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0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F6FF6-B98B-43BC-985F-4884FB32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E51C50-D367-40CE-9D8B-B1DC95962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5B3BE8-8479-4A66-A7F8-382379E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0946C-EAEA-4862-A4DE-0BC53B25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A99AD-E74A-4079-9DC5-3D77EFD9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25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00BD74-6790-4387-8E75-214477DA8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3F23A-97C8-4B25-9564-71BC04FF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C6A78-F51D-4F5A-8011-7A981389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37EED-F081-44FF-8F7B-6C961497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A3FF6-55BE-4310-BC37-F3BF9A8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3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E8B08-CFAE-4622-8AC4-F204EB01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1D7A0-FC7F-4F53-9B04-9FC9E48A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67F72-BE2C-40CB-9C46-3968F05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4C693-802C-4DB2-B6BF-C9CFE56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0D6BCE-7E14-4281-84FB-6F68539A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68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23D89-828D-41DC-A5B7-E940821D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50326-B499-4357-B9A9-6C53F848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89544-2910-4577-A838-65FE801E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7865D-5EDA-467C-BC14-7CBF556D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9A8FA-6DCF-4482-AB9E-E58102FA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405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76451-4E78-4C1B-B45D-D875CF23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ABCA5-8D63-43B7-AB91-68C9AC7F0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85C55F-A986-4187-A1A5-4061350E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6F3B6-B20B-4D0B-A640-B297896F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802E17-FFB4-4ECD-B90C-78925EFC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D46B12-B19D-466E-A3CA-7BBAA2F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1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18F42-147B-4C16-8BED-F201B8D7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A7B68A-456D-4B01-BD59-C95D3BAC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D3875B-BD5A-4E14-8439-CC65EDE6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3433B0-E2F8-4626-BD4E-8D0ECAB1A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1BC3C3-FC3E-4455-9A0B-F2EBD5417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C32C3-96FB-4AA5-82EB-1105F255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235927-10FD-4289-BE41-82DA7E50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EB502-F1EF-43EF-B5A3-4BD9C13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DBEDE-5EF7-4AA3-B734-296ACC75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37241D-5579-4F8C-A70C-08212FC1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F7DEB9-B760-44A1-B53C-B89A76B1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1138CF-8508-4430-96AD-B21A98A2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79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2268D0-F6B0-4284-9B7E-8E2F2DF2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CECB27-F552-404B-901F-8C3AC021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8D5B0-40A3-4A61-913C-6BF5E5A8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6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36BA-0A2F-4367-897D-AADB7BE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D1E9C-37FD-40FD-A1C4-71BEC2EA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9722BC-D870-482E-92BD-B9B7FCCB3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A378F-1933-4B9C-8954-BBE2C757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A4D200-52CF-40FF-BAF4-B0979215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9498-A1B3-4EE5-AA12-C52FD7B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8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1A43-946D-49A1-A0AA-CAE53C31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FA0D87-CBC0-4405-B71F-0ADFFFC40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6F030-4895-4097-B431-C2BCB803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37D991-4E89-4A6C-AF58-8565DD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C8591-0CA6-4009-8A5E-5F10BA83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37592-D737-423E-A408-C57A118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7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1145C9-AFF5-46D9-B577-E3FDAD8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75CEF-66E2-4FBE-8714-3287D9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7DE2B-42A3-4728-8FBD-0A0D9D26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FEC0-9393-43AC-AFD3-63D718852E1F}" type="datetimeFigureOut">
              <a:rPr lang="de-AT" smtClean="0"/>
              <a:t>15.11.2019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1AD5B-589E-48AE-81EB-9D2E3BFE1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952A9-BD9F-4CAF-9AAB-1C12B424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4940-9494-4ECC-BF4D-C79BF8061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99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B72A-0449-472A-9DA3-0BC7874C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de-AT" dirty="0" err="1"/>
              <a:t>Machine</a:t>
            </a:r>
            <a:r>
              <a:rPr lang="de-AT" dirty="0"/>
              <a:t> Learning E1</a:t>
            </a:r>
            <a:br>
              <a:rPr lang="de-AT" dirty="0"/>
            </a:br>
            <a:r>
              <a:rPr lang="de-AT" dirty="0"/>
              <a:t>Regression Task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77FCB-B6E1-4657-B59A-A95857A1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Group 21</a:t>
            </a:r>
          </a:p>
          <a:p>
            <a:endParaRPr lang="de-AT" dirty="0"/>
          </a:p>
          <a:p>
            <a:r>
              <a:rPr lang="de-AT" dirty="0"/>
              <a:t>Sophie Rain (01425316),</a:t>
            </a:r>
          </a:p>
          <a:p>
            <a:r>
              <a:rPr lang="de-AT" dirty="0"/>
              <a:t>Peter </a:t>
            </a:r>
            <a:r>
              <a:rPr lang="de-AT" dirty="0" err="1"/>
              <a:t>Stroppa</a:t>
            </a:r>
            <a:r>
              <a:rPr lang="de-AT" dirty="0"/>
              <a:t> (0132xxxx), </a:t>
            </a:r>
          </a:p>
          <a:p>
            <a:r>
              <a:rPr lang="de-AT" dirty="0"/>
              <a:t>Lucas Unterberger (01325438)</a:t>
            </a:r>
          </a:p>
        </p:txBody>
      </p:sp>
    </p:spTree>
    <p:extLst>
      <p:ext uri="{BB962C8B-B14F-4D97-AF65-F5344CB8AC3E}">
        <p14:creationId xmlns:p14="http://schemas.microsoft.com/office/powerpoint/2010/main" val="78295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BBB72-09AF-4A71-A8C0-6D22D9E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– </a:t>
            </a:r>
            <a:r>
              <a:rPr lang="de-AT" dirty="0" err="1"/>
              <a:t>kNN</a:t>
            </a:r>
            <a:r>
              <a:rPr lang="de-AT" dirty="0"/>
              <a:t> </a:t>
            </a:r>
            <a:r>
              <a:rPr lang="de-AT" dirty="0" err="1"/>
              <a:t>cont‘d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5FD84-9C56-45B8-BEBB-AED0758C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Parameter k:</a:t>
            </a:r>
          </a:p>
          <a:p>
            <a:pPr lvl="1"/>
            <a:r>
              <a:rPr lang="de-AT" dirty="0"/>
              <a:t>Easy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: </a:t>
            </a:r>
            <a:r>
              <a:rPr lang="de-AT" dirty="0" err="1"/>
              <a:t>behaves</a:t>
            </a:r>
            <a:r>
              <a:rPr lang="de-AT" dirty="0"/>
              <a:t> </a:t>
            </a:r>
            <a:r>
              <a:rPr lang="de-AT" dirty="0" err="1"/>
              <a:t>badly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k&lt;6, and k&gt;9</a:t>
            </a:r>
          </a:p>
          <a:p>
            <a:pPr lvl="1"/>
            <a:r>
              <a:rPr lang="de-AT" dirty="0" err="1"/>
              <a:t>Inbetween</a:t>
            </a:r>
            <a:r>
              <a:rPr lang="de-AT" dirty="0"/>
              <a:t> not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clear</a:t>
            </a:r>
            <a:endParaRPr lang="de-AT" dirty="0"/>
          </a:p>
          <a:p>
            <a:r>
              <a:rPr lang="de-AT" dirty="0"/>
              <a:t>Plot: </a:t>
            </a:r>
            <a:r>
              <a:rPr lang="de-AT" sz="1800" dirty="0"/>
              <a:t>(</a:t>
            </a:r>
            <a:r>
              <a:rPr lang="de-AT" sz="1800" dirty="0" err="1"/>
              <a:t>weights</a:t>
            </a:r>
            <a:r>
              <a:rPr lang="de-AT" sz="1800" dirty="0"/>
              <a:t>=uniform, </a:t>
            </a:r>
            <a:r>
              <a:rPr lang="de-AT" sz="1800" dirty="0" err="1"/>
              <a:t>algorithm</a:t>
            </a:r>
            <a:r>
              <a:rPr lang="de-AT" sz="1800" dirty="0"/>
              <a:t>=</a:t>
            </a:r>
            <a:r>
              <a:rPr lang="de-AT" sz="1800" dirty="0" err="1"/>
              <a:t>ball_tree</a:t>
            </a:r>
            <a:r>
              <a:rPr lang="de-AT" sz="1800" dirty="0"/>
              <a:t>)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6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=7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8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9</a:t>
            </a:r>
          </a:p>
          <a:p>
            <a:r>
              <a:rPr lang="de-AT" dirty="0" err="1"/>
              <a:t>Results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RMSE </a:t>
            </a:r>
            <a:r>
              <a:rPr lang="de-AT" dirty="0" err="1"/>
              <a:t>significantly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Linear/Lasso Regression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914400" lvl="1" indent="-457200">
              <a:buFont typeface="+mj-lt"/>
              <a:buAutoNum type="arabicPeriod"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D19CF-B3F1-4DB5-816D-1AC09125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37" y="2567495"/>
            <a:ext cx="3186113" cy="28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1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7E02-DB9C-4251-B4B0-E2FE8324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– Regression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1AE30-B40E-4A06-8776-2122AE9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Preprocessing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Feature </a:t>
            </a:r>
            <a:r>
              <a:rPr lang="de-AT" dirty="0" err="1"/>
              <a:t>Selection</a:t>
            </a:r>
            <a:r>
              <a:rPr lang="de-AT" dirty="0"/>
              <a:t> </a:t>
            </a:r>
            <a:r>
              <a:rPr lang="de-AT" dirty="0" err="1"/>
              <a:t>worst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Others</a:t>
            </a:r>
            <a:r>
              <a:rPr lang="de-AT" dirty="0"/>
              <a:t> </a:t>
            </a:r>
            <a:r>
              <a:rPr lang="de-AT" dirty="0" err="1"/>
              <a:t>similar</a:t>
            </a:r>
            <a:endParaRPr lang="de-AT" dirty="0"/>
          </a:p>
          <a:p>
            <a:r>
              <a:rPr lang="de-AT" dirty="0"/>
              <a:t>Parameters:</a:t>
            </a:r>
          </a:p>
          <a:p>
            <a:pPr lvl="1"/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Min_samples_leaf</a:t>
            </a:r>
            <a:r>
              <a:rPr lang="de-AT" dirty="0"/>
              <a:t>: 2 </a:t>
            </a:r>
            <a:r>
              <a:rPr lang="de-AT" dirty="0" err="1"/>
              <a:t>or</a:t>
            </a:r>
            <a:r>
              <a:rPr lang="de-AT" dirty="0"/>
              <a:t> 3</a:t>
            </a:r>
          </a:p>
          <a:p>
            <a:pPr lvl="1"/>
            <a:r>
              <a:rPr lang="de-AT" dirty="0" err="1"/>
              <a:t>Max_depth</a:t>
            </a:r>
            <a:r>
              <a:rPr lang="de-AT" dirty="0"/>
              <a:t>: </a:t>
            </a:r>
            <a:r>
              <a:rPr lang="de-AT" dirty="0" err="1"/>
              <a:t>default</a:t>
            </a:r>
            <a:r>
              <a:rPr lang="de-AT" dirty="0"/>
              <a:t> </a:t>
            </a:r>
            <a:r>
              <a:rPr lang="de-AT" dirty="0" err="1"/>
              <a:t>setting</a:t>
            </a:r>
            <a:r>
              <a:rPr lang="de-AT" dirty="0"/>
              <a:t> </a:t>
            </a:r>
            <a:r>
              <a:rPr lang="de-AT" dirty="0" err="1"/>
              <a:t>best</a:t>
            </a:r>
            <a:endParaRPr lang="de-AT" dirty="0"/>
          </a:p>
          <a:p>
            <a:r>
              <a:rPr lang="de-AT" dirty="0" err="1"/>
              <a:t>Results</a:t>
            </a:r>
            <a:r>
              <a:rPr lang="de-AT" dirty="0"/>
              <a:t>: </a:t>
            </a:r>
            <a:r>
              <a:rPr lang="de-AT" sz="1800" dirty="0" err="1"/>
              <a:t>for</a:t>
            </a:r>
            <a:r>
              <a:rPr lang="de-AT" sz="1800" dirty="0"/>
              <a:t> </a:t>
            </a:r>
            <a:r>
              <a:rPr lang="de-AT" sz="1800" dirty="0" err="1"/>
              <a:t>raw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 (</a:t>
            </a:r>
            <a:r>
              <a:rPr lang="de-AT" sz="1800" dirty="0" err="1"/>
              <a:t>option</a:t>
            </a:r>
            <a:r>
              <a:rPr lang="de-AT" sz="1800" dirty="0"/>
              <a:t> 1)</a:t>
            </a:r>
          </a:p>
          <a:p>
            <a:pPr lvl="1"/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kNN</a:t>
            </a:r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F07492-9E3F-4E23-8D11-FC790FE53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43" y="4651945"/>
            <a:ext cx="1966913" cy="12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3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F759D-D36A-49CF-8F8F-6D6A05EB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– Method </a:t>
            </a:r>
            <a:r>
              <a:rPr lang="de-AT" dirty="0" err="1"/>
              <a:t>Comparison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E7ACC-A519-4168-89C0-0D6957A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Plot: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Linear + </a:t>
            </a:r>
            <a:r>
              <a:rPr lang="de-AT" dirty="0" err="1"/>
              <a:t>raw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Lasso (</a:t>
            </a:r>
            <a:r>
              <a:rPr lang="de-AT" dirty="0" err="1"/>
              <a:t>alpha</a:t>
            </a:r>
            <a:r>
              <a:rPr lang="de-AT" dirty="0"/>
              <a:t> = 0.05)+ 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scaling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kNN</a:t>
            </a:r>
            <a:r>
              <a:rPr lang="de-AT" dirty="0"/>
              <a:t> (8, </a:t>
            </a:r>
            <a:r>
              <a:rPr lang="de-AT" dirty="0" err="1"/>
              <a:t>distance</a:t>
            </a:r>
            <a:r>
              <a:rPr lang="de-AT" dirty="0"/>
              <a:t>) + Feature </a:t>
            </a:r>
            <a:r>
              <a:rPr lang="de-AT" dirty="0" err="1"/>
              <a:t>selection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Tree</a:t>
            </a:r>
            <a:r>
              <a:rPr lang="de-AT" dirty="0"/>
              <a:t> (</a:t>
            </a:r>
            <a:r>
              <a:rPr lang="de-AT" dirty="0" err="1"/>
              <a:t>min_samples_leaf</a:t>
            </a:r>
            <a:r>
              <a:rPr lang="de-AT" dirty="0"/>
              <a:t>=2)+ </a:t>
            </a:r>
            <a:r>
              <a:rPr lang="de-AT" dirty="0" err="1"/>
              <a:t>raw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 err="1"/>
              <a:t>Results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Knn</a:t>
            </a:r>
            <a:r>
              <a:rPr lang="de-AT" dirty="0"/>
              <a:t> </a:t>
            </a:r>
            <a:r>
              <a:rPr lang="de-AT" dirty="0" err="1"/>
              <a:t>wins</a:t>
            </a:r>
            <a:r>
              <a:rPr lang="de-AT" dirty="0"/>
              <a:t> </a:t>
            </a:r>
            <a:r>
              <a:rPr lang="de-AT" dirty="0" err="1"/>
              <a:t>slightly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pPr lvl="1"/>
            <a:r>
              <a:rPr lang="de-AT" dirty="0"/>
              <a:t>Linear and Lasso  </a:t>
            </a:r>
            <a:r>
              <a:rPr lang="de-AT" dirty="0" err="1"/>
              <a:t>poor</a:t>
            </a:r>
            <a:r>
              <a:rPr lang="de-AT" dirty="0"/>
              <a:t> </a:t>
            </a:r>
            <a:r>
              <a:rPr lang="de-AT" dirty="0" err="1"/>
              <a:t>performance</a:t>
            </a:r>
            <a:endParaRPr lang="de-AT" dirty="0"/>
          </a:p>
          <a:p>
            <a:pPr lvl="1"/>
            <a:r>
              <a:rPr lang="de-AT" dirty="0"/>
              <a:t>Note: </a:t>
            </a:r>
            <a:r>
              <a:rPr lang="de-AT" dirty="0" err="1"/>
              <a:t>winner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4 in last </a:t>
            </a:r>
            <a:r>
              <a:rPr lang="de-AT" dirty="0" err="1"/>
              <a:t>iteration</a:t>
            </a:r>
            <a:endParaRPr lang="de-AT" dirty="0"/>
          </a:p>
          <a:p>
            <a:r>
              <a:rPr lang="de-AT" dirty="0" err="1"/>
              <a:t>Apparently</a:t>
            </a:r>
            <a:r>
              <a:rPr lang="de-AT" dirty="0"/>
              <a:t> </a:t>
            </a:r>
            <a:r>
              <a:rPr lang="de-AT" dirty="0" err="1"/>
              <a:t>cnt</a:t>
            </a:r>
            <a:r>
              <a:rPr lang="de-AT" dirty="0"/>
              <a:t> not </a:t>
            </a:r>
            <a:r>
              <a:rPr lang="de-AT" dirty="0" err="1"/>
              <a:t>linearly</a:t>
            </a:r>
            <a:r>
              <a:rPr lang="de-AT" dirty="0"/>
              <a:t> </a:t>
            </a:r>
            <a:r>
              <a:rPr lang="de-AT" dirty="0" err="1"/>
              <a:t>dependent</a:t>
            </a:r>
            <a:r>
              <a:rPr lang="de-AT" dirty="0"/>
              <a:t> on </a:t>
            </a:r>
            <a:r>
              <a:rPr lang="de-AT" dirty="0" err="1"/>
              <a:t>features</a:t>
            </a:r>
            <a:r>
              <a:rPr lang="de-AT" dirty="0"/>
              <a:t>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8F3C0A-A67D-4B08-B4DD-66CBD26A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2" y="1690688"/>
            <a:ext cx="3633788" cy="33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9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9F7D-A0E3-4016-A9A9-7EAC8CED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6DEAA-3124-4A45-93D1-E08A293A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Predictions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Energy and Air </a:t>
            </a:r>
            <a:r>
              <a:rPr lang="de-AT" dirty="0" err="1"/>
              <a:t>good</a:t>
            </a:r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Bike and </a:t>
            </a:r>
            <a:r>
              <a:rPr lang="de-AT" dirty="0" err="1"/>
              <a:t>Students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poor</a:t>
            </a:r>
            <a:endParaRPr lang="de-AT" dirty="0"/>
          </a:p>
          <a:p>
            <a:r>
              <a:rPr lang="de-AT" dirty="0" err="1"/>
              <a:t>Knn</a:t>
            </a:r>
            <a:r>
              <a:rPr lang="de-AT" dirty="0"/>
              <a:t> </a:t>
            </a:r>
            <a:r>
              <a:rPr lang="de-AT" dirty="0" err="1"/>
              <a:t>prefers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, </a:t>
            </a:r>
            <a:r>
              <a:rPr lang="de-AT" dirty="0" err="1"/>
              <a:t>cannot</a:t>
            </a:r>
            <a:r>
              <a:rPr lang="de-AT" dirty="0"/>
              <a:t> handle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booleans</a:t>
            </a:r>
            <a:r>
              <a:rPr lang="de-AT" dirty="0"/>
              <a:t> </a:t>
            </a:r>
            <a:r>
              <a:rPr lang="de-AT" dirty="0" err="1"/>
              <a:t>well</a:t>
            </a:r>
            <a:endParaRPr lang="de-AT" dirty="0"/>
          </a:p>
          <a:p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prefers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, </a:t>
            </a:r>
            <a:r>
              <a:rPr lang="de-AT" dirty="0" err="1"/>
              <a:t>stable</a:t>
            </a:r>
            <a:r>
              <a:rPr lang="de-AT" dirty="0"/>
              <a:t> </a:t>
            </a:r>
            <a:r>
              <a:rPr lang="de-AT" dirty="0" err="1"/>
              <a:t>wrt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type and </a:t>
            </a:r>
            <a:r>
              <a:rPr lang="de-AT" dirty="0" err="1"/>
              <a:t>range</a:t>
            </a:r>
            <a:endParaRPr lang="de-AT" dirty="0"/>
          </a:p>
          <a:p>
            <a:pPr lvl="1"/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choice</a:t>
            </a:r>
            <a:r>
              <a:rPr lang="de-AT" dirty="0"/>
              <a:t> -&gt; same </a:t>
            </a:r>
            <a:r>
              <a:rPr lang="de-AT" dirty="0" err="1"/>
              <a:t>split</a:t>
            </a:r>
            <a:r>
              <a:rPr lang="de-AT" dirty="0"/>
              <a:t>, different </a:t>
            </a:r>
            <a:r>
              <a:rPr lang="de-AT" dirty="0" err="1"/>
              <a:t>results</a:t>
            </a:r>
            <a:endParaRPr lang="de-AT" dirty="0"/>
          </a:p>
          <a:p>
            <a:r>
              <a:rPr lang="de-AT" dirty="0"/>
              <a:t>Linear and Lasso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students</a:t>
            </a:r>
            <a:r>
              <a:rPr lang="de-AT" dirty="0"/>
              <a:t> (</a:t>
            </a:r>
            <a:r>
              <a:rPr lang="de-AT" dirty="0" err="1"/>
              <a:t>size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?, linear </a:t>
            </a:r>
            <a:r>
              <a:rPr lang="de-AT" dirty="0" err="1"/>
              <a:t>dep</a:t>
            </a:r>
            <a:r>
              <a:rPr lang="de-AT" dirty="0"/>
              <a:t>?)</a:t>
            </a:r>
          </a:p>
          <a:p>
            <a:r>
              <a:rPr lang="de-AT" dirty="0" err="1"/>
              <a:t>Preprocessing</a:t>
            </a:r>
            <a:r>
              <a:rPr lang="de-AT" dirty="0"/>
              <a:t> </a:t>
            </a:r>
            <a:r>
              <a:rPr lang="de-AT" dirty="0" err="1"/>
              <a:t>almost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usefull</a:t>
            </a: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81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BF7E-0C15-469B-A73D-D61733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53D66-2D9B-407C-BBA1-DEFAB365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2482" cy="4351338"/>
          </a:xfrm>
        </p:spPr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Datasets:</a:t>
            </a:r>
          </a:p>
          <a:p>
            <a:pPr lvl="1"/>
            <a:r>
              <a:rPr lang="de-AT" dirty="0"/>
              <a:t>Bikes </a:t>
            </a:r>
          </a:p>
          <a:p>
            <a:pPr lvl="1"/>
            <a:r>
              <a:rPr lang="de-AT" dirty="0" err="1"/>
              <a:t>Students</a:t>
            </a:r>
            <a:endParaRPr lang="de-AT" dirty="0"/>
          </a:p>
          <a:p>
            <a:pPr lvl="1"/>
            <a:r>
              <a:rPr lang="de-AT" dirty="0" err="1"/>
              <a:t>Airquality</a:t>
            </a:r>
            <a:endParaRPr lang="de-AT" dirty="0"/>
          </a:p>
          <a:p>
            <a:pPr lvl="1"/>
            <a:r>
              <a:rPr lang="de-AT" dirty="0"/>
              <a:t>Energy</a:t>
            </a:r>
          </a:p>
          <a:p>
            <a:r>
              <a:rPr lang="de-AT" dirty="0"/>
              <a:t>Regression Methods:</a:t>
            </a:r>
          </a:p>
          <a:p>
            <a:pPr lvl="1"/>
            <a:r>
              <a:rPr lang="de-AT" dirty="0"/>
              <a:t>Regression </a:t>
            </a:r>
            <a:r>
              <a:rPr lang="de-AT" dirty="0" err="1"/>
              <a:t>Tree</a:t>
            </a:r>
            <a:r>
              <a:rPr lang="de-AT" dirty="0"/>
              <a:t> (</a:t>
            </a:r>
            <a:r>
              <a:rPr lang="de-AT" dirty="0" err="1"/>
              <a:t>min_samples_leaf</a:t>
            </a:r>
            <a:r>
              <a:rPr lang="de-AT" dirty="0"/>
              <a:t>, </a:t>
            </a:r>
            <a:r>
              <a:rPr lang="de-AT" dirty="0" err="1"/>
              <a:t>max_depth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Linear Regression (</a:t>
            </a:r>
            <a:r>
              <a:rPr lang="de-AT" dirty="0" err="1"/>
              <a:t>fit_intercept</a:t>
            </a:r>
            <a:r>
              <a:rPr lang="de-AT" dirty="0"/>
              <a:t>=True)</a:t>
            </a:r>
          </a:p>
          <a:p>
            <a:pPr lvl="1"/>
            <a:r>
              <a:rPr lang="de-AT" dirty="0"/>
              <a:t>Lasso Regression (</a:t>
            </a:r>
            <a:r>
              <a:rPr lang="de-AT" dirty="0" err="1"/>
              <a:t>alpha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kNN</a:t>
            </a:r>
            <a:r>
              <a:rPr lang="de-AT" dirty="0"/>
              <a:t> (k, </a:t>
            </a:r>
            <a:r>
              <a:rPr lang="de-AT" dirty="0" err="1"/>
              <a:t>weights</a:t>
            </a:r>
            <a:r>
              <a:rPr lang="de-AT" dirty="0"/>
              <a:t>, </a:t>
            </a:r>
            <a:r>
              <a:rPr lang="de-AT" dirty="0" err="1"/>
              <a:t>algorithm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9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1B296-ADEC-43E7-A469-549272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</a:t>
            </a:r>
            <a:r>
              <a:rPr lang="de-AT" dirty="0" err="1"/>
              <a:t>Overview</a:t>
            </a:r>
            <a:r>
              <a:rPr lang="de-AT" dirty="0"/>
              <a:t> – </a:t>
            </a:r>
            <a:r>
              <a:rPr lang="de-AT" dirty="0" err="1"/>
              <a:t>cont‘d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D4791-4266-4053-9F81-F76485891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0802"/>
            <a:ext cx="5181600" cy="2522257"/>
          </a:xfrm>
        </p:spPr>
        <p:txBody>
          <a:bodyPr>
            <a:normAutofit lnSpcReduction="10000"/>
          </a:bodyPr>
          <a:lstStyle/>
          <a:p>
            <a:r>
              <a:rPr lang="de-AT" dirty="0" err="1"/>
              <a:t>Preprocessing</a:t>
            </a:r>
            <a:r>
              <a:rPr lang="de-AT" dirty="0"/>
              <a:t> Methods</a:t>
            </a:r>
          </a:p>
          <a:p>
            <a:pPr lvl="1"/>
            <a:r>
              <a:rPr lang="de-AT" dirty="0" err="1"/>
              <a:t>OneHotEncoding</a:t>
            </a:r>
            <a:endParaRPr lang="de-AT" dirty="0"/>
          </a:p>
          <a:p>
            <a:pPr lvl="1"/>
            <a:r>
              <a:rPr lang="de-AT" dirty="0" err="1"/>
              <a:t>OrdinalEncoding</a:t>
            </a:r>
            <a:endParaRPr lang="de-AT" dirty="0"/>
          </a:p>
          <a:p>
            <a:pPr lvl="1"/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Scaling</a:t>
            </a:r>
            <a:endParaRPr lang="de-AT" dirty="0"/>
          </a:p>
          <a:p>
            <a:pPr lvl="1"/>
            <a:r>
              <a:rPr lang="de-AT" dirty="0"/>
              <a:t>Z-score </a:t>
            </a:r>
            <a:r>
              <a:rPr lang="de-AT" dirty="0" err="1"/>
              <a:t>Scaling</a:t>
            </a:r>
            <a:endParaRPr lang="de-AT" dirty="0"/>
          </a:p>
          <a:p>
            <a:pPr lvl="1"/>
            <a:r>
              <a:rPr lang="de-AT" dirty="0"/>
              <a:t>Feature </a:t>
            </a:r>
            <a:r>
              <a:rPr lang="de-AT" dirty="0" err="1"/>
              <a:t>Selection</a:t>
            </a:r>
            <a:endParaRPr lang="de-AT" dirty="0"/>
          </a:p>
          <a:p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FE595C-61D4-445F-812B-37DB5B18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0802"/>
            <a:ext cx="5181600" cy="2351928"/>
          </a:xfrm>
        </p:spPr>
        <p:txBody>
          <a:bodyPr>
            <a:normAutofit lnSpcReduction="10000"/>
          </a:bodyPr>
          <a:lstStyle/>
          <a:p>
            <a:r>
              <a:rPr lang="de-AT" dirty="0"/>
              <a:t>Evaluation </a:t>
            </a:r>
            <a:r>
              <a:rPr lang="de-AT" dirty="0" err="1"/>
              <a:t>Measures</a:t>
            </a:r>
            <a:endParaRPr lang="de-AT" dirty="0"/>
          </a:p>
          <a:p>
            <a:pPr lvl="1"/>
            <a:r>
              <a:rPr lang="de-AT" dirty="0" err="1"/>
              <a:t>Rooted</a:t>
            </a:r>
            <a:r>
              <a:rPr lang="de-AT" dirty="0"/>
              <a:t> </a:t>
            </a:r>
            <a:r>
              <a:rPr lang="de-AT" dirty="0" err="1"/>
              <a:t>mean</a:t>
            </a:r>
            <a:r>
              <a:rPr lang="de-AT" dirty="0"/>
              <a:t> </a:t>
            </a:r>
            <a:r>
              <a:rPr lang="de-AT" dirty="0" err="1"/>
              <a:t>squared</a:t>
            </a:r>
            <a:r>
              <a:rPr lang="de-AT" dirty="0"/>
              <a:t> </a:t>
            </a:r>
            <a:r>
              <a:rPr lang="de-AT" dirty="0" err="1"/>
              <a:t>error</a:t>
            </a:r>
            <a:endParaRPr lang="de-AT" dirty="0"/>
          </a:p>
          <a:p>
            <a:pPr lvl="1"/>
            <a:r>
              <a:rPr lang="de-AT" dirty="0"/>
              <a:t>Relative </a:t>
            </a:r>
            <a:r>
              <a:rPr lang="de-AT" dirty="0" err="1"/>
              <a:t>mean</a:t>
            </a:r>
            <a:r>
              <a:rPr lang="de-AT" dirty="0"/>
              <a:t> </a:t>
            </a:r>
            <a:r>
              <a:rPr lang="de-AT" dirty="0" err="1"/>
              <a:t>squared</a:t>
            </a:r>
            <a:r>
              <a:rPr lang="de-AT" dirty="0"/>
              <a:t> </a:t>
            </a:r>
            <a:r>
              <a:rPr lang="de-AT" dirty="0" err="1"/>
              <a:t>error</a:t>
            </a:r>
            <a:endParaRPr lang="de-AT" dirty="0"/>
          </a:p>
          <a:p>
            <a:pPr lvl="1"/>
            <a:r>
              <a:rPr lang="de-AT" dirty="0"/>
              <a:t>Mean absolute </a:t>
            </a:r>
            <a:r>
              <a:rPr lang="de-AT" dirty="0" err="1"/>
              <a:t>error</a:t>
            </a:r>
            <a:endParaRPr lang="de-AT" dirty="0"/>
          </a:p>
          <a:p>
            <a:pPr lvl="1"/>
            <a:r>
              <a:rPr lang="de-AT" dirty="0"/>
              <a:t>Relative absolute </a:t>
            </a:r>
            <a:r>
              <a:rPr lang="de-AT" dirty="0" err="1"/>
              <a:t>error</a:t>
            </a:r>
            <a:endParaRPr lang="de-AT" dirty="0"/>
          </a:p>
          <a:p>
            <a:pPr lvl="1"/>
            <a:r>
              <a:rPr lang="de-AT" dirty="0" err="1"/>
              <a:t>Correlation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F2C4CB-7503-45C4-85C2-4D2FB59C5A83}"/>
              </a:ext>
            </a:extLst>
          </p:cNvPr>
          <p:cNvSpPr txBox="1"/>
          <p:nvPr/>
        </p:nvSpPr>
        <p:spPr>
          <a:xfrm>
            <a:off x="838200" y="4132730"/>
            <a:ext cx="94129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fixed</a:t>
            </a:r>
            <a:r>
              <a:rPr lang="de-AT" sz="2800" dirty="0"/>
              <a:t> Train-test-split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 err="1"/>
              <a:t>random</a:t>
            </a:r>
            <a:r>
              <a:rPr lang="de-AT" sz="2800" dirty="0"/>
              <a:t> </a:t>
            </a:r>
            <a:r>
              <a:rPr lang="de-AT" sz="2800" dirty="0" err="1"/>
              <a:t>sampling</a:t>
            </a:r>
            <a:r>
              <a:rPr lang="de-AT" sz="2800" dirty="0"/>
              <a:t> in </a:t>
            </a:r>
            <a:r>
              <a:rPr lang="de-AT" sz="2800" dirty="0" err="1"/>
              <a:t>every</a:t>
            </a:r>
            <a:r>
              <a:rPr lang="de-AT" sz="2800" dirty="0"/>
              <a:t> </a:t>
            </a:r>
            <a:r>
              <a:rPr lang="de-AT" sz="2800" dirty="0" err="1"/>
              <a:t>iteration</a:t>
            </a:r>
            <a:r>
              <a:rPr lang="de-AT" sz="2800" dirty="0"/>
              <a:t> (80:20)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800" dirty="0" err="1"/>
              <a:t>Preprocessing</a:t>
            </a:r>
            <a:r>
              <a:rPr lang="de-AT" sz="2800" dirty="0"/>
              <a:t> </a:t>
            </a:r>
            <a:r>
              <a:rPr lang="de-AT" sz="2800" dirty="0" err="1"/>
              <a:t>usefull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</a:t>
            </a:r>
            <a:r>
              <a:rPr lang="de-AT" sz="2800" dirty="0" err="1"/>
              <a:t>every</a:t>
            </a:r>
            <a:r>
              <a:rPr lang="de-AT" sz="2800" dirty="0"/>
              <a:t> </a:t>
            </a:r>
            <a:r>
              <a:rPr lang="de-AT" sz="2800" dirty="0" err="1"/>
              <a:t>dataset</a:t>
            </a:r>
            <a:endParaRPr lang="de-A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92337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9258-8CE7-44F9-B347-528F91EB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Comparison</a:t>
            </a:r>
            <a:r>
              <a:rPr lang="de-AT" dirty="0"/>
              <a:t> 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138D7-CB1F-432C-AFAF-928268E7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Bike and </a:t>
            </a:r>
            <a:r>
              <a:rPr lang="de-AT" dirty="0" err="1"/>
              <a:t>Students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contain</a:t>
            </a:r>
            <a:r>
              <a:rPr lang="de-AT" dirty="0"/>
              <a:t> </a:t>
            </a:r>
            <a:r>
              <a:rPr lang="de-AT" dirty="0" err="1"/>
              <a:t>numerical</a:t>
            </a:r>
            <a:r>
              <a:rPr lang="de-AT" dirty="0"/>
              <a:t> and </a:t>
            </a:r>
            <a:r>
              <a:rPr lang="de-AT" dirty="0" err="1"/>
              <a:t>categorical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 err="1"/>
              <a:t>Airquality</a:t>
            </a:r>
            <a:r>
              <a:rPr lang="de-AT" dirty="0"/>
              <a:t> </a:t>
            </a:r>
            <a:r>
              <a:rPr lang="de-AT" dirty="0" err="1"/>
              <a:t>contains</a:t>
            </a:r>
            <a:r>
              <a:rPr lang="de-AT" dirty="0"/>
              <a:t> </a:t>
            </a:r>
            <a:r>
              <a:rPr lang="de-AT" dirty="0" err="1"/>
              <a:t>missing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,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-200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default</a:t>
            </a:r>
            <a:endParaRPr lang="de-AT" dirty="0"/>
          </a:p>
          <a:p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10 (</a:t>
            </a:r>
            <a:r>
              <a:rPr lang="de-AT" dirty="0" err="1"/>
              <a:t>air</a:t>
            </a:r>
            <a:r>
              <a:rPr lang="de-AT" dirty="0"/>
              <a:t>)-30 (</a:t>
            </a:r>
            <a:r>
              <a:rPr lang="de-AT" dirty="0" err="1"/>
              <a:t>students</a:t>
            </a:r>
            <a:r>
              <a:rPr lang="de-AT" dirty="0"/>
              <a:t>)</a:t>
            </a:r>
          </a:p>
          <a:p>
            <a:r>
              <a:rPr lang="de-AT" dirty="0" err="1"/>
              <a:t>Highest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samples</a:t>
            </a:r>
            <a:r>
              <a:rPr lang="de-AT" dirty="0"/>
              <a:t> 9357 (</a:t>
            </a:r>
            <a:r>
              <a:rPr lang="de-AT" dirty="0" err="1"/>
              <a:t>air</a:t>
            </a:r>
            <a:r>
              <a:rPr lang="de-AT" dirty="0"/>
              <a:t>)</a:t>
            </a:r>
          </a:p>
          <a:p>
            <a:r>
              <a:rPr lang="de-AT" dirty="0" err="1"/>
              <a:t>Lowest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samples</a:t>
            </a:r>
            <a:r>
              <a:rPr lang="de-AT" dirty="0"/>
              <a:t>  198 (</a:t>
            </a:r>
            <a:r>
              <a:rPr lang="de-AT" dirty="0" err="1"/>
              <a:t>students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866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FBADF-D7D9-42A3-ACED-92279D9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726F5-014E-4CA0-9034-B2C882D1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de-AT" dirty="0"/>
              <a:t>15 </a:t>
            </a:r>
            <a:r>
              <a:rPr lang="de-AT" dirty="0" err="1"/>
              <a:t>features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Dteday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string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--&gt; redundant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Id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omitted</a:t>
            </a:r>
            <a:r>
              <a:rPr lang="de-AT" dirty="0">
                <a:sym typeface="Wingdings" panose="05000000000000000000" pitchFamily="2" charset="2"/>
              </a:rPr>
              <a:t> (irrelevant)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Others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either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float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or</a:t>
            </a:r>
            <a:r>
              <a:rPr lang="de-AT" dirty="0">
                <a:sym typeface="Wingdings" panose="05000000000000000000" pitchFamily="2" charset="2"/>
              </a:rPr>
              <a:t> integer/ordinal </a:t>
            </a:r>
            <a:r>
              <a:rPr lang="de-AT" dirty="0" err="1">
                <a:sym typeface="Wingdings" panose="05000000000000000000" pitchFamily="2" charset="2"/>
              </a:rPr>
              <a:t>valued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Range </a:t>
            </a:r>
            <a:r>
              <a:rPr lang="de-AT" dirty="0" err="1">
                <a:sym typeface="Wingdings" panose="05000000000000000000" pitchFamily="2" charset="2"/>
              </a:rPr>
              <a:t>varies</a:t>
            </a:r>
            <a:r>
              <a:rPr lang="de-AT" dirty="0">
                <a:sym typeface="Wingdings" panose="05000000000000000000" pitchFamily="2" charset="2"/>
              </a:rPr>
              <a:t>: (</a:t>
            </a:r>
            <a:r>
              <a:rPr lang="de-AT" dirty="0" err="1">
                <a:sym typeface="Wingdings" panose="05000000000000000000" pitchFamily="2" charset="2"/>
              </a:rPr>
              <a:t>Preprocessing</a:t>
            </a:r>
            <a:r>
              <a:rPr lang="de-AT" dirty="0">
                <a:sym typeface="Wingdings" panose="05000000000000000000" pitchFamily="2" charset="2"/>
              </a:rPr>
              <a:t>!)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Hour: 0-23 &lt;-&gt; </a:t>
            </a:r>
            <a:r>
              <a:rPr lang="de-AT" dirty="0" err="1">
                <a:sym typeface="Wingdings" panose="05000000000000000000" pitchFamily="2" charset="2"/>
              </a:rPr>
              <a:t>weather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information</a:t>
            </a:r>
            <a:r>
              <a:rPr lang="de-AT" dirty="0">
                <a:sym typeface="Wingdings" panose="05000000000000000000" pitchFamily="2" charset="2"/>
              </a:rPr>
              <a:t>: 0-1 &lt;-&gt; </a:t>
            </a:r>
            <a:r>
              <a:rPr lang="de-AT" dirty="0" err="1">
                <a:sym typeface="Wingdings" panose="05000000000000000000" pitchFamily="2" charset="2"/>
              </a:rPr>
              <a:t>holiday</a:t>
            </a:r>
            <a:r>
              <a:rPr lang="de-AT" dirty="0">
                <a:sym typeface="Wingdings" panose="05000000000000000000" pitchFamily="2" charset="2"/>
              </a:rPr>
              <a:t>: </a:t>
            </a:r>
            <a:r>
              <a:rPr lang="de-AT" dirty="0" err="1">
                <a:sym typeface="Wingdings" panose="05000000000000000000" pitchFamily="2" charset="2"/>
              </a:rPr>
              <a:t>boolean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/>
              <a:t> </a:t>
            </a:r>
          </a:p>
          <a:p>
            <a:r>
              <a:rPr lang="de-AT" dirty="0"/>
              <a:t>Target feature: </a:t>
            </a:r>
            <a:r>
              <a:rPr lang="de-AT" dirty="0" err="1"/>
              <a:t>cnt</a:t>
            </a:r>
            <a:r>
              <a:rPr lang="de-AT" dirty="0"/>
              <a:t> =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rented</a:t>
            </a:r>
            <a:r>
              <a:rPr lang="de-AT" dirty="0"/>
              <a:t> </a:t>
            </a:r>
            <a:r>
              <a:rPr lang="de-AT" dirty="0" err="1"/>
              <a:t>bikes</a:t>
            </a:r>
            <a:endParaRPr lang="de-AT" dirty="0"/>
          </a:p>
          <a:p>
            <a:pPr lvl="1"/>
            <a:r>
              <a:rPr lang="de-AT" dirty="0"/>
              <a:t>Range </a:t>
            </a:r>
            <a:r>
              <a:rPr lang="de-AT" dirty="0" err="1"/>
              <a:t>about</a:t>
            </a:r>
            <a:r>
              <a:rPr lang="de-AT" dirty="0"/>
              <a:t> 0-900 (</a:t>
            </a:r>
            <a:r>
              <a:rPr lang="de-AT" dirty="0" err="1"/>
              <a:t>mean</a:t>
            </a:r>
            <a:r>
              <a:rPr lang="de-AT" dirty="0"/>
              <a:t>: 188, median 142, </a:t>
            </a:r>
            <a:r>
              <a:rPr lang="de-AT" dirty="0" err="1"/>
              <a:t>std</a:t>
            </a:r>
            <a:r>
              <a:rPr lang="de-AT" dirty="0"/>
              <a:t>: 178)</a:t>
            </a:r>
          </a:p>
          <a:p>
            <a:r>
              <a:rPr lang="de-AT" dirty="0" err="1"/>
              <a:t>Missing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? – </a:t>
            </a:r>
            <a:r>
              <a:rPr lang="de-AT" dirty="0" err="1"/>
              <a:t>No</a:t>
            </a:r>
            <a:endParaRPr lang="de-AT" dirty="0"/>
          </a:p>
          <a:p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samples</a:t>
            </a:r>
            <a:r>
              <a:rPr lang="de-AT" dirty="0"/>
              <a:t>: 8690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10DD28-69B7-4006-AB9D-FA18401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48" y="365125"/>
            <a:ext cx="485555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E97A-A1B9-4A3F-915E-92D61F6E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</a:t>
            </a:r>
            <a:r>
              <a:rPr lang="de-AT" dirty="0" err="1"/>
              <a:t>Preprocessing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2F543-64D3-46BF-AEEB-9EEBFC47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288"/>
          </a:xfrm>
        </p:spPr>
        <p:txBody>
          <a:bodyPr>
            <a:normAutofit lnSpcReduction="10000"/>
          </a:bodyPr>
          <a:lstStyle/>
          <a:p>
            <a:r>
              <a:rPr lang="de-AT" dirty="0" err="1"/>
              <a:t>Correlation</a:t>
            </a:r>
            <a:r>
              <a:rPr lang="de-AT" dirty="0"/>
              <a:t> Features &lt;-&gt; Target: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feature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high </a:t>
            </a:r>
            <a:r>
              <a:rPr lang="de-AT" dirty="0" err="1"/>
              <a:t>correlation</a:t>
            </a:r>
            <a:endParaRPr lang="de-AT" dirty="0"/>
          </a:p>
          <a:p>
            <a:pPr lvl="1"/>
            <a:r>
              <a:rPr lang="de-AT" dirty="0" err="1"/>
              <a:t>Weekday</a:t>
            </a:r>
            <a:r>
              <a:rPr lang="de-AT" dirty="0"/>
              <a:t> and </a:t>
            </a:r>
            <a:r>
              <a:rPr lang="de-AT" dirty="0" err="1"/>
              <a:t>holiday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 err="1"/>
              <a:t>Workingday</a:t>
            </a:r>
            <a:r>
              <a:rPr lang="de-AT" dirty="0"/>
              <a:t> and </a:t>
            </a:r>
            <a:r>
              <a:rPr lang="de-AT" dirty="0" err="1"/>
              <a:t>holiday</a:t>
            </a:r>
            <a:r>
              <a:rPr lang="de-AT" dirty="0"/>
              <a:t> </a:t>
            </a:r>
            <a:r>
              <a:rPr lang="de-AT" dirty="0" err="1"/>
              <a:t>complementary</a:t>
            </a:r>
            <a:r>
              <a:rPr lang="de-AT" dirty="0"/>
              <a:t> -&gt; </a:t>
            </a:r>
            <a:r>
              <a:rPr lang="de-AT" dirty="0" err="1"/>
              <a:t>overrepresentation</a:t>
            </a:r>
            <a:r>
              <a:rPr lang="de-AT" dirty="0"/>
              <a:t>?</a:t>
            </a:r>
          </a:p>
          <a:p>
            <a:r>
              <a:rPr lang="de-AT" dirty="0" err="1"/>
              <a:t>Considered</a:t>
            </a:r>
            <a:r>
              <a:rPr lang="de-AT" dirty="0"/>
              <a:t> 4 different </a:t>
            </a:r>
            <a:r>
              <a:rPr lang="de-AT" dirty="0" err="1"/>
              <a:t>approaches</a:t>
            </a:r>
            <a:r>
              <a:rPr lang="de-A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preprocessing</a:t>
            </a:r>
            <a:r>
              <a:rPr lang="de-AT" dirty="0"/>
              <a:t> (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dropping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id</a:t>
            </a:r>
            <a:r>
              <a:rPr lang="de-AT" dirty="0"/>
              <a:t> and </a:t>
            </a:r>
            <a:r>
              <a:rPr lang="de-AT" dirty="0" err="1"/>
              <a:t>dteday</a:t>
            </a:r>
            <a:r>
              <a:rPr lang="de-AT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Z-score </a:t>
            </a:r>
            <a:r>
              <a:rPr lang="de-AT" dirty="0" err="1"/>
              <a:t>scaling</a:t>
            </a:r>
            <a:r>
              <a:rPr lang="de-AT" dirty="0"/>
              <a:t> on all </a:t>
            </a:r>
            <a:r>
              <a:rPr lang="de-AT" dirty="0" err="1"/>
              <a:t>parameters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Min-</a:t>
            </a:r>
            <a:r>
              <a:rPr lang="de-AT" dirty="0" err="1"/>
              <a:t>max</a:t>
            </a:r>
            <a:r>
              <a:rPr lang="de-AT" dirty="0"/>
              <a:t> </a:t>
            </a:r>
            <a:r>
              <a:rPr lang="de-AT" dirty="0" err="1"/>
              <a:t>scaling</a:t>
            </a:r>
            <a:r>
              <a:rPr lang="de-AT" dirty="0"/>
              <a:t> on all </a:t>
            </a:r>
            <a:r>
              <a:rPr lang="de-AT" dirty="0" err="1"/>
              <a:t>parameters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Feature </a:t>
            </a:r>
            <a:r>
              <a:rPr lang="de-AT" dirty="0" err="1"/>
              <a:t>Selection</a:t>
            </a:r>
            <a:r>
              <a:rPr lang="de-AT" dirty="0"/>
              <a:t> acc.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correlation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, i.e. </a:t>
            </a:r>
            <a:r>
              <a:rPr lang="de-AT" dirty="0" err="1"/>
              <a:t>drop</a:t>
            </a:r>
            <a:r>
              <a:rPr lang="de-AT" dirty="0"/>
              <a:t> </a:t>
            </a:r>
            <a:r>
              <a:rPr lang="de-AT" dirty="0" err="1"/>
              <a:t>weekday</a:t>
            </a:r>
            <a:r>
              <a:rPr lang="de-AT" dirty="0"/>
              <a:t>, </a:t>
            </a:r>
            <a:r>
              <a:rPr lang="de-AT" dirty="0" err="1"/>
              <a:t>holiday</a:t>
            </a:r>
            <a:endParaRPr lang="de-AT" dirty="0"/>
          </a:p>
          <a:p>
            <a:r>
              <a:rPr lang="de-AT" dirty="0" err="1"/>
              <a:t>Results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method</a:t>
            </a:r>
            <a:r>
              <a:rPr lang="de-AT" dirty="0"/>
              <a:t> but </a:t>
            </a:r>
            <a:r>
              <a:rPr lang="de-AT" dirty="0" err="1"/>
              <a:t>kNN</a:t>
            </a:r>
            <a:r>
              <a:rPr lang="de-AT" dirty="0"/>
              <a:t>: Feature </a:t>
            </a:r>
            <a:r>
              <a:rPr lang="de-AT" dirty="0" err="1"/>
              <a:t>selection</a:t>
            </a:r>
            <a:r>
              <a:rPr lang="de-AT" dirty="0"/>
              <a:t>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poorly</a:t>
            </a:r>
            <a:endParaRPr lang="de-AT" dirty="0"/>
          </a:p>
          <a:p>
            <a:pPr lvl="1"/>
            <a:r>
              <a:rPr lang="de-AT" dirty="0"/>
              <a:t>Other 3 </a:t>
            </a:r>
            <a:r>
              <a:rPr lang="de-AT" dirty="0" err="1"/>
              <a:t>approaches</a:t>
            </a:r>
            <a:r>
              <a:rPr lang="de-AT" dirty="0"/>
              <a:t>: strong </a:t>
            </a:r>
            <a:r>
              <a:rPr lang="de-AT" dirty="0" err="1"/>
              <a:t>dependence</a:t>
            </a:r>
            <a:r>
              <a:rPr lang="de-AT" dirty="0"/>
              <a:t> on </a:t>
            </a:r>
            <a:r>
              <a:rPr lang="de-AT" dirty="0" err="1"/>
              <a:t>method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21972D-65B6-4449-8E02-CC61AFE2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557" y="303213"/>
            <a:ext cx="1605243" cy="36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B971-38A2-498C-8EF2-18570A1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– Linear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98633-B92A-49FC-BAFF-EB93B9C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Preprocessing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The </a:t>
            </a:r>
            <a:r>
              <a:rPr lang="de-AT" dirty="0" err="1"/>
              <a:t>raw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 </a:t>
            </a:r>
            <a:r>
              <a:rPr lang="de-AT" dirty="0" err="1"/>
              <a:t>yields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result</a:t>
            </a:r>
            <a:endParaRPr lang="de-AT" dirty="0"/>
          </a:p>
          <a:p>
            <a:pPr lvl="1"/>
            <a:r>
              <a:rPr lang="de-AT" dirty="0" err="1"/>
              <a:t>Worst</a:t>
            </a:r>
            <a:r>
              <a:rPr lang="de-AT" dirty="0"/>
              <a:t> </a:t>
            </a:r>
            <a:r>
              <a:rPr lang="de-AT" dirty="0" err="1"/>
              <a:t>result</a:t>
            </a:r>
            <a:r>
              <a:rPr lang="de-AT" dirty="0"/>
              <a:t>: Feature </a:t>
            </a:r>
            <a:r>
              <a:rPr lang="de-AT" dirty="0" err="1"/>
              <a:t>Selection</a:t>
            </a:r>
            <a:endParaRPr lang="de-AT" dirty="0"/>
          </a:p>
          <a:p>
            <a:r>
              <a:rPr lang="de-AT" dirty="0" err="1"/>
              <a:t>Results-Preprocessing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20 </a:t>
            </a:r>
            <a:r>
              <a:rPr lang="de-AT" dirty="0" err="1"/>
              <a:t>runs</a:t>
            </a:r>
            <a:r>
              <a:rPr lang="de-AT" dirty="0"/>
              <a:t>, different </a:t>
            </a:r>
            <a:r>
              <a:rPr lang="de-AT" dirty="0" err="1"/>
              <a:t>train</a:t>
            </a:r>
            <a:r>
              <a:rPr lang="de-AT" dirty="0"/>
              <a:t>-test </a:t>
            </a:r>
            <a:r>
              <a:rPr lang="de-AT" dirty="0" err="1"/>
              <a:t>splits</a:t>
            </a:r>
            <a:endParaRPr lang="de-AT" dirty="0"/>
          </a:p>
          <a:p>
            <a:pPr lvl="1"/>
            <a:r>
              <a:rPr lang="de-AT" dirty="0"/>
              <a:t>Every time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5 </a:t>
            </a:r>
            <a:r>
              <a:rPr lang="de-AT" dirty="0" err="1"/>
              <a:t>measures</a:t>
            </a:r>
            <a:r>
              <a:rPr lang="de-AT" dirty="0"/>
              <a:t> (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graphic</a:t>
            </a:r>
            <a:r>
              <a:rPr lang="de-AT" dirty="0"/>
              <a:t>), 2 redundant</a:t>
            </a:r>
          </a:p>
          <a:p>
            <a:pPr lvl="1"/>
            <a:r>
              <a:rPr lang="de-AT" dirty="0" err="1"/>
              <a:t>Saved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and </a:t>
            </a:r>
            <a:r>
              <a:rPr lang="de-AT" dirty="0" err="1"/>
              <a:t>worst</a:t>
            </a:r>
            <a:r>
              <a:rPr lang="de-AT" dirty="0"/>
              <a:t> </a:t>
            </a:r>
            <a:r>
              <a:rPr lang="de-AT" dirty="0" err="1"/>
              <a:t>preprocessing</a:t>
            </a:r>
            <a:r>
              <a:rPr lang="de-AT" dirty="0"/>
              <a:t> and </a:t>
            </a:r>
            <a:r>
              <a:rPr lang="de-AT" dirty="0" err="1"/>
              <a:t>counted</a:t>
            </a:r>
            <a:r>
              <a:rPr lang="de-AT" dirty="0"/>
              <a:t> (3*20 </a:t>
            </a:r>
            <a:r>
              <a:rPr lang="de-AT" dirty="0" err="1"/>
              <a:t>counts</a:t>
            </a:r>
            <a:r>
              <a:rPr lang="de-AT" dirty="0"/>
              <a:t> )</a:t>
            </a:r>
          </a:p>
          <a:p>
            <a:r>
              <a:rPr lang="de-AT" dirty="0" err="1"/>
              <a:t>Measures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Rooted</a:t>
            </a:r>
            <a:r>
              <a:rPr lang="de-AT" dirty="0"/>
              <a:t> </a:t>
            </a:r>
            <a:r>
              <a:rPr lang="de-AT" dirty="0" err="1"/>
              <a:t>mean</a:t>
            </a:r>
            <a:r>
              <a:rPr lang="de-AT" dirty="0"/>
              <a:t> </a:t>
            </a:r>
            <a:r>
              <a:rPr lang="de-AT" dirty="0" err="1"/>
              <a:t>squared</a:t>
            </a:r>
            <a:r>
              <a:rPr lang="de-AT" dirty="0"/>
              <a:t> </a:t>
            </a:r>
            <a:r>
              <a:rPr lang="de-AT" dirty="0" err="1"/>
              <a:t>error</a:t>
            </a:r>
            <a:r>
              <a:rPr lang="de-AT" dirty="0"/>
              <a:t>: 143,  relative </a:t>
            </a:r>
            <a:r>
              <a:rPr lang="de-AT" dirty="0" err="1"/>
              <a:t>error</a:t>
            </a:r>
            <a:r>
              <a:rPr lang="de-AT" dirty="0"/>
              <a:t>: 79%</a:t>
            </a:r>
          </a:p>
          <a:p>
            <a:pPr lvl="1"/>
            <a:r>
              <a:rPr lang="de-AT" dirty="0"/>
              <a:t>Not </a:t>
            </a:r>
            <a:r>
              <a:rPr lang="de-AT" dirty="0" err="1"/>
              <a:t>good</a:t>
            </a:r>
            <a:r>
              <a:rPr lang="de-AT" dirty="0"/>
              <a:t>, at least &lt;</a:t>
            </a:r>
            <a:r>
              <a:rPr lang="de-AT" dirty="0" err="1"/>
              <a:t>std</a:t>
            </a:r>
            <a:r>
              <a:rPr lang="de-AT" dirty="0"/>
              <a:t> 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C5C1B3-03BF-478D-867C-F1CA8A1F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78" y="1397000"/>
            <a:ext cx="3333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1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790C5-D3C4-4C1E-AC7D-465058B4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- Lasso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0CFBA-CFB2-4295-9E3D-436F743E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Generally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Linear Regression</a:t>
            </a:r>
          </a:p>
          <a:p>
            <a:r>
              <a:rPr lang="de-AT" dirty="0" err="1"/>
              <a:t>Preprocessing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obvious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, but </a:t>
            </a:r>
            <a:r>
              <a:rPr lang="de-AT" dirty="0" err="1"/>
              <a:t>obvious</a:t>
            </a:r>
            <a:r>
              <a:rPr lang="de-AT" dirty="0"/>
              <a:t> </a:t>
            </a:r>
            <a:r>
              <a:rPr lang="de-AT" dirty="0" err="1"/>
              <a:t>worst</a:t>
            </a:r>
            <a:r>
              <a:rPr lang="de-AT" dirty="0"/>
              <a:t>: Feature </a:t>
            </a:r>
            <a:r>
              <a:rPr lang="de-AT" dirty="0" err="1"/>
              <a:t>selection</a:t>
            </a:r>
            <a:endParaRPr lang="de-AT" dirty="0"/>
          </a:p>
          <a:p>
            <a:r>
              <a:rPr lang="de-AT" dirty="0"/>
              <a:t>Parameter:</a:t>
            </a:r>
          </a:p>
          <a:p>
            <a:pPr lvl="1"/>
            <a:r>
              <a:rPr lang="de-AT" dirty="0"/>
              <a:t>Very </a:t>
            </a:r>
            <a:r>
              <a:rPr lang="de-AT" dirty="0" err="1"/>
              <a:t>unstable</a:t>
            </a:r>
            <a:r>
              <a:rPr lang="de-AT" dirty="0"/>
              <a:t>,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clear-cut</a:t>
            </a:r>
            <a:r>
              <a:rPr lang="de-AT" dirty="0"/>
              <a:t> </a:t>
            </a:r>
            <a:r>
              <a:rPr lang="de-AT" dirty="0" err="1"/>
              <a:t>alpha</a:t>
            </a:r>
            <a:endParaRPr lang="de-AT" dirty="0"/>
          </a:p>
          <a:p>
            <a:pPr lvl="1"/>
            <a:r>
              <a:rPr lang="de-AT" dirty="0"/>
              <a:t>Close </a:t>
            </a:r>
            <a:r>
              <a:rPr lang="de-AT" dirty="0" err="1"/>
              <a:t>to</a:t>
            </a:r>
            <a:r>
              <a:rPr lang="de-AT" dirty="0"/>
              <a:t> 1 and </a:t>
            </a:r>
            <a:r>
              <a:rPr lang="de-AT" dirty="0" err="1"/>
              <a:t>close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0: </a:t>
            </a:r>
            <a:r>
              <a:rPr lang="de-AT" dirty="0" err="1"/>
              <a:t>performance</a:t>
            </a:r>
            <a:r>
              <a:rPr lang="de-AT" dirty="0"/>
              <a:t> strong </a:t>
            </a:r>
            <a:r>
              <a:rPr lang="de-AT" dirty="0" err="1"/>
              <a:t>dependence</a:t>
            </a:r>
            <a:r>
              <a:rPr lang="de-AT" dirty="0"/>
              <a:t> on </a:t>
            </a:r>
            <a:r>
              <a:rPr lang="de-AT" dirty="0" err="1"/>
              <a:t>train</a:t>
            </a:r>
            <a:r>
              <a:rPr lang="de-AT" dirty="0"/>
              <a:t>-test </a:t>
            </a:r>
            <a:r>
              <a:rPr lang="de-AT" dirty="0" err="1"/>
              <a:t>split</a:t>
            </a:r>
            <a:endParaRPr lang="de-AT" dirty="0"/>
          </a:p>
          <a:p>
            <a:pPr lvl="1"/>
            <a:r>
              <a:rPr lang="de-AT" dirty="0"/>
              <a:t>Middle </a:t>
            </a:r>
            <a:r>
              <a:rPr lang="de-AT" dirty="0" err="1"/>
              <a:t>values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stable</a:t>
            </a:r>
            <a:r>
              <a:rPr lang="de-AT" dirty="0"/>
              <a:t> but </a:t>
            </a:r>
            <a:r>
              <a:rPr lang="de-AT" dirty="0" err="1"/>
              <a:t>worse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(</a:t>
            </a:r>
            <a:r>
              <a:rPr lang="de-AT" dirty="0" err="1"/>
              <a:t>average</a:t>
            </a:r>
            <a:r>
              <a:rPr lang="de-AT" dirty="0"/>
              <a:t>)</a:t>
            </a:r>
          </a:p>
          <a:p>
            <a:r>
              <a:rPr lang="de-AT" dirty="0" err="1"/>
              <a:t>Results</a:t>
            </a:r>
            <a:r>
              <a:rPr lang="de-AT" dirty="0"/>
              <a:t>: </a:t>
            </a:r>
            <a:r>
              <a:rPr lang="de-AT" sz="1600" dirty="0"/>
              <a:t>(1: </a:t>
            </a:r>
            <a:r>
              <a:rPr lang="de-AT" sz="1600" dirty="0" err="1"/>
              <a:t>alpha</a:t>
            </a:r>
            <a:r>
              <a:rPr lang="de-AT" sz="1600" dirty="0"/>
              <a:t>=1, 2: </a:t>
            </a:r>
            <a:r>
              <a:rPr lang="de-AT" sz="1600" dirty="0" err="1"/>
              <a:t>alpha</a:t>
            </a:r>
            <a:r>
              <a:rPr lang="de-AT" sz="1600" dirty="0"/>
              <a:t>=0.5, 3: </a:t>
            </a:r>
            <a:r>
              <a:rPr lang="de-AT" sz="1600" dirty="0" err="1"/>
              <a:t>alpha</a:t>
            </a:r>
            <a:r>
              <a:rPr lang="de-AT" sz="1600" dirty="0"/>
              <a:t>=0.05, 4: </a:t>
            </a:r>
            <a:r>
              <a:rPr lang="de-AT" sz="1600" dirty="0" err="1"/>
              <a:t>alpha</a:t>
            </a:r>
            <a:r>
              <a:rPr lang="de-AT" sz="1600" dirty="0"/>
              <a:t>=0.005)</a:t>
            </a:r>
          </a:p>
          <a:p>
            <a:pPr lvl="1"/>
            <a:r>
              <a:rPr lang="de-AT" dirty="0"/>
              <a:t>As </a:t>
            </a:r>
            <a:r>
              <a:rPr lang="de-AT" dirty="0" err="1"/>
              <a:t>stated</a:t>
            </a:r>
            <a:r>
              <a:rPr lang="de-AT" dirty="0"/>
              <a:t> 1 and 4 </a:t>
            </a:r>
            <a:r>
              <a:rPr lang="de-AT" dirty="0" err="1"/>
              <a:t>often</a:t>
            </a:r>
            <a:r>
              <a:rPr lang="de-AT" dirty="0"/>
              <a:t> </a:t>
            </a:r>
            <a:r>
              <a:rPr lang="de-AT" dirty="0" err="1"/>
              <a:t>winner</a:t>
            </a:r>
            <a:r>
              <a:rPr lang="de-AT" dirty="0"/>
              <a:t>, </a:t>
            </a:r>
            <a:r>
              <a:rPr lang="de-AT" dirty="0" err="1"/>
              <a:t>often</a:t>
            </a:r>
            <a:r>
              <a:rPr lang="de-AT" dirty="0"/>
              <a:t> loser</a:t>
            </a:r>
          </a:p>
          <a:p>
            <a:pPr lvl="1"/>
            <a:r>
              <a:rPr lang="de-AT" dirty="0"/>
              <a:t>2,3 </a:t>
            </a:r>
            <a:r>
              <a:rPr lang="de-AT" dirty="0" err="1"/>
              <a:t>stable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middle</a:t>
            </a:r>
            <a:endParaRPr lang="de-AT" dirty="0"/>
          </a:p>
          <a:p>
            <a:pPr lvl="1"/>
            <a:r>
              <a:rPr lang="de-AT" dirty="0" err="1"/>
              <a:t>Rooted</a:t>
            </a:r>
            <a:r>
              <a:rPr lang="de-AT" dirty="0"/>
              <a:t> </a:t>
            </a:r>
            <a:r>
              <a:rPr lang="de-AT" dirty="0" err="1"/>
              <a:t>mean</a:t>
            </a:r>
            <a:r>
              <a:rPr lang="de-AT" dirty="0"/>
              <a:t> </a:t>
            </a:r>
            <a:r>
              <a:rPr lang="de-AT" dirty="0" err="1"/>
              <a:t>squared</a:t>
            </a:r>
            <a:r>
              <a:rPr lang="de-AT" dirty="0"/>
              <a:t> </a:t>
            </a:r>
            <a:r>
              <a:rPr lang="de-AT" dirty="0" err="1"/>
              <a:t>error</a:t>
            </a:r>
            <a:r>
              <a:rPr lang="de-AT" dirty="0"/>
              <a:t> </a:t>
            </a:r>
            <a:r>
              <a:rPr lang="de-AT" dirty="0" err="1"/>
              <a:t>slightly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linear 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6F42EA1-515E-41CC-B027-A0E82ABE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52" y="609600"/>
            <a:ext cx="274483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5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F7F8C-DE09-47C1-A632-98D174E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BikeSharing</a:t>
            </a:r>
            <a:r>
              <a:rPr lang="de-AT" dirty="0"/>
              <a:t> - </a:t>
            </a:r>
            <a:r>
              <a:rPr lang="de-AT" dirty="0" err="1"/>
              <a:t>kNN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E7037-FB97-4C11-BAFA-5E84E18B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Preprocessing</a:t>
            </a:r>
            <a:endParaRPr lang="de-AT" dirty="0"/>
          </a:p>
          <a:p>
            <a:pPr lvl="1"/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preferred</a:t>
            </a:r>
            <a:r>
              <a:rPr lang="de-AT" dirty="0"/>
              <a:t> -&gt; Feature </a:t>
            </a:r>
            <a:r>
              <a:rPr lang="de-AT" dirty="0" err="1"/>
              <a:t>Selection</a:t>
            </a:r>
            <a:r>
              <a:rPr lang="de-AT" dirty="0"/>
              <a:t> </a:t>
            </a:r>
            <a:r>
              <a:rPr lang="de-AT" dirty="0" err="1"/>
              <a:t>outperforms</a:t>
            </a:r>
            <a:r>
              <a:rPr lang="de-AT" dirty="0"/>
              <a:t> </a:t>
            </a:r>
            <a:r>
              <a:rPr lang="de-AT" dirty="0" err="1"/>
              <a:t>others</a:t>
            </a:r>
            <a:endParaRPr lang="de-AT" dirty="0"/>
          </a:p>
          <a:p>
            <a:r>
              <a:rPr lang="de-AT" dirty="0"/>
              <a:t>Parameter </a:t>
            </a:r>
            <a:r>
              <a:rPr lang="de-AT" dirty="0" err="1"/>
              <a:t>weights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Weigths</a:t>
            </a:r>
            <a:r>
              <a:rPr lang="de-AT" dirty="0"/>
              <a:t>: </a:t>
            </a:r>
            <a:r>
              <a:rPr lang="de-AT" dirty="0" err="1"/>
              <a:t>distance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</a:p>
          <a:p>
            <a:r>
              <a:rPr lang="de-AT" dirty="0"/>
              <a:t>In </a:t>
            </a:r>
            <a:r>
              <a:rPr lang="de-AT" dirty="0" err="1"/>
              <a:t>plot</a:t>
            </a:r>
            <a:r>
              <a:rPr lang="de-A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5, </a:t>
            </a:r>
            <a:r>
              <a:rPr lang="de-AT" dirty="0" err="1"/>
              <a:t>weights</a:t>
            </a:r>
            <a:r>
              <a:rPr lang="de-AT" dirty="0"/>
              <a:t> = </a:t>
            </a:r>
            <a:r>
              <a:rPr lang="de-AT" dirty="0" err="1"/>
              <a:t>distance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5, </a:t>
            </a:r>
            <a:r>
              <a:rPr lang="de-AT" dirty="0" err="1"/>
              <a:t>weights</a:t>
            </a:r>
            <a:r>
              <a:rPr lang="de-AT" dirty="0"/>
              <a:t> = uniform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8, </a:t>
            </a:r>
            <a:r>
              <a:rPr lang="de-AT" dirty="0" err="1"/>
              <a:t>weights</a:t>
            </a:r>
            <a:r>
              <a:rPr lang="de-AT" dirty="0"/>
              <a:t> = </a:t>
            </a:r>
            <a:r>
              <a:rPr lang="de-AT" dirty="0" err="1"/>
              <a:t>distance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K = 8, </a:t>
            </a:r>
            <a:r>
              <a:rPr lang="de-AT" dirty="0" err="1"/>
              <a:t>weights</a:t>
            </a:r>
            <a:r>
              <a:rPr lang="de-AT" dirty="0"/>
              <a:t> = uniform</a:t>
            </a:r>
          </a:p>
          <a:p>
            <a:r>
              <a:rPr lang="de-AT" dirty="0" err="1"/>
              <a:t>Wins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amongst</a:t>
            </a:r>
            <a:r>
              <a:rPr lang="de-AT" dirty="0"/>
              <a:t> </a:t>
            </a:r>
            <a:r>
              <a:rPr lang="de-AT" dirty="0" err="1"/>
              <a:t>weigths</a:t>
            </a:r>
            <a:r>
              <a:rPr lang="de-AT" dirty="0"/>
              <a:t>=</a:t>
            </a:r>
            <a:r>
              <a:rPr lang="de-AT" dirty="0" err="1"/>
              <a:t>distance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3AF70E-417C-4F3D-A4EC-F5CCCF0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87" y="2755058"/>
            <a:ext cx="3338513" cy="30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Breitbild</PresentationFormat>
  <Paragraphs>141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Machine Learning E1 Regression Task</vt:lpstr>
      <vt:lpstr>General Overview</vt:lpstr>
      <vt:lpstr>General Overview – cont‘d</vt:lpstr>
      <vt:lpstr>Comparison Datasets</vt:lpstr>
      <vt:lpstr>BikeSharing Dataset</vt:lpstr>
      <vt:lpstr>BikeSharing Preprocessing</vt:lpstr>
      <vt:lpstr>BikeSharing – Linear Regression</vt:lpstr>
      <vt:lpstr>BikeSharing - Lasso Regression</vt:lpstr>
      <vt:lpstr>BikeSharing - kNN</vt:lpstr>
      <vt:lpstr>BikeSharing – kNN cont‘d</vt:lpstr>
      <vt:lpstr>BikeSharing – Regression Tree</vt:lpstr>
      <vt:lpstr>BikeSharing – Method Comparison</vt:lpstr>
      <vt:lpstr>Comparison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E1 Regression Task</dc:title>
  <dc:creator>Sophie Rain</dc:creator>
  <cp:lastModifiedBy>Sophie Rain</cp:lastModifiedBy>
  <cp:revision>26</cp:revision>
  <dcterms:created xsi:type="dcterms:W3CDTF">2019-11-15T08:29:48Z</dcterms:created>
  <dcterms:modified xsi:type="dcterms:W3CDTF">2019-11-15T11:33:07Z</dcterms:modified>
</cp:coreProperties>
</file>