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31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9.jpeg" ContentType="image/jpeg"/>
  <Override PartName="/ppt/media/image17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png" ContentType="image/png"/>
  <Override PartName="/ppt/media/image14.jpeg" ContentType="image/jpeg"/>
  <Override PartName="/ppt/media/image15.png" ContentType="image/png"/>
  <Override PartName="/ppt/media/image16.png" ContentType="image/png"/>
  <Override PartName="/ppt/media/image18.jpeg" ContentType="image/jpeg"/>
  <Override PartName="/ppt/media/image22.png" ContentType="image/png"/>
  <Override PartName="/ppt/media/image19.jpeg" ContentType="image/jpeg"/>
  <Override PartName="/ppt/media/image20.jpeg" ContentType="image/jpeg"/>
  <Override PartName="/ppt/media/image21.jpeg" ContentType="image/jpe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jpeg" ContentType="image/jpeg"/>
  <Override PartName="/ppt/media/image32.png" ContentType="image/png"/>
  <Override PartName="/ppt/media/image30.jpeg" ContentType="image/jpeg"/>
  <Override PartName="/ppt/media/image33.png" ContentType="image/png"/>
  <Override PartName="/ppt/media/image34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6120"/>
            <a:ext cx="8708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AT" sz="1800" spc="-1" strike="noStrike">
                <a:latin typeface="Arial"/>
              </a:rPr>
              <a:t>Format des Titeltextes durch Klicken bearbeiten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2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Format des Gliederungstextes durch Klicken bearbeiten</a:t>
            </a:r>
            <a:endParaRPr b="0" lang="de-A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Zweite Gliederungsebene</a:t>
            </a:r>
            <a:endParaRPr b="0" lang="de-A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Dritte Gliederungsebene</a:t>
            </a:r>
            <a:endParaRPr b="0" lang="de-A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Vierte Gliederungsebene</a:t>
            </a:r>
            <a:endParaRPr b="0" lang="de-A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Fünfte Gliederungsebene</a:t>
            </a:r>
            <a:endParaRPr b="0" lang="de-A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Sechste Gliederungsebene</a:t>
            </a:r>
            <a:endParaRPr b="0" lang="de-A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Siebte Gliederungsebene</a:t>
            </a:r>
            <a:endParaRPr b="0" lang="de-A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AT" sz="4400" spc="-1" strike="noStrike">
                <a:latin typeface="Arial"/>
              </a:rPr>
              <a:t>Format des Titeltextes durch Klicken bearbeiten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6120"/>
            <a:ext cx="8708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AT" sz="1800" spc="-1" strike="noStrike">
                <a:latin typeface="Arial"/>
              </a:rPr>
              <a:t>Format des Titeltextes durch Klicken bearbeiten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Format des Gliederungstextes durch Klicken bearbeiten</a:t>
            </a:r>
            <a:endParaRPr b="0" lang="de-A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Zweite Gliederungsebene</a:t>
            </a:r>
            <a:endParaRPr b="0" lang="de-A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Dritte Gliederungsebene</a:t>
            </a:r>
            <a:endParaRPr b="0" lang="de-A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Vierte Gliederungsebene</a:t>
            </a:r>
            <a:endParaRPr b="0" lang="de-A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Fünfte Gliederungsebene</a:t>
            </a:r>
            <a:endParaRPr b="0" lang="de-A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Sechste Gliederungsebene</a:t>
            </a:r>
            <a:endParaRPr b="0" lang="de-A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Siebte Gliederungsebene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2320" y="163260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Format des Gliederungstextes durch Klicken bearbeiten</a:t>
            </a:r>
            <a:endParaRPr b="0" lang="de-A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Zweite Gliederungsebene</a:t>
            </a:r>
            <a:endParaRPr b="0" lang="de-A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Dritte Gliederungsebene</a:t>
            </a:r>
            <a:endParaRPr b="0" lang="de-A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Vierte Gliederungsebene</a:t>
            </a:r>
            <a:endParaRPr b="0" lang="de-A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Fünfte Gliederungsebene</a:t>
            </a:r>
            <a:endParaRPr b="0" lang="de-A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Sechste Gliederungsebene</a:t>
            </a:r>
            <a:endParaRPr b="0" lang="de-A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Siebte Gliederungsebene</a:t>
            </a:r>
            <a:endParaRPr b="0" lang="de-A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6120"/>
            <a:ext cx="8708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AT" sz="1800" spc="-1" strike="noStrike">
                <a:latin typeface="Arial"/>
              </a:rPr>
              <a:t>Format des Titeltextes durch Klicken bearbeiten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inclass.kaggle.com/c/184702-tu-ml-ws-19-bikesharing" TargetMode="External"/><Relationship Id="rId2" Type="http://schemas.openxmlformats.org/officeDocument/2006/relationships/hyperlink" Target="https://inclass.kaggle.com/c/184702-tu-ml-ws-19-student-performance" TargetMode="External"/><Relationship Id="rId3" Type="http://schemas.openxmlformats.org/officeDocument/2006/relationships/hyperlink" Target="https://archive.ics.uci.edu/ml/datasets/Air+quality" TargetMode="External"/><Relationship Id="rId4" Type="http://schemas.openxmlformats.org/officeDocument/2006/relationships/hyperlink" Target="https://archive.ics.uci.edu/ml/datasets/energy+efficiency" TargetMode="External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523880" y="1122480"/>
            <a:ext cx="9142920" cy="21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de-AT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E1</a:t>
            </a:r>
            <a:br/>
            <a:r>
              <a:rPr b="0" lang="de-AT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Regression Task</a:t>
            </a:r>
            <a:endParaRPr b="0" lang="de-AT" sz="6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523880" y="3602160"/>
            <a:ext cx="9142920" cy="21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Group 21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Sophie Rain (01425316),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Peter Stroppa (01326468), 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Lucas Unterberger (01325438)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kNN cont‘d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k: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Easy to see: behaves badly for k&lt;6, and k&gt;9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Inbetween not too clear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Plot: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(weights=uniform, algorithm=ball_tree)</a:t>
            </a:r>
            <a:endParaRPr b="0" lang="de-AT" sz="18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6 </a:t>
            </a:r>
            <a:endParaRPr b="0" lang="de-AT" sz="24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=7</a:t>
            </a:r>
            <a:endParaRPr b="0" lang="de-AT" sz="24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8</a:t>
            </a:r>
            <a:endParaRPr b="0" lang="de-AT" sz="24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9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 significantly better than for Linear/Lasso Regression</a:t>
            </a: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184" name="Grafik 4" descr=""/>
          <p:cNvPicPr/>
          <p:nvPr/>
        </p:nvPicPr>
        <p:blipFill>
          <a:blip r:embed="rId1"/>
          <a:stretch/>
        </p:blipFill>
        <p:spPr>
          <a:xfrm>
            <a:off x="7687080" y="2383200"/>
            <a:ext cx="3256920" cy="293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Regression 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92440" y="174384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Calibri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worst </a:t>
            </a:r>
            <a:endParaRPr b="0" lang="de-AT" sz="2400" spc="-1" strike="noStrike">
              <a:latin typeface="Calibri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Others similar</a:t>
            </a:r>
            <a:endParaRPr b="0" lang="de-AT" sz="2400" spc="-1" strike="noStrike">
              <a:latin typeface="Calibri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Parameters:</a:t>
            </a:r>
            <a:endParaRPr b="0" lang="de-AT" sz="2800" spc="-1" strike="noStrike">
              <a:latin typeface="Calibri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Good values for Min_samples_leaf: 2 or 3</a:t>
            </a:r>
            <a:endParaRPr b="0" lang="de-AT" sz="2400" spc="-1" strike="noStrike">
              <a:latin typeface="Calibri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Max_depth: default setting best</a:t>
            </a:r>
            <a:endParaRPr b="0" lang="de-AT" sz="2400" spc="-1" strike="noStrike">
              <a:latin typeface="Calibri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raw data (option 1)</a:t>
            </a:r>
            <a:endParaRPr b="0" lang="de-AT" sz="1800" spc="-1" strike="noStrike">
              <a:latin typeface="Calibri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to kNN</a:t>
            </a:r>
            <a:endParaRPr b="0" lang="de-AT" sz="24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Calibri"/>
            </a:endParaRPr>
          </a:p>
        </p:txBody>
      </p:sp>
      <p:pic>
        <p:nvPicPr>
          <p:cNvPr id="187" name="Grafik 4" descr=""/>
          <p:cNvPicPr/>
          <p:nvPr/>
        </p:nvPicPr>
        <p:blipFill>
          <a:blip r:embed="rId1"/>
          <a:stretch/>
        </p:blipFill>
        <p:spPr>
          <a:xfrm>
            <a:off x="5112720" y="4651920"/>
            <a:ext cx="2159280" cy="136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Method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Plot:</a:t>
            </a:r>
            <a:endParaRPr b="0" lang="de-AT" sz="28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+ raw data</a:t>
            </a:r>
            <a:endParaRPr b="0" lang="de-AT" sz="24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(alpha = 0.05)+  minmax scaling</a:t>
            </a:r>
            <a:endParaRPr b="0" lang="de-AT" sz="24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(8, distance)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(min_samples_leaf=2)+ raw data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wins slightly before Tree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and Lasso poor performance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Note: winner is 4 in last iteration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Apparently cnt not linearly dependent on features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de-AT" sz="2800" spc="-1" strike="noStrike">
              <a:latin typeface="Arial"/>
            </a:endParaRPr>
          </a:p>
        </p:txBody>
      </p:sp>
      <p:pic>
        <p:nvPicPr>
          <p:cNvPr id="190" name="Grafik 4" descr=""/>
          <p:cNvPicPr/>
          <p:nvPr/>
        </p:nvPicPr>
        <p:blipFill>
          <a:blip r:embed="rId1"/>
          <a:stretch/>
        </p:blipFill>
        <p:spPr>
          <a:xfrm>
            <a:off x="7624800" y="1690560"/>
            <a:ext cx="3632760" cy="336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76000" y="1800000"/>
            <a:ext cx="11015280" cy="47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286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768 samples: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missing values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simulated dataset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 features: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 target values: Y1 and Y2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has only numeric values, X6 being ordinal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performed regression only on Y1 representing heat load (mean = 22.3, std = 10)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 X6 contains int values from 2-6,refering to position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dataset is ‚pregrouped‘ into blocks of 4, differing within a block only by X6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some features have a range from 0-1, others 500-800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192" name="Grafik 159" descr=""/>
          <p:cNvPicPr/>
          <p:nvPr/>
        </p:nvPicPr>
        <p:blipFill>
          <a:blip r:embed="rId1"/>
          <a:stretch/>
        </p:blipFill>
        <p:spPr>
          <a:xfrm>
            <a:off x="4279680" y="1478520"/>
            <a:ext cx="3856320" cy="2163600"/>
          </a:xfrm>
          <a:prstGeom prst="rect">
            <a:avLst/>
          </a:prstGeom>
          <a:ln>
            <a:noFill/>
          </a:ln>
        </p:spPr>
      </p:pic>
      <p:pic>
        <p:nvPicPr>
          <p:cNvPr id="193" name="Grafik 2" descr=""/>
          <p:cNvPicPr/>
          <p:nvPr/>
        </p:nvPicPr>
        <p:blipFill>
          <a:blip r:embed="rId2"/>
          <a:stretch/>
        </p:blipFill>
        <p:spPr>
          <a:xfrm>
            <a:off x="8079120" y="1478520"/>
            <a:ext cx="3656880" cy="216360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94" name="Formula 2"/>
              <p:cNvSpPr txBox="1"/>
              <p:nvPr/>
            </p:nvSpPr>
            <p:spPr>
              <a:xfrm>
                <a:off x="3432960" y="103644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195" name="CustomShape 3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Dataset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63080" y="1708200"/>
            <a:ext cx="8317800" cy="46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343440" indent="-342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High correlation to X5 and Y2, which is not used</a:t>
            </a:r>
            <a:endParaRPr b="0" lang="de-AT" sz="24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low correlation for X6 ↔ feature selection</a:t>
            </a:r>
            <a:endParaRPr b="0" lang="de-AT" sz="24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Normalizing &lt;- due to different ranges</a:t>
            </a:r>
            <a:endParaRPr b="0" lang="de-AT" sz="24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options:</a:t>
            </a:r>
            <a:endParaRPr b="0" lang="de-AT" sz="2400" spc="-1" strike="noStrike">
              <a:latin typeface="Arial"/>
            </a:endParaRPr>
          </a:p>
          <a:p>
            <a:pPr lvl="1" marL="91476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 b="0" lang="de-AT" sz="2400" spc="-1" strike="noStrike">
              <a:latin typeface="Arial"/>
            </a:endParaRPr>
          </a:p>
          <a:p>
            <a:pPr lvl="1" marL="91476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</a:t>
            </a:r>
            <a:endParaRPr b="0" lang="de-AT" sz="2400" spc="-1" strike="noStrike">
              <a:latin typeface="Arial"/>
            </a:endParaRPr>
          </a:p>
          <a:p>
            <a:pPr lvl="1" marL="91476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minmax scaling</a:t>
            </a:r>
            <a:endParaRPr b="0" lang="de-AT" sz="2400" spc="-1" strike="noStrike">
              <a:latin typeface="Arial"/>
            </a:endParaRPr>
          </a:p>
          <a:p>
            <a:pPr lvl="1" marL="91476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selection: dropping X6 and Z-score scaling</a:t>
            </a:r>
            <a:endParaRPr b="0" lang="de-AT" sz="2400" spc="-1" strike="noStrike">
              <a:latin typeface="Arial"/>
            </a:endParaRPr>
          </a:p>
          <a:p>
            <a:pPr marL="343440" indent="-342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Observation: </a:t>
            </a:r>
            <a:endParaRPr b="0" lang="de-AT" sz="2400" spc="-1" strike="noStrike">
              <a:latin typeface="Arial"/>
            </a:endParaRPr>
          </a:p>
          <a:p>
            <a:pPr lvl="1" marL="800640" indent="-342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every method Feature Selection is best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197" name="Grafik 162" descr=""/>
          <p:cNvPicPr/>
          <p:nvPr/>
        </p:nvPicPr>
        <p:blipFill>
          <a:blip r:embed="rId1"/>
          <a:stretch/>
        </p:blipFill>
        <p:spPr>
          <a:xfrm>
            <a:off x="8712000" y="633600"/>
            <a:ext cx="2504520" cy="4097880"/>
          </a:xfrm>
          <a:prstGeom prst="rect">
            <a:avLst/>
          </a:prstGeom>
          <a:ln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Preprocessing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901800" y="1872000"/>
            <a:ext cx="6729480" cy="38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option is feature selection</a:t>
            </a:r>
            <a:endParaRPr b="0" lang="de-AT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option: raw data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</a:t>
            </a:r>
            <a:endParaRPr b="0" lang="de-AT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 = 2.92</a:t>
            </a:r>
            <a:endParaRPr b="0" lang="de-AT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relative squared error = 28%</a:t>
            </a:r>
            <a:endParaRPr b="0" lang="de-AT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 good, especially compared to the other methods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00" name="Grafik 165" descr=""/>
          <p:cNvPicPr/>
          <p:nvPr/>
        </p:nvPicPr>
        <p:blipFill>
          <a:blip r:embed="rId1"/>
          <a:stretch/>
        </p:blipFill>
        <p:spPr>
          <a:xfrm>
            <a:off x="7029720" y="1793880"/>
            <a:ext cx="4281840" cy="283752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 - Linear Regression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00800" y="1475280"/>
            <a:ext cx="10514520" cy="45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4" marL="7430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Feature Selection, Z-score scaling</a:t>
            </a:r>
            <a:endParaRPr b="0" lang="de-AT" sz="2400" spc="-1" strike="noStrike">
              <a:latin typeface="Arial"/>
            </a:endParaRPr>
          </a:p>
          <a:p>
            <a:pPr lvl="3" marL="7430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Raw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2" marL="7430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Feature Selection: small alpha good (~0.005) </a:t>
            </a:r>
            <a:endParaRPr b="0" lang="de-AT" sz="2400" spc="-1" strike="noStrike">
              <a:latin typeface="Arial"/>
            </a:endParaRPr>
          </a:p>
          <a:p>
            <a:pPr lvl="2" marL="7430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Z-score Scaling: big alpha good (~0.5)</a:t>
            </a:r>
            <a:endParaRPr b="0" lang="de-AT" sz="2400" spc="-1" strike="noStrike">
              <a:latin typeface="Arial"/>
            </a:endParaRPr>
          </a:p>
          <a:p>
            <a:pPr lvl="2" marL="7430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Together: Feature Selection + small alpha better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Result: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alpha=0.005 and variable preprocessing</a:t>
            </a:r>
            <a:endParaRPr b="0" lang="de-AT" sz="1600" spc="-1" strike="noStrike">
              <a:latin typeface="Arial"/>
            </a:endParaRPr>
          </a:p>
          <a:p>
            <a:pPr lvl="2" marL="7430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Average: slightly better than linear, still not great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03" name="Grafik 4" descr=""/>
          <p:cNvPicPr/>
          <p:nvPr/>
        </p:nvPicPr>
        <p:blipFill>
          <a:blip r:embed="rId1"/>
          <a:stretch/>
        </p:blipFill>
        <p:spPr>
          <a:xfrm>
            <a:off x="8391600" y="1845000"/>
            <a:ext cx="3015720" cy="2975760"/>
          </a:xfrm>
          <a:prstGeom prst="rect">
            <a:avLst/>
          </a:prstGeom>
          <a:ln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 - Lasso Regression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Energy  - kNN</a:t>
            </a:r>
            <a:endParaRPr b="0" lang="de-AT" sz="4400" spc="-1" strike="noStrike">
              <a:latin typeface="Arial"/>
            </a:endParaRPr>
          </a:p>
        </p:txBody>
      </p:sp>
      <p:pic>
        <p:nvPicPr>
          <p:cNvPr id="206" name="Grafik 4" descr=""/>
          <p:cNvPicPr/>
          <p:nvPr/>
        </p:nvPicPr>
        <p:blipFill>
          <a:blip r:embed="rId1"/>
          <a:stretch/>
        </p:blipFill>
        <p:spPr>
          <a:xfrm>
            <a:off x="8324280" y="1432080"/>
            <a:ext cx="3097800" cy="3195000"/>
          </a:xfrm>
          <a:prstGeom prst="rect">
            <a:avLst/>
          </a:prstGeom>
          <a:ln>
            <a:noFill/>
          </a:ln>
        </p:spPr>
      </p:pic>
      <p:sp>
        <p:nvSpPr>
          <p:cNvPr id="207" name="CustomShape 2"/>
          <p:cNvSpPr/>
          <p:nvPr/>
        </p:nvSpPr>
        <p:spPr>
          <a:xfrm>
            <a:off x="955800" y="952200"/>
            <a:ext cx="10514520" cy="55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best</a:t>
            </a:r>
            <a:endParaRPr b="0" lang="de-AT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and minmax perform poorly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value for k=3 (4 very similar, 3 intuitive best)</a:t>
            </a:r>
            <a:endParaRPr b="0" lang="de-AT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Weights= distance (fits intuition)</a:t>
            </a:r>
            <a:endParaRPr b="0" lang="de-AT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Optimal parameter values easy to find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 drastically improved compared to Linear and Lasso</a:t>
            </a:r>
            <a:endParaRPr b="0" lang="de-AT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Correlation: 99,9% (!)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Energy  - Regression 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Even here Feature Selection outperforms others 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Parameters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Min_samples_leaf=2 to smoothen the model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Max_depth= default more stable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Results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</a:rPr>
              <a:t>min_samples_leaf=2, max_depth=default</a:t>
            </a:r>
            <a:endParaRPr b="0" lang="de-AT" sz="1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Also very good results 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Slightly less stable than kNN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10" name="Grafik 4" descr=""/>
          <p:cNvPicPr/>
          <p:nvPr/>
        </p:nvPicPr>
        <p:blipFill>
          <a:blip r:embed="rId1"/>
          <a:stretch/>
        </p:blipFill>
        <p:spPr>
          <a:xfrm>
            <a:off x="8134560" y="1886760"/>
            <a:ext cx="3090240" cy="301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Energy Method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Graphic</a:t>
            </a:r>
            <a:endParaRPr b="0" lang="de-AT" sz="28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Linear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Lasso (0.05)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kNN (k=3, weights=distance)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Tree (min_samples_leaf=2) + Feature Selection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kNN and Regression Tree share wins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kNN best -&gt;fits intuition, every datapoint has 3 very close neighbors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Linear and Lasso share losses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13" name="Grafik 4" descr=""/>
          <p:cNvPicPr/>
          <p:nvPr/>
        </p:nvPicPr>
        <p:blipFill>
          <a:blip r:embed="rId1"/>
          <a:stretch/>
        </p:blipFill>
        <p:spPr>
          <a:xfrm>
            <a:off x="8323560" y="1524600"/>
            <a:ext cx="3098520" cy="299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General Overview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38080" y="1825560"/>
            <a:ext cx="106714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Used Datasets:</a:t>
            </a:r>
            <a:endParaRPr b="0" lang="de-AT" sz="28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Bike: </a:t>
            </a:r>
            <a:r>
              <a:rPr b="0" lang="de-AT" sz="2400" spc="-1" strike="noStrike" u="sng">
                <a:solidFill>
                  <a:srgbClr val="2a6099"/>
                </a:solidFill>
                <a:uFillTx/>
                <a:latin typeface="Calibri"/>
                <a:ea typeface="DejaVu Sans"/>
                <a:hlinkClick r:id="rId1"/>
              </a:rPr>
              <a:t>https://inclass.kaggle.com/c/184702-tu-ml-ws-19-bikesharing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de-AT" sz="24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Students: </a:t>
            </a:r>
            <a:r>
              <a:rPr b="0" lang="de-AT" sz="2400" spc="-1" strike="noStrike" u="sng">
                <a:solidFill>
                  <a:srgbClr val="2a6099"/>
                </a:solidFill>
                <a:uFillTx/>
                <a:latin typeface="Calibri"/>
                <a:ea typeface="DejaVu Sans"/>
                <a:hlinkClick r:id="rId2"/>
              </a:rPr>
              <a:t>https://inclass.kaggle.com/c/184702-tu-ml-ws-19-student-performance</a:t>
            </a:r>
            <a:endParaRPr b="0" lang="de-AT" sz="24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Airquality: </a:t>
            </a:r>
            <a:r>
              <a:rPr b="0" lang="de-AT" sz="2400" spc="-1" strike="noStrike" u="sng">
                <a:solidFill>
                  <a:srgbClr val="2a6099"/>
                </a:solidFill>
                <a:uFillTx/>
                <a:latin typeface="Calibri"/>
                <a:ea typeface="DejaVu Sans"/>
                <a:hlinkClick r:id="rId3"/>
              </a:rPr>
              <a:t>https://archive.ics.uci.edu/ml/datasets/Air+quality</a:t>
            </a:r>
            <a:endParaRPr b="0" lang="de-AT" sz="24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Energy: </a:t>
            </a:r>
            <a:r>
              <a:rPr b="0" lang="de-AT" sz="2400" spc="-1" strike="noStrike" u="sng">
                <a:solidFill>
                  <a:srgbClr val="2a6099"/>
                </a:solidFill>
                <a:uFillTx/>
                <a:latin typeface="Calibri"/>
                <a:ea typeface="DejaVu Sans"/>
                <a:hlinkClick r:id="rId4"/>
              </a:rPr>
              <a:t>https://archive.ics.uci.edu/ml/datasets/energy+efficiency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Regression Methods (using sklearn):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Regression Tree (min_samples_leaf, max_depth)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 (fit_intercept=True)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Regression (alpha)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(k, weights, algorithm)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AirQuality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43760" y="1487520"/>
            <a:ext cx="10023840" cy="48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Features (after cleaning up dataset)</a:t>
            </a:r>
            <a:endParaRPr b="0" lang="de-AT" sz="2800" spc="-1" strike="noStrike">
              <a:latin typeface="Calibri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10 float/ordinal values</a:t>
            </a:r>
            <a:endParaRPr b="0" lang="de-AT" sz="2400" spc="-1" strike="noStrike">
              <a:latin typeface="Calibri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Converted date and time into ordinal values</a:t>
            </a:r>
            <a:endParaRPr b="0" lang="de-AT" sz="2400" spc="-1" strike="noStrike">
              <a:latin typeface="Calibri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Ranges</a:t>
            </a:r>
            <a:endParaRPr b="0" lang="de-AT" sz="2400" spc="-1" strike="noStrike">
              <a:latin typeface="Calibri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0-1200 for sensor data, AH between 0-1.2 →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Normalization necessary</a:t>
            </a:r>
            <a:endParaRPr b="0" lang="de-AT" sz="2400" spc="-1" strike="noStrike"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Target Value</a:t>
            </a:r>
            <a:endParaRPr b="0" lang="de-AT" sz="2800" spc="-1" strike="noStrike">
              <a:latin typeface="Calibri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Benzene value in italian city: 0-50 C6H6</a:t>
            </a:r>
            <a:endParaRPr b="0" lang="de-AT" sz="2400" spc="-1" strike="noStrike">
              <a:latin typeface="Calibri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Mean=1.9 (-200 values!) , median=7.9 , std= 41</a:t>
            </a:r>
            <a:endParaRPr b="0" lang="de-AT" sz="2400" spc="-1" strike="noStrike"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Missing values – Yes, set to value -200</a:t>
            </a:r>
            <a:endParaRPr b="0" lang="de-AT" sz="2800" spc="-1" strike="noStrike"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Size of dataset: 9357 samples</a:t>
            </a:r>
            <a:endParaRPr b="0" lang="de-AT" sz="2800" spc="-1" strike="noStrike">
              <a:latin typeface="Calibri"/>
            </a:endParaRPr>
          </a:p>
        </p:txBody>
      </p:sp>
      <p:pic>
        <p:nvPicPr>
          <p:cNvPr id="216" name="Grafik 4" descr=""/>
          <p:cNvPicPr/>
          <p:nvPr/>
        </p:nvPicPr>
        <p:blipFill>
          <a:blip r:embed="rId1"/>
          <a:stretch/>
        </p:blipFill>
        <p:spPr>
          <a:xfrm>
            <a:off x="7263720" y="462600"/>
            <a:ext cx="4454280" cy="258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AirQuality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01360" y="1251720"/>
            <a:ext cx="10514880" cy="52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Correlation Features &lt;-&gt; Target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Very high correlation for every chemical info feature 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Very low for time and data </a:t>
            </a:r>
            <a:r>
              <a:rPr b="0" lang="de-A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idea: drop them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Missing values 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Left as -200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No significant improvement by treating missing values (mean)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Preprocessing options</a:t>
            </a:r>
            <a:endParaRPr b="0" lang="de-AT" sz="28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Raw data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Z-score scaling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Minmax scaling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Feature Selection: drop time and date, and z-score scaling 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Surprisingly Feature Selection often worst Preprocessing approach</a:t>
            </a:r>
            <a:endParaRPr b="0" lang="de-AT" sz="2800" spc="-1" strike="noStrike">
              <a:latin typeface="Arial"/>
            </a:endParaRPr>
          </a:p>
        </p:txBody>
      </p:sp>
      <p:pic>
        <p:nvPicPr>
          <p:cNvPr id="219" name="Grafik 3" descr=""/>
          <p:cNvPicPr/>
          <p:nvPr/>
        </p:nvPicPr>
        <p:blipFill>
          <a:blip r:embed="rId1"/>
          <a:stretch/>
        </p:blipFill>
        <p:spPr>
          <a:xfrm>
            <a:off x="9216000" y="475200"/>
            <a:ext cx="2376000" cy="413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AirQuality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Raw data performs best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Feature selection worst by far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Scaling doesn‘t change much</a:t>
            </a: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Actually RMSE not bad, but other methods better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RMSE=1.1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Relative RMSE 2.5%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22" name="Grafik 3" descr=""/>
          <p:cNvPicPr/>
          <p:nvPr/>
        </p:nvPicPr>
        <p:blipFill>
          <a:blip r:embed="rId1"/>
          <a:stretch/>
        </p:blipFill>
        <p:spPr>
          <a:xfrm>
            <a:off x="7200000" y="1296000"/>
            <a:ext cx="3805920" cy="278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AirQuality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Very clear: best is raw data, worst is Feature Selection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Other two similar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The smaller the alpha the better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Plot (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alpha=0.005, alpha=0.05, alpha=0.25, alpha=0.5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): obviously smaller alpha better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Performs slightly better than linear Regression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RMSE 0.94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Relative error again about 2.4%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25" name="Grafik 4" descr=""/>
          <p:cNvPicPr/>
          <p:nvPr/>
        </p:nvPicPr>
        <p:blipFill>
          <a:blip r:embed="rId1"/>
          <a:stretch/>
        </p:blipFill>
        <p:spPr>
          <a:xfrm>
            <a:off x="8706240" y="459000"/>
            <a:ext cx="2927520" cy="299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AirQuality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Both Raw data and Feature Selection good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Worst by far: Minmax -&gt; strong outliers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Interestingly also worst when replacing -200 by mean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Reason? </a:t>
            </a:r>
            <a:endParaRPr b="0" lang="de-AT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Values vary drastically</a:t>
            </a:r>
            <a:endParaRPr b="0" lang="de-AT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shrinking down to [0,1] leads to insignificant distance</a:t>
            </a:r>
            <a:endParaRPr b="0" lang="de-AT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Too small distance, even though values far from each other</a:t>
            </a:r>
            <a:endParaRPr b="0" lang="de-A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Parameter weights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</a:rPr>
              <a:t>Raw data</a:t>
            </a:r>
            <a:endParaRPr b="0" lang="de-AT" sz="1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Weights=distance always outperformed uniform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AirQuality  - kNN cont‘d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792720" y="1435320"/>
            <a:ext cx="10514880" cy="51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Parameter k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</a:rPr>
              <a:t>Raw data</a:t>
            </a:r>
            <a:endParaRPr b="0" lang="de-AT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k: values from 4-6 good,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4 instable, often best, sometimes worst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Plot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</a:rPr>
              <a:t>Raw data, weigths=distance</a:t>
            </a:r>
            <a:endParaRPr b="0" lang="de-AT" sz="18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K=4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K=5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K=6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K=7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Very satisfying results!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Relative error of 1.7%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Correlation very close to 1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30" name="Grafik 3" descr=""/>
          <p:cNvPicPr/>
          <p:nvPr/>
        </p:nvPicPr>
        <p:blipFill>
          <a:blip r:embed="rId1"/>
          <a:stretch/>
        </p:blipFill>
        <p:spPr>
          <a:xfrm>
            <a:off x="7200000" y="1638000"/>
            <a:ext cx="3094920" cy="311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AirQuality  - RegressionTree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38080" y="1825560"/>
            <a:ext cx="10514880" cy="45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As for kNN: minmax performs very poorly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Best one is Feature Selection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Min_samples_leaf = 2 yields good results, for 4 samples may be grouped, that are not similar any more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Max_depth a little more stable using 12 (default here 13)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Results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</a:rPr>
              <a:t>1: (2,12), 2: (4,12), 3: (2,13), 4: (4,13)</a:t>
            </a:r>
            <a:endParaRPr b="0" lang="de-AT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Both 1 and 3 good, 3 more unstable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Excellent results! Relative error of 0.1%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33" name="Grafik 3" descr=""/>
          <p:cNvPicPr/>
          <p:nvPr/>
        </p:nvPicPr>
        <p:blipFill>
          <a:blip r:embed="rId1"/>
          <a:stretch/>
        </p:blipFill>
        <p:spPr>
          <a:xfrm>
            <a:off x="8697240" y="432000"/>
            <a:ext cx="2894760" cy="296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AirQuality Method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Graphic:</a:t>
            </a:r>
            <a:endParaRPr b="0" lang="de-AT" sz="28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Linear + Raw data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Lasso (alpha=0.005) + Raw data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kNN (k=5, distance) + Raw data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Tree (min_samples_leaf=2, max_depth=12) + Feature Selection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Very clear results: Tree by far the best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kNN second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Linear and Lasso last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Altogether very nice error rates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36" name="Grafik 3" descr=""/>
          <p:cNvPicPr/>
          <p:nvPr/>
        </p:nvPicPr>
        <p:blipFill>
          <a:blip r:embed="rId1"/>
          <a:stretch/>
        </p:blipFill>
        <p:spPr>
          <a:xfrm>
            <a:off x="8712000" y="360000"/>
            <a:ext cx="2885400" cy="299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Students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38080" y="1825560"/>
            <a:ext cx="59731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198 samples: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no missing values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30 features: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Several Boolean &amp; ordinal features, no numeric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Lots of booleans -&gt; bad performance of scaling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Many features with low correlation to target value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Target value: school grades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Value 0-20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Mean=10,3 , median=11, std=4,6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39" name="Picture 4" descr=""/>
          <p:cNvPicPr/>
          <p:nvPr/>
        </p:nvPicPr>
        <p:blipFill>
          <a:blip r:embed="rId1"/>
          <a:stretch/>
        </p:blipFill>
        <p:spPr>
          <a:xfrm>
            <a:off x="6906960" y="1687320"/>
            <a:ext cx="4541040" cy="3928680"/>
          </a:xfrm>
          <a:prstGeom prst="rect">
            <a:avLst/>
          </a:prstGeom>
          <a:ln>
            <a:noFill/>
          </a:ln>
        </p:spPr>
      </p:pic>
      <p:sp>
        <p:nvSpPr>
          <p:cNvPr id="240" name="CustomShape 3"/>
          <p:cNvSpPr/>
          <p:nvPr/>
        </p:nvSpPr>
        <p:spPr>
          <a:xfrm>
            <a:off x="0" y="6653880"/>
            <a:ext cx="126936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de-A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Unrestricted</a:t>
            </a:r>
            <a:endParaRPr b="0" lang="de-A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Students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Low correlation for most features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Extremely low for: absences, health, Walc, Dalc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No correlation for categorical data</a:t>
            </a:r>
            <a:endParaRPr b="0" lang="de-AT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Used our ordinal encoding </a:t>
            </a:r>
            <a:endParaRPr b="0" lang="de-AT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Preprocessing options:</a:t>
            </a:r>
            <a:endParaRPr b="0" lang="de-AT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OneHotEncoding, others left raw</a:t>
            </a:r>
            <a:endParaRPr b="0" lang="de-AT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OneHotEncoding + z-score scaling</a:t>
            </a:r>
            <a:endParaRPr b="0" lang="de-AT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oneHotEncoding + minmax scaling</a:t>
            </a:r>
            <a:endParaRPr b="0" lang="de-AT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Handwritten ordinal encoding (intuitive order) </a:t>
            </a:r>
            <a:endParaRPr b="0" lang="de-AT" sz="2400" spc="-1" strike="noStrike">
              <a:latin typeface="Arial"/>
            </a:endParaRPr>
          </a:p>
          <a:p>
            <a:pPr lvl="2" marL="14288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200" spc="-1" strike="noStrike">
                <a:solidFill>
                  <a:srgbClr val="000000"/>
                </a:solidFill>
                <a:latin typeface="Calibri"/>
              </a:rPr>
              <a:t>z-score scaling</a:t>
            </a:r>
            <a:endParaRPr b="0" lang="de-AT" sz="2200" spc="-1" strike="noStrike">
              <a:latin typeface="Arial"/>
            </a:endParaRPr>
          </a:p>
          <a:p>
            <a:pPr lvl="2" marL="14288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200" spc="-1" strike="noStrike">
                <a:solidFill>
                  <a:srgbClr val="000000"/>
                </a:solidFill>
                <a:latin typeface="Calibri"/>
              </a:rPr>
              <a:t>Feature Selection (dropping of every feature with correlation &lt;0.01)</a:t>
            </a:r>
            <a:endParaRPr b="0" lang="de-AT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4th Approach for every method the best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</p:txBody>
      </p:sp>
      <p:pic>
        <p:nvPicPr>
          <p:cNvPr id="243" name="Picture 5" descr=""/>
          <p:cNvPicPr/>
          <p:nvPr/>
        </p:nvPicPr>
        <p:blipFill>
          <a:blip r:embed="rId1"/>
          <a:stretch/>
        </p:blipFill>
        <p:spPr>
          <a:xfrm>
            <a:off x="9353160" y="360000"/>
            <a:ext cx="2310840" cy="536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General Overview  - cont‘d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38080" y="1780920"/>
            <a:ext cx="5180400" cy="25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Methods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OneHotEncoding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OrdinalEncoding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MinMax Scaling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172200" y="1780920"/>
            <a:ext cx="5180400" cy="23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Evaluation Measures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mean squared error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Mean absolute error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absolute error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838080" y="4132800"/>
            <a:ext cx="9411840" cy="24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fixed Train-test-split</a:t>
            </a:r>
            <a:endParaRPr b="0" lang="de-AT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random sampling in every iteration (80:20)</a:t>
            </a:r>
            <a:endParaRPr b="0" lang="de-AT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usefull for every dataset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Students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38080" y="1825560"/>
            <a:ext cx="67809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Handmade ordinal encoding is best by far</a:t>
            </a: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(human intuition is taken into account)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Raw data and MinMax similarly bad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Rooted mean squared error = 4.1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Rooted relative squared error 82%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Linear is quite good compared to other methods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46" name="Picture 8" descr=""/>
          <p:cNvPicPr/>
          <p:nvPr/>
        </p:nvPicPr>
        <p:blipFill>
          <a:blip r:embed="rId1"/>
          <a:stretch/>
        </p:blipFill>
        <p:spPr>
          <a:xfrm>
            <a:off x="7252560" y="1835640"/>
            <a:ext cx="3971160" cy="291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Students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Similar to Linear Regression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Parameters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Alpha between 0.15 and 0.3 best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In plot: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</a:rPr>
              <a:t>1: alpha=0.15, 2: alpha=0.2, 3:alpha=0.25, 4: alpha=0.3</a:t>
            </a:r>
            <a:endParaRPr b="0" lang="de-AT" sz="1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0.15 and 0.3 quite instable though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Fix alpha=0.25 for further uses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Rooted mean square error = 4.3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Rooted relative square error = 0.94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Lasso also quite good / same level as linear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49" name="Grafik 3" descr=""/>
          <p:cNvPicPr/>
          <p:nvPr/>
        </p:nvPicPr>
        <p:blipFill>
          <a:blip r:embed="rId1"/>
          <a:stretch/>
        </p:blipFill>
        <p:spPr>
          <a:xfrm>
            <a:off x="8136000" y="2520000"/>
            <a:ext cx="3295080" cy="29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Students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838080" y="1429920"/>
            <a:ext cx="10514880" cy="50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Preprocessing: see Linear and Lasso</a:t>
            </a:r>
            <a:endParaRPr b="0" lang="de-AT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Parameter weights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Quite clear: uniform outperforms distance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Fits intuition: many dimensions, distance may not be significant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In graphic: 1 and 2 uniform (k=20,30), 3 and 4 distance (k=20,30)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Parameter k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No definite result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There is no best k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Every value from 24-40 okay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In this graphic a little better than Linear and Lasso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In average slightly worse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52" name="Grafik 3" descr=""/>
          <p:cNvPicPr/>
          <p:nvPr/>
        </p:nvPicPr>
        <p:blipFill>
          <a:blip r:embed="rId1"/>
          <a:stretch/>
        </p:blipFill>
        <p:spPr>
          <a:xfrm>
            <a:off x="8496000" y="3549240"/>
            <a:ext cx="2856960" cy="278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Students  - Regression 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OrdinalEncoding wins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Raw data the worst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MinMax and z-score scaling similar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Parameters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Surprisinlgy,  decreasing max_depth to 6 increases performance</a:t>
            </a:r>
            <a:endParaRPr b="0" lang="de-AT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</a:rPr>
              <a:t>Even though a small dataset</a:t>
            </a:r>
            <a:endParaRPr b="0" lang="de-AT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Also min_samples_leaf = 3 is quite definite the best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Results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</a:rPr>
              <a:t>1: (2,6), 2: (3,6), 3: (2,default), 4: (3,default)</a:t>
            </a:r>
            <a:endParaRPr b="0" lang="de-AT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RMSE of 4.4 is worse than all the other methods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Small datasets not suitable for RegressionTrees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55" name="Grafik 3" descr=""/>
          <p:cNvPicPr/>
          <p:nvPr/>
        </p:nvPicPr>
        <p:blipFill>
          <a:blip r:embed="rId1"/>
          <a:stretch/>
        </p:blipFill>
        <p:spPr>
          <a:xfrm>
            <a:off x="8463240" y="606240"/>
            <a:ext cx="3066480" cy="303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</a:rPr>
              <a:t>Students Methode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Plot</a:t>
            </a:r>
            <a:endParaRPr b="0" lang="de-AT" sz="28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Linear + Ordinal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Lasso (0.25)+ Ordinal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Knn (28, uniform)+ Ordinal</a:t>
            </a:r>
            <a:endParaRPr b="0" lang="de-AT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Tree (3,6) + Ordinal</a:t>
            </a:r>
            <a:endParaRPr b="0" lang="de-AT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Best performance: Linear Regression!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Worst by far: Regression Tree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Unfortunately still a relative error of 90%</a:t>
            </a:r>
            <a:endParaRPr b="0" lang="de-AT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Conclusio: kNN and Regression Tree cannot handle very small datasets well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58" name="Grafik 3" descr=""/>
          <p:cNvPicPr/>
          <p:nvPr/>
        </p:nvPicPr>
        <p:blipFill>
          <a:blip r:embed="rId1"/>
          <a:stretch/>
        </p:blipFill>
        <p:spPr>
          <a:xfrm>
            <a:off x="7920000" y="1687320"/>
            <a:ext cx="3168000" cy="320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Comparison of Results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Predictions for Energy and Air good</a:t>
            </a:r>
            <a:endParaRPr b="0" lang="de-A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Bike and Students rather poor</a:t>
            </a:r>
            <a:endParaRPr b="0" lang="de-A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Knn prefers less features, cannot handle many booleans well</a:t>
            </a:r>
            <a:endParaRPr b="0" lang="de-A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Tree prefers more features, stable wrt data type and range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uses random choice -&gt; same split, different results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and Lasso only good for students (size of dataset?, linear dep?)</a:t>
            </a:r>
            <a:endParaRPr b="0" lang="de-A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almost always usefull </a:t>
            </a:r>
            <a:endParaRPr b="0" lang="de-A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kNN and Regression tree can handle clustered data well</a:t>
            </a:r>
            <a:endParaRPr b="0" lang="de-A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kNN and Regression tree cannot handle small datasets well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Comparison of Datasets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Bike and Students datasets contain numerical and categorical data</a:t>
            </a:r>
            <a:endParaRPr b="0" lang="de-A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Airquality and Energy contain numerical values </a:t>
            </a:r>
            <a:endParaRPr b="0" lang="de-A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Airquality contains missing values</a:t>
            </a:r>
            <a:endParaRPr b="0" lang="de-AT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set to -200 by default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features: 10 (air) - 30 (students)</a:t>
            </a:r>
            <a:endParaRPr b="0" lang="de-A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Highest number of samples 9357 (air)</a:t>
            </a:r>
            <a:endParaRPr b="0" lang="de-A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Lowest number of samples  198 (students)</a:t>
            </a: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94000" y="234000"/>
            <a:ext cx="10443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3"/>
              </a:spcBef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15 features 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Dteday only string value --&gt; redundant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Id omitted (irrelevant)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Others either float or integer/ordinal valued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 varies: (Preprocessing!)</a:t>
            </a:r>
            <a:endParaRPr b="0" lang="de-AT" sz="24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Hour: 0-23 &lt;-&gt; weather information: 0-1 &lt;-&gt; holiday: boolean  </a:t>
            </a:r>
            <a:endParaRPr b="0" lang="de-AT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Target feature: cnt = number of rented bikes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 about 0-900 (mean: 188, median 142, std: 178)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Missing values? – No</a:t>
            </a:r>
            <a:endParaRPr b="0" lang="de-A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training samples: 8690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</p:txBody>
      </p:sp>
      <p:pic>
        <p:nvPicPr>
          <p:cNvPr id="169" name="Grafik 4" descr=""/>
          <p:cNvPicPr/>
          <p:nvPr/>
        </p:nvPicPr>
        <p:blipFill>
          <a:blip r:embed="rId1"/>
          <a:stretch/>
        </p:blipFill>
        <p:spPr>
          <a:xfrm>
            <a:off x="7200000" y="288000"/>
            <a:ext cx="4624560" cy="321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38080" y="1209600"/>
            <a:ext cx="10514520" cy="49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 Features &lt;-&gt; Target: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feature with very high correlation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Weekday and holiday low values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Workingday and holiday complementary -&gt; overrepresentation?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Considered 4 different approaches:</a:t>
            </a:r>
            <a:endParaRPr b="0" lang="de-AT" sz="28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preprocessing (other than dropping both id and dteday)</a:t>
            </a:r>
            <a:endParaRPr b="0" lang="de-AT" sz="24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 on all parameters</a:t>
            </a:r>
            <a:endParaRPr b="0" lang="de-AT" sz="24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Min-max scaling on all parameters</a:t>
            </a:r>
            <a:endParaRPr b="0" lang="de-AT" sz="24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acc. to correlation vector, i.e. drop weekday, holiday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every method but kNN: Feature selection performed poorly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3 approaches: strong dependence on method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172" name="Grafik 4" descr=""/>
          <p:cNvPicPr/>
          <p:nvPr/>
        </p:nvPicPr>
        <p:blipFill>
          <a:blip r:embed="rId1"/>
          <a:stretch/>
        </p:blipFill>
        <p:spPr>
          <a:xfrm>
            <a:off x="9936000" y="327600"/>
            <a:ext cx="1799640" cy="406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94000" y="234000"/>
            <a:ext cx="103676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raw data approach yields best result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result: Feature Selection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Results-Preprocessing: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20 runs, different train-test splits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Every time evaluation of 5 measures (see graphic), 2 redundant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Saved best and worst preprocessing and counted (3*20 counts )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Measures: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error: 143,  relative error: 79%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 good, at least &lt;std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175" name="Grafik 4" descr=""/>
          <p:cNvPicPr/>
          <p:nvPr/>
        </p:nvPicPr>
        <p:blipFill>
          <a:blip r:embed="rId1"/>
          <a:stretch/>
        </p:blipFill>
        <p:spPr>
          <a:xfrm>
            <a:off x="7747560" y="1349640"/>
            <a:ext cx="3628440" cy="239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Generally similar to Linear Regression</a:t>
            </a:r>
            <a:endParaRPr b="0" lang="de-AT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obvious best, but obvious worst: Feature selection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unstable, no clear-cut alpha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Close to 1 and close to 0: performance strongly dependent on train-test split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Middle values: more stable but worse results (average)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(1: alpha=1, 2: alpha=0.5, 3: alpha=0.05, 4: alpha=0.005)</a:t>
            </a:r>
            <a:endParaRPr b="0" lang="de-AT" sz="16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 stated 1 and 4 often winner, often loser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2,3 stable in the middle</a:t>
            </a:r>
            <a:endParaRPr b="0" lang="de-AT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 slightly better than linear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178" name="Grafik 4" descr=""/>
          <p:cNvPicPr/>
          <p:nvPr/>
        </p:nvPicPr>
        <p:blipFill>
          <a:blip r:embed="rId1"/>
          <a:stretch/>
        </p:blipFill>
        <p:spPr>
          <a:xfrm>
            <a:off x="8352000" y="750240"/>
            <a:ext cx="3168000" cy="293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94000" y="234000"/>
            <a:ext cx="105152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Less features preferred -&gt; Feature Selection outperforms others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weights:</a:t>
            </a:r>
            <a:endParaRPr b="0" lang="de-AT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Weigths: distance by far better 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plot:</a:t>
            </a:r>
            <a:endParaRPr b="0" lang="de-AT" sz="28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5, weights = distance</a:t>
            </a:r>
            <a:endParaRPr b="0" lang="de-AT" sz="24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5, weights = uniform</a:t>
            </a:r>
            <a:endParaRPr b="0" lang="de-AT" sz="24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8, weights = distance</a:t>
            </a:r>
            <a:endParaRPr b="0" lang="de-AT" sz="2400" spc="-1" strike="noStrike">
              <a:latin typeface="Arial"/>
            </a:endParaRPr>
          </a:p>
          <a:p>
            <a:pPr lvl="1" marL="914400" indent="-456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8, weights = uniform</a:t>
            </a:r>
            <a:endParaRPr b="0" lang="de-AT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Wins shared amongst weigths=distance 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</p:txBody>
      </p:sp>
      <p:pic>
        <p:nvPicPr>
          <p:cNvPr id="181" name="Grafik 6" descr=""/>
          <p:cNvPicPr/>
          <p:nvPr/>
        </p:nvPicPr>
        <p:blipFill>
          <a:blip r:embed="rId1"/>
          <a:stretch/>
        </p:blipFill>
        <p:spPr>
          <a:xfrm>
            <a:off x="7741800" y="2896200"/>
            <a:ext cx="3490200" cy="32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Application>LibreOffice/6.2.7.1$Windows_X86_64 LibreOffice_project/23edc44b61b830b7d749943e020e96f5a7df63bf</Application>
  <Words>2255</Words>
  <Paragraphs>396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2019-11-15T08:29:48Z</dcterms:created>
  <dc:creator>Sophie Rain</dc:creator>
  <dc:description/>
  <dc:language>de-AT</dc:language>
  <cp:lastModifiedBy/>
  <dcterms:modified xsi:type="dcterms:W3CDTF">2019-11-17T16:30:45Z</dcterms:modified>
  <cp:revision>123</cp:revision>
  <dc:subject/>
  <dc:title>Machine Learning E1 Regression Task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