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8" r:id="rId4"/>
    <p:sldId id="264" r:id="rId5"/>
    <p:sldId id="262" r:id="rId6"/>
    <p:sldId id="263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stechnik" id="{E4498C0A-1F4E-499E-911E-32B454D48207}">
          <p14:sldIdLst>
            <p14:sldId id="256"/>
            <p14:sldId id="260"/>
            <p14:sldId id="268"/>
            <p14:sldId id="264"/>
            <p14:sldId id="262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3753" autoAdjust="0"/>
  </p:normalViewPr>
  <p:slideViewPr>
    <p:cSldViewPr>
      <p:cViewPr>
        <p:scale>
          <a:sx n="133" d="100"/>
          <a:sy n="133" d="100"/>
        </p:scale>
        <p:origin x="-900" y="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C4E4-ECAA-43A2-BDED-65E0D4198B7C}" type="datetimeFigureOut">
              <a:rPr lang="de-AT" smtClean="0"/>
              <a:t>18.12.2019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C1A4-F659-46D5-83E1-09907512E2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4583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6FC84-856D-415E-9E91-C5B33627430D}" type="datetimeFigureOut">
              <a:rPr lang="de-AT" smtClean="0"/>
              <a:t>18.12.2019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8AA7-B423-461F-B364-FB69E80182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00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314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70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656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55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WHY: Chose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three</a:t>
            </a:r>
            <a:r>
              <a:rPr lang="de-AT" dirty="0" smtClean="0"/>
              <a:t> </a:t>
            </a:r>
            <a:r>
              <a:rPr lang="de-AT" dirty="0" err="1" smtClean="0"/>
              <a:t>because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rely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distance</a:t>
            </a:r>
            <a:r>
              <a:rPr lang="de-AT" baseline="0" dirty="0" smtClean="0"/>
              <a:t>, RF </a:t>
            </a:r>
            <a:r>
              <a:rPr lang="de-AT" baseline="0" dirty="0" err="1" smtClean="0"/>
              <a:t>doesn‘t</a:t>
            </a:r>
            <a:r>
              <a:rPr lang="de-AT" baseline="0" dirty="0" smtClean="0"/>
              <a:t>, SVM </a:t>
            </a:r>
            <a:r>
              <a:rPr lang="de-AT" baseline="0" dirty="0" err="1" smtClean="0"/>
              <a:t>interessting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possibilites</a:t>
            </a:r>
            <a:r>
              <a:rPr lang="de-AT" baseline="0" dirty="0" smtClean="0"/>
              <a:t>, K-NN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analysis</a:t>
            </a:r>
            <a:endParaRPr lang="de-AT" baseline="0" dirty="0" smtClean="0"/>
          </a:p>
          <a:p>
            <a:r>
              <a:rPr lang="de-AT" baseline="0" dirty="0" smtClean="0"/>
              <a:t>PARAM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090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2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2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Congress</a:t>
            </a:r>
            <a:r>
              <a:rPr lang="de-AT" dirty="0" smtClean="0"/>
              <a:t> SVM: </a:t>
            </a:r>
            <a:r>
              <a:rPr lang="de-AT" dirty="0" err="1" smtClean="0"/>
              <a:t>Poly</a:t>
            </a:r>
            <a:r>
              <a:rPr lang="de-AT" dirty="0" smtClean="0"/>
              <a:t>, Coeff0 = 10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gamma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auto</a:t>
            </a:r>
            <a:endParaRPr lang="de-AT" baseline="0" dirty="0" smtClean="0"/>
          </a:p>
          <a:p>
            <a:r>
              <a:rPr lang="de-AT" baseline="0" dirty="0" err="1" smtClean="0"/>
              <a:t>Wine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weighted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scaling</a:t>
            </a:r>
            <a:r>
              <a:rPr lang="de-AT" baseline="0" dirty="0" smtClean="0"/>
              <a:t>: RF </a:t>
            </a:r>
            <a:r>
              <a:rPr lang="de-AT" baseline="0" dirty="0" err="1" smtClean="0"/>
              <a:t>max_features</a:t>
            </a:r>
            <a:r>
              <a:rPr lang="de-AT" baseline="0" dirty="0" smtClean="0"/>
              <a:t>=6, </a:t>
            </a:r>
            <a:r>
              <a:rPr lang="de-AT" baseline="0" dirty="0" err="1" smtClean="0"/>
              <a:t>n_estimator</a:t>
            </a:r>
            <a:r>
              <a:rPr lang="de-AT" baseline="0" dirty="0" smtClean="0"/>
              <a:t>=100, SVM: </a:t>
            </a:r>
            <a:r>
              <a:rPr lang="de-AT" baseline="0" dirty="0" err="1" smtClean="0"/>
              <a:t>kernel</a:t>
            </a:r>
            <a:r>
              <a:rPr lang="de-AT" baseline="0" dirty="0" smtClean="0"/>
              <a:t>=</a:t>
            </a:r>
            <a:r>
              <a:rPr lang="de-AT" baseline="0" dirty="0" err="1" smtClean="0"/>
              <a:t>poly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degree</a:t>
            </a:r>
            <a:r>
              <a:rPr lang="de-AT" baseline="0" dirty="0" smtClean="0"/>
              <a:t>=4</a:t>
            </a:r>
          </a:p>
          <a:p>
            <a:r>
              <a:rPr lang="de-AT" baseline="0" dirty="0" err="1" smtClean="0"/>
              <a:t>Mushroom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kNN</a:t>
            </a:r>
            <a:r>
              <a:rPr lang="de-AT" baseline="0" dirty="0" smtClean="0"/>
              <a:t> k=1,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837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C8AA7-B423-461F-B364-FB69E801820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D2D148F-BF67-4CA0-B3B7-37D8CBD6294C}" type="datetime1">
              <a:rPr lang="en-GB" smtClean="0"/>
              <a:t>18/12/2019</a:t>
            </a:fld>
            <a:endParaRPr lang="en-US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184.702	Machine Learning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28B1465-70FF-401B-8C73-CD15762191A6}" type="datetime1">
              <a:rPr lang="en-GB" smtClean="0"/>
              <a:t>18/12/2019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 userDrawn="1"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4E2200-EE98-4A6D-862E-563AD36499E4}" type="datetime1">
              <a:rPr lang="en-GB" smtClean="0"/>
              <a:t>18/12/2019</a:t>
            </a:fld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0A56AA-BB7C-411A-AF5A-4CB269F8F107}" type="datetime1">
              <a:rPr lang="en-GB" smtClean="0"/>
              <a:t>18/12/2019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FEDB4A-E7C3-4680-8C76-788C7C259B04}" type="datetime1">
              <a:rPr lang="en-GB" smtClean="0"/>
              <a:t>18/12/2019</a:t>
            </a:fld>
            <a:endParaRPr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pPr eaLnBrk="1" latinLnBrk="0" hangingPunct="1"/>
            <a:fld id="{CC1A7B9F-5FBF-4226-86C8-1CE9F999F8BB}" type="datetime1">
              <a:rPr lang="en-GB" smtClean="0"/>
              <a:t>18/12/2019</a:t>
            </a:fld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674A39-18B2-476C-8C34-1E3197792C86}" type="datetime1">
              <a:rPr lang="en-GB" smtClean="0"/>
              <a:t>18/12/2019</a:t>
            </a:fld>
            <a:endParaRPr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A8C3E-52D9-4760-99D9-D750AD652478}" type="datetime1">
              <a:rPr lang="en-GB" smtClean="0"/>
              <a:t>18/12/2019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DBE9FC-BDB7-493C-B325-F229985D56BD}" type="datetime1">
              <a:rPr lang="en-GB" smtClean="0"/>
              <a:t>18/12/2019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</a:t>
            </a:r>
            <a:r>
              <a:rPr lang="it-IT" dirty="0" err="1"/>
              <a:t>Lebensplan</a:t>
            </a:r>
            <a:r>
              <a:rPr lang="it-IT" dirty="0"/>
              <a:t> : 1 0.19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18/12/2019</a:t>
            </a:fld>
            <a:endParaRPr lang="en-US"/>
          </a:p>
        </p:txBody>
      </p:sp>
      <p:sp>
        <p:nvSpPr>
          <p:cNvPr id="2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 </a:t>
            </a:r>
            <a:r>
              <a:rPr lang="it-IT" dirty="0" err="1"/>
              <a:t>Präsentationstechnik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pPr eaLnBrk="1" latinLnBrk="0" hangingPunct="1"/>
            <a:fld id="{DDAD8DB1-2033-4AE1-BBAD-70C67760987B}" type="datetime1">
              <a:rPr lang="en-GB" smtClean="0"/>
              <a:t>18/12/2019</a:t>
            </a:fld>
            <a:endParaRPr lang="en-US" dirty="0"/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Peter Stroppa     	 </a:t>
            </a:r>
            <a:r>
              <a:rPr lang="it-IT" dirty="0" err="1"/>
              <a:t>Präsentationstechnik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67FCE85B-AE5D-4FB9-95F8-2CF7136B32CE}" type="datetime1">
              <a:rPr lang="en-GB" smtClean="0"/>
              <a:t>18/12/2019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AT" noProof="0" dirty="0"/>
              <a:t>Peter Stroppa     	Lebensplan : 1 0.19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‹Nr.›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371600" y="2607450"/>
            <a:ext cx="6400800" cy="1314450"/>
          </a:xfrm>
        </p:spPr>
        <p:txBody>
          <a:bodyPr>
            <a:noAutofit/>
          </a:bodyPr>
          <a:lstStyle/>
          <a:p>
            <a:r>
              <a:rPr lang="en-US" sz="1800" dirty="0"/>
              <a:t>Group 20</a:t>
            </a:r>
            <a:endParaRPr lang="de-AT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Sophie RAIN (01425316),</a:t>
            </a:r>
            <a:endParaRPr lang="de-AT" sz="1800" dirty="0"/>
          </a:p>
          <a:p>
            <a:r>
              <a:rPr lang="de-AT" sz="1800" dirty="0"/>
              <a:t>Lucas UNTERBERGER (01325438),</a:t>
            </a:r>
          </a:p>
          <a:p>
            <a:r>
              <a:rPr lang="de-AT" sz="1800" dirty="0"/>
              <a:t>Peter STROPPA (01326468).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ASSIGNMENT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074EF8-047E-4325-AA64-B76981C5B23D}" type="datetime1">
              <a:rPr lang="en-GB" smtClean="0"/>
              <a:t>18/12/2019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184.702	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6056" y="2067694"/>
            <a:ext cx="3888432" cy="2587066"/>
          </a:xfrm>
        </p:spPr>
        <p:txBody>
          <a:bodyPr numCol="1" anchor="t">
            <a:no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 err="1">
                <a:solidFill>
                  <a:schemeClr val="tx1"/>
                </a:solidFill>
              </a:rPr>
              <a:t>Wine</a:t>
            </a:r>
            <a:endParaRPr lang="de-AT" sz="2500" b="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 err="1">
                <a:solidFill>
                  <a:schemeClr val="tx1"/>
                </a:solidFill>
              </a:rPr>
              <a:t>Mushrooms</a:t>
            </a:r>
            <a:endParaRPr lang="de-AT" sz="2500" b="0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A8C3E-52D9-4760-99D9-D750AD652478}" type="datetime1">
              <a:rPr lang="en-GB" smtClean="0"/>
              <a:t>18/12/2019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datasets</a:t>
            </a:r>
            <a:endParaRPr lang="de-AT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184.702	Machine Learning </a:t>
            </a:r>
            <a:endParaRPr lang="en-US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467544" y="2067694"/>
            <a:ext cx="3168352" cy="2587066"/>
          </a:xfrm>
          <a:prstGeom prst="rect">
            <a:avLst/>
          </a:prstGeom>
        </p:spPr>
        <p:txBody>
          <a:bodyPr vert="horz" numCol="1" anchor="t">
            <a:no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 err="1">
                <a:solidFill>
                  <a:schemeClr val="tx1"/>
                </a:solidFill>
              </a:rPr>
              <a:t>ConGress</a:t>
            </a:r>
            <a:endParaRPr lang="de-AT" sz="2500" b="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500" b="0" dirty="0">
                <a:solidFill>
                  <a:schemeClr val="tx1"/>
                </a:solidFill>
              </a:rPr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132182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FEDB4A-E7C3-4680-8C76-788C7C259B04}" type="datetime1">
              <a:rPr lang="en-GB" smtClean="0"/>
              <a:t>18/12/2019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endParaRPr lang="de-AT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184.702	Machine Learning </a:t>
            </a:r>
            <a:endParaRPr lang="en-US" dirty="0"/>
          </a:p>
        </p:txBody>
      </p:sp>
      <p:pic>
        <p:nvPicPr>
          <p:cNvPr id="1030" name="Picture 6" descr="C:\Users\p_str\Uni\Techmath\machine_learning\pics\distribution_winequa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98859"/>
            <a:ext cx="3279757" cy="27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_str\Uni\Techmath\machine_learning\pics\distribution_mushroo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35393"/>
            <a:ext cx="3168352" cy="26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datasets</a:t>
            </a:r>
            <a:r>
              <a:rPr lang="de-AT" dirty="0"/>
              <a:t>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FEDB4A-E7C3-4680-8C76-788C7C259B04}" type="datetime1">
              <a:rPr lang="en-GB" smtClean="0"/>
              <a:t>18/12/2019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6522440"/>
              </p:ext>
            </p:extLst>
          </p:nvPr>
        </p:nvGraphicFramePr>
        <p:xfrm>
          <a:off x="319881" y="1635646"/>
          <a:ext cx="8504237" cy="263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62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5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Dataset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# samples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# attributes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Missing values?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# classes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classes eq. important?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Types of attributes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Amazon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750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10 000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50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yes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ordinal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Congress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217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18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yes (unknown)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2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yes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categorical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(2 values)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Wine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1599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11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11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numeric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Mushrooms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8124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22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Courier New"/>
                        </a:rPr>
                        <a:t>yes</a:t>
                      </a:r>
                      <a:endParaRPr lang="de-A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2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no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categorical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(2-10)</a:t>
                      </a:r>
                      <a:endParaRPr lang="de-A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184.702	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2800" dirty="0" err="1"/>
              <a:t>methods</a:t>
            </a:r>
            <a:endParaRPr lang="de-AT" sz="3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840288" cy="405765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de-AT" dirty="0"/>
              <a:t>K-</a:t>
            </a:r>
            <a:r>
              <a:rPr lang="de-AT" dirty="0" err="1"/>
              <a:t>Nearest</a:t>
            </a:r>
            <a:r>
              <a:rPr lang="de-AT" dirty="0"/>
              <a:t>-</a:t>
            </a:r>
            <a:r>
              <a:rPr lang="de-AT" dirty="0" err="1"/>
              <a:t>Neighbors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Support </a:t>
            </a:r>
            <a:r>
              <a:rPr lang="de-AT" dirty="0" err="1"/>
              <a:t>Vector</a:t>
            </a:r>
            <a:r>
              <a:rPr lang="de-AT" dirty="0"/>
              <a:t> Machines</a:t>
            </a:r>
          </a:p>
          <a:p>
            <a:pPr>
              <a:lnSpc>
                <a:spcPct val="200000"/>
              </a:lnSpc>
            </a:pPr>
            <a:r>
              <a:rPr lang="de-AT" dirty="0"/>
              <a:t>Random </a:t>
            </a:r>
            <a:r>
              <a:rPr lang="de-AT" dirty="0" err="1"/>
              <a:t>Forest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18/12/2019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184.702	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AT" dirty="0" err="1"/>
              <a:t>encoding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18/12/2019</a:t>
            </a:fld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2"/>
          </p:nvPr>
        </p:nvSpPr>
        <p:spPr>
          <a:xfrm>
            <a:off x="301752" y="1851670"/>
            <a:ext cx="4486272" cy="28638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Min-Max-</a:t>
            </a:r>
            <a:r>
              <a:rPr lang="de-AT" dirty="0" err="1"/>
              <a:t>Scaling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Z-Score-</a:t>
            </a:r>
            <a:r>
              <a:rPr lang="de-AT" dirty="0" err="1"/>
              <a:t>Scaling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Feature </a:t>
            </a:r>
            <a:r>
              <a:rPr lang="de-AT" dirty="0" err="1"/>
              <a:t>Selection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 smtClean="0"/>
              <a:t>Custom </a:t>
            </a:r>
            <a:r>
              <a:rPr lang="de-AT" dirty="0" err="1" smtClean="0"/>
              <a:t>weighted</a:t>
            </a:r>
            <a:r>
              <a:rPr lang="de-AT" dirty="0" smtClean="0"/>
              <a:t> </a:t>
            </a:r>
            <a:r>
              <a:rPr lang="de-AT" dirty="0" err="1"/>
              <a:t>scaling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AT" sz="2500" dirty="0" err="1"/>
              <a:t>Ordinal</a:t>
            </a:r>
            <a:r>
              <a:rPr lang="de-AT" sz="2500" dirty="0"/>
              <a:t> Encoding</a:t>
            </a:r>
          </a:p>
          <a:p>
            <a:pPr>
              <a:lnSpc>
                <a:spcPct val="200000"/>
              </a:lnSpc>
            </a:pPr>
            <a:r>
              <a:rPr lang="de-AT" sz="2500" dirty="0" err="1"/>
              <a:t>One</a:t>
            </a:r>
            <a:r>
              <a:rPr lang="de-AT" sz="2500" dirty="0"/>
              <a:t> Hot Encoding</a:t>
            </a:r>
          </a:p>
          <a:p>
            <a:pPr>
              <a:lnSpc>
                <a:spcPct val="200000"/>
              </a:lnSpc>
            </a:pPr>
            <a:r>
              <a:rPr lang="de-AT" sz="2500" dirty="0"/>
              <a:t>TF-IDF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pre-processing</a:t>
            </a:r>
            <a:endParaRPr lang="de-AT" dirty="0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b="0" dirty="0"/>
              <a:t>184.702	Machine Learning </a:t>
            </a:r>
            <a:endParaRPr lang="en-US" b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scaling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selection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04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AT" dirty="0"/>
              <a:t>TF-IDF </a:t>
            </a:r>
            <a:r>
              <a:rPr lang="de-AT" sz="1400" dirty="0"/>
              <a:t>(</a:t>
            </a:r>
            <a:r>
              <a:rPr lang="de-AT" sz="1400" dirty="0" err="1"/>
              <a:t>text</a:t>
            </a:r>
            <a:r>
              <a:rPr lang="de-AT" sz="1400" dirty="0"/>
              <a:t> </a:t>
            </a:r>
            <a:r>
              <a:rPr lang="de-AT" sz="1400" dirty="0" err="1"/>
              <a:t>frequency</a:t>
            </a:r>
            <a:r>
              <a:rPr lang="de-AT" sz="1400" dirty="0"/>
              <a:t> - inverse </a:t>
            </a:r>
            <a:r>
              <a:rPr lang="de-AT" sz="1400" dirty="0" err="1"/>
              <a:t>document</a:t>
            </a:r>
            <a:r>
              <a:rPr lang="de-AT" sz="1400" dirty="0"/>
              <a:t> </a:t>
            </a:r>
            <a:r>
              <a:rPr lang="de-AT" sz="1400" dirty="0" err="1"/>
              <a:t>frequency</a:t>
            </a:r>
            <a:r>
              <a:rPr lang="de-AT" sz="1400" dirty="0"/>
              <a:t>)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18/12/2019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395536" y="1923678"/>
                <a:ext cx="4248472" cy="288032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AT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ctrlPr>
                              <a:rPr lang="de-A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𝑓𝑒𝑎𝑡𝑢𝑟𝑒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ctrlPr>
                              <a:rPr lang="de-A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𝑐𝑜𝑟𝑟𝑒𝑙𝑎𝑡𝑖𝑜𝑛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de-AT" i="1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AT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𝑓𝑒𝑎𝑡𝑢𝑟𝑒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ctrlPr>
                              <a:rPr lang="de-A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𝑐𝑜𝑟𝑟𝑒𝑙𝑎𝑡𝑖𝑜𝑛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de-AT" i="1" dirty="0"/>
                  <a:t> </a:t>
                </a:r>
                <a:endParaRPr lang="de-AT" sz="2000" i="1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395536" y="1923678"/>
                <a:ext cx="4248472" cy="28803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800600" y="1853537"/>
                <a:ext cx="4248472" cy="28666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AT" sz="1900" dirty="0" err="1"/>
                  <a:t>Upweighting</a:t>
                </a:r>
                <a:r>
                  <a:rPr lang="de-AT" sz="1900" dirty="0"/>
                  <a:t> rare </a:t>
                </a:r>
                <a:r>
                  <a:rPr lang="de-AT" sz="1900" dirty="0" err="1"/>
                  <a:t>words</a:t>
                </a:r>
                <a:r>
                  <a:rPr lang="de-AT" sz="1900" dirty="0"/>
                  <a:t> (</a:t>
                </a:r>
                <a:r>
                  <a:rPr lang="de-AT" sz="1900" dirty="0" err="1"/>
                  <a:t>important</a:t>
                </a:r>
                <a:r>
                  <a:rPr lang="de-AT" sz="19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de-AT" sz="1900" dirty="0" err="1"/>
                  <a:t>Downweighting</a:t>
                </a:r>
                <a:r>
                  <a:rPr lang="de-AT" sz="1900" dirty="0"/>
                  <a:t> frequent </a:t>
                </a:r>
                <a:r>
                  <a:rPr lang="de-AT" sz="1900" dirty="0" err="1"/>
                  <a:t>words</a:t>
                </a:r>
                <a:r>
                  <a:rPr lang="de-AT" sz="1900" dirty="0"/>
                  <a:t> (</a:t>
                </a:r>
                <a:r>
                  <a:rPr lang="de-AT" sz="1900" dirty="0" err="1"/>
                  <a:t>syntactic</a:t>
                </a:r>
                <a:r>
                  <a:rPr lang="de-AT" sz="19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AT" sz="1600" dirty="0" err="1"/>
                  <a:t>tfidf</a:t>
                </a:r>
                <a:r>
                  <a:rPr lang="de-AT" sz="1600" dirty="0"/>
                  <a:t>(</a:t>
                </a:r>
                <a:r>
                  <a:rPr lang="de-AT" sz="1600" dirty="0" err="1"/>
                  <a:t>w,R</a:t>
                </a:r>
                <a:r>
                  <a:rPr lang="de-AT" sz="1600" dirty="0"/>
                  <a:t>)=</a:t>
                </a:r>
                <a:r>
                  <a:rPr lang="de-AT" sz="1600" dirty="0" err="1"/>
                  <a:t>ln</a:t>
                </a:r>
                <a:r>
                  <a:rPr lang="de-AT" sz="16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𝑟𝑒𝑣𝑖𝑒𝑤𝑠</m:t>
                        </m:r>
                      </m:num>
                      <m:den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1+#</m:t>
                        </m:r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𝑟𝑒𝑣𝑖𝑒𝑤𝑠</m:t>
                        </m:r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𝑐𝑜𝑛𝑡𝑎𝑖𝑛𝑖𝑛𝑔</m:t>
                        </m:r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de-AT" sz="1600" dirty="0"/>
                  <a:t>)*n(</a:t>
                </a:r>
                <a:r>
                  <a:rPr lang="de-AT" sz="1600" dirty="0" err="1"/>
                  <a:t>w,R</a:t>
                </a:r>
                <a:r>
                  <a:rPr lang="de-AT" sz="1600" dirty="0"/>
                  <a:t>)</a:t>
                </a:r>
              </a:p>
            </p:txBody>
          </p:sp>
        </mc:Choice>
        <mc:Fallback xmlns="">
          <p:sp>
            <p:nvSpPr>
              <p:cNvPr id="12" name="Inhaltsplatzhalt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800600" y="1853537"/>
                <a:ext cx="4248472" cy="2866644"/>
              </a:xfrm>
              <a:blipFill>
                <a:blip r:embed="rId4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pre-processing</a:t>
            </a:r>
            <a:endParaRPr lang="de-AT" dirty="0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b="0" dirty="0"/>
              <a:t>184.702	Machine Learning </a:t>
            </a:r>
            <a:endParaRPr lang="en-US" b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Weighted</a:t>
            </a:r>
            <a:r>
              <a:rPr lang="de-AT" dirty="0"/>
              <a:t> </a:t>
            </a:r>
            <a:r>
              <a:rPr lang="de-AT" dirty="0" err="1"/>
              <a:t>scaling</a:t>
            </a:r>
            <a:endParaRPr lang="de-AT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1995686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 err="1"/>
              <a:t>If</a:t>
            </a:r>
            <a:r>
              <a:rPr lang="de-AT" sz="2000" i="1" dirty="0"/>
              <a:t> </a:t>
            </a:r>
            <a:r>
              <a:rPr lang="de-AT" sz="2000" i="1" dirty="0" err="1"/>
              <a:t>correlation</a:t>
            </a:r>
            <a:r>
              <a:rPr lang="de-AT" sz="2000" i="1" dirty="0"/>
              <a:t> &lt; 0: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95536" y="3507854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 err="1"/>
              <a:t>If</a:t>
            </a:r>
            <a:r>
              <a:rPr lang="de-AT" sz="2000" i="1" dirty="0"/>
              <a:t> </a:t>
            </a:r>
            <a:r>
              <a:rPr lang="de-AT" sz="2000" i="1" dirty="0" err="1"/>
              <a:t>correlation</a:t>
            </a:r>
            <a:r>
              <a:rPr lang="de-AT" sz="2000" i="1" dirty="0"/>
              <a:t> &gt; 0: </a:t>
            </a:r>
          </a:p>
        </p:txBody>
      </p:sp>
    </p:spTree>
    <p:extLst>
      <p:ext uri="{BB962C8B-B14F-4D97-AF65-F5344CB8AC3E}">
        <p14:creationId xmlns:p14="http://schemas.microsoft.com/office/powerpoint/2010/main" val="36489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FFEDB4A-E7C3-4680-8C76-788C7C259B04}" type="datetime1">
              <a:rPr lang="en-GB" smtClean="0"/>
              <a:t>18/12/2019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184.702	Machine Learning 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8734187"/>
              </p:ext>
            </p:extLst>
          </p:nvPr>
        </p:nvGraphicFramePr>
        <p:xfrm>
          <a:off x="301625" y="2067694"/>
          <a:ext cx="85042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6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6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6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Best result</a:t>
                      </a:r>
                      <a:endParaRPr lang="de-AT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alibri"/>
                          <a:ea typeface="Calibri"/>
                          <a:cs typeface="Courier New"/>
                        </a:rPr>
                        <a:t>kNN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alibri"/>
                          <a:ea typeface="Calibri"/>
                          <a:cs typeface="Courier New"/>
                        </a:rPr>
                        <a:t>Random Forest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alibri"/>
                          <a:ea typeface="Calibri"/>
                          <a:cs typeface="Courier New"/>
                        </a:rPr>
                        <a:t>SVM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Wine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Congress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97% accuracy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Mushroom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perfectly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Amazon</a:t>
                      </a:r>
                      <a:endParaRPr lang="de-AT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Courier New"/>
                        </a:rPr>
                        <a:t>67% accuracy</a:t>
                      </a:r>
                      <a:endParaRPr lang="de-AT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 </a:t>
                      </a:r>
                      <a:endParaRPr lang="de-AT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3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AT" dirty="0"/>
              <a:t>Different </a:t>
            </a:r>
            <a:r>
              <a:rPr lang="de-AT" dirty="0" err="1"/>
              <a:t>methods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67B9FC-5B0B-4770-99DF-D9E40D0D4635}" type="datetime1">
              <a:rPr lang="en-GB" smtClean="0"/>
              <a:t>18/12/2019</a:t>
            </a:fld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2"/>
          </p:nvPr>
        </p:nvSpPr>
        <p:spPr>
          <a:xfrm>
            <a:off x="301752" y="1851670"/>
            <a:ext cx="4486272" cy="2863803"/>
          </a:xfrm>
        </p:spPr>
        <p:txBody>
          <a:bodyPr>
            <a:noAutofit/>
          </a:bodyPr>
          <a:lstStyle/>
          <a:p>
            <a:r>
              <a:rPr lang="de-AT" sz="2500" dirty="0" err="1"/>
              <a:t>kNN</a:t>
            </a:r>
            <a:r>
              <a:rPr lang="de-AT" sz="2500" dirty="0"/>
              <a:t> </a:t>
            </a:r>
            <a:r>
              <a:rPr lang="de-AT" sz="2500" dirty="0" err="1"/>
              <a:t>disappointing</a:t>
            </a:r>
            <a:r>
              <a:rPr lang="de-AT" sz="2500" dirty="0"/>
              <a:t> </a:t>
            </a:r>
          </a:p>
          <a:p>
            <a:pPr lvl="1"/>
            <a:r>
              <a:rPr lang="de-AT" sz="2000" dirty="0"/>
              <a:t>high </a:t>
            </a:r>
            <a:r>
              <a:rPr lang="de-AT" sz="2000" dirty="0" err="1"/>
              <a:t>hopes</a:t>
            </a:r>
            <a:r>
              <a:rPr lang="de-AT" sz="2000" dirty="0"/>
              <a:t> </a:t>
            </a:r>
            <a:r>
              <a:rPr lang="de-AT" sz="2000" dirty="0" err="1"/>
              <a:t>kNN</a:t>
            </a:r>
            <a:r>
              <a:rPr lang="de-AT" sz="2000" dirty="0"/>
              <a:t> + TF-IDF</a:t>
            </a:r>
          </a:p>
          <a:p>
            <a:endParaRPr lang="de-AT" sz="800" dirty="0"/>
          </a:p>
          <a:p>
            <a:endParaRPr lang="de-AT" sz="900" dirty="0"/>
          </a:p>
          <a:p>
            <a:r>
              <a:rPr lang="de-AT" sz="2500" dirty="0"/>
              <a:t>SVM </a:t>
            </a:r>
            <a:r>
              <a:rPr lang="de-AT" sz="2500" dirty="0" err="1"/>
              <a:t>highly</a:t>
            </a:r>
            <a:r>
              <a:rPr lang="de-AT" sz="2500" dirty="0"/>
              <a:t> </a:t>
            </a:r>
            <a:r>
              <a:rPr lang="de-AT" sz="2500" dirty="0" err="1"/>
              <a:t>dependent</a:t>
            </a:r>
            <a:r>
              <a:rPr lang="de-AT" sz="2500" dirty="0"/>
              <a:t> on </a:t>
            </a:r>
            <a:r>
              <a:rPr lang="de-AT" sz="2500" dirty="0" err="1"/>
              <a:t>kernel</a:t>
            </a:r>
            <a:endParaRPr lang="de-AT" sz="2800" dirty="0"/>
          </a:p>
          <a:p>
            <a:r>
              <a:rPr lang="de-AT" sz="2500" dirty="0" err="1"/>
              <a:t>Don‘t</a:t>
            </a:r>
            <a:r>
              <a:rPr lang="de-AT" sz="2500" dirty="0"/>
              <a:t> </a:t>
            </a:r>
            <a:r>
              <a:rPr lang="de-AT" sz="2500" dirty="0" err="1"/>
              <a:t>forget</a:t>
            </a:r>
            <a:r>
              <a:rPr lang="de-AT" sz="2500" dirty="0"/>
              <a:t> human </a:t>
            </a:r>
            <a:r>
              <a:rPr lang="de-AT" sz="2500" dirty="0" err="1"/>
              <a:t>intuition</a:t>
            </a:r>
            <a:endParaRPr lang="de-AT" sz="250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SVM &amp; RF </a:t>
            </a:r>
            <a:r>
              <a:rPr lang="de-AT" dirty="0" err="1"/>
              <a:t>outperformed</a:t>
            </a:r>
            <a:endParaRPr lang="de-AT" dirty="0"/>
          </a:p>
          <a:p>
            <a:endParaRPr lang="de-AT" sz="2500" dirty="0"/>
          </a:p>
          <a:p>
            <a:pPr>
              <a:lnSpc>
                <a:spcPct val="110000"/>
              </a:lnSpc>
            </a:pPr>
            <a:r>
              <a:rPr lang="de-AT" dirty="0" err="1"/>
              <a:t>kNN</a:t>
            </a:r>
            <a:r>
              <a:rPr lang="de-AT" dirty="0"/>
              <a:t> </a:t>
            </a:r>
            <a:r>
              <a:rPr lang="de-AT" dirty="0" err="1"/>
              <a:t>troubles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classes</a:t>
            </a:r>
            <a:endParaRPr lang="de-AT" dirty="0"/>
          </a:p>
          <a:p>
            <a:pPr>
              <a:lnSpc>
                <a:spcPct val="110000"/>
              </a:lnSpc>
            </a:pPr>
            <a:endParaRPr lang="de-AT" sz="2500" dirty="0"/>
          </a:p>
          <a:p>
            <a:pPr>
              <a:lnSpc>
                <a:spcPct val="110000"/>
              </a:lnSpc>
            </a:pPr>
            <a:r>
              <a:rPr lang="de-AT" dirty="0" err="1"/>
              <a:t>only</a:t>
            </a:r>
            <a:r>
              <a:rPr lang="de-AT" dirty="0"/>
              <a:t> RF </a:t>
            </a:r>
            <a:r>
              <a:rPr lang="de-AT" dirty="0" err="1"/>
              <a:t>can</a:t>
            </a:r>
            <a:r>
              <a:rPr lang="de-AT" dirty="0"/>
              <a:t> handle </a:t>
            </a:r>
            <a:r>
              <a:rPr lang="de-AT" dirty="0" err="1"/>
              <a:t>heterogeneous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pPr>
              <a:lnSpc>
                <a:spcPct val="150000"/>
              </a:lnSpc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conclusion</a:t>
            </a:r>
            <a:endParaRPr lang="de-AT" dirty="0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835152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it-IT" b="0" dirty="0"/>
              <a:t>184.702	Machine Learning </a:t>
            </a:r>
            <a:endParaRPr lang="en-US" b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different </a:t>
            </a:r>
            <a:r>
              <a:rPr lang="de-AT" dirty="0" err="1"/>
              <a:t>datasets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1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Bildschirmpräsentation (16:9)</PresentationFormat>
  <Paragraphs>149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Cronus</vt:lpstr>
      <vt:lpstr>ASSIGNMENT 2</vt:lpstr>
      <vt:lpstr>datasets</vt:lpstr>
      <vt:lpstr>distribution of classes</vt:lpstr>
      <vt:lpstr>datasets overview</vt:lpstr>
      <vt:lpstr>methods</vt:lpstr>
      <vt:lpstr>pre-processing</vt:lpstr>
      <vt:lpstr>pre-processing</vt:lpstr>
      <vt:lpstr>results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</dc:creator>
  <cp:lastModifiedBy>peter</cp:lastModifiedBy>
  <cp:revision>107</cp:revision>
  <dcterms:created xsi:type="dcterms:W3CDTF">2017-06-11T19:03:13Z</dcterms:created>
  <dcterms:modified xsi:type="dcterms:W3CDTF">2019-12-18T13:53:17Z</dcterms:modified>
</cp:coreProperties>
</file>