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7"/>
  </p:notesMasterIdLst>
  <p:handoutMasterIdLst>
    <p:handoutMasterId r:id="rId28"/>
  </p:handoutMasterIdLst>
  <p:sldIdLst>
    <p:sldId id="256" r:id="rId3"/>
    <p:sldId id="278" r:id="rId4"/>
    <p:sldId id="279" r:id="rId5"/>
    <p:sldId id="258" r:id="rId6"/>
    <p:sldId id="259" r:id="rId7"/>
    <p:sldId id="260" r:id="rId8"/>
    <p:sldId id="261" r:id="rId9"/>
    <p:sldId id="262" r:id="rId10"/>
    <p:sldId id="263" r:id="rId11"/>
    <p:sldId id="264" r:id="rId12"/>
    <p:sldId id="265" r:id="rId13"/>
    <p:sldId id="268" r:id="rId14"/>
    <p:sldId id="280" r:id="rId15"/>
    <p:sldId id="269" r:id="rId16"/>
    <p:sldId id="270" r:id="rId17"/>
    <p:sldId id="271" r:id="rId18"/>
    <p:sldId id="282" r:id="rId19"/>
    <p:sldId id="281" r:id="rId20"/>
    <p:sldId id="272" r:id="rId21"/>
    <p:sldId id="273" r:id="rId22"/>
    <p:sldId id="274" r:id="rId23"/>
    <p:sldId id="275" r:id="rId24"/>
    <p:sldId id="284" r:id="rId25"/>
    <p:sldId id="283" r:id="rId26"/>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7"/>
    <p:restoredTop sz="94666"/>
  </p:normalViewPr>
  <p:slideViewPr>
    <p:cSldViewPr snapToGrid="0" snapToObjects="1">
      <p:cViewPr varScale="1">
        <p:scale>
          <a:sx n="111" d="100"/>
          <a:sy n="111" d="100"/>
        </p:scale>
        <p:origin x="-55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xmlns="" id="{CFB2C37B-BA74-A64C-AC9A-853E3476B24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xmlns="" id="{79DF4B71-4300-B446-81B5-89A258A8D08D}"/>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425D1D28-4A21-2842-9D42-2C8608FAEBCE}" type="datetimeFigureOut">
              <a:rPr lang="de-DE" smtClean="0"/>
              <a:t>23.04.2018</a:t>
            </a:fld>
            <a:endParaRPr lang="de-DE"/>
          </a:p>
        </p:txBody>
      </p:sp>
      <p:sp>
        <p:nvSpPr>
          <p:cNvPr id="4" name="Fußzeilenplatzhalter 3">
            <a:extLst>
              <a:ext uri="{FF2B5EF4-FFF2-40B4-BE49-F238E27FC236}">
                <a16:creationId xmlns:a16="http://schemas.microsoft.com/office/drawing/2014/main" xmlns="" id="{62405027-4D70-DE4C-B863-4ADD571ABB6B}"/>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xmlns="" id="{3C59B16F-1BF9-6F4C-B3BD-FE3D9D680A94}"/>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3D296CAB-006F-5A4E-BAE1-C6EF89E98BAA}" type="slidenum">
              <a:rPr lang="de-DE" smtClean="0"/>
              <a:t>‹Nr.›</a:t>
            </a:fld>
            <a:endParaRPr lang="de-DE"/>
          </a:p>
        </p:txBody>
      </p:sp>
    </p:spTree>
    <p:extLst>
      <p:ext uri="{BB962C8B-B14F-4D97-AF65-F5344CB8AC3E}">
        <p14:creationId xmlns:p14="http://schemas.microsoft.com/office/powerpoint/2010/main" val="1914688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A915C5D-8EBD-7845-ACC8-DE02D238F3F7}" type="datetimeFigureOut">
              <a:rPr lang="de-DE" smtClean="0"/>
              <a:t>23.04.2018</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37FB7B1-5AF3-604C-8E63-9F338F17DE69}" type="slidenum">
              <a:rPr lang="de-DE" smtClean="0"/>
              <a:t>‹Nr.›</a:t>
            </a:fld>
            <a:endParaRPr lang="de-DE"/>
          </a:p>
        </p:txBody>
      </p:sp>
    </p:spTree>
    <p:extLst>
      <p:ext uri="{BB962C8B-B14F-4D97-AF65-F5344CB8AC3E}">
        <p14:creationId xmlns:p14="http://schemas.microsoft.com/office/powerpoint/2010/main" val="324770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Niederschwellige Konflikte als Einstieg in die Materie, auch um klar zu machen, dass ethische Fragen mit simplen Fragestellungen beginnen.</a:t>
            </a:r>
          </a:p>
        </p:txBody>
      </p:sp>
      <p:sp>
        <p:nvSpPr>
          <p:cNvPr id="4" name="Foliennummernplatzhalter 3"/>
          <p:cNvSpPr>
            <a:spLocks noGrp="1"/>
          </p:cNvSpPr>
          <p:nvPr>
            <p:ph type="sldNum" sz="quarter" idx="10"/>
          </p:nvPr>
        </p:nvSpPr>
        <p:spPr/>
        <p:txBody>
          <a:bodyPr/>
          <a:lstStyle/>
          <a:p>
            <a:fld id="{737FB7B1-5AF3-604C-8E63-9F338F17DE69}" type="slidenum">
              <a:rPr lang="de-DE" smtClean="0"/>
              <a:t>2</a:t>
            </a:fld>
            <a:endParaRPr lang="de-DE"/>
          </a:p>
        </p:txBody>
      </p:sp>
    </p:spTree>
    <p:extLst>
      <p:ext uri="{BB962C8B-B14F-4D97-AF65-F5344CB8AC3E}">
        <p14:creationId xmlns:p14="http://schemas.microsoft.com/office/powerpoint/2010/main" val="233022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DE21B94-B690-B44D-91B5-0034CE5E58C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xmlns="" id="{B305862C-2B8B-4F45-8A44-48340DE1C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a:extLst>
              <a:ext uri="{FF2B5EF4-FFF2-40B4-BE49-F238E27FC236}">
                <a16:creationId xmlns:a16="http://schemas.microsoft.com/office/drawing/2014/main" xmlns="" id="{2A080C5C-99FC-D94D-A39F-2882860F6B8F}"/>
              </a:ext>
            </a:extLst>
          </p:cNvPr>
          <p:cNvSpPr>
            <a:spLocks noGrp="1"/>
          </p:cNvSpPr>
          <p:nvPr>
            <p:ph type="dt" sz="half" idx="10"/>
          </p:nvPr>
        </p:nvSpPr>
        <p:spPr/>
        <p:txBody>
          <a:bodyPr/>
          <a:lstStyle/>
          <a:p>
            <a:fld id="{DFBED10F-7FBB-8E4E-9E8C-83EA42C72AA6}" type="datetimeFigureOut">
              <a:rPr lang="de-DE" smtClean="0"/>
              <a:t>23.04.2018</a:t>
            </a:fld>
            <a:endParaRPr lang="de-DE"/>
          </a:p>
        </p:txBody>
      </p:sp>
      <p:sp>
        <p:nvSpPr>
          <p:cNvPr id="5" name="Fußzeilenplatzhalter 4">
            <a:extLst>
              <a:ext uri="{FF2B5EF4-FFF2-40B4-BE49-F238E27FC236}">
                <a16:creationId xmlns:a16="http://schemas.microsoft.com/office/drawing/2014/main" xmlns="" id="{B89612AA-F82F-9F4B-BD3F-BC9C346AA60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AEF2E572-B2F9-7F4D-AAE6-2910F22376F2}"/>
              </a:ext>
            </a:extLst>
          </p:cNvPr>
          <p:cNvSpPr>
            <a:spLocks noGrp="1"/>
          </p:cNvSpPr>
          <p:nvPr>
            <p:ph type="sldNum" sz="quarter" idx="12"/>
          </p:nvPr>
        </p:nvSpPr>
        <p:spPr/>
        <p:txBody>
          <a:bodyPr/>
          <a:lstStyle/>
          <a:p>
            <a:fld id="{8F1962A1-44C9-1540-B415-6F7608744D88}" type="slidenum">
              <a:rPr lang="de-DE" smtClean="0"/>
              <a:t>‹Nr.›</a:t>
            </a:fld>
            <a:endParaRPr lang="de-DE"/>
          </a:p>
        </p:txBody>
      </p:sp>
    </p:spTree>
    <p:extLst>
      <p:ext uri="{BB962C8B-B14F-4D97-AF65-F5344CB8AC3E}">
        <p14:creationId xmlns:p14="http://schemas.microsoft.com/office/powerpoint/2010/main" val="265917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A76FA6E-FAF5-EC4C-8E19-FDCC22BF78E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xmlns="" id="{D2550087-B680-C044-959F-23C3E7B515E7}"/>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0DCDE3DB-8315-C949-9DA3-B530DAF48988}"/>
              </a:ext>
            </a:extLst>
          </p:cNvPr>
          <p:cNvSpPr>
            <a:spLocks noGrp="1"/>
          </p:cNvSpPr>
          <p:nvPr>
            <p:ph type="dt" sz="half" idx="10"/>
          </p:nvPr>
        </p:nvSpPr>
        <p:spPr/>
        <p:txBody>
          <a:bodyPr/>
          <a:lstStyle/>
          <a:p>
            <a:fld id="{DFBED10F-7FBB-8E4E-9E8C-83EA42C72AA6}" type="datetimeFigureOut">
              <a:rPr lang="de-DE" smtClean="0"/>
              <a:t>23.04.2018</a:t>
            </a:fld>
            <a:endParaRPr lang="de-DE"/>
          </a:p>
        </p:txBody>
      </p:sp>
      <p:sp>
        <p:nvSpPr>
          <p:cNvPr id="5" name="Fußzeilenplatzhalter 4">
            <a:extLst>
              <a:ext uri="{FF2B5EF4-FFF2-40B4-BE49-F238E27FC236}">
                <a16:creationId xmlns:a16="http://schemas.microsoft.com/office/drawing/2014/main" xmlns="" id="{0EBB77E8-A0B8-F649-95DC-3637AEC0822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3E11404C-31CA-F040-BD67-4D376301BCCF}"/>
              </a:ext>
            </a:extLst>
          </p:cNvPr>
          <p:cNvSpPr>
            <a:spLocks noGrp="1"/>
          </p:cNvSpPr>
          <p:nvPr>
            <p:ph type="sldNum" sz="quarter" idx="12"/>
          </p:nvPr>
        </p:nvSpPr>
        <p:spPr/>
        <p:txBody>
          <a:bodyPr/>
          <a:lstStyle/>
          <a:p>
            <a:fld id="{8F1962A1-44C9-1540-B415-6F7608744D88}" type="slidenum">
              <a:rPr lang="de-DE" smtClean="0"/>
              <a:t>‹Nr.›</a:t>
            </a:fld>
            <a:endParaRPr lang="de-DE"/>
          </a:p>
        </p:txBody>
      </p:sp>
    </p:spTree>
    <p:extLst>
      <p:ext uri="{BB962C8B-B14F-4D97-AF65-F5344CB8AC3E}">
        <p14:creationId xmlns:p14="http://schemas.microsoft.com/office/powerpoint/2010/main" val="254463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xmlns="" id="{C0B08188-E5DB-254E-A31C-3B89838FB04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xmlns="" id="{1E2096CD-92C0-E84B-9EED-456A6FC1AEEF}"/>
              </a:ext>
            </a:extLst>
          </p:cNvPr>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13DC8B96-52FD-BD45-B7ED-410AA66454ED}"/>
              </a:ext>
            </a:extLst>
          </p:cNvPr>
          <p:cNvSpPr>
            <a:spLocks noGrp="1"/>
          </p:cNvSpPr>
          <p:nvPr>
            <p:ph type="dt" sz="half" idx="10"/>
          </p:nvPr>
        </p:nvSpPr>
        <p:spPr/>
        <p:txBody>
          <a:bodyPr/>
          <a:lstStyle/>
          <a:p>
            <a:fld id="{DFBED10F-7FBB-8E4E-9E8C-83EA42C72AA6}" type="datetimeFigureOut">
              <a:rPr lang="de-DE" smtClean="0"/>
              <a:t>23.04.2018</a:t>
            </a:fld>
            <a:endParaRPr lang="de-DE"/>
          </a:p>
        </p:txBody>
      </p:sp>
      <p:sp>
        <p:nvSpPr>
          <p:cNvPr id="5" name="Fußzeilenplatzhalter 4">
            <a:extLst>
              <a:ext uri="{FF2B5EF4-FFF2-40B4-BE49-F238E27FC236}">
                <a16:creationId xmlns:a16="http://schemas.microsoft.com/office/drawing/2014/main" xmlns="" id="{EB9D3D71-8852-9C47-911B-7DCAE6EE35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07803210-0C7F-B44A-A32B-9369F3CD8A4D}"/>
              </a:ext>
            </a:extLst>
          </p:cNvPr>
          <p:cNvSpPr>
            <a:spLocks noGrp="1"/>
          </p:cNvSpPr>
          <p:nvPr>
            <p:ph type="sldNum" sz="quarter" idx="12"/>
          </p:nvPr>
        </p:nvSpPr>
        <p:spPr/>
        <p:txBody>
          <a:bodyPr/>
          <a:lstStyle/>
          <a:p>
            <a:fld id="{8F1962A1-44C9-1540-B415-6F7608744D88}" type="slidenum">
              <a:rPr lang="de-DE" smtClean="0"/>
              <a:t>‹Nr.›</a:t>
            </a:fld>
            <a:endParaRPr lang="de-DE"/>
          </a:p>
        </p:txBody>
      </p:sp>
    </p:spTree>
    <p:extLst>
      <p:ext uri="{BB962C8B-B14F-4D97-AF65-F5344CB8AC3E}">
        <p14:creationId xmlns:p14="http://schemas.microsoft.com/office/powerpoint/2010/main" val="2995179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70D9437-1D7C-0B43-A00C-2760A4292BD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xmlns="" id="{62CCACDC-C68D-B245-A756-5DE392D50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a:extLst>
              <a:ext uri="{FF2B5EF4-FFF2-40B4-BE49-F238E27FC236}">
                <a16:creationId xmlns:a16="http://schemas.microsoft.com/office/drawing/2014/main" xmlns="" id="{1EC74F06-82AD-0E40-855A-20C02A7049A3}"/>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5" name="Fußzeilenplatzhalter 4">
            <a:extLst>
              <a:ext uri="{FF2B5EF4-FFF2-40B4-BE49-F238E27FC236}">
                <a16:creationId xmlns:a16="http://schemas.microsoft.com/office/drawing/2014/main" xmlns="" id="{EF1CCB46-C251-D142-B107-B827C67F300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87A2CB77-DFBC-2C4C-8ACF-41FC6F6A726C}"/>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3323018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B145E53-152C-AE42-90F4-942B6BDE136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xmlns="" id="{538D9C26-DC13-924D-AFDA-6663342AB3B6}"/>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3B661FAE-3C20-A948-BCD4-7224E3C69CDB}"/>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5" name="Fußzeilenplatzhalter 4">
            <a:extLst>
              <a:ext uri="{FF2B5EF4-FFF2-40B4-BE49-F238E27FC236}">
                <a16:creationId xmlns:a16="http://schemas.microsoft.com/office/drawing/2014/main" xmlns="" id="{6C9A84D0-5D5D-984C-A1F9-CA6A674E557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350E37CC-0B22-9D49-A8A4-D3360E18EB2F}"/>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3467815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6E92E31-2B61-6E46-B0C1-2A35D24512E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xmlns="" id="{4EAD4A16-00A3-5F49-9629-EAE8D4FEF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a:extLst>
              <a:ext uri="{FF2B5EF4-FFF2-40B4-BE49-F238E27FC236}">
                <a16:creationId xmlns:a16="http://schemas.microsoft.com/office/drawing/2014/main" xmlns="" id="{55C75D57-5713-AE4E-AFD3-68CEF9D730EA}"/>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5" name="Fußzeilenplatzhalter 4">
            <a:extLst>
              <a:ext uri="{FF2B5EF4-FFF2-40B4-BE49-F238E27FC236}">
                <a16:creationId xmlns:a16="http://schemas.microsoft.com/office/drawing/2014/main" xmlns="" id="{30F3EC9E-F727-4F41-87AD-378C3BF9534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A21CB878-6497-A24E-84A6-55B3C2E355A7}"/>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4218356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E7A45A0-8CDD-F343-8C93-CCD72E84DAD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xmlns="" id="{24ECBA80-F025-5D49-8C8F-D1BBA01408E0}"/>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xmlns="" id="{707865D3-BBED-BF4D-8D8E-F8341F55256A}"/>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xmlns="" id="{138D97E0-DAF4-324C-9C77-4B73F41F8CEA}"/>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6" name="Fußzeilenplatzhalter 5">
            <a:extLst>
              <a:ext uri="{FF2B5EF4-FFF2-40B4-BE49-F238E27FC236}">
                <a16:creationId xmlns:a16="http://schemas.microsoft.com/office/drawing/2014/main" xmlns="" id="{85BA7B01-8A58-5A4F-B995-A5E2B43F5FD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xmlns="" id="{7B100091-E5CB-634D-9D3B-9E0EBBEEB2B9}"/>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2745773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E7E328C-03F0-DB48-BDE8-6D665887013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xmlns="" id="{E43A44A7-21B9-B846-BA32-6F2B161A17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xmlns="" id="{332C95B8-5238-0742-9C10-FC783C1C5354}"/>
              </a:ext>
            </a:extLst>
          </p:cNvPr>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xmlns="" id="{DD05F1E5-7B0C-B343-915D-7AFE2B180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xmlns="" id="{68BA89EE-0514-5C4F-975E-21B9A5BD12BF}"/>
              </a:ext>
            </a:extLst>
          </p:cNvPr>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xmlns="" id="{AF8E0216-C283-CA4C-83F4-3FD2ECEAC66D}"/>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8" name="Fußzeilenplatzhalter 7">
            <a:extLst>
              <a:ext uri="{FF2B5EF4-FFF2-40B4-BE49-F238E27FC236}">
                <a16:creationId xmlns:a16="http://schemas.microsoft.com/office/drawing/2014/main" xmlns="" id="{5E0E520F-0929-8144-A413-516D985ABFA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xmlns="" id="{277354BA-FB30-204D-9B05-08C4EFFBB54E}"/>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4051716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B1EC54E-3AFE-4E4E-B739-3B7B126F79D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xmlns="" id="{13B33786-C589-D746-9E5B-807B47849F77}"/>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4" name="Fußzeilenplatzhalter 3">
            <a:extLst>
              <a:ext uri="{FF2B5EF4-FFF2-40B4-BE49-F238E27FC236}">
                <a16:creationId xmlns:a16="http://schemas.microsoft.com/office/drawing/2014/main" xmlns="" id="{77F6572B-9765-D64F-90F8-3D215A872BC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xmlns="" id="{B8A83D0D-E7B5-7A47-8B42-51AC275772C1}"/>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3094452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xmlns="" id="{431CEBC7-B244-B643-995E-A0E8AC543D39}"/>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3" name="Fußzeilenplatzhalter 2">
            <a:extLst>
              <a:ext uri="{FF2B5EF4-FFF2-40B4-BE49-F238E27FC236}">
                <a16:creationId xmlns:a16="http://schemas.microsoft.com/office/drawing/2014/main" xmlns="" id="{90F0A49A-9748-F949-A614-1576459420A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xmlns="" id="{0ED18205-C3E3-A041-84B6-E34ED3FCBA86}"/>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745321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E7F7B6A-18A3-4C4C-89C8-74DA4B8404A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xmlns="" id="{C573BF48-7C2A-4B41-AFD8-B549704981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xmlns="" id="{B5B6592D-B306-B246-9B17-BBD15DCBC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xmlns="" id="{A1F626B1-3368-2943-94EA-0A8AD0BB4662}"/>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6" name="Fußzeilenplatzhalter 5">
            <a:extLst>
              <a:ext uri="{FF2B5EF4-FFF2-40B4-BE49-F238E27FC236}">
                <a16:creationId xmlns:a16="http://schemas.microsoft.com/office/drawing/2014/main" xmlns="" id="{80C43660-E58C-0944-95A6-B9F481F1C0C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xmlns="" id="{9073A41E-0637-0D49-8E11-A3EF48376329}"/>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90533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F5149F1-FAD8-A24F-B8CE-2734D7B63C23}"/>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xmlns="" id="{DC1430F8-324E-C646-9C41-0BB334E40EDB}"/>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689E1E8D-8511-B740-8115-651E9EDD451B}"/>
              </a:ext>
            </a:extLst>
          </p:cNvPr>
          <p:cNvSpPr>
            <a:spLocks noGrp="1"/>
          </p:cNvSpPr>
          <p:nvPr>
            <p:ph type="dt" sz="half" idx="10"/>
          </p:nvPr>
        </p:nvSpPr>
        <p:spPr/>
        <p:txBody>
          <a:bodyPr/>
          <a:lstStyle/>
          <a:p>
            <a:fld id="{DFBED10F-7FBB-8E4E-9E8C-83EA42C72AA6}" type="datetimeFigureOut">
              <a:rPr lang="de-DE" smtClean="0"/>
              <a:t>23.04.2018</a:t>
            </a:fld>
            <a:endParaRPr lang="de-DE"/>
          </a:p>
        </p:txBody>
      </p:sp>
      <p:sp>
        <p:nvSpPr>
          <p:cNvPr id="5" name="Fußzeilenplatzhalter 4">
            <a:extLst>
              <a:ext uri="{FF2B5EF4-FFF2-40B4-BE49-F238E27FC236}">
                <a16:creationId xmlns:a16="http://schemas.microsoft.com/office/drawing/2014/main" xmlns="" id="{9A1C1C86-EDAD-654E-86A6-4F494B450F6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7F0340BF-E7DE-8448-B8DE-2BDE1428A3DB}"/>
              </a:ext>
            </a:extLst>
          </p:cNvPr>
          <p:cNvSpPr>
            <a:spLocks noGrp="1"/>
          </p:cNvSpPr>
          <p:nvPr>
            <p:ph type="sldNum" sz="quarter" idx="12"/>
          </p:nvPr>
        </p:nvSpPr>
        <p:spPr/>
        <p:txBody>
          <a:bodyPr/>
          <a:lstStyle/>
          <a:p>
            <a:fld id="{8F1962A1-44C9-1540-B415-6F7608744D88}" type="slidenum">
              <a:rPr lang="de-DE" smtClean="0"/>
              <a:t>‹Nr.›</a:t>
            </a:fld>
            <a:endParaRPr lang="de-DE"/>
          </a:p>
        </p:txBody>
      </p:sp>
    </p:spTree>
    <p:extLst>
      <p:ext uri="{BB962C8B-B14F-4D97-AF65-F5344CB8AC3E}">
        <p14:creationId xmlns:p14="http://schemas.microsoft.com/office/powerpoint/2010/main" val="1502921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D795CC2-949D-FF48-A0D8-4616D0CB253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xmlns="" id="{D33DF3CD-21DF-5143-AE52-BF168D4A6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xmlns="" id="{75087C21-F1AC-F747-86E1-05FC74F89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xmlns="" id="{FB939C4B-6EF8-0C45-BD43-0B2B4616560A}"/>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6" name="Fußzeilenplatzhalter 5">
            <a:extLst>
              <a:ext uri="{FF2B5EF4-FFF2-40B4-BE49-F238E27FC236}">
                <a16:creationId xmlns:a16="http://schemas.microsoft.com/office/drawing/2014/main" xmlns="" id="{FCC088DB-FD7D-C748-827D-58BF1337D7D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xmlns="" id="{6B2311BA-BB9A-304E-82AE-EE6040DA547B}"/>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2423024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556116B-7A6E-A543-A876-EC62CA403A3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xmlns="" id="{303F57EE-38C2-F148-881C-D4DB27670EF0}"/>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BAA71A39-5F0D-DB4D-BF11-780C88CE77A2}"/>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5" name="Fußzeilenplatzhalter 4">
            <a:extLst>
              <a:ext uri="{FF2B5EF4-FFF2-40B4-BE49-F238E27FC236}">
                <a16:creationId xmlns:a16="http://schemas.microsoft.com/office/drawing/2014/main" xmlns="" id="{A08644DE-1193-E846-8057-FEE50760449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03B152D1-8E03-424A-B038-330E3ADE18F9}"/>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27808791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xmlns="" id="{AC11E788-21F2-3E4B-8864-9E86954436A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xmlns="" id="{707A1D30-1108-5F46-A26B-62B61AB7B128}"/>
              </a:ext>
            </a:extLst>
          </p:cNvPr>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C64DEA74-1F08-F54E-8FB2-0048A0F41728}"/>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5" name="Fußzeilenplatzhalter 4">
            <a:extLst>
              <a:ext uri="{FF2B5EF4-FFF2-40B4-BE49-F238E27FC236}">
                <a16:creationId xmlns:a16="http://schemas.microsoft.com/office/drawing/2014/main" xmlns="" id="{1AA7E97B-AB4E-C142-97D1-714CD231AD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9ADDA344-C1F2-BE4C-9711-95C7777F9924}"/>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4285431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3A401E1-3BBC-F247-A4E0-C224BD8CD34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xmlns="" id="{17E1F3CA-F5C0-E342-8B07-5C62765A127C}"/>
              </a:ext>
            </a:extLst>
          </p:cNvPr>
          <p:cNvSpPr>
            <a:spLocks noGrp="1"/>
          </p:cNvSpPr>
          <p:nvPr>
            <p:ph type="dt" sz="half" idx="10"/>
          </p:nvPr>
        </p:nvSpPr>
        <p:spPr/>
        <p:txBody>
          <a:bodyPr/>
          <a:lstStyle/>
          <a:p>
            <a:fld id="{DF400DFB-67A4-8A43-BD5C-3A5AD4AB65BB}" type="datetimeFigureOut">
              <a:rPr lang="de-DE" smtClean="0"/>
              <a:t>23.04.2018</a:t>
            </a:fld>
            <a:endParaRPr lang="de-DE"/>
          </a:p>
        </p:txBody>
      </p:sp>
      <p:sp>
        <p:nvSpPr>
          <p:cNvPr id="4" name="Fußzeilenplatzhalter 3">
            <a:extLst>
              <a:ext uri="{FF2B5EF4-FFF2-40B4-BE49-F238E27FC236}">
                <a16:creationId xmlns:a16="http://schemas.microsoft.com/office/drawing/2014/main" xmlns="" id="{3A05F33D-0C76-8248-83D7-C57B97E1BE7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xmlns="" id="{32376BEA-0038-A143-9430-EA76A45926B5}"/>
              </a:ext>
            </a:extLst>
          </p:cNvPr>
          <p:cNvSpPr>
            <a:spLocks noGrp="1"/>
          </p:cNvSpPr>
          <p:nvPr>
            <p:ph type="sldNum" sz="quarter" idx="12"/>
          </p:nvPr>
        </p:nvSpPr>
        <p:spPr/>
        <p:txBody>
          <a:bodyPr/>
          <a:lstStyle/>
          <a:p>
            <a:fld id="{2E85FC94-62FE-DF4D-B789-B197F11ECAB5}" type="slidenum">
              <a:rPr lang="de-DE" smtClean="0"/>
              <a:t>‹Nr.›</a:t>
            </a:fld>
            <a:endParaRPr lang="de-DE"/>
          </a:p>
        </p:txBody>
      </p:sp>
    </p:spTree>
    <p:extLst>
      <p:ext uri="{BB962C8B-B14F-4D97-AF65-F5344CB8AC3E}">
        <p14:creationId xmlns:p14="http://schemas.microsoft.com/office/powerpoint/2010/main" val="198961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65F40AA-97E5-F442-9332-8E1B2CD30DC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xmlns="" id="{07591005-7A21-4148-AFB2-52D18A7DE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a:extLst>
              <a:ext uri="{FF2B5EF4-FFF2-40B4-BE49-F238E27FC236}">
                <a16:creationId xmlns:a16="http://schemas.microsoft.com/office/drawing/2014/main" xmlns="" id="{1A6360F0-D479-AD4B-A436-E6A00AA3C624}"/>
              </a:ext>
            </a:extLst>
          </p:cNvPr>
          <p:cNvSpPr>
            <a:spLocks noGrp="1"/>
          </p:cNvSpPr>
          <p:nvPr>
            <p:ph type="dt" sz="half" idx="10"/>
          </p:nvPr>
        </p:nvSpPr>
        <p:spPr/>
        <p:txBody>
          <a:bodyPr/>
          <a:lstStyle/>
          <a:p>
            <a:fld id="{DFBED10F-7FBB-8E4E-9E8C-83EA42C72AA6}" type="datetimeFigureOut">
              <a:rPr lang="de-DE" smtClean="0"/>
              <a:t>23.04.2018</a:t>
            </a:fld>
            <a:endParaRPr lang="de-DE"/>
          </a:p>
        </p:txBody>
      </p:sp>
      <p:sp>
        <p:nvSpPr>
          <p:cNvPr id="5" name="Fußzeilenplatzhalter 4">
            <a:extLst>
              <a:ext uri="{FF2B5EF4-FFF2-40B4-BE49-F238E27FC236}">
                <a16:creationId xmlns:a16="http://schemas.microsoft.com/office/drawing/2014/main" xmlns="" id="{A008425A-20AB-0F41-B843-F821C1ED78F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45EE11AF-BC3B-E147-955E-CF549B4D7F9F}"/>
              </a:ext>
            </a:extLst>
          </p:cNvPr>
          <p:cNvSpPr>
            <a:spLocks noGrp="1"/>
          </p:cNvSpPr>
          <p:nvPr>
            <p:ph type="sldNum" sz="quarter" idx="12"/>
          </p:nvPr>
        </p:nvSpPr>
        <p:spPr/>
        <p:txBody>
          <a:bodyPr/>
          <a:lstStyle/>
          <a:p>
            <a:fld id="{8F1962A1-44C9-1540-B415-6F7608744D88}" type="slidenum">
              <a:rPr lang="de-DE" smtClean="0"/>
              <a:t>‹Nr.›</a:t>
            </a:fld>
            <a:endParaRPr lang="de-DE"/>
          </a:p>
        </p:txBody>
      </p:sp>
    </p:spTree>
    <p:extLst>
      <p:ext uri="{BB962C8B-B14F-4D97-AF65-F5344CB8AC3E}">
        <p14:creationId xmlns:p14="http://schemas.microsoft.com/office/powerpoint/2010/main" val="421785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A44B9CF-F507-4E44-A429-2B478BD3E85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xmlns="" id="{35606F93-E47C-D743-9EAF-78E5C6237468}"/>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xmlns="" id="{7622FF7D-2614-6B41-A3CB-54BA35ED849C}"/>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xmlns="" id="{5B14A819-314C-0643-A84A-D6312690C1A7}"/>
              </a:ext>
            </a:extLst>
          </p:cNvPr>
          <p:cNvSpPr>
            <a:spLocks noGrp="1"/>
          </p:cNvSpPr>
          <p:nvPr>
            <p:ph type="dt" sz="half" idx="10"/>
          </p:nvPr>
        </p:nvSpPr>
        <p:spPr/>
        <p:txBody>
          <a:bodyPr/>
          <a:lstStyle/>
          <a:p>
            <a:fld id="{DFBED10F-7FBB-8E4E-9E8C-83EA42C72AA6}" type="datetimeFigureOut">
              <a:rPr lang="de-DE" smtClean="0"/>
              <a:t>23.04.2018</a:t>
            </a:fld>
            <a:endParaRPr lang="de-DE"/>
          </a:p>
        </p:txBody>
      </p:sp>
      <p:sp>
        <p:nvSpPr>
          <p:cNvPr id="6" name="Fußzeilenplatzhalter 5">
            <a:extLst>
              <a:ext uri="{FF2B5EF4-FFF2-40B4-BE49-F238E27FC236}">
                <a16:creationId xmlns:a16="http://schemas.microsoft.com/office/drawing/2014/main" xmlns="" id="{0B82378A-1B78-1F48-A54E-C68D7AFA87F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xmlns="" id="{D4EDC35D-654A-4849-B486-9D08C235AAB5}"/>
              </a:ext>
            </a:extLst>
          </p:cNvPr>
          <p:cNvSpPr>
            <a:spLocks noGrp="1"/>
          </p:cNvSpPr>
          <p:nvPr>
            <p:ph type="sldNum" sz="quarter" idx="12"/>
          </p:nvPr>
        </p:nvSpPr>
        <p:spPr/>
        <p:txBody>
          <a:bodyPr/>
          <a:lstStyle/>
          <a:p>
            <a:fld id="{8F1962A1-44C9-1540-B415-6F7608744D88}" type="slidenum">
              <a:rPr lang="de-DE" smtClean="0"/>
              <a:t>‹Nr.›</a:t>
            </a:fld>
            <a:endParaRPr lang="de-DE"/>
          </a:p>
        </p:txBody>
      </p:sp>
    </p:spTree>
    <p:extLst>
      <p:ext uri="{BB962C8B-B14F-4D97-AF65-F5344CB8AC3E}">
        <p14:creationId xmlns:p14="http://schemas.microsoft.com/office/powerpoint/2010/main" val="4549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CA68D94-B681-0A48-93F8-4BDE17E058C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xmlns="" id="{9B992446-B939-C344-93D3-C38CEB980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xmlns="" id="{721CD8A1-BCEC-6C4C-B77C-98D0704BA71C}"/>
              </a:ext>
            </a:extLst>
          </p:cNvPr>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xmlns="" id="{DBDD2B0E-D2C5-2142-AFAB-3953E7024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xmlns="" id="{D50797DB-0F6A-B048-8E15-ED829FA9DD1F}"/>
              </a:ext>
            </a:extLst>
          </p:cNvPr>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xmlns="" id="{0AABB0E6-94C4-1348-960B-9DDB388A2364}"/>
              </a:ext>
            </a:extLst>
          </p:cNvPr>
          <p:cNvSpPr>
            <a:spLocks noGrp="1"/>
          </p:cNvSpPr>
          <p:nvPr>
            <p:ph type="dt" sz="half" idx="10"/>
          </p:nvPr>
        </p:nvSpPr>
        <p:spPr/>
        <p:txBody>
          <a:bodyPr/>
          <a:lstStyle/>
          <a:p>
            <a:fld id="{DFBED10F-7FBB-8E4E-9E8C-83EA42C72AA6}" type="datetimeFigureOut">
              <a:rPr lang="de-DE" smtClean="0"/>
              <a:t>23.04.2018</a:t>
            </a:fld>
            <a:endParaRPr lang="de-DE"/>
          </a:p>
        </p:txBody>
      </p:sp>
      <p:sp>
        <p:nvSpPr>
          <p:cNvPr id="8" name="Fußzeilenplatzhalter 7">
            <a:extLst>
              <a:ext uri="{FF2B5EF4-FFF2-40B4-BE49-F238E27FC236}">
                <a16:creationId xmlns:a16="http://schemas.microsoft.com/office/drawing/2014/main" xmlns="" id="{CACB15C3-ED8A-7348-BF04-6BF1107BBD9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xmlns="" id="{3C8B28E6-E5D4-2D41-9DA7-A8A3E497F11C}"/>
              </a:ext>
            </a:extLst>
          </p:cNvPr>
          <p:cNvSpPr>
            <a:spLocks noGrp="1"/>
          </p:cNvSpPr>
          <p:nvPr>
            <p:ph type="sldNum" sz="quarter" idx="12"/>
          </p:nvPr>
        </p:nvSpPr>
        <p:spPr/>
        <p:txBody>
          <a:bodyPr/>
          <a:lstStyle/>
          <a:p>
            <a:fld id="{8F1962A1-44C9-1540-B415-6F7608744D88}" type="slidenum">
              <a:rPr lang="de-DE" smtClean="0"/>
              <a:t>‹Nr.›</a:t>
            </a:fld>
            <a:endParaRPr lang="de-DE"/>
          </a:p>
        </p:txBody>
      </p:sp>
    </p:spTree>
    <p:extLst>
      <p:ext uri="{BB962C8B-B14F-4D97-AF65-F5344CB8AC3E}">
        <p14:creationId xmlns:p14="http://schemas.microsoft.com/office/powerpoint/2010/main" val="5042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68378C8-9F2A-0C47-8AA4-EB9B5394821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xmlns="" id="{753F5021-D0A7-6E4D-BEDE-E37327AC2323}"/>
              </a:ext>
            </a:extLst>
          </p:cNvPr>
          <p:cNvSpPr>
            <a:spLocks noGrp="1"/>
          </p:cNvSpPr>
          <p:nvPr>
            <p:ph type="dt" sz="half" idx="10"/>
          </p:nvPr>
        </p:nvSpPr>
        <p:spPr/>
        <p:txBody>
          <a:bodyPr/>
          <a:lstStyle/>
          <a:p>
            <a:fld id="{DFBED10F-7FBB-8E4E-9E8C-83EA42C72AA6}" type="datetimeFigureOut">
              <a:rPr lang="de-DE" smtClean="0"/>
              <a:t>23.04.2018</a:t>
            </a:fld>
            <a:endParaRPr lang="de-DE"/>
          </a:p>
        </p:txBody>
      </p:sp>
      <p:sp>
        <p:nvSpPr>
          <p:cNvPr id="4" name="Fußzeilenplatzhalter 3">
            <a:extLst>
              <a:ext uri="{FF2B5EF4-FFF2-40B4-BE49-F238E27FC236}">
                <a16:creationId xmlns:a16="http://schemas.microsoft.com/office/drawing/2014/main" xmlns="" id="{A8908975-A1D8-5148-8629-90CDFAA2D0A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xmlns="" id="{C26C461B-DECE-BC4A-BB04-5F771F8B805C}"/>
              </a:ext>
            </a:extLst>
          </p:cNvPr>
          <p:cNvSpPr>
            <a:spLocks noGrp="1"/>
          </p:cNvSpPr>
          <p:nvPr>
            <p:ph type="sldNum" sz="quarter" idx="12"/>
          </p:nvPr>
        </p:nvSpPr>
        <p:spPr/>
        <p:txBody>
          <a:bodyPr/>
          <a:lstStyle/>
          <a:p>
            <a:fld id="{8F1962A1-44C9-1540-B415-6F7608744D88}" type="slidenum">
              <a:rPr lang="de-DE" smtClean="0"/>
              <a:t>‹Nr.›</a:t>
            </a:fld>
            <a:endParaRPr lang="de-DE"/>
          </a:p>
        </p:txBody>
      </p:sp>
    </p:spTree>
    <p:extLst>
      <p:ext uri="{BB962C8B-B14F-4D97-AF65-F5344CB8AC3E}">
        <p14:creationId xmlns:p14="http://schemas.microsoft.com/office/powerpoint/2010/main" val="247852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xmlns="" id="{64DD745E-A4F5-3840-BF81-D7DE4D60B2BB}"/>
              </a:ext>
            </a:extLst>
          </p:cNvPr>
          <p:cNvSpPr>
            <a:spLocks noGrp="1"/>
          </p:cNvSpPr>
          <p:nvPr>
            <p:ph type="dt" sz="half" idx="10"/>
          </p:nvPr>
        </p:nvSpPr>
        <p:spPr/>
        <p:txBody>
          <a:bodyPr/>
          <a:lstStyle/>
          <a:p>
            <a:fld id="{DFBED10F-7FBB-8E4E-9E8C-83EA42C72AA6}" type="datetimeFigureOut">
              <a:rPr lang="de-DE" smtClean="0"/>
              <a:t>23.04.2018</a:t>
            </a:fld>
            <a:endParaRPr lang="de-DE"/>
          </a:p>
        </p:txBody>
      </p:sp>
      <p:sp>
        <p:nvSpPr>
          <p:cNvPr id="3" name="Fußzeilenplatzhalter 2">
            <a:extLst>
              <a:ext uri="{FF2B5EF4-FFF2-40B4-BE49-F238E27FC236}">
                <a16:creationId xmlns:a16="http://schemas.microsoft.com/office/drawing/2014/main" xmlns="" id="{C80E7AF6-F9BD-4445-A553-6AD6DC05AB8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xmlns="" id="{F38CDEF0-C81B-D34F-BE53-0F48BA8F7BDE}"/>
              </a:ext>
            </a:extLst>
          </p:cNvPr>
          <p:cNvSpPr>
            <a:spLocks noGrp="1"/>
          </p:cNvSpPr>
          <p:nvPr>
            <p:ph type="sldNum" sz="quarter" idx="12"/>
          </p:nvPr>
        </p:nvSpPr>
        <p:spPr/>
        <p:txBody>
          <a:bodyPr/>
          <a:lstStyle/>
          <a:p>
            <a:fld id="{8F1962A1-44C9-1540-B415-6F7608744D88}" type="slidenum">
              <a:rPr lang="de-DE" smtClean="0"/>
              <a:t>‹Nr.›</a:t>
            </a:fld>
            <a:endParaRPr lang="de-DE"/>
          </a:p>
        </p:txBody>
      </p:sp>
    </p:spTree>
    <p:extLst>
      <p:ext uri="{BB962C8B-B14F-4D97-AF65-F5344CB8AC3E}">
        <p14:creationId xmlns:p14="http://schemas.microsoft.com/office/powerpoint/2010/main" val="15795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D211F3A-C746-F741-9EB5-609E5811D8E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xmlns="" id="{3B412C82-4E90-3C4B-9732-C29A6E756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xmlns="" id="{39A8DAE6-AA40-0544-AAEF-258D3DD02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xmlns="" id="{85556809-1396-4B47-86CB-A6882C7E2965}"/>
              </a:ext>
            </a:extLst>
          </p:cNvPr>
          <p:cNvSpPr>
            <a:spLocks noGrp="1"/>
          </p:cNvSpPr>
          <p:nvPr>
            <p:ph type="dt" sz="half" idx="10"/>
          </p:nvPr>
        </p:nvSpPr>
        <p:spPr/>
        <p:txBody>
          <a:bodyPr/>
          <a:lstStyle/>
          <a:p>
            <a:fld id="{DFBED10F-7FBB-8E4E-9E8C-83EA42C72AA6}" type="datetimeFigureOut">
              <a:rPr lang="de-DE" smtClean="0"/>
              <a:t>23.04.2018</a:t>
            </a:fld>
            <a:endParaRPr lang="de-DE"/>
          </a:p>
        </p:txBody>
      </p:sp>
      <p:sp>
        <p:nvSpPr>
          <p:cNvPr id="6" name="Fußzeilenplatzhalter 5">
            <a:extLst>
              <a:ext uri="{FF2B5EF4-FFF2-40B4-BE49-F238E27FC236}">
                <a16:creationId xmlns:a16="http://schemas.microsoft.com/office/drawing/2014/main" xmlns="" id="{92C7053C-3C74-7744-A624-7995E40F8F4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xmlns="" id="{B1E38714-03DA-DD43-83E7-E2178A2EFBF0}"/>
              </a:ext>
            </a:extLst>
          </p:cNvPr>
          <p:cNvSpPr>
            <a:spLocks noGrp="1"/>
          </p:cNvSpPr>
          <p:nvPr>
            <p:ph type="sldNum" sz="quarter" idx="12"/>
          </p:nvPr>
        </p:nvSpPr>
        <p:spPr/>
        <p:txBody>
          <a:bodyPr/>
          <a:lstStyle/>
          <a:p>
            <a:fld id="{8F1962A1-44C9-1540-B415-6F7608744D88}" type="slidenum">
              <a:rPr lang="de-DE" smtClean="0"/>
              <a:t>‹Nr.›</a:t>
            </a:fld>
            <a:endParaRPr lang="de-DE"/>
          </a:p>
        </p:txBody>
      </p:sp>
    </p:spTree>
    <p:extLst>
      <p:ext uri="{BB962C8B-B14F-4D97-AF65-F5344CB8AC3E}">
        <p14:creationId xmlns:p14="http://schemas.microsoft.com/office/powerpoint/2010/main" val="249774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21B1AAE-CF47-FF43-9EA6-F84D7446930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xmlns="" id="{94260C1A-AA86-ED41-ADD9-8B040710DC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xmlns="" id="{C9845F53-DAAA-4240-9692-CDA333D42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xmlns="" id="{CE304C63-0D9B-304E-86BC-C6B60870D0E4}"/>
              </a:ext>
            </a:extLst>
          </p:cNvPr>
          <p:cNvSpPr>
            <a:spLocks noGrp="1"/>
          </p:cNvSpPr>
          <p:nvPr>
            <p:ph type="dt" sz="half" idx="10"/>
          </p:nvPr>
        </p:nvSpPr>
        <p:spPr/>
        <p:txBody>
          <a:bodyPr/>
          <a:lstStyle/>
          <a:p>
            <a:fld id="{DFBED10F-7FBB-8E4E-9E8C-83EA42C72AA6}" type="datetimeFigureOut">
              <a:rPr lang="de-DE" smtClean="0"/>
              <a:t>23.04.2018</a:t>
            </a:fld>
            <a:endParaRPr lang="de-DE"/>
          </a:p>
        </p:txBody>
      </p:sp>
      <p:sp>
        <p:nvSpPr>
          <p:cNvPr id="6" name="Fußzeilenplatzhalter 5">
            <a:extLst>
              <a:ext uri="{FF2B5EF4-FFF2-40B4-BE49-F238E27FC236}">
                <a16:creationId xmlns:a16="http://schemas.microsoft.com/office/drawing/2014/main" xmlns="" id="{8482DB77-F018-F941-90FB-62F6D9D60E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xmlns="" id="{46BF4898-38F6-E24F-A524-FB696C9EACB8}"/>
              </a:ext>
            </a:extLst>
          </p:cNvPr>
          <p:cNvSpPr>
            <a:spLocks noGrp="1"/>
          </p:cNvSpPr>
          <p:nvPr>
            <p:ph type="sldNum" sz="quarter" idx="12"/>
          </p:nvPr>
        </p:nvSpPr>
        <p:spPr/>
        <p:txBody>
          <a:bodyPr/>
          <a:lstStyle/>
          <a:p>
            <a:fld id="{8F1962A1-44C9-1540-B415-6F7608744D88}" type="slidenum">
              <a:rPr lang="de-DE" smtClean="0"/>
              <a:t>‹Nr.›</a:t>
            </a:fld>
            <a:endParaRPr lang="de-DE"/>
          </a:p>
        </p:txBody>
      </p:sp>
    </p:spTree>
    <p:extLst>
      <p:ext uri="{BB962C8B-B14F-4D97-AF65-F5344CB8AC3E}">
        <p14:creationId xmlns:p14="http://schemas.microsoft.com/office/powerpoint/2010/main" val="396369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xmlns="" id="{63A23C5A-BEB3-8842-8617-CED137FF4A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xmlns="" id="{0951177C-F95E-3748-8C99-93081380F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C009733F-0927-B345-8700-124645C68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ED10F-7FBB-8E4E-9E8C-83EA42C72AA6}" type="datetimeFigureOut">
              <a:rPr lang="de-DE" smtClean="0"/>
              <a:t>23.04.2018</a:t>
            </a:fld>
            <a:endParaRPr lang="de-DE"/>
          </a:p>
        </p:txBody>
      </p:sp>
      <p:sp>
        <p:nvSpPr>
          <p:cNvPr id="5" name="Fußzeilenplatzhalter 4">
            <a:extLst>
              <a:ext uri="{FF2B5EF4-FFF2-40B4-BE49-F238E27FC236}">
                <a16:creationId xmlns:a16="http://schemas.microsoft.com/office/drawing/2014/main" xmlns="" id="{5F184DEA-80BA-474C-BD6C-03234CF2C4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xmlns="" id="{9CF69D0F-37E5-DB45-8C06-75B826229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962A1-44C9-1540-B415-6F7608744D88}" type="slidenum">
              <a:rPr lang="de-DE" smtClean="0"/>
              <a:t>‹Nr.›</a:t>
            </a:fld>
            <a:endParaRPr lang="de-DE"/>
          </a:p>
        </p:txBody>
      </p:sp>
    </p:spTree>
    <p:extLst>
      <p:ext uri="{BB962C8B-B14F-4D97-AF65-F5344CB8AC3E}">
        <p14:creationId xmlns:p14="http://schemas.microsoft.com/office/powerpoint/2010/main" val="133596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xmlns="" id="{69538B19-0D95-4741-B257-6C1706FE2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xmlns="" id="{4328E2ED-4966-154B-9F3D-03353E784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FE053232-D3D8-BC46-8374-A626770B6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00DFB-67A4-8A43-BD5C-3A5AD4AB65BB}" type="datetimeFigureOut">
              <a:rPr lang="de-DE" smtClean="0"/>
              <a:t>23.04.2018</a:t>
            </a:fld>
            <a:endParaRPr lang="de-DE"/>
          </a:p>
        </p:txBody>
      </p:sp>
      <p:sp>
        <p:nvSpPr>
          <p:cNvPr id="5" name="Fußzeilenplatzhalter 4">
            <a:extLst>
              <a:ext uri="{FF2B5EF4-FFF2-40B4-BE49-F238E27FC236}">
                <a16:creationId xmlns:a16="http://schemas.microsoft.com/office/drawing/2014/main" xmlns="" id="{5ACDAF2D-9D81-E140-926B-E416C8543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xmlns="" id="{7C8AEB46-643D-D342-8A13-5573B835A8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5FC94-62FE-DF4D-B789-B197F11ECAB5}" type="slidenum">
              <a:rPr lang="de-DE" smtClean="0"/>
              <a:t>‹Nr.›</a:t>
            </a:fld>
            <a:endParaRPr lang="de-DE"/>
          </a:p>
        </p:txBody>
      </p:sp>
    </p:spTree>
    <p:extLst>
      <p:ext uri="{BB962C8B-B14F-4D97-AF65-F5344CB8AC3E}">
        <p14:creationId xmlns:p14="http://schemas.microsoft.com/office/powerpoint/2010/main" val="3988399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833F7E8-BDB8-E64B-AA7E-76CAB1AFA518}"/>
              </a:ext>
            </a:extLst>
          </p:cNvPr>
          <p:cNvSpPr>
            <a:spLocks noGrp="1"/>
          </p:cNvSpPr>
          <p:nvPr>
            <p:ph type="ctrTitle"/>
          </p:nvPr>
        </p:nvSpPr>
        <p:spPr>
          <a:xfrm>
            <a:off x="313150" y="513566"/>
            <a:ext cx="11624153" cy="3419607"/>
          </a:xfrm>
        </p:spPr>
        <p:txBody>
          <a:bodyPr>
            <a:noAutofit/>
          </a:bodyPr>
          <a:lstStyle/>
          <a:p>
            <a:r>
              <a:rPr lang="de-DE" sz="4000" b="1" dirty="0"/>
              <a:t>Vom angemessenen Umgang </a:t>
            </a:r>
            <a:br>
              <a:rPr lang="de-DE" sz="4000" b="1" dirty="0"/>
            </a:br>
            <a:r>
              <a:rPr lang="de-DE" sz="4000" b="1" dirty="0"/>
              <a:t>mit dem Leiden anderer </a:t>
            </a:r>
            <a:br>
              <a:rPr lang="de-DE" sz="4000" b="1" dirty="0"/>
            </a:br>
            <a:r>
              <a:rPr lang="de-DE" sz="4000" b="1" dirty="0"/>
              <a:t> </a:t>
            </a:r>
            <a:br>
              <a:rPr lang="de-DE" sz="4000" b="1" dirty="0"/>
            </a:br>
            <a:endParaRPr lang="de-DE" sz="4000" b="1" dirty="0"/>
          </a:p>
        </p:txBody>
      </p:sp>
      <p:sp>
        <p:nvSpPr>
          <p:cNvPr id="3" name="Untertitel 2">
            <a:extLst>
              <a:ext uri="{FF2B5EF4-FFF2-40B4-BE49-F238E27FC236}">
                <a16:creationId xmlns:a16="http://schemas.microsoft.com/office/drawing/2014/main" xmlns="" id="{01F0296D-1DC5-FC42-AC0E-3F4DD1297192}"/>
              </a:ext>
            </a:extLst>
          </p:cNvPr>
          <p:cNvSpPr>
            <a:spLocks noGrp="1"/>
          </p:cNvSpPr>
          <p:nvPr>
            <p:ph type="subTitle" idx="1"/>
          </p:nvPr>
        </p:nvSpPr>
        <p:spPr>
          <a:xfrm>
            <a:off x="826719" y="3602038"/>
            <a:ext cx="10609544" cy="1884362"/>
          </a:xfrm>
        </p:spPr>
        <p:txBody>
          <a:bodyPr>
            <a:noAutofit/>
          </a:bodyPr>
          <a:lstStyle/>
          <a:p>
            <a:r>
              <a:rPr lang="de-DE" sz="3600" dirty="0"/>
              <a:t>13. Häusliche und institutionelle Pflege Kranker</a:t>
            </a:r>
          </a:p>
          <a:p>
            <a:endParaRPr lang="de-DE" sz="3600" dirty="0"/>
          </a:p>
          <a:p>
            <a:r>
              <a:rPr lang="de-DE" sz="3600" dirty="0"/>
              <a:t> </a:t>
            </a:r>
            <a:br>
              <a:rPr lang="de-DE" sz="3600" dirty="0"/>
            </a:br>
            <a:r>
              <a:rPr lang="de-DE" sz="3600" dirty="0"/>
              <a:t> </a:t>
            </a:r>
            <a:br>
              <a:rPr lang="de-DE" sz="3600" dirty="0"/>
            </a:br>
            <a:endParaRPr lang="de-DE" sz="3600" dirty="0"/>
          </a:p>
        </p:txBody>
      </p:sp>
      <p:sp>
        <p:nvSpPr>
          <p:cNvPr id="4" name="Fußzeilenplatzhalter 3">
            <a:extLst>
              <a:ext uri="{FF2B5EF4-FFF2-40B4-BE49-F238E27FC236}">
                <a16:creationId xmlns:a16="http://schemas.microsoft.com/office/drawing/2014/main" xmlns="" id="{E9D65CBC-68F9-7D4B-8B52-E907520911DF}"/>
              </a:ext>
            </a:extLst>
          </p:cNvPr>
          <p:cNvSpPr>
            <a:spLocks noGrp="1"/>
          </p:cNvSpPr>
          <p:nvPr>
            <p:ph type="ftr" sz="quarter" idx="11"/>
          </p:nvPr>
        </p:nvSpPr>
        <p:spPr>
          <a:xfrm>
            <a:off x="3888288" y="5892887"/>
            <a:ext cx="4114800" cy="365125"/>
          </a:xfrm>
        </p:spPr>
        <p:txBody>
          <a:bodyPr/>
          <a:lstStyle/>
          <a:p>
            <a:r>
              <a:rPr lang="de-DE" sz="2000" dirty="0"/>
              <a:t>Präsenzseminar: Leiden</a:t>
            </a:r>
          </a:p>
          <a:p>
            <a:r>
              <a:rPr lang="de-DE" sz="2000" dirty="0"/>
              <a:t>Prof. Dr. Hubertus Busche </a:t>
            </a:r>
          </a:p>
          <a:p>
            <a:r>
              <a:rPr lang="de-DE" sz="2000" dirty="0"/>
              <a:t>20.-22.04.2018 </a:t>
            </a:r>
          </a:p>
          <a:p>
            <a:r>
              <a:rPr lang="de-DE" sz="2000" dirty="0"/>
              <a:t>Referentin: Silke Lorenz</a:t>
            </a:r>
          </a:p>
        </p:txBody>
      </p:sp>
    </p:spTree>
    <p:extLst>
      <p:ext uri="{BB962C8B-B14F-4D97-AF65-F5344CB8AC3E}">
        <p14:creationId xmlns:p14="http://schemas.microsoft.com/office/powerpoint/2010/main" val="272832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E8B43DF-BA71-2449-96B4-42DD88F0F220}"/>
              </a:ext>
            </a:extLst>
          </p:cNvPr>
          <p:cNvSpPr>
            <a:spLocks noGrp="1"/>
          </p:cNvSpPr>
          <p:nvPr>
            <p:ph type="title"/>
          </p:nvPr>
        </p:nvSpPr>
        <p:spPr/>
        <p:txBody>
          <a:bodyPr/>
          <a:lstStyle/>
          <a:p>
            <a:r>
              <a:rPr lang="de-DE" sz="4000" b="1" dirty="0"/>
              <a:t>Ethisches Konzept zur Lösung des Konfli</a:t>
            </a:r>
            <a:r>
              <a:rPr lang="de-DE" dirty="0"/>
              <a:t>kts</a:t>
            </a:r>
          </a:p>
        </p:txBody>
      </p:sp>
      <p:sp>
        <p:nvSpPr>
          <p:cNvPr id="3" name="Inhaltsplatzhalter 2">
            <a:extLst>
              <a:ext uri="{FF2B5EF4-FFF2-40B4-BE49-F238E27FC236}">
                <a16:creationId xmlns:a16="http://schemas.microsoft.com/office/drawing/2014/main" xmlns="" id="{1F7082A9-D6C4-0A4B-9416-D7E17F2ACCFF}"/>
              </a:ext>
            </a:extLst>
          </p:cNvPr>
          <p:cNvSpPr>
            <a:spLocks noGrp="1"/>
          </p:cNvSpPr>
          <p:nvPr>
            <p:ph idx="1"/>
          </p:nvPr>
        </p:nvSpPr>
        <p:spPr/>
        <p:txBody>
          <a:bodyPr>
            <a:normAutofit/>
          </a:bodyPr>
          <a:lstStyle/>
          <a:p>
            <a:r>
              <a:rPr lang="de-DE" sz="3000" dirty="0"/>
              <a:t>Die drei Anerkennungen stehen in einem </a:t>
            </a:r>
            <a:r>
              <a:rPr lang="de-DE" sz="3000" b="1" dirty="0"/>
              <a:t>Spannungsfeld</a:t>
            </a:r>
            <a:r>
              <a:rPr lang="de-DE" sz="3000" dirty="0"/>
              <a:t>. Für die Übernahme von Pflege bedeutet dies, dass sie nicht zwingend aus dem Angehörigenverhältnis abgeleitet werden kann, sondern von der </a:t>
            </a:r>
            <a:r>
              <a:rPr lang="de-DE" sz="3000" b="1" dirty="0"/>
              <a:t>gegenseitigen Anerkennung </a:t>
            </a:r>
            <a:r>
              <a:rPr lang="de-DE" sz="3000" dirty="0"/>
              <a:t>und damit </a:t>
            </a:r>
            <a:r>
              <a:rPr lang="de-DE" sz="3000" b="1" dirty="0"/>
              <a:t>persönlichen Beziehung </a:t>
            </a:r>
            <a:r>
              <a:rPr lang="de-DE" sz="3000" dirty="0"/>
              <a:t>abhängig sind.</a:t>
            </a:r>
          </a:p>
          <a:p>
            <a:r>
              <a:rPr lang="de-DE" sz="3000" dirty="0"/>
              <a:t>„Wir sind (...) zu Anerkennungsleistungen verpflichtet, die sich aus der Art der sozialen Beziehung ergeben, müssen aber im Konfliktfall nach anderen Gesichtspunkten entscheiden, </a:t>
            </a:r>
            <a:r>
              <a:rPr lang="de-DE" sz="3000" b="1" dirty="0"/>
              <a:t>welcher unserer Bindungen wir den Vorrang einräumen</a:t>
            </a:r>
            <a:r>
              <a:rPr lang="de-DE" sz="3000" dirty="0"/>
              <a:t>. (Honneth 2000, 190)</a:t>
            </a:r>
          </a:p>
          <a:p>
            <a:endParaRPr lang="de-DE" dirty="0"/>
          </a:p>
        </p:txBody>
      </p:sp>
    </p:spTree>
    <p:extLst>
      <p:ext uri="{BB962C8B-B14F-4D97-AF65-F5344CB8AC3E}">
        <p14:creationId xmlns:p14="http://schemas.microsoft.com/office/powerpoint/2010/main" val="77801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07C6BBA-E17C-6C4D-9A78-628EF434B90A}"/>
              </a:ext>
            </a:extLst>
          </p:cNvPr>
          <p:cNvSpPr>
            <a:spLocks noGrp="1"/>
          </p:cNvSpPr>
          <p:nvPr>
            <p:ph type="title"/>
          </p:nvPr>
        </p:nvSpPr>
        <p:spPr/>
        <p:txBody>
          <a:bodyPr>
            <a:normAutofit/>
          </a:bodyPr>
          <a:lstStyle/>
          <a:p>
            <a:r>
              <a:rPr lang="de-DE" sz="4000" b="1" dirty="0"/>
              <a:t>Weitere ethische Ansätze zur Lösung des Konflikts</a:t>
            </a:r>
          </a:p>
        </p:txBody>
      </p:sp>
      <p:sp>
        <p:nvSpPr>
          <p:cNvPr id="3" name="Inhaltsplatzhalter 2">
            <a:extLst>
              <a:ext uri="{FF2B5EF4-FFF2-40B4-BE49-F238E27FC236}">
                <a16:creationId xmlns:a16="http://schemas.microsoft.com/office/drawing/2014/main" xmlns="" id="{59221EDF-72B9-504C-BEAE-DA425F1DE812}"/>
              </a:ext>
            </a:extLst>
          </p:cNvPr>
          <p:cNvSpPr>
            <a:spLocks noGrp="1"/>
          </p:cNvSpPr>
          <p:nvPr>
            <p:ph idx="1"/>
          </p:nvPr>
        </p:nvSpPr>
        <p:spPr/>
        <p:txBody>
          <a:bodyPr>
            <a:normAutofit lnSpcReduction="10000"/>
          </a:bodyPr>
          <a:lstStyle/>
          <a:p>
            <a:r>
              <a:rPr lang="de-DE" b="1" dirty="0"/>
              <a:t>Autonomie, Gleichheit und Gegenseitigkeit </a:t>
            </a:r>
            <a:r>
              <a:rPr lang="de-DE" dirty="0"/>
              <a:t>stehen im Mittelpunkt moderner Pflegeethiken, wie der Care-Ethik (Conradi 2001 25f.). Damit wird die Rücksicht der Pflegenden auf sich selbst betont. (vgl. Salomon 2000, 29).</a:t>
            </a:r>
          </a:p>
          <a:p>
            <a:r>
              <a:rPr lang="de-DE" dirty="0"/>
              <a:t>Pflegebeziehung wird dort zur Kunst, wo es gelingt, die Autonomie des pflegenden Menschen mit der Autonomie Gepflegten so auszubalancieren, dass eine </a:t>
            </a:r>
            <a:r>
              <a:rPr lang="de-DE" b="1" dirty="0"/>
              <a:t>gemeinsame Handlungsebene </a:t>
            </a:r>
            <a:r>
              <a:rPr lang="de-DE" dirty="0"/>
              <a:t>gefunden wird, die Sinn für beide macht (Gillen 2006: 97). </a:t>
            </a:r>
          </a:p>
          <a:p>
            <a:r>
              <a:rPr lang="de-DE" b="1" dirty="0"/>
              <a:t>Achtsamkeit</a:t>
            </a:r>
            <a:r>
              <a:rPr lang="de-DE" dirty="0"/>
              <a:t> wird als Vorgabe oder Geschenk in der </a:t>
            </a:r>
            <a:r>
              <a:rPr lang="de-DE" b="1" dirty="0"/>
              <a:t>Care-Ethik</a:t>
            </a:r>
            <a:r>
              <a:rPr lang="de-DE" dirty="0"/>
              <a:t> verstanden. Die Annäherung der Beteiligten steht jeweils im Mittelpunkt (Conradi 2003: 41f.).</a:t>
            </a:r>
          </a:p>
          <a:p>
            <a:endParaRPr lang="de-DE" dirty="0"/>
          </a:p>
          <a:p>
            <a:endParaRPr lang="de-DE" dirty="0"/>
          </a:p>
          <a:p>
            <a:endParaRPr lang="de-DE" dirty="0"/>
          </a:p>
        </p:txBody>
      </p:sp>
    </p:spTree>
    <p:extLst>
      <p:ext uri="{BB962C8B-B14F-4D97-AF65-F5344CB8AC3E}">
        <p14:creationId xmlns:p14="http://schemas.microsoft.com/office/powerpoint/2010/main" val="132746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6115D81-AAC1-5C4B-A7A9-B1A7AEDC410D}"/>
              </a:ext>
            </a:extLst>
          </p:cNvPr>
          <p:cNvSpPr>
            <a:spLocks noGrp="1"/>
          </p:cNvSpPr>
          <p:nvPr>
            <p:ph type="title"/>
          </p:nvPr>
        </p:nvSpPr>
        <p:spPr/>
        <p:txBody>
          <a:bodyPr>
            <a:normAutofit fontScale="90000"/>
          </a:bodyPr>
          <a:lstStyle/>
          <a:p>
            <a:r>
              <a:rPr lang="de-DE" b="1" dirty="0"/>
              <a:t/>
            </a:r>
            <a:br>
              <a:rPr lang="de-DE" b="1" dirty="0"/>
            </a:br>
            <a:r>
              <a:rPr lang="de-DE" b="1" dirty="0"/>
              <a:t>Beispiel eines weiteren ethischen Konflikts</a:t>
            </a:r>
            <a:br>
              <a:rPr lang="de-DE" b="1" dirty="0"/>
            </a:br>
            <a:endParaRPr lang="de-DE" dirty="0"/>
          </a:p>
        </p:txBody>
      </p:sp>
      <p:sp>
        <p:nvSpPr>
          <p:cNvPr id="3" name="Inhaltsplatzhalter 2">
            <a:extLst>
              <a:ext uri="{FF2B5EF4-FFF2-40B4-BE49-F238E27FC236}">
                <a16:creationId xmlns:a16="http://schemas.microsoft.com/office/drawing/2014/main" xmlns="" id="{543D4326-984F-994F-B64F-B6B684D7BC3F}"/>
              </a:ext>
            </a:extLst>
          </p:cNvPr>
          <p:cNvSpPr>
            <a:spLocks noGrp="1"/>
          </p:cNvSpPr>
          <p:nvPr>
            <p:ph idx="1"/>
          </p:nvPr>
        </p:nvSpPr>
        <p:spPr/>
        <p:txBody>
          <a:bodyPr/>
          <a:lstStyle/>
          <a:p>
            <a:pPr marL="0" indent="0">
              <a:buNone/>
            </a:pPr>
            <a:r>
              <a:rPr lang="de-DE" dirty="0"/>
              <a:t>Selbstvernachlässigung und Verwahrlosung Pflegebedürftiger: Wann soll die Pflege eingreifen/korrigieren?</a:t>
            </a:r>
          </a:p>
          <a:p>
            <a:r>
              <a:rPr lang="de-DE" dirty="0"/>
              <a:t>Vielfach führen körperliche Einschränkungen, schwere psychische und/oder physische Erkrankungen, psychische Leiden oder ein Kräfteverlust in der letzten Lebensphase zu Selbstvernachlässigung.</a:t>
            </a:r>
          </a:p>
          <a:p>
            <a:r>
              <a:rPr lang="de-DE" dirty="0"/>
              <a:t>Wird die Bewältigung des Alltags zu einer persönlichen Überforderung, kann es zu einer Verwahrlosung kommen. (Steiner 2014: 127)</a:t>
            </a:r>
          </a:p>
          <a:p>
            <a:endParaRPr lang="de-DE" dirty="0"/>
          </a:p>
        </p:txBody>
      </p:sp>
    </p:spTree>
    <p:extLst>
      <p:ext uri="{BB962C8B-B14F-4D97-AF65-F5344CB8AC3E}">
        <p14:creationId xmlns:p14="http://schemas.microsoft.com/office/powerpoint/2010/main" val="47891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3D9324C-D3F4-9546-8D04-44A929996452}"/>
              </a:ext>
            </a:extLst>
          </p:cNvPr>
          <p:cNvSpPr>
            <a:spLocks noGrp="1"/>
          </p:cNvSpPr>
          <p:nvPr>
            <p:ph type="title"/>
          </p:nvPr>
        </p:nvSpPr>
        <p:spPr/>
        <p:txBody>
          <a:bodyPr>
            <a:normAutofit/>
          </a:bodyPr>
          <a:lstStyle/>
          <a:p>
            <a:r>
              <a:rPr lang="de-DE" b="1" dirty="0"/>
              <a:t>Beispiel eines ethischen Konflikts</a:t>
            </a:r>
            <a:br>
              <a:rPr lang="de-DE" b="1" dirty="0"/>
            </a:br>
            <a:r>
              <a:rPr lang="de-DE" sz="3200" dirty="0"/>
              <a:t>Wann soll die Pflege eingreifen/korrigieren?</a:t>
            </a:r>
            <a:endParaRPr lang="de-DE" dirty="0"/>
          </a:p>
        </p:txBody>
      </p:sp>
      <p:sp>
        <p:nvSpPr>
          <p:cNvPr id="3" name="Textplatzhalter 2">
            <a:extLst>
              <a:ext uri="{FF2B5EF4-FFF2-40B4-BE49-F238E27FC236}">
                <a16:creationId xmlns:a16="http://schemas.microsoft.com/office/drawing/2014/main" xmlns="" id="{2B1E3EB3-E207-CA44-BAAE-90B93CD5AB22}"/>
              </a:ext>
            </a:extLst>
          </p:cNvPr>
          <p:cNvSpPr>
            <a:spLocks noGrp="1"/>
          </p:cNvSpPr>
          <p:nvPr>
            <p:ph type="body" idx="1"/>
          </p:nvPr>
        </p:nvSpPr>
        <p:spPr/>
        <p:txBody>
          <a:bodyPr/>
          <a:lstStyle/>
          <a:p>
            <a:r>
              <a:rPr lang="de-DE" dirty="0"/>
              <a:t>Was spricht dafür einzugreifen?</a:t>
            </a:r>
          </a:p>
        </p:txBody>
      </p:sp>
      <p:sp>
        <p:nvSpPr>
          <p:cNvPr id="4" name="Inhaltsplatzhalter 3">
            <a:extLst>
              <a:ext uri="{FF2B5EF4-FFF2-40B4-BE49-F238E27FC236}">
                <a16:creationId xmlns:a16="http://schemas.microsoft.com/office/drawing/2014/main" xmlns="" id="{74A5CA95-6CCB-EF4A-B1F8-C8C27D550C8E}"/>
              </a:ext>
            </a:extLst>
          </p:cNvPr>
          <p:cNvSpPr>
            <a:spLocks noGrp="1"/>
          </p:cNvSpPr>
          <p:nvPr>
            <p:ph sz="half" idx="2"/>
          </p:nvPr>
        </p:nvSpPr>
        <p:spPr>
          <a:xfrm>
            <a:off x="839788" y="2680440"/>
            <a:ext cx="5157787" cy="3684588"/>
          </a:xfrm>
        </p:spPr>
        <p:txBody>
          <a:bodyPr>
            <a:normAutofit fontScale="92500" lnSpcReduction="20000"/>
          </a:bodyPr>
          <a:lstStyle/>
          <a:p>
            <a:r>
              <a:rPr lang="de-DE" dirty="0"/>
              <a:t>Es könnte zu einer Selbstgefährdung kommen, wenn der Herd aus Versehen nicht ausgeschaltet wird.</a:t>
            </a:r>
          </a:p>
          <a:p>
            <a:r>
              <a:rPr lang="de-DE" dirty="0"/>
              <a:t>Die Wohnung ist schmutzig, es ist peinlich jemanden hineinzulassen.</a:t>
            </a:r>
          </a:p>
          <a:p>
            <a:r>
              <a:rPr lang="de-DE" dirty="0"/>
              <a:t>Ich habe eigentlich genug Zeit</a:t>
            </a:r>
          </a:p>
          <a:p>
            <a:r>
              <a:rPr lang="de-DE" dirty="0"/>
              <a:t>Ich weiß nicht, ob die Katze regelmäßig gefüttert wird</a:t>
            </a:r>
          </a:p>
          <a:p>
            <a:r>
              <a:rPr lang="de-DE" dirty="0"/>
              <a:t>...</a:t>
            </a:r>
          </a:p>
          <a:p>
            <a:endParaRPr lang="de-DE" dirty="0"/>
          </a:p>
        </p:txBody>
      </p:sp>
      <p:sp>
        <p:nvSpPr>
          <p:cNvPr id="5" name="Textplatzhalter 4">
            <a:extLst>
              <a:ext uri="{FF2B5EF4-FFF2-40B4-BE49-F238E27FC236}">
                <a16:creationId xmlns:a16="http://schemas.microsoft.com/office/drawing/2014/main" xmlns="" id="{5A7C1237-4BB2-7C4F-BA50-418F07719581}"/>
              </a:ext>
            </a:extLst>
          </p:cNvPr>
          <p:cNvSpPr>
            <a:spLocks noGrp="1"/>
          </p:cNvSpPr>
          <p:nvPr>
            <p:ph type="body" sz="quarter" idx="3"/>
          </p:nvPr>
        </p:nvSpPr>
        <p:spPr/>
        <p:txBody>
          <a:bodyPr/>
          <a:lstStyle/>
          <a:p>
            <a:r>
              <a:rPr lang="de-DE" dirty="0"/>
              <a:t>Was spricht dagegen?</a:t>
            </a:r>
          </a:p>
        </p:txBody>
      </p:sp>
      <p:sp>
        <p:nvSpPr>
          <p:cNvPr id="6" name="Inhaltsplatzhalter 5">
            <a:extLst>
              <a:ext uri="{FF2B5EF4-FFF2-40B4-BE49-F238E27FC236}">
                <a16:creationId xmlns:a16="http://schemas.microsoft.com/office/drawing/2014/main" xmlns="" id="{F417CABF-E785-7E4C-8DA3-741DA363F5A8}"/>
              </a:ext>
            </a:extLst>
          </p:cNvPr>
          <p:cNvSpPr>
            <a:spLocks noGrp="1"/>
          </p:cNvSpPr>
          <p:nvPr>
            <p:ph sz="quarter" idx="4"/>
          </p:nvPr>
        </p:nvSpPr>
        <p:spPr>
          <a:xfrm>
            <a:off x="6172200" y="2680310"/>
            <a:ext cx="5183188" cy="3684588"/>
          </a:xfrm>
        </p:spPr>
        <p:txBody>
          <a:bodyPr>
            <a:normAutofit fontScale="92500" lnSpcReduction="20000"/>
          </a:bodyPr>
          <a:lstStyle/>
          <a:p>
            <a:r>
              <a:rPr lang="de-DE" dirty="0"/>
              <a:t>Bislang ist ja noch nichts passiert</a:t>
            </a:r>
          </a:p>
          <a:p>
            <a:r>
              <a:rPr lang="de-DE" dirty="0"/>
              <a:t>Sie/er war nie besonders reinlich. Ihre/seine Auffassung von Sauberkeit ist eine andere.</a:t>
            </a:r>
          </a:p>
          <a:p>
            <a:r>
              <a:rPr lang="de-DE" dirty="0"/>
              <a:t>Sie/er möchte nicht, dass jemand sein Sachen sortiert oder sauber macht.</a:t>
            </a:r>
          </a:p>
          <a:p>
            <a:r>
              <a:rPr lang="de-DE" dirty="0"/>
              <a:t>Die Katze meldet sich schon, wenn sie nichts mehr zu fressen hat.</a:t>
            </a:r>
          </a:p>
          <a:p>
            <a:r>
              <a:rPr lang="de-DE" dirty="0"/>
              <a:t>...</a:t>
            </a:r>
          </a:p>
          <a:p>
            <a:endParaRPr lang="de-DE" dirty="0"/>
          </a:p>
        </p:txBody>
      </p:sp>
    </p:spTree>
    <p:extLst>
      <p:ext uri="{BB962C8B-B14F-4D97-AF65-F5344CB8AC3E}">
        <p14:creationId xmlns:p14="http://schemas.microsoft.com/office/powerpoint/2010/main" val="416511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6115D81-AAC1-5C4B-A7A9-B1A7AEDC410D}"/>
              </a:ext>
            </a:extLst>
          </p:cNvPr>
          <p:cNvSpPr>
            <a:spLocks noGrp="1"/>
          </p:cNvSpPr>
          <p:nvPr>
            <p:ph type="title"/>
          </p:nvPr>
        </p:nvSpPr>
        <p:spPr/>
        <p:txBody>
          <a:bodyPr>
            <a:normAutofit/>
          </a:bodyPr>
          <a:lstStyle/>
          <a:p>
            <a:r>
              <a:rPr lang="de-DE" b="1" dirty="0"/>
              <a:t/>
            </a:r>
            <a:br>
              <a:rPr lang="de-DE" b="1" dirty="0"/>
            </a:br>
            <a:r>
              <a:rPr lang="de-DE" sz="4000" b="1" dirty="0"/>
              <a:t>Wann soll die Pflege eingreifen/korrigieren?</a:t>
            </a:r>
          </a:p>
        </p:txBody>
      </p:sp>
      <p:sp>
        <p:nvSpPr>
          <p:cNvPr id="3" name="Inhaltsplatzhalter 2">
            <a:extLst>
              <a:ext uri="{FF2B5EF4-FFF2-40B4-BE49-F238E27FC236}">
                <a16:creationId xmlns:a16="http://schemas.microsoft.com/office/drawing/2014/main" xmlns="" id="{543D4326-984F-994F-B64F-B6B684D7BC3F}"/>
              </a:ext>
            </a:extLst>
          </p:cNvPr>
          <p:cNvSpPr>
            <a:spLocks noGrp="1"/>
          </p:cNvSpPr>
          <p:nvPr>
            <p:ph idx="1"/>
          </p:nvPr>
        </p:nvSpPr>
        <p:spPr/>
        <p:txBody>
          <a:bodyPr>
            <a:normAutofit/>
          </a:bodyPr>
          <a:lstStyle/>
          <a:p>
            <a:endParaRPr lang="de-DE" dirty="0"/>
          </a:p>
          <a:p>
            <a:pPr marL="0" indent="0">
              <a:buNone/>
            </a:pPr>
            <a:r>
              <a:rPr lang="de-DE" u="sng" dirty="0"/>
              <a:t>Problemstellung:</a:t>
            </a:r>
          </a:p>
          <a:p>
            <a:pPr marL="0" indent="0">
              <a:buNone/>
            </a:pPr>
            <a:endParaRPr lang="de-DE" u="sng" dirty="0"/>
          </a:p>
          <a:p>
            <a:r>
              <a:rPr lang="de-DE" dirty="0"/>
              <a:t>Da es sich bei der Selbstvernachlässigung wie auch bei der Verwahrlosung um normative Begriffe handelt, die die individuellen Lebensvorstellungen und Lebenssituationen von Menschen betreffen, besteht die Schwierigkeit, diese multidimensionalen </a:t>
            </a:r>
            <a:r>
              <a:rPr lang="de-DE" b="1" dirty="0"/>
              <a:t>Phänomene </a:t>
            </a:r>
            <a:r>
              <a:rPr lang="de-DE" dirty="0"/>
              <a:t>zu </a:t>
            </a:r>
            <a:r>
              <a:rPr lang="de-DE" b="1" dirty="0"/>
              <a:t>klassifizieren</a:t>
            </a:r>
            <a:r>
              <a:rPr lang="de-DE" dirty="0"/>
              <a:t>, verbindliche Kriterien zu formulieren beziehungsweise diese zu </a:t>
            </a:r>
            <a:r>
              <a:rPr lang="de-DE" b="1" dirty="0"/>
              <a:t>konzeptualisieren</a:t>
            </a:r>
            <a:r>
              <a:rPr lang="de-DE" dirty="0"/>
              <a:t>. (Riedel 2015: 59)</a:t>
            </a:r>
          </a:p>
        </p:txBody>
      </p:sp>
    </p:spTree>
    <p:extLst>
      <p:ext uri="{BB962C8B-B14F-4D97-AF65-F5344CB8AC3E}">
        <p14:creationId xmlns:p14="http://schemas.microsoft.com/office/powerpoint/2010/main" val="244239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8C8B7C5-1AB6-8A4F-9AFC-CAF2E4A64DEE}"/>
              </a:ext>
            </a:extLst>
          </p:cNvPr>
          <p:cNvSpPr>
            <a:spLocks noGrp="1"/>
          </p:cNvSpPr>
          <p:nvPr>
            <p:ph type="title"/>
          </p:nvPr>
        </p:nvSpPr>
        <p:spPr/>
        <p:txBody>
          <a:bodyPr>
            <a:normAutofit/>
          </a:bodyPr>
          <a:lstStyle/>
          <a:p>
            <a:r>
              <a:rPr lang="de-DE" sz="4000" b="1" dirty="0"/>
              <a:t>Wann soll die Pflege eingreifen/korrigieren?</a:t>
            </a:r>
          </a:p>
        </p:txBody>
      </p:sp>
      <p:sp>
        <p:nvSpPr>
          <p:cNvPr id="3" name="Inhaltsplatzhalter 2">
            <a:extLst>
              <a:ext uri="{FF2B5EF4-FFF2-40B4-BE49-F238E27FC236}">
                <a16:creationId xmlns:a16="http://schemas.microsoft.com/office/drawing/2014/main" xmlns="" id="{7F0295FF-1117-924D-AF77-00958155529C}"/>
              </a:ext>
            </a:extLst>
          </p:cNvPr>
          <p:cNvSpPr>
            <a:spLocks noGrp="1"/>
          </p:cNvSpPr>
          <p:nvPr>
            <p:ph idx="1"/>
          </p:nvPr>
        </p:nvSpPr>
        <p:spPr/>
        <p:txBody>
          <a:bodyPr>
            <a:normAutofit/>
          </a:bodyPr>
          <a:lstStyle/>
          <a:p>
            <a:pPr marL="0" indent="0">
              <a:buNone/>
            </a:pPr>
            <a:r>
              <a:rPr lang="de-DE" u="sng" dirty="0"/>
              <a:t>Abwägungsinteressen können sein:</a:t>
            </a:r>
          </a:p>
          <a:p>
            <a:pPr marL="0" indent="0">
              <a:buNone/>
            </a:pPr>
            <a:endParaRPr lang="de-DE" u="sng" dirty="0"/>
          </a:p>
          <a:p>
            <a:r>
              <a:rPr lang="de-DE" dirty="0"/>
              <a:t>persönlicher Autonomieanspruch </a:t>
            </a:r>
          </a:p>
          <a:p>
            <a:r>
              <a:rPr lang="de-DE" dirty="0"/>
              <a:t>professioneller Fürsorgepflicht</a:t>
            </a:r>
          </a:p>
          <a:p>
            <a:r>
              <a:rPr lang="de-DE" dirty="0"/>
              <a:t>Selbst- und Fremdgefährdung</a:t>
            </a:r>
          </a:p>
          <a:p>
            <a:r>
              <a:rPr lang="de-DE" dirty="0"/>
              <a:t>Freiheit und Schutz</a:t>
            </a:r>
          </a:p>
          <a:p>
            <a:r>
              <a:rPr lang="de-DE" dirty="0"/>
              <a:t>Achtung der Menschenwürde, </a:t>
            </a:r>
          </a:p>
          <a:p>
            <a:r>
              <a:rPr lang="de-DE" dirty="0"/>
              <a:t>Verwirklichung pflegeberuflicher Verantwortlichkeit</a:t>
            </a:r>
          </a:p>
          <a:p>
            <a:endParaRPr lang="de-DE" dirty="0"/>
          </a:p>
          <a:p>
            <a:endParaRPr lang="de-DE" dirty="0"/>
          </a:p>
        </p:txBody>
      </p:sp>
    </p:spTree>
    <p:extLst>
      <p:ext uri="{BB962C8B-B14F-4D97-AF65-F5344CB8AC3E}">
        <p14:creationId xmlns:p14="http://schemas.microsoft.com/office/powerpoint/2010/main" val="111457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5B1CC32-335A-4E4B-A17B-63F0370FFDCB}"/>
              </a:ext>
            </a:extLst>
          </p:cNvPr>
          <p:cNvSpPr>
            <a:spLocks noGrp="1"/>
          </p:cNvSpPr>
          <p:nvPr>
            <p:ph type="title"/>
          </p:nvPr>
        </p:nvSpPr>
        <p:spPr/>
        <p:txBody>
          <a:bodyPr>
            <a:normAutofit/>
          </a:bodyPr>
          <a:lstStyle/>
          <a:p>
            <a:r>
              <a:rPr lang="de-DE" sz="4000" b="1" dirty="0"/>
              <a:t>Mögliches ethisches Konzept zur Lösung des Konflikts</a:t>
            </a:r>
          </a:p>
        </p:txBody>
      </p:sp>
      <p:sp>
        <p:nvSpPr>
          <p:cNvPr id="3" name="Inhaltsplatzhalter 2">
            <a:extLst>
              <a:ext uri="{FF2B5EF4-FFF2-40B4-BE49-F238E27FC236}">
                <a16:creationId xmlns:a16="http://schemas.microsoft.com/office/drawing/2014/main" xmlns="" id="{C556E287-C999-6F4E-96B2-F8493AB962F0}"/>
              </a:ext>
            </a:extLst>
          </p:cNvPr>
          <p:cNvSpPr>
            <a:spLocks noGrp="1"/>
          </p:cNvSpPr>
          <p:nvPr>
            <p:ph idx="1"/>
          </p:nvPr>
        </p:nvSpPr>
        <p:spPr>
          <a:xfrm>
            <a:off x="838200" y="1825625"/>
            <a:ext cx="10515600" cy="2721323"/>
          </a:xfrm>
        </p:spPr>
        <p:txBody>
          <a:bodyPr/>
          <a:lstStyle/>
          <a:p>
            <a:r>
              <a:rPr lang="de-DE" dirty="0"/>
              <a:t>Systematischer Wertediskurs innerhalb des Teams. </a:t>
            </a:r>
          </a:p>
          <a:p>
            <a:r>
              <a:rPr lang="de-DE" dirty="0"/>
              <a:t>Das bedeutet für den vorliegenden Konflikt: Ich bespreche die Situation mit den Personen, die ebenfalls Einblick in die Situation des Betroffenen haben </a:t>
            </a:r>
            <a:r>
              <a:rPr lang="de-DE"/>
              <a:t>und versuche, </a:t>
            </a:r>
            <a:r>
              <a:rPr lang="de-DE" dirty="0"/>
              <a:t>gemeinsam eine Entscheidung über die sinnvollen Interventionsmöglichkeiten zu treffen.</a:t>
            </a:r>
          </a:p>
        </p:txBody>
      </p:sp>
    </p:spTree>
    <p:extLst>
      <p:ext uri="{BB962C8B-B14F-4D97-AF65-F5344CB8AC3E}">
        <p14:creationId xmlns:p14="http://schemas.microsoft.com/office/powerpoint/2010/main" val="785988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6115D81-AAC1-5C4B-A7A9-B1A7AEDC410D}"/>
              </a:ext>
            </a:extLst>
          </p:cNvPr>
          <p:cNvSpPr>
            <a:spLocks noGrp="1"/>
          </p:cNvSpPr>
          <p:nvPr>
            <p:ph type="title"/>
          </p:nvPr>
        </p:nvSpPr>
        <p:spPr/>
        <p:txBody>
          <a:bodyPr>
            <a:normAutofit fontScale="90000"/>
          </a:bodyPr>
          <a:lstStyle/>
          <a:p>
            <a:r>
              <a:rPr lang="de-DE" b="1" dirty="0"/>
              <a:t/>
            </a:r>
            <a:br>
              <a:rPr lang="de-DE" b="1" dirty="0"/>
            </a:br>
            <a:r>
              <a:rPr lang="de-DE" b="1" dirty="0"/>
              <a:t>Beispiel eines weiteren ethischen Konflikts</a:t>
            </a:r>
            <a:br>
              <a:rPr lang="de-DE" b="1" dirty="0"/>
            </a:br>
            <a:endParaRPr lang="de-DE" dirty="0"/>
          </a:p>
        </p:txBody>
      </p:sp>
      <p:sp>
        <p:nvSpPr>
          <p:cNvPr id="3" name="Inhaltsplatzhalter 2">
            <a:extLst>
              <a:ext uri="{FF2B5EF4-FFF2-40B4-BE49-F238E27FC236}">
                <a16:creationId xmlns:a16="http://schemas.microsoft.com/office/drawing/2014/main" xmlns="" id="{543D4326-984F-994F-B64F-B6B684D7BC3F}"/>
              </a:ext>
            </a:extLst>
          </p:cNvPr>
          <p:cNvSpPr>
            <a:spLocks noGrp="1"/>
          </p:cNvSpPr>
          <p:nvPr>
            <p:ph idx="1"/>
          </p:nvPr>
        </p:nvSpPr>
        <p:spPr>
          <a:xfrm>
            <a:off x="988512" y="1525000"/>
            <a:ext cx="10515600" cy="5333000"/>
          </a:xfrm>
        </p:spPr>
        <p:txBody>
          <a:bodyPr>
            <a:normAutofit/>
          </a:bodyPr>
          <a:lstStyle/>
          <a:p>
            <a:pPr marL="0" indent="0">
              <a:buNone/>
            </a:pPr>
            <a:r>
              <a:rPr lang="de-DE" dirty="0"/>
              <a:t>Verweigerung der Nahrungsaufnahme: </a:t>
            </a:r>
          </a:p>
          <a:p>
            <a:pPr marL="0" indent="0">
              <a:buNone/>
            </a:pPr>
            <a:r>
              <a:rPr lang="de-DE" dirty="0"/>
              <a:t>Wann ist die zwangsweise Ernährung indiziert?</a:t>
            </a:r>
          </a:p>
          <a:p>
            <a:pPr marL="0" indent="0">
              <a:buNone/>
            </a:pPr>
            <a:endParaRPr lang="de-DE" dirty="0"/>
          </a:p>
          <a:p>
            <a:pPr marL="0" indent="0">
              <a:buNone/>
            </a:pPr>
            <a:r>
              <a:rPr lang="de-DE" u="sng" dirty="0"/>
              <a:t>Probleme können sein:</a:t>
            </a:r>
          </a:p>
          <a:p>
            <a:r>
              <a:rPr lang="de-DE" dirty="0"/>
              <a:t>Demenz</a:t>
            </a:r>
          </a:p>
          <a:p>
            <a:r>
              <a:rPr lang="de-DE" dirty="0"/>
              <a:t>Keine Ansprechbarkeit</a:t>
            </a:r>
          </a:p>
          <a:p>
            <a:r>
              <a:rPr lang="de-DE" dirty="0"/>
              <a:t>bewusstes Hungern angesichts des gewünschten Todes</a:t>
            </a:r>
          </a:p>
          <a:p>
            <a:r>
              <a:rPr lang="de-DE" dirty="0"/>
              <a:t>...</a:t>
            </a:r>
          </a:p>
          <a:p>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326937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5B1CC32-335A-4E4B-A17B-63F0370FFDCB}"/>
              </a:ext>
            </a:extLst>
          </p:cNvPr>
          <p:cNvSpPr>
            <a:spLocks noGrp="1"/>
          </p:cNvSpPr>
          <p:nvPr>
            <p:ph type="title"/>
          </p:nvPr>
        </p:nvSpPr>
        <p:spPr/>
        <p:txBody>
          <a:bodyPr>
            <a:normAutofit/>
          </a:bodyPr>
          <a:lstStyle/>
          <a:p>
            <a:r>
              <a:rPr lang="de-DE" sz="4000" b="1" dirty="0"/>
              <a:t>Ethisches Konzept zur Lösung ethischer Konflikte in der Pflege: </a:t>
            </a:r>
          </a:p>
        </p:txBody>
      </p:sp>
      <p:sp>
        <p:nvSpPr>
          <p:cNvPr id="3" name="Inhaltsplatzhalter 2">
            <a:extLst>
              <a:ext uri="{FF2B5EF4-FFF2-40B4-BE49-F238E27FC236}">
                <a16:creationId xmlns:a16="http://schemas.microsoft.com/office/drawing/2014/main" xmlns="" id="{C556E287-C999-6F4E-96B2-F8493AB962F0}"/>
              </a:ext>
            </a:extLst>
          </p:cNvPr>
          <p:cNvSpPr>
            <a:spLocks noGrp="1"/>
          </p:cNvSpPr>
          <p:nvPr>
            <p:ph idx="1"/>
          </p:nvPr>
        </p:nvSpPr>
        <p:spPr/>
        <p:txBody>
          <a:bodyPr/>
          <a:lstStyle/>
          <a:p>
            <a:pPr marL="0" indent="0">
              <a:buNone/>
            </a:pPr>
            <a:endParaRPr lang="de-DE" dirty="0"/>
          </a:p>
          <a:p>
            <a:pPr marL="0" indent="0">
              <a:buNone/>
            </a:pPr>
            <a:r>
              <a:rPr lang="de-DE" b="1" dirty="0"/>
              <a:t>Ethische Fallbesprechungen</a:t>
            </a:r>
            <a:r>
              <a:rPr lang="de-DE" dirty="0"/>
              <a:t>: systematischer Versuch, im Rahmen eines strukturierten, von einem Moderator geleiteten Gesprächs mit einem multidisziplinärem Team innerhalb eines begrenzten Zeitraumes zu der ethisch am besten begründbaren Entscheidung zu gelangen (Steinkamp/</a:t>
            </a:r>
            <a:r>
              <a:rPr lang="de-DE" dirty="0" err="1"/>
              <a:t>Gordijin</a:t>
            </a:r>
            <a:r>
              <a:rPr lang="de-DE" dirty="0"/>
              <a:t> 2010: 256)</a:t>
            </a:r>
          </a:p>
        </p:txBody>
      </p:sp>
    </p:spTree>
    <p:extLst>
      <p:ext uri="{BB962C8B-B14F-4D97-AF65-F5344CB8AC3E}">
        <p14:creationId xmlns:p14="http://schemas.microsoft.com/office/powerpoint/2010/main" val="4286739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0046D4A-F0AC-A84C-9903-72556F73063A}"/>
              </a:ext>
            </a:extLst>
          </p:cNvPr>
          <p:cNvSpPr>
            <a:spLocks noGrp="1"/>
          </p:cNvSpPr>
          <p:nvPr>
            <p:ph type="title"/>
          </p:nvPr>
        </p:nvSpPr>
        <p:spPr/>
        <p:txBody>
          <a:bodyPr>
            <a:normAutofit/>
          </a:bodyPr>
          <a:lstStyle/>
          <a:p>
            <a:r>
              <a:rPr lang="de-DE" sz="4000" b="1" dirty="0"/>
              <a:t>Ethische Fallbesprechungen</a:t>
            </a:r>
          </a:p>
        </p:txBody>
      </p:sp>
      <p:sp>
        <p:nvSpPr>
          <p:cNvPr id="3" name="Inhaltsplatzhalter 2">
            <a:extLst>
              <a:ext uri="{FF2B5EF4-FFF2-40B4-BE49-F238E27FC236}">
                <a16:creationId xmlns:a16="http://schemas.microsoft.com/office/drawing/2014/main" xmlns="" id="{36C69AF0-1912-2F48-9B87-4CDBECBB4C3D}"/>
              </a:ext>
            </a:extLst>
          </p:cNvPr>
          <p:cNvSpPr>
            <a:spLocks noGrp="1"/>
          </p:cNvSpPr>
          <p:nvPr>
            <p:ph idx="1"/>
          </p:nvPr>
        </p:nvSpPr>
        <p:spPr/>
        <p:txBody>
          <a:bodyPr/>
          <a:lstStyle/>
          <a:p>
            <a:pPr marL="0" indent="0">
              <a:buNone/>
            </a:pPr>
            <a:r>
              <a:rPr lang="de-DE" b="1" dirty="0"/>
              <a:t>Vier Phasen </a:t>
            </a:r>
            <a:r>
              <a:rPr lang="de-DE" dirty="0"/>
              <a:t>(Steinkamp/</a:t>
            </a:r>
            <a:r>
              <a:rPr lang="de-DE" dirty="0" err="1"/>
              <a:t>Gordijin</a:t>
            </a:r>
            <a:r>
              <a:rPr lang="de-DE" dirty="0"/>
              <a:t> 2010: 123f.):</a:t>
            </a:r>
          </a:p>
          <a:p>
            <a:pPr marL="514350" indent="-514350">
              <a:buAutoNum type="arabicParenR"/>
            </a:pPr>
            <a:r>
              <a:rPr lang="de-DE" dirty="0"/>
              <a:t>Problem formulieren</a:t>
            </a:r>
          </a:p>
          <a:p>
            <a:pPr marL="514350" indent="-514350">
              <a:buAutoNum type="arabicParenR"/>
            </a:pPr>
            <a:r>
              <a:rPr lang="de-DE" dirty="0"/>
              <a:t>Fakten sammeln (medizinische, pflegerische, weltanschauliche, soziale, organisatorische Dimensionen)</a:t>
            </a:r>
          </a:p>
          <a:p>
            <a:pPr marL="514350" indent="-514350">
              <a:buAutoNum type="arabicParenR"/>
            </a:pPr>
            <a:r>
              <a:rPr lang="de-DE" dirty="0"/>
              <a:t>Bewertung unter den Aspekten </a:t>
            </a:r>
          </a:p>
          <a:p>
            <a:pPr lvl="1"/>
            <a:r>
              <a:rPr lang="de-DE" dirty="0"/>
              <a:t>Wohlbefinden des Patienten</a:t>
            </a:r>
          </a:p>
          <a:p>
            <a:pPr lvl="1"/>
            <a:r>
              <a:rPr lang="de-DE" dirty="0"/>
              <a:t>Autonomie des Patienten</a:t>
            </a:r>
          </a:p>
          <a:p>
            <a:pPr lvl="1"/>
            <a:r>
              <a:rPr lang="de-DE" dirty="0"/>
              <a:t>Verantwortlichkeit</a:t>
            </a:r>
          </a:p>
          <a:p>
            <a:pPr marL="0" indent="0">
              <a:buNone/>
            </a:pPr>
            <a:r>
              <a:rPr lang="de-DE" dirty="0"/>
              <a:t>4)   Beschluss mit Entscheidung</a:t>
            </a:r>
          </a:p>
          <a:p>
            <a:endParaRPr lang="de-DE" dirty="0"/>
          </a:p>
        </p:txBody>
      </p:sp>
    </p:spTree>
    <p:extLst>
      <p:ext uri="{BB962C8B-B14F-4D97-AF65-F5344CB8AC3E}">
        <p14:creationId xmlns:p14="http://schemas.microsoft.com/office/powerpoint/2010/main" val="243405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6115D81-AAC1-5C4B-A7A9-B1A7AEDC410D}"/>
              </a:ext>
            </a:extLst>
          </p:cNvPr>
          <p:cNvSpPr>
            <a:spLocks noGrp="1"/>
          </p:cNvSpPr>
          <p:nvPr>
            <p:ph type="title"/>
          </p:nvPr>
        </p:nvSpPr>
        <p:spPr/>
        <p:txBody>
          <a:bodyPr>
            <a:normAutofit/>
          </a:bodyPr>
          <a:lstStyle/>
          <a:p>
            <a:r>
              <a:rPr lang="de-DE" b="1" dirty="0"/>
              <a:t/>
            </a:r>
            <a:br>
              <a:rPr lang="de-DE" b="1" dirty="0"/>
            </a:br>
            <a:r>
              <a:rPr lang="de-DE" b="1" dirty="0"/>
              <a:t>Aufgabenstellung und Herangehensweise</a:t>
            </a:r>
            <a:endParaRPr lang="de-DE" dirty="0"/>
          </a:p>
        </p:txBody>
      </p:sp>
      <p:sp>
        <p:nvSpPr>
          <p:cNvPr id="3" name="Inhaltsplatzhalter 2">
            <a:extLst>
              <a:ext uri="{FF2B5EF4-FFF2-40B4-BE49-F238E27FC236}">
                <a16:creationId xmlns:a16="http://schemas.microsoft.com/office/drawing/2014/main" xmlns="" id="{543D4326-984F-994F-B64F-B6B684D7BC3F}"/>
              </a:ext>
            </a:extLst>
          </p:cNvPr>
          <p:cNvSpPr>
            <a:spLocks noGrp="1"/>
          </p:cNvSpPr>
          <p:nvPr>
            <p:ph idx="1"/>
          </p:nvPr>
        </p:nvSpPr>
        <p:spPr>
          <a:xfrm>
            <a:off x="650310" y="2506662"/>
            <a:ext cx="10515600" cy="4351338"/>
          </a:xfrm>
        </p:spPr>
        <p:txBody>
          <a:bodyPr/>
          <a:lstStyle/>
          <a:p>
            <a:pPr>
              <a:spcAft>
                <a:spcPts val="0"/>
              </a:spcAft>
            </a:pPr>
            <a:r>
              <a:rPr lang="de-DE" dirty="0"/>
              <a:t>Das Referat soll unter </a:t>
            </a:r>
            <a:r>
              <a:rPr lang="de-DE" b="1" dirty="0"/>
              <a:t>Heranziehung von Spezialliteratur </a:t>
            </a:r>
            <a:r>
              <a:rPr lang="de-DE" dirty="0"/>
              <a:t>exemplarische </a:t>
            </a:r>
            <a:r>
              <a:rPr lang="de-DE" b="1" dirty="0"/>
              <a:t>ethische Konflikte </a:t>
            </a:r>
            <a:r>
              <a:rPr lang="de-DE" dirty="0"/>
              <a:t>und </a:t>
            </a:r>
            <a:r>
              <a:rPr lang="de-DE" b="1" dirty="0"/>
              <a:t>Konzepte</a:t>
            </a:r>
            <a:r>
              <a:rPr lang="de-DE" dirty="0"/>
              <a:t> vorstellen und diskutieren. </a:t>
            </a:r>
          </a:p>
          <a:p>
            <a:pPr>
              <a:spcAft>
                <a:spcPts val="0"/>
              </a:spcAft>
            </a:pPr>
            <a:endParaRPr lang="de-DE" dirty="0"/>
          </a:p>
          <a:p>
            <a:pPr>
              <a:spcAft>
                <a:spcPts val="0"/>
              </a:spcAft>
            </a:pPr>
            <a:r>
              <a:rPr lang="de-DE" dirty="0"/>
              <a:t>Angesichts der Komplexität des Problemfeldes ist eine </a:t>
            </a:r>
            <a:r>
              <a:rPr lang="de-DE" b="1" dirty="0"/>
              <a:t>Beschränkung auf das Wesentliche </a:t>
            </a:r>
            <a:r>
              <a:rPr lang="de-DE" dirty="0"/>
              <a:t>besonders erwünscht.</a:t>
            </a:r>
          </a:p>
          <a:p>
            <a:pPr>
              <a:spcAft>
                <a:spcPts val="0"/>
              </a:spcAft>
            </a:pPr>
            <a:endParaRPr lang="de-DE" dirty="0"/>
          </a:p>
          <a:p>
            <a:pPr>
              <a:spcAft>
                <a:spcPts val="0"/>
              </a:spcAft>
            </a:pPr>
            <a:r>
              <a:rPr lang="de-DE" dirty="0"/>
              <a:t>Im Folgenden werden daher beispielhaft </a:t>
            </a:r>
            <a:r>
              <a:rPr lang="de-DE" b="1" dirty="0"/>
              <a:t>ethische</a:t>
            </a:r>
            <a:r>
              <a:rPr lang="de-DE" dirty="0"/>
              <a:t> </a:t>
            </a:r>
            <a:r>
              <a:rPr lang="de-DE" b="1" dirty="0"/>
              <a:t>Konflikte</a:t>
            </a:r>
            <a:r>
              <a:rPr lang="de-DE" dirty="0"/>
              <a:t> in der Pflege </a:t>
            </a:r>
            <a:r>
              <a:rPr lang="de-DE" b="1" dirty="0"/>
              <a:t>vorgestellt</a:t>
            </a:r>
            <a:r>
              <a:rPr lang="de-DE" dirty="0"/>
              <a:t> und </a:t>
            </a:r>
            <a:r>
              <a:rPr lang="de-DE" b="1" dirty="0"/>
              <a:t>Konzepte</a:t>
            </a:r>
            <a:r>
              <a:rPr lang="de-DE" dirty="0"/>
              <a:t> zu deren Lösung </a:t>
            </a:r>
            <a:r>
              <a:rPr lang="de-DE" b="1" dirty="0"/>
              <a:t>skizziert</a:t>
            </a:r>
            <a:r>
              <a:rPr lang="de-DE" dirty="0"/>
              <a:t>.</a:t>
            </a:r>
          </a:p>
          <a:p>
            <a:pPr>
              <a:spcAft>
                <a:spcPts val="0"/>
              </a:spcAft>
            </a:pPr>
            <a:endParaRPr lang="de-DE" dirty="0"/>
          </a:p>
        </p:txBody>
      </p:sp>
    </p:spTree>
    <p:extLst>
      <p:ext uri="{BB962C8B-B14F-4D97-AF65-F5344CB8AC3E}">
        <p14:creationId xmlns:p14="http://schemas.microsoft.com/office/powerpoint/2010/main" val="281759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2FE6624-519E-4744-9343-1D6C4D500190}"/>
              </a:ext>
            </a:extLst>
          </p:cNvPr>
          <p:cNvSpPr>
            <a:spLocks noGrp="1"/>
          </p:cNvSpPr>
          <p:nvPr>
            <p:ph type="title"/>
          </p:nvPr>
        </p:nvSpPr>
        <p:spPr/>
        <p:txBody>
          <a:bodyPr>
            <a:normAutofit/>
          </a:bodyPr>
          <a:lstStyle/>
          <a:p>
            <a:r>
              <a:rPr lang="de-DE" sz="4000" b="1" dirty="0"/>
              <a:t>Erste Phase – Problem formulieren</a:t>
            </a:r>
          </a:p>
        </p:txBody>
      </p:sp>
      <p:sp>
        <p:nvSpPr>
          <p:cNvPr id="3" name="Inhaltsplatzhalter 2">
            <a:extLst>
              <a:ext uri="{FF2B5EF4-FFF2-40B4-BE49-F238E27FC236}">
                <a16:creationId xmlns:a16="http://schemas.microsoft.com/office/drawing/2014/main" xmlns="" id="{F4EEBCF8-7585-2548-8CF3-D39B04D011DA}"/>
              </a:ext>
            </a:extLst>
          </p:cNvPr>
          <p:cNvSpPr>
            <a:spLocks noGrp="1"/>
          </p:cNvSpPr>
          <p:nvPr>
            <p:ph idx="1"/>
          </p:nvPr>
        </p:nvSpPr>
        <p:spPr/>
        <p:txBody>
          <a:bodyPr>
            <a:normAutofit lnSpcReduction="10000"/>
          </a:bodyPr>
          <a:lstStyle/>
          <a:p>
            <a:pPr marL="0" indent="0">
              <a:buNone/>
            </a:pPr>
            <a:r>
              <a:rPr lang="de-DE" u="sng" dirty="0"/>
              <a:t>Wahrnehmungs- und </a:t>
            </a:r>
            <a:r>
              <a:rPr lang="de-DE" u="sng" dirty="0" err="1"/>
              <a:t>Empathiephase</a:t>
            </a:r>
            <a:r>
              <a:rPr lang="de-DE" dirty="0"/>
              <a:t> </a:t>
            </a:r>
          </a:p>
          <a:p>
            <a:pPr marL="0" indent="0">
              <a:buNone/>
            </a:pPr>
            <a:r>
              <a:rPr lang="de-DE" dirty="0"/>
              <a:t>vgl. Gattermann (2013: 274)</a:t>
            </a:r>
          </a:p>
          <a:p>
            <a:pPr marL="0" indent="0">
              <a:buNone/>
            </a:pPr>
            <a:endParaRPr lang="de-DE" u="sng" dirty="0"/>
          </a:p>
          <a:p>
            <a:r>
              <a:rPr lang="de-DE" dirty="0"/>
              <a:t>Fall schildern, Daten, Fakten zusammentragen</a:t>
            </a:r>
          </a:p>
          <a:p>
            <a:r>
              <a:rPr lang="de-DE" dirty="0"/>
              <a:t>Verständnisfragen klären/Ungeklärtes aufzeigen</a:t>
            </a:r>
          </a:p>
          <a:p>
            <a:r>
              <a:rPr lang="de-DE" dirty="0"/>
              <a:t>Eigene antwortenden Gefühle, Phantasien, Einfälle, Erinnerungen benennen</a:t>
            </a:r>
          </a:p>
          <a:p>
            <a:r>
              <a:rPr lang="de-DE" dirty="0"/>
              <a:t>Fremdwahrnehmungen zu Worte kommen lassen</a:t>
            </a:r>
          </a:p>
          <a:p>
            <a:r>
              <a:rPr lang="de-DE" dirty="0"/>
              <a:t>Erste moralische Intuitionen aussprechen („Bauchgefühl“)</a:t>
            </a:r>
          </a:p>
        </p:txBody>
      </p:sp>
    </p:spTree>
    <p:extLst>
      <p:ext uri="{BB962C8B-B14F-4D97-AF65-F5344CB8AC3E}">
        <p14:creationId xmlns:p14="http://schemas.microsoft.com/office/powerpoint/2010/main" val="4043077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2FE6624-519E-4744-9343-1D6C4D500190}"/>
              </a:ext>
            </a:extLst>
          </p:cNvPr>
          <p:cNvSpPr>
            <a:spLocks noGrp="1"/>
          </p:cNvSpPr>
          <p:nvPr>
            <p:ph type="title"/>
          </p:nvPr>
        </p:nvSpPr>
        <p:spPr/>
        <p:txBody>
          <a:bodyPr>
            <a:normAutofit/>
          </a:bodyPr>
          <a:lstStyle/>
          <a:p>
            <a:r>
              <a:rPr lang="de-DE" sz="4000" b="1" dirty="0"/>
              <a:t>Zweite Phase – Fakten sammeln</a:t>
            </a:r>
          </a:p>
        </p:txBody>
      </p:sp>
      <p:sp>
        <p:nvSpPr>
          <p:cNvPr id="3" name="Inhaltsplatzhalter 2">
            <a:extLst>
              <a:ext uri="{FF2B5EF4-FFF2-40B4-BE49-F238E27FC236}">
                <a16:creationId xmlns:a16="http://schemas.microsoft.com/office/drawing/2014/main" xmlns="" id="{F4EEBCF8-7585-2548-8CF3-D39B04D011DA}"/>
              </a:ext>
            </a:extLst>
          </p:cNvPr>
          <p:cNvSpPr>
            <a:spLocks noGrp="1"/>
          </p:cNvSpPr>
          <p:nvPr>
            <p:ph idx="1"/>
          </p:nvPr>
        </p:nvSpPr>
        <p:spPr/>
        <p:txBody>
          <a:bodyPr>
            <a:normAutofit lnSpcReduction="10000"/>
          </a:bodyPr>
          <a:lstStyle/>
          <a:p>
            <a:pPr marL="0" indent="0">
              <a:buNone/>
            </a:pPr>
            <a:r>
              <a:rPr lang="de-DE" u="sng" dirty="0"/>
              <a:t>Frage- und Wertanamnese </a:t>
            </a:r>
          </a:p>
          <a:p>
            <a:pPr marL="0" indent="0">
              <a:buNone/>
            </a:pPr>
            <a:r>
              <a:rPr lang="de-DE" dirty="0"/>
              <a:t>vgl. Gattermann (2013: 274)</a:t>
            </a:r>
          </a:p>
          <a:p>
            <a:pPr marL="0" indent="0">
              <a:buNone/>
            </a:pPr>
            <a:endParaRPr lang="de-DE" u="sng" dirty="0"/>
          </a:p>
          <a:p>
            <a:r>
              <a:rPr lang="de-DE" dirty="0"/>
              <a:t>Ethisches Problem und die damit verbundenen Fragen herausarbeiten</a:t>
            </a:r>
          </a:p>
          <a:p>
            <a:r>
              <a:rPr lang="de-DE" dirty="0"/>
              <a:t>Werte sammeln</a:t>
            </a:r>
          </a:p>
          <a:p>
            <a:r>
              <a:rPr lang="de-DE" dirty="0"/>
              <a:t>Relevante ethische Prinzipien hinzuziehen</a:t>
            </a:r>
          </a:p>
          <a:p>
            <a:r>
              <a:rPr lang="de-DE" dirty="0"/>
              <a:t>Vorhersehbare Folgen miteinbeziehen</a:t>
            </a:r>
          </a:p>
          <a:p>
            <a:r>
              <a:rPr lang="de-DE" dirty="0"/>
              <a:t>Tatsachen und Fakten nicht mit Werten vermischen</a:t>
            </a:r>
          </a:p>
          <a:p>
            <a:r>
              <a:rPr lang="de-DE" dirty="0"/>
              <a:t>Konflikte identifizieren</a:t>
            </a:r>
          </a:p>
        </p:txBody>
      </p:sp>
    </p:spTree>
    <p:extLst>
      <p:ext uri="{BB962C8B-B14F-4D97-AF65-F5344CB8AC3E}">
        <p14:creationId xmlns:p14="http://schemas.microsoft.com/office/powerpoint/2010/main" val="82199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6B6888D-75C3-DE4B-9A5C-F8F06E4A8C19}"/>
              </a:ext>
            </a:extLst>
          </p:cNvPr>
          <p:cNvSpPr>
            <a:spLocks noGrp="1"/>
          </p:cNvSpPr>
          <p:nvPr>
            <p:ph type="title"/>
          </p:nvPr>
        </p:nvSpPr>
        <p:spPr/>
        <p:txBody>
          <a:bodyPr>
            <a:normAutofit/>
          </a:bodyPr>
          <a:lstStyle/>
          <a:p>
            <a:r>
              <a:rPr lang="de-DE" sz="4000" b="1" dirty="0"/>
              <a:t>Dritte und Vierte Phase -  Bewertung und Beschluss</a:t>
            </a:r>
          </a:p>
        </p:txBody>
      </p:sp>
      <p:sp>
        <p:nvSpPr>
          <p:cNvPr id="3" name="Inhaltsplatzhalter 2">
            <a:extLst>
              <a:ext uri="{FF2B5EF4-FFF2-40B4-BE49-F238E27FC236}">
                <a16:creationId xmlns:a16="http://schemas.microsoft.com/office/drawing/2014/main" xmlns="" id="{A361C9EB-0EC2-5F4D-A4D6-256C6320CE17}"/>
              </a:ext>
            </a:extLst>
          </p:cNvPr>
          <p:cNvSpPr>
            <a:spLocks noGrp="1"/>
          </p:cNvSpPr>
          <p:nvPr>
            <p:ph idx="1"/>
          </p:nvPr>
        </p:nvSpPr>
        <p:spPr>
          <a:xfrm>
            <a:off x="838200" y="2506662"/>
            <a:ext cx="10515600" cy="4351338"/>
          </a:xfrm>
        </p:spPr>
        <p:txBody>
          <a:bodyPr/>
          <a:lstStyle/>
          <a:p>
            <a:pPr marL="0" indent="0">
              <a:buNone/>
            </a:pPr>
            <a:r>
              <a:rPr lang="de-DE" u="sng" dirty="0"/>
              <a:t>Gewichtungs- und Entscheidungsphase </a:t>
            </a:r>
          </a:p>
          <a:p>
            <a:pPr marL="0" indent="0">
              <a:buNone/>
            </a:pPr>
            <a:r>
              <a:rPr lang="de-DE" dirty="0"/>
              <a:t>vgl. Gattermann (2013: 274)</a:t>
            </a:r>
          </a:p>
          <a:p>
            <a:pPr marL="0" indent="0">
              <a:buNone/>
            </a:pPr>
            <a:endParaRPr lang="de-DE" u="sng" dirty="0"/>
          </a:p>
          <a:p>
            <a:r>
              <a:rPr lang="de-DE" dirty="0"/>
              <a:t>Realistische Handlungsalternativen entwickeln</a:t>
            </a:r>
          </a:p>
          <a:p>
            <a:r>
              <a:rPr lang="de-DE" dirty="0"/>
              <a:t>Konflikte im Prozess der Güterabwägung gewichten</a:t>
            </a:r>
          </a:p>
          <a:p>
            <a:r>
              <a:rPr lang="de-DE" dirty="0"/>
              <a:t>Votum erstellen: Konsens und Dissens ermitteln</a:t>
            </a:r>
          </a:p>
          <a:p>
            <a:r>
              <a:rPr lang="de-DE" dirty="0"/>
              <a:t>Weiteren Verlauf rückmelden und ggf. überprüfen</a:t>
            </a:r>
          </a:p>
        </p:txBody>
      </p:sp>
    </p:spTree>
    <p:extLst>
      <p:ext uri="{BB962C8B-B14F-4D97-AF65-F5344CB8AC3E}">
        <p14:creationId xmlns:p14="http://schemas.microsoft.com/office/powerpoint/2010/main" val="1482409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B2F5D78-2104-E046-B73F-521A792411C2}"/>
              </a:ext>
            </a:extLst>
          </p:cNvPr>
          <p:cNvSpPr>
            <a:spLocks noGrp="1"/>
          </p:cNvSpPr>
          <p:nvPr>
            <p:ph type="title"/>
          </p:nvPr>
        </p:nvSpPr>
        <p:spPr/>
        <p:txBody>
          <a:bodyPr>
            <a:normAutofit/>
          </a:bodyPr>
          <a:lstStyle/>
          <a:p>
            <a:r>
              <a:rPr lang="de-DE" sz="4000" b="1" dirty="0"/>
              <a:t>Fazit:</a:t>
            </a:r>
          </a:p>
        </p:txBody>
      </p:sp>
      <p:sp>
        <p:nvSpPr>
          <p:cNvPr id="3" name="Inhaltsplatzhalter 2">
            <a:extLst>
              <a:ext uri="{FF2B5EF4-FFF2-40B4-BE49-F238E27FC236}">
                <a16:creationId xmlns:a16="http://schemas.microsoft.com/office/drawing/2014/main" xmlns="" id="{FDBE3277-3FA0-0F41-ADCF-8712618830E9}"/>
              </a:ext>
            </a:extLst>
          </p:cNvPr>
          <p:cNvSpPr>
            <a:spLocks noGrp="1"/>
          </p:cNvSpPr>
          <p:nvPr>
            <p:ph idx="1"/>
          </p:nvPr>
        </p:nvSpPr>
        <p:spPr/>
        <p:txBody>
          <a:bodyPr/>
          <a:lstStyle/>
          <a:p>
            <a:r>
              <a:rPr lang="de-DE" dirty="0"/>
              <a:t>In der Pflegepraxis werden </a:t>
            </a:r>
            <a:r>
              <a:rPr lang="de-DE" b="1" dirty="0"/>
              <a:t>strukturierte Methoden </a:t>
            </a:r>
            <a:r>
              <a:rPr lang="de-DE" dirty="0"/>
              <a:t>benötigt, um den ethischen Entscheidungsprozess zu gestalten. Bisher hat sich Ethikberatung vor allem im Krankenhausbereich etabliert. </a:t>
            </a:r>
          </a:p>
          <a:p>
            <a:r>
              <a:rPr lang="de-DE" dirty="0"/>
              <a:t>Es gibt bereits Erfahrungen aus der stationären und auch der ambulanten Pflege, die einen verantwortungsvollen und strukturieren Umgang mit ethischen Problemen im Rahmen einer </a:t>
            </a:r>
            <a:r>
              <a:rPr lang="de-DE" b="1" dirty="0"/>
              <a:t>Ethikberatung/ethischen Fallbesprechung </a:t>
            </a:r>
            <a:r>
              <a:rPr lang="de-DE" dirty="0"/>
              <a:t>institutionell verankern.</a:t>
            </a:r>
          </a:p>
          <a:p>
            <a:r>
              <a:rPr lang="de-DE" dirty="0"/>
              <a:t>Eine Weiterentwicklung der Zugänglichkeit strukturierter Methoden zur Ethikberatung für die </a:t>
            </a:r>
            <a:r>
              <a:rPr lang="de-DE" b="1" dirty="0"/>
              <a:t>tägliche Arbeit in der Pflege </a:t>
            </a:r>
            <a:r>
              <a:rPr lang="de-DE" dirty="0"/>
              <a:t>wäre wünschenswert.</a:t>
            </a:r>
          </a:p>
        </p:txBody>
      </p:sp>
    </p:spTree>
    <p:extLst>
      <p:ext uri="{BB962C8B-B14F-4D97-AF65-F5344CB8AC3E}">
        <p14:creationId xmlns:p14="http://schemas.microsoft.com/office/powerpoint/2010/main" val="2145606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013270C-963A-A544-9A08-6BBC1298F7A5}"/>
              </a:ext>
            </a:extLst>
          </p:cNvPr>
          <p:cNvSpPr>
            <a:spLocks noGrp="1"/>
          </p:cNvSpPr>
          <p:nvPr>
            <p:ph type="title"/>
          </p:nvPr>
        </p:nvSpPr>
        <p:spPr/>
        <p:txBody>
          <a:bodyPr>
            <a:normAutofit/>
          </a:bodyPr>
          <a:lstStyle/>
          <a:p>
            <a:r>
              <a:rPr lang="de-DE" sz="4000" b="1" dirty="0"/>
              <a:t>Auswahl der Spezialliteratur:</a:t>
            </a:r>
          </a:p>
        </p:txBody>
      </p:sp>
      <p:sp>
        <p:nvSpPr>
          <p:cNvPr id="3" name="Rechteck 2">
            <a:extLst>
              <a:ext uri="{FF2B5EF4-FFF2-40B4-BE49-F238E27FC236}">
                <a16:creationId xmlns:a16="http://schemas.microsoft.com/office/drawing/2014/main" xmlns="" id="{62EFFD34-EA14-4849-BBB1-CD863C4A2247}"/>
              </a:ext>
            </a:extLst>
          </p:cNvPr>
          <p:cNvSpPr/>
          <p:nvPr/>
        </p:nvSpPr>
        <p:spPr>
          <a:xfrm>
            <a:off x="838200" y="1393024"/>
            <a:ext cx="10515600" cy="5355312"/>
          </a:xfrm>
          <a:prstGeom prst="rect">
            <a:avLst/>
          </a:prstGeom>
        </p:spPr>
        <p:txBody>
          <a:bodyPr wrap="square">
            <a:spAutoFit/>
          </a:bodyPr>
          <a:lstStyle/>
          <a:p>
            <a:pPr>
              <a:spcAft>
                <a:spcPts val="0"/>
              </a:spcAft>
            </a:pPr>
            <a:r>
              <a:rPr lang="de-DE" b="1" dirty="0">
                <a:latin typeface="Calibri" panose="020F0502020204030204" pitchFamily="34" charset="0"/>
                <a:ea typeface="Calibri" panose="020F0502020204030204" pitchFamily="34" charset="0"/>
                <a:cs typeface="Times New Roman" panose="02020603050405020304" pitchFamily="18" charset="0"/>
              </a:rPr>
              <a:t>Salomon</a:t>
            </a:r>
            <a:r>
              <a:rPr lang="de-DE" dirty="0">
                <a:latin typeface="Calibri" panose="020F0502020204030204" pitchFamily="34" charset="0"/>
                <a:ea typeface="Calibri" panose="020F0502020204030204" pitchFamily="34" charset="0"/>
                <a:cs typeface="Times New Roman" panose="02020603050405020304" pitchFamily="18" charset="0"/>
              </a:rPr>
              <a:t>, Jutta: Häusliche Pflege zwischen Zuwendung und Abgrenzung, Köln 2005</a:t>
            </a:r>
          </a:p>
          <a:p>
            <a:pPr>
              <a:spcAft>
                <a:spcPts val="0"/>
              </a:spcAft>
            </a:pPr>
            <a:r>
              <a:rPr lang="de-DE" b="1" dirty="0">
                <a:latin typeface="Calibri" panose="020F0502020204030204" pitchFamily="34" charset="0"/>
                <a:ea typeface="Calibri" panose="020F0502020204030204" pitchFamily="34" charset="0"/>
                <a:cs typeface="Times New Roman" panose="02020603050405020304" pitchFamily="18" charset="0"/>
              </a:rPr>
              <a:t>Steiner</a:t>
            </a:r>
            <a:r>
              <a:rPr lang="de-DE" dirty="0">
                <a:latin typeface="Calibri" panose="020F0502020204030204" pitchFamily="34" charset="0"/>
                <a:ea typeface="Calibri" panose="020F0502020204030204" pitchFamily="34" charset="0"/>
                <a:cs typeface="Times New Roman" panose="02020603050405020304" pitchFamily="18" charset="0"/>
              </a:rPr>
              <a:t>, Barbara: Selbstvernachlässigung am Lebensende. In: </a:t>
            </a:r>
            <a:r>
              <a:rPr lang="de-DE" dirty="0" err="1">
                <a:latin typeface="Calibri" panose="020F0502020204030204" pitchFamily="34" charset="0"/>
                <a:ea typeface="Calibri" panose="020F0502020204030204" pitchFamily="34" charset="0"/>
                <a:cs typeface="Times New Roman" panose="02020603050405020304" pitchFamily="18" charset="0"/>
              </a:rPr>
              <a:t>Gogl</a:t>
            </a:r>
            <a:r>
              <a:rPr lang="de-DE" dirty="0">
                <a:latin typeface="Calibri" panose="020F0502020204030204" pitchFamily="34" charset="0"/>
                <a:ea typeface="Calibri" panose="020F0502020204030204" pitchFamily="34" charset="0"/>
                <a:cs typeface="Times New Roman" panose="02020603050405020304" pitchFamily="18" charset="0"/>
              </a:rPr>
              <a:t> Anna (Hrsg.) Selbstvernachlässigung bei alten Menschen. 2014, S. 127-140.</a:t>
            </a:r>
          </a:p>
          <a:p>
            <a:pPr>
              <a:spcAft>
                <a:spcPts val="0"/>
              </a:spcAft>
            </a:pPr>
            <a:r>
              <a:rPr lang="de-DE" b="1" dirty="0">
                <a:latin typeface="Calibri" panose="020F0502020204030204" pitchFamily="34" charset="0"/>
                <a:ea typeface="Calibri" panose="020F0502020204030204" pitchFamily="34" charset="0"/>
                <a:cs typeface="Times New Roman" panose="02020603050405020304" pitchFamily="18" charset="0"/>
              </a:rPr>
              <a:t>Riedel</a:t>
            </a:r>
            <a:r>
              <a:rPr lang="de-DE" dirty="0">
                <a:latin typeface="Calibri" panose="020F0502020204030204" pitchFamily="34" charset="0"/>
                <a:ea typeface="Calibri" panose="020F0502020204030204" pitchFamily="34" charset="0"/>
                <a:cs typeface="Times New Roman" panose="02020603050405020304" pitchFamily="18" charset="0"/>
              </a:rPr>
              <a:t>, Anette: Ethikberatung in der Altenpflege – Forderungen und Gegenstand. In: </a:t>
            </a:r>
            <a:r>
              <a:rPr lang="de-DE" dirty="0" err="1">
                <a:latin typeface="Calibri" panose="020F0502020204030204" pitchFamily="34" charset="0"/>
                <a:ea typeface="Calibri" panose="020F0502020204030204" pitchFamily="34" charset="0"/>
                <a:cs typeface="Times New Roman" panose="02020603050405020304" pitchFamily="18" charset="0"/>
              </a:rPr>
              <a:t>Coors</a:t>
            </a:r>
            <a:r>
              <a:rPr lang="de-DE" dirty="0">
                <a:latin typeface="Calibri" panose="020F0502020204030204" pitchFamily="34" charset="0"/>
                <a:ea typeface="Calibri" panose="020F0502020204030204" pitchFamily="34" charset="0"/>
                <a:cs typeface="Times New Roman" panose="02020603050405020304" pitchFamily="18" charset="0"/>
              </a:rPr>
              <a:t>, Michael. Simon/ Mark (Hrsg.): Ethikberatung in Pflege und ambulanter Umgebung 2015, S. 45-67.</a:t>
            </a:r>
          </a:p>
          <a:p>
            <a:pPr>
              <a:spcAft>
                <a:spcPts val="0"/>
              </a:spcAft>
            </a:pPr>
            <a:r>
              <a:rPr lang="de-DE" b="1" dirty="0">
                <a:latin typeface="Calibri" panose="020F0502020204030204" pitchFamily="34" charset="0"/>
                <a:ea typeface="Calibri" panose="020F0502020204030204" pitchFamily="34" charset="0"/>
                <a:cs typeface="Times New Roman" panose="02020603050405020304" pitchFamily="18" charset="0"/>
              </a:rPr>
              <a:t>Riedel</a:t>
            </a:r>
            <a:r>
              <a:rPr lang="de-DE" dirty="0">
                <a:latin typeface="Calibri" panose="020F0502020204030204" pitchFamily="34" charset="0"/>
                <a:ea typeface="Calibri" panose="020F0502020204030204" pitchFamily="34" charset="0"/>
                <a:cs typeface="Times New Roman" panose="02020603050405020304" pitchFamily="18" charset="0"/>
              </a:rPr>
              <a:t>, Anette/</a:t>
            </a:r>
            <a:r>
              <a:rPr lang="de-DE" b="1" dirty="0" err="1">
                <a:latin typeface="Calibri" panose="020F0502020204030204" pitchFamily="34" charset="0"/>
                <a:ea typeface="Calibri" panose="020F0502020204030204" pitchFamily="34" charset="0"/>
                <a:cs typeface="Times New Roman" panose="02020603050405020304" pitchFamily="18" charset="0"/>
              </a:rPr>
              <a:t>Lehmeyer</a:t>
            </a:r>
            <a:r>
              <a:rPr lang="de-DE" dirty="0">
                <a:latin typeface="Calibri" panose="020F0502020204030204" pitchFamily="34" charset="0"/>
                <a:ea typeface="Calibri" panose="020F0502020204030204" pitchFamily="34" charset="0"/>
                <a:cs typeface="Times New Roman" panose="02020603050405020304" pitchFamily="18" charset="0"/>
              </a:rPr>
              <a:t>, Sonja/</a:t>
            </a:r>
            <a:r>
              <a:rPr lang="de-DE" b="1" dirty="0" err="1">
                <a:latin typeface="Calibri" panose="020F0502020204030204" pitchFamily="34" charset="0"/>
                <a:ea typeface="Calibri" panose="020F0502020204030204" pitchFamily="34" charset="0"/>
                <a:cs typeface="Times New Roman" panose="02020603050405020304" pitchFamily="18" charset="0"/>
              </a:rPr>
              <a:t>Elsbernd</a:t>
            </a:r>
            <a:r>
              <a:rPr lang="de-DE" dirty="0">
                <a:latin typeface="Calibri" panose="020F0502020204030204" pitchFamily="34" charset="0"/>
                <a:ea typeface="Calibri" panose="020F0502020204030204" pitchFamily="34" charset="0"/>
                <a:cs typeface="Times New Roman" panose="02020603050405020304" pitchFamily="18" charset="0"/>
              </a:rPr>
              <a:t>, Astrid: Einführung von ethischen Fallbesprechungen: Ein Konzept für die Pflegepraxis. 3. Aufl. 2013.</a:t>
            </a:r>
          </a:p>
          <a:p>
            <a:pPr>
              <a:spcAft>
                <a:spcPts val="0"/>
              </a:spcAft>
            </a:pPr>
            <a:r>
              <a:rPr lang="de-DE" b="1" dirty="0">
                <a:latin typeface="Calibri" panose="020F0502020204030204" pitchFamily="34" charset="0"/>
                <a:ea typeface="Calibri" panose="020F0502020204030204" pitchFamily="34" charset="0"/>
                <a:cs typeface="Times New Roman" panose="02020603050405020304" pitchFamily="18" charset="0"/>
              </a:rPr>
              <a:t>Gillen,</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Erny</a:t>
            </a:r>
            <a:r>
              <a:rPr lang="de-DE" dirty="0">
                <a:latin typeface="Calibri" panose="020F0502020204030204" pitchFamily="34" charset="0"/>
                <a:ea typeface="Calibri" panose="020F0502020204030204" pitchFamily="34" charset="0"/>
                <a:cs typeface="Times New Roman" panose="02020603050405020304" pitchFamily="18" charset="0"/>
              </a:rPr>
              <a:t>: Wie Ethik Moral voranbringt! 2006.</a:t>
            </a:r>
          </a:p>
          <a:p>
            <a:pPr>
              <a:spcAft>
                <a:spcPts val="0"/>
              </a:spcAft>
            </a:pPr>
            <a:r>
              <a:rPr lang="de-DE" b="1" dirty="0">
                <a:latin typeface="Calibri" panose="020F0502020204030204" pitchFamily="34" charset="0"/>
                <a:ea typeface="Calibri" panose="020F0502020204030204" pitchFamily="34" charset="0"/>
                <a:cs typeface="Times New Roman" panose="02020603050405020304" pitchFamily="18" charset="0"/>
              </a:rPr>
              <a:t>Steinkam</a:t>
            </a:r>
            <a:r>
              <a:rPr lang="de-DE" dirty="0">
                <a:latin typeface="Calibri" panose="020F0502020204030204" pitchFamily="34" charset="0"/>
                <a:ea typeface="Calibri" panose="020F0502020204030204" pitchFamily="34" charset="0"/>
                <a:cs typeface="Times New Roman" panose="02020603050405020304" pitchFamily="18" charset="0"/>
              </a:rPr>
              <a:t>p, Norbert/</a:t>
            </a:r>
            <a:r>
              <a:rPr lang="de-DE" b="1" dirty="0" err="1">
                <a:latin typeface="Calibri" panose="020F0502020204030204" pitchFamily="34" charset="0"/>
                <a:ea typeface="Calibri" panose="020F0502020204030204" pitchFamily="34" charset="0"/>
                <a:cs typeface="Times New Roman" panose="02020603050405020304" pitchFamily="18" charset="0"/>
              </a:rPr>
              <a:t>Gordijin</a:t>
            </a:r>
            <a:r>
              <a:rPr lang="de-DE" dirty="0">
                <a:latin typeface="Calibri" panose="020F0502020204030204" pitchFamily="34" charset="0"/>
                <a:ea typeface="Calibri" panose="020F0502020204030204" pitchFamily="34" charset="0"/>
                <a:cs typeface="Times New Roman" panose="02020603050405020304" pitchFamily="18" charset="0"/>
              </a:rPr>
              <a:t>, Bert: Ethik in der Klinik und in der Pflegeeinrichtung. 2010.</a:t>
            </a:r>
          </a:p>
          <a:p>
            <a:pPr>
              <a:spcAft>
                <a:spcPts val="0"/>
              </a:spcAft>
            </a:pPr>
            <a:r>
              <a:rPr lang="de-DE" b="1" dirty="0">
                <a:latin typeface="Calibri" panose="020F0502020204030204" pitchFamily="34" charset="0"/>
                <a:ea typeface="Calibri" panose="020F0502020204030204" pitchFamily="34" charset="0"/>
                <a:cs typeface="Times New Roman" panose="02020603050405020304" pitchFamily="18" charset="0"/>
              </a:rPr>
              <a:t>Gattermann</a:t>
            </a:r>
            <a:r>
              <a:rPr lang="de-DE" dirty="0">
                <a:latin typeface="Calibri" panose="020F0502020204030204" pitchFamily="34" charset="0"/>
                <a:ea typeface="Calibri" panose="020F0502020204030204" pitchFamily="34" charset="0"/>
                <a:cs typeface="Times New Roman" panose="02020603050405020304" pitchFamily="18" charset="0"/>
              </a:rPr>
              <a:t>, Jörn: Klinische Ethik im Kontext von Palliative Care. In </a:t>
            </a:r>
            <a:r>
              <a:rPr lang="de-DE" dirty="0" err="1">
                <a:latin typeface="Calibri" panose="020F0502020204030204" pitchFamily="34" charset="0"/>
                <a:ea typeface="Calibri" panose="020F0502020204030204" pitchFamily="34" charset="0"/>
                <a:cs typeface="Times New Roman" panose="02020603050405020304" pitchFamily="18" charset="0"/>
              </a:rPr>
              <a:t>Frewer</a:t>
            </a:r>
            <a:r>
              <a:rPr lang="de-DE" dirty="0">
                <a:latin typeface="Calibri" panose="020F0502020204030204" pitchFamily="34" charset="0"/>
                <a:ea typeface="Calibri" panose="020F0502020204030204" pitchFamily="34" charset="0"/>
                <a:cs typeface="Times New Roman" panose="02020603050405020304" pitchFamily="18" charset="0"/>
              </a:rPr>
              <a:t>/Bruns(Hrsg.): Klinische Ethik, München 2013, S. 260–276.</a:t>
            </a:r>
          </a:p>
          <a:p>
            <a:pPr>
              <a:spcAft>
                <a:spcPts val="0"/>
              </a:spcAft>
            </a:pPr>
            <a:r>
              <a:rPr lang="de-DE" b="1" dirty="0" err="1">
                <a:latin typeface="Calibri" panose="020F0502020204030204" pitchFamily="34" charset="0"/>
                <a:ea typeface="Calibri" panose="020F0502020204030204" pitchFamily="34" charset="0"/>
                <a:cs typeface="Times New Roman" panose="02020603050405020304" pitchFamily="18" charset="0"/>
              </a:rPr>
              <a:t>Pfabigan</a:t>
            </a:r>
            <a:r>
              <a:rPr lang="de-DE" dirty="0">
                <a:latin typeface="Calibri" panose="020F0502020204030204" pitchFamily="34" charset="0"/>
                <a:ea typeface="Calibri" panose="020F0502020204030204" pitchFamily="34" charset="0"/>
                <a:cs typeface="Times New Roman" panose="02020603050405020304" pitchFamily="18" charset="0"/>
              </a:rPr>
              <a:t>, Doris: Pflegeethik – Interdisziplinäre Grundlagen 2008.</a:t>
            </a:r>
          </a:p>
          <a:p>
            <a:pPr>
              <a:spcAft>
                <a:spcPts val="0"/>
              </a:spcAft>
            </a:pPr>
            <a:r>
              <a:rPr lang="de-DE" b="1" dirty="0">
                <a:latin typeface="Calibri" panose="020F0502020204030204" pitchFamily="34" charset="0"/>
                <a:ea typeface="Calibri" panose="020F0502020204030204" pitchFamily="34" charset="0"/>
                <a:cs typeface="Times New Roman" panose="02020603050405020304" pitchFamily="18" charset="0"/>
              </a:rPr>
              <a:t>Conradi</a:t>
            </a:r>
            <a:r>
              <a:rPr lang="de-DE" dirty="0">
                <a:latin typeface="Calibri" panose="020F0502020204030204" pitchFamily="34" charset="0"/>
                <a:ea typeface="Calibri" panose="020F0502020204030204" pitchFamily="34" charset="0"/>
                <a:cs typeface="Times New Roman" panose="02020603050405020304" pitchFamily="18" charset="0"/>
              </a:rPr>
              <a:t>, Elisabeth: Vom besonderen zum Allgemeinen – Zuwendung in der Pflege als Ausgangspunkt einer Ethik. In Wiesemann/Erichsen/Behrendt/Biller-</a:t>
            </a:r>
            <a:r>
              <a:rPr lang="de-DE" dirty="0" err="1">
                <a:latin typeface="Calibri" panose="020F0502020204030204" pitchFamily="34" charset="0"/>
                <a:ea typeface="Calibri" panose="020F0502020204030204" pitchFamily="34" charset="0"/>
                <a:cs typeface="Times New Roman" panose="02020603050405020304" pitchFamily="18" charset="0"/>
              </a:rPr>
              <a:t>Andorno</a:t>
            </a:r>
            <a:r>
              <a:rPr lang="de-DE" dirty="0">
                <a:latin typeface="Calibri" panose="020F0502020204030204" pitchFamily="34" charset="0"/>
                <a:ea typeface="Calibri" panose="020F0502020204030204" pitchFamily="34" charset="0"/>
                <a:cs typeface="Times New Roman" panose="02020603050405020304" pitchFamily="18" charset="0"/>
              </a:rPr>
              <a:t>/</a:t>
            </a:r>
            <a:r>
              <a:rPr lang="de-DE" dirty="0" err="1">
                <a:latin typeface="Calibri" panose="020F0502020204030204" pitchFamily="34" charset="0"/>
                <a:ea typeface="Calibri" panose="020F0502020204030204" pitchFamily="34" charset="0"/>
                <a:cs typeface="Times New Roman" panose="02020603050405020304" pitchFamily="18" charset="0"/>
              </a:rPr>
              <a:t>Fewer</a:t>
            </a:r>
            <a:r>
              <a:rPr lang="de-DE" dirty="0">
                <a:latin typeface="Calibri" panose="020F0502020204030204" pitchFamily="34" charset="0"/>
                <a:ea typeface="Calibri" panose="020F0502020204030204" pitchFamily="34" charset="0"/>
                <a:cs typeface="Times New Roman" panose="02020603050405020304" pitchFamily="18" charset="0"/>
              </a:rPr>
              <a:t> (Hrsg.): Pflege und Ethik 2003, S. 30-46.</a:t>
            </a:r>
          </a:p>
          <a:p>
            <a:pPr>
              <a:spcAft>
                <a:spcPts val="0"/>
              </a:spcAft>
            </a:pPr>
            <a:r>
              <a:rPr lang="de-DE" b="1" dirty="0">
                <a:latin typeface="Calibri" panose="020F0502020204030204" pitchFamily="34" charset="0"/>
                <a:ea typeface="Calibri" panose="020F0502020204030204" pitchFamily="34" charset="0"/>
                <a:cs typeface="Times New Roman" panose="02020603050405020304" pitchFamily="18" charset="0"/>
              </a:rPr>
              <a:t>Conradi, </a:t>
            </a:r>
            <a:r>
              <a:rPr lang="de-DE" dirty="0">
                <a:latin typeface="Calibri" panose="020F0502020204030204" pitchFamily="34" charset="0"/>
                <a:ea typeface="Calibri" panose="020F0502020204030204" pitchFamily="34" charset="0"/>
                <a:cs typeface="Times New Roman" panose="02020603050405020304" pitchFamily="18" charset="0"/>
              </a:rPr>
              <a:t>Elisabeth: Take Care 2001.</a:t>
            </a:r>
            <a:endParaRPr lang="de-DE" b="1"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de-DE" b="1" dirty="0">
                <a:latin typeface="Calibri" panose="020F0502020204030204" pitchFamily="34" charset="0"/>
                <a:ea typeface="Calibri" panose="020F0502020204030204" pitchFamily="34" charset="0"/>
                <a:cs typeface="Times New Roman" panose="02020603050405020304" pitchFamily="18" charset="0"/>
              </a:rPr>
              <a:t>Honneth</a:t>
            </a:r>
            <a:r>
              <a:rPr lang="de-DE" dirty="0">
                <a:latin typeface="Calibri" panose="020F0502020204030204" pitchFamily="34" charset="0"/>
                <a:ea typeface="Calibri" panose="020F0502020204030204" pitchFamily="34" charset="0"/>
                <a:cs typeface="Times New Roman" panose="02020603050405020304" pitchFamily="18" charset="0"/>
              </a:rPr>
              <a:t>, Axel: Das Andere der Gerechtigkeit 2000.</a:t>
            </a:r>
          </a:p>
          <a:p>
            <a:pPr>
              <a:spcAft>
                <a:spcPts val="0"/>
              </a:spcAft>
            </a:pPr>
            <a:r>
              <a:rPr lang="de-DE" b="1" dirty="0">
                <a:latin typeface="Calibri" panose="020F0502020204030204" pitchFamily="34" charset="0"/>
                <a:ea typeface="Calibri" panose="020F0502020204030204" pitchFamily="34" charset="0"/>
                <a:cs typeface="Times New Roman" panose="02020603050405020304" pitchFamily="18" charset="0"/>
              </a:rPr>
              <a:t>Rabe</a:t>
            </a:r>
            <a:r>
              <a:rPr lang="de-DE" dirty="0">
                <a:latin typeface="Calibri" panose="020F0502020204030204" pitchFamily="34" charset="0"/>
                <a:ea typeface="Calibri" panose="020F0502020204030204" pitchFamily="34" charset="0"/>
                <a:cs typeface="Times New Roman" panose="02020603050405020304" pitchFamily="18" charset="0"/>
              </a:rPr>
              <a:t>, Marianne: Ethik in der Pflegeausbildung 2009.</a:t>
            </a:r>
          </a:p>
          <a:p>
            <a:pPr>
              <a:spcAft>
                <a:spcPts val="0"/>
              </a:spcAft>
            </a:pPr>
            <a:r>
              <a:rPr lang="de-DE" b="1" dirty="0" err="1">
                <a:latin typeface="Calibri" panose="020F0502020204030204" pitchFamily="34" charset="0"/>
                <a:ea typeface="Calibri" panose="020F0502020204030204" pitchFamily="34" charset="0"/>
                <a:cs typeface="Times New Roman" panose="02020603050405020304" pitchFamily="18" charset="0"/>
              </a:rPr>
              <a:t>Bobbert</a:t>
            </a:r>
            <a:r>
              <a:rPr lang="de-DE" b="1" dirty="0">
                <a:latin typeface="Calibri" panose="020F0502020204030204" pitchFamily="34" charset="0"/>
                <a:ea typeface="Calibri" panose="020F0502020204030204" pitchFamily="34" charset="0"/>
                <a:cs typeface="Times New Roman" panose="02020603050405020304" pitchFamily="18" charset="0"/>
              </a:rPr>
              <a:t>, </a:t>
            </a:r>
            <a:r>
              <a:rPr lang="de-DE" dirty="0">
                <a:latin typeface="Calibri" panose="020F0502020204030204" pitchFamily="34" charset="0"/>
                <a:ea typeface="Calibri" panose="020F0502020204030204" pitchFamily="34" charset="0"/>
                <a:cs typeface="Times New Roman" panose="02020603050405020304" pitchFamily="18" charset="0"/>
              </a:rPr>
              <a:t>Monika: Patientenautonomie und das Planen und Ausführen von Pflege. In Wiesemann/Erichsen/Behrendt/Biller-</a:t>
            </a:r>
            <a:r>
              <a:rPr lang="de-DE" dirty="0" err="1">
                <a:latin typeface="Calibri" panose="020F0502020204030204" pitchFamily="34" charset="0"/>
                <a:ea typeface="Calibri" panose="020F0502020204030204" pitchFamily="34" charset="0"/>
                <a:cs typeface="Times New Roman" panose="02020603050405020304" pitchFamily="18" charset="0"/>
              </a:rPr>
              <a:t>Andorno</a:t>
            </a:r>
            <a:r>
              <a:rPr lang="de-DE" dirty="0">
                <a:latin typeface="Calibri" panose="020F0502020204030204" pitchFamily="34" charset="0"/>
                <a:ea typeface="Calibri" panose="020F0502020204030204" pitchFamily="34" charset="0"/>
                <a:cs typeface="Times New Roman" panose="02020603050405020304" pitchFamily="18" charset="0"/>
              </a:rPr>
              <a:t>/</a:t>
            </a:r>
            <a:r>
              <a:rPr lang="de-DE" dirty="0" err="1">
                <a:latin typeface="Calibri" panose="020F0502020204030204" pitchFamily="34" charset="0"/>
                <a:ea typeface="Calibri" panose="020F0502020204030204" pitchFamily="34" charset="0"/>
                <a:cs typeface="Times New Roman" panose="02020603050405020304" pitchFamily="18" charset="0"/>
              </a:rPr>
              <a:t>Fewer</a:t>
            </a:r>
            <a:r>
              <a:rPr lang="de-DE" dirty="0">
                <a:latin typeface="Calibri" panose="020F0502020204030204" pitchFamily="34" charset="0"/>
                <a:ea typeface="Calibri" panose="020F0502020204030204" pitchFamily="34" charset="0"/>
                <a:cs typeface="Times New Roman" panose="02020603050405020304" pitchFamily="18" charset="0"/>
              </a:rPr>
              <a:t> (Hrsg.): Pflege und Ethik 2003, S. 71-104.</a:t>
            </a:r>
            <a:endParaRPr lang="de-DE"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596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3D9324C-D3F4-9546-8D04-44A929996452}"/>
              </a:ext>
            </a:extLst>
          </p:cNvPr>
          <p:cNvSpPr>
            <a:spLocks noGrp="1"/>
          </p:cNvSpPr>
          <p:nvPr>
            <p:ph type="title"/>
          </p:nvPr>
        </p:nvSpPr>
        <p:spPr/>
        <p:txBody>
          <a:bodyPr>
            <a:normAutofit fontScale="90000"/>
          </a:bodyPr>
          <a:lstStyle/>
          <a:p>
            <a:r>
              <a:rPr lang="de-DE" b="1" dirty="0"/>
              <a:t>Beispiel eines ethischen Konflikts</a:t>
            </a:r>
            <a:br>
              <a:rPr lang="de-DE" b="1" dirty="0"/>
            </a:br>
            <a:r>
              <a:rPr lang="de-DE" sz="3200" dirty="0"/>
              <a:t>Konflikt Betroffener bei der Frage Übernahme der Pflege eines nahen Angehörigen (Vater/Tochter)</a:t>
            </a:r>
            <a:br>
              <a:rPr lang="de-DE" sz="3200" dirty="0"/>
            </a:br>
            <a:endParaRPr lang="de-DE" dirty="0"/>
          </a:p>
        </p:txBody>
      </p:sp>
      <p:sp>
        <p:nvSpPr>
          <p:cNvPr id="3" name="Textplatzhalter 2">
            <a:extLst>
              <a:ext uri="{FF2B5EF4-FFF2-40B4-BE49-F238E27FC236}">
                <a16:creationId xmlns:a16="http://schemas.microsoft.com/office/drawing/2014/main" xmlns="" id="{2B1E3EB3-E207-CA44-BAAE-90B93CD5AB22}"/>
              </a:ext>
            </a:extLst>
          </p:cNvPr>
          <p:cNvSpPr>
            <a:spLocks noGrp="1"/>
          </p:cNvSpPr>
          <p:nvPr>
            <p:ph type="body" idx="1"/>
          </p:nvPr>
        </p:nvSpPr>
        <p:spPr/>
        <p:txBody>
          <a:bodyPr/>
          <a:lstStyle/>
          <a:p>
            <a:r>
              <a:rPr lang="de-DE" dirty="0"/>
              <a:t>Was spricht dafür?</a:t>
            </a:r>
          </a:p>
        </p:txBody>
      </p:sp>
      <p:sp>
        <p:nvSpPr>
          <p:cNvPr id="4" name="Inhaltsplatzhalter 3">
            <a:extLst>
              <a:ext uri="{FF2B5EF4-FFF2-40B4-BE49-F238E27FC236}">
                <a16:creationId xmlns:a16="http://schemas.microsoft.com/office/drawing/2014/main" xmlns="" id="{74A5CA95-6CCB-EF4A-B1F8-C8C27D550C8E}"/>
              </a:ext>
            </a:extLst>
          </p:cNvPr>
          <p:cNvSpPr>
            <a:spLocks noGrp="1"/>
          </p:cNvSpPr>
          <p:nvPr>
            <p:ph sz="half" idx="2"/>
          </p:nvPr>
        </p:nvSpPr>
        <p:spPr>
          <a:xfrm>
            <a:off x="839788" y="2680440"/>
            <a:ext cx="5157787" cy="3684588"/>
          </a:xfrm>
        </p:spPr>
        <p:txBody>
          <a:bodyPr>
            <a:normAutofit fontScale="92500" lnSpcReduction="20000"/>
          </a:bodyPr>
          <a:lstStyle/>
          <a:p>
            <a:r>
              <a:rPr lang="de-DE" dirty="0"/>
              <a:t>Ich bin als Tochter verpflichtet es zu tun.</a:t>
            </a:r>
          </a:p>
          <a:p>
            <a:r>
              <a:rPr lang="de-DE" dirty="0"/>
              <a:t>Andere Töchter tun es auch.</a:t>
            </a:r>
          </a:p>
          <a:p>
            <a:r>
              <a:rPr lang="de-DE" dirty="0"/>
              <a:t>Ich habe eigentlich genug Zeit</a:t>
            </a:r>
          </a:p>
          <a:p>
            <a:r>
              <a:rPr lang="de-DE" dirty="0"/>
              <a:t>Vater erwartet es von mir</a:t>
            </a:r>
          </a:p>
          <a:p>
            <a:r>
              <a:rPr lang="de-DE" dirty="0"/>
              <a:t>Mutter erwartet es auch</a:t>
            </a:r>
          </a:p>
          <a:p>
            <a:r>
              <a:rPr lang="de-DE" dirty="0"/>
              <a:t>Wie nimmt die Familie es auf, wenn ich nein sage</a:t>
            </a:r>
          </a:p>
          <a:p>
            <a:r>
              <a:rPr lang="de-DE" dirty="0"/>
              <a:t>...</a:t>
            </a:r>
          </a:p>
          <a:p>
            <a:endParaRPr lang="de-DE" dirty="0"/>
          </a:p>
        </p:txBody>
      </p:sp>
      <p:sp>
        <p:nvSpPr>
          <p:cNvPr id="5" name="Textplatzhalter 4">
            <a:extLst>
              <a:ext uri="{FF2B5EF4-FFF2-40B4-BE49-F238E27FC236}">
                <a16:creationId xmlns:a16="http://schemas.microsoft.com/office/drawing/2014/main" xmlns="" id="{5A7C1237-4BB2-7C4F-BA50-418F07719581}"/>
              </a:ext>
            </a:extLst>
          </p:cNvPr>
          <p:cNvSpPr>
            <a:spLocks noGrp="1"/>
          </p:cNvSpPr>
          <p:nvPr>
            <p:ph type="body" sz="quarter" idx="3"/>
          </p:nvPr>
        </p:nvSpPr>
        <p:spPr/>
        <p:txBody>
          <a:bodyPr/>
          <a:lstStyle/>
          <a:p>
            <a:r>
              <a:rPr lang="de-DE" dirty="0"/>
              <a:t>Was spricht dagegen?</a:t>
            </a:r>
          </a:p>
        </p:txBody>
      </p:sp>
      <p:sp>
        <p:nvSpPr>
          <p:cNvPr id="6" name="Inhaltsplatzhalter 5">
            <a:extLst>
              <a:ext uri="{FF2B5EF4-FFF2-40B4-BE49-F238E27FC236}">
                <a16:creationId xmlns:a16="http://schemas.microsoft.com/office/drawing/2014/main" xmlns="" id="{F417CABF-E785-7E4C-8DA3-741DA363F5A8}"/>
              </a:ext>
            </a:extLst>
          </p:cNvPr>
          <p:cNvSpPr>
            <a:spLocks noGrp="1"/>
          </p:cNvSpPr>
          <p:nvPr>
            <p:ph sz="quarter" idx="4"/>
          </p:nvPr>
        </p:nvSpPr>
        <p:spPr>
          <a:xfrm>
            <a:off x="6172200" y="2680310"/>
            <a:ext cx="5183188" cy="3684588"/>
          </a:xfrm>
        </p:spPr>
        <p:txBody>
          <a:bodyPr>
            <a:normAutofit fontScale="92500" lnSpcReduction="20000"/>
          </a:bodyPr>
          <a:lstStyle/>
          <a:p>
            <a:r>
              <a:rPr lang="de-DE" dirty="0"/>
              <a:t>Ich habe dann nicht mehr genug  Zeit für meine Familie</a:t>
            </a:r>
          </a:p>
          <a:p>
            <a:r>
              <a:rPr lang="de-DE" dirty="0"/>
              <a:t>Ich habe dann nicht mehr genug Zeit für mich.</a:t>
            </a:r>
          </a:p>
          <a:p>
            <a:r>
              <a:rPr lang="de-DE" dirty="0"/>
              <a:t>Ich weiß nicht, ob ich das überhaupt kann.</a:t>
            </a:r>
          </a:p>
          <a:p>
            <a:r>
              <a:rPr lang="de-DE" dirty="0"/>
              <a:t>Ich werde meine Arbeitszeit reduzieren müssen, das hat auch Auswirkungen auf meine Rente.</a:t>
            </a:r>
          </a:p>
          <a:p>
            <a:r>
              <a:rPr lang="de-DE" dirty="0"/>
              <a:t>...</a:t>
            </a:r>
          </a:p>
          <a:p>
            <a:endParaRPr lang="de-DE" dirty="0"/>
          </a:p>
        </p:txBody>
      </p:sp>
    </p:spTree>
    <p:extLst>
      <p:ext uri="{BB962C8B-B14F-4D97-AF65-F5344CB8AC3E}">
        <p14:creationId xmlns:p14="http://schemas.microsoft.com/office/powerpoint/2010/main" val="423240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8AE45BC-B1CF-574B-9C18-1A54C7F01D1C}"/>
              </a:ext>
            </a:extLst>
          </p:cNvPr>
          <p:cNvSpPr>
            <a:spLocks noGrp="1"/>
          </p:cNvSpPr>
          <p:nvPr>
            <p:ph type="title"/>
          </p:nvPr>
        </p:nvSpPr>
        <p:spPr/>
        <p:txBody>
          <a:bodyPr>
            <a:normAutofit/>
          </a:bodyPr>
          <a:lstStyle/>
          <a:p>
            <a:r>
              <a:rPr lang="de-DE" sz="4000" b="1" dirty="0"/>
              <a:t>Übernahme der Pflege eines Angehörigen?</a:t>
            </a:r>
            <a:br>
              <a:rPr lang="de-DE" sz="4000" b="1" dirty="0"/>
            </a:br>
            <a:endParaRPr lang="de-DE" sz="4000" b="1" dirty="0"/>
          </a:p>
        </p:txBody>
      </p:sp>
      <p:sp>
        <p:nvSpPr>
          <p:cNvPr id="3" name="Inhaltsplatzhalter 2">
            <a:extLst>
              <a:ext uri="{FF2B5EF4-FFF2-40B4-BE49-F238E27FC236}">
                <a16:creationId xmlns:a16="http://schemas.microsoft.com/office/drawing/2014/main" xmlns="" id="{D446724E-58F4-C749-B2F8-BFAB145102DB}"/>
              </a:ext>
            </a:extLst>
          </p:cNvPr>
          <p:cNvSpPr>
            <a:spLocks noGrp="1"/>
          </p:cNvSpPr>
          <p:nvPr>
            <p:ph idx="1"/>
          </p:nvPr>
        </p:nvSpPr>
        <p:spPr>
          <a:xfrm>
            <a:off x="838200" y="1690688"/>
            <a:ext cx="10515600" cy="4351338"/>
          </a:xfrm>
        </p:spPr>
        <p:txBody>
          <a:bodyPr>
            <a:normAutofit fontScale="92500" lnSpcReduction="10000"/>
          </a:bodyPr>
          <a:lstStyle/>
          <a:p>
            <a:r>
              <a:rPr lang="de-DE" b="1" dirty="0"/>
              <a:t>Christliche Kultur: </a:t>
            </a:r>
            <a:r>
              <a:rPr lang="de-DE" dirty="0"/>
              <a:t>Der Mensch unterliegt seit dem Sündenfall dem Mühsal der Arbeit sowie Krankheit, Alter und Tod. Da der Mensch sowohl Neigungen zum Guten als auch zum Bösen hat, bedarf es einer ethischen Ordnung: Die 10 Gebote. (</a:t>
            </a:r>
            <a:r>
              <a:rPr lang="de-DE" dirty="0" err="1"/>
              <a:t>Pfabigan</a:t>
            </a:r>
            <a:r>
              <a:rPr lang="de-DE" dirty="0"/>
              <a:t> 2008: 61).</a:t>
            </a:r>
          </a:p>
          <a:p>
            <a:r>
              <a:rPr lang="de-DE" dirty="0"/>
              <a:t>„Du sollst Vater und Mutter ehren ...“</a:t>
            </a:r>
          </a:p>
          <a:p>
            <a:r>
              <a:rPr lang="de-DE" dirty="0"/>
              <a:t>„Du sollst deinen Nächsten lieben ...“</a:t>
            </a:r>
          </a:p>
          <a:p>
            <a:r>
              <a:rPr lang="de-DE" dirty="0"/>
              <a:t>Aus der Idee der Gleichheit aller Menschen erwächst die Vorstellung, allen mit gleichem Wohlwollen zu begegnen. Krankenpflege erhält somit im Christentum einen hohen Stellenwert. (</a:t>
            </a:r>
            <a:r>
              <a:rPr lang="de-DE" dirty="0" err="1"/>
              <a:t>Pfabigan</a:t>
            </a:r>
            <a:r>
              <a:rPr lang="de-DE" dirty="0"/>
              <a:t> 2008: 63)</a:t>
            </a:r>
          </a:p>
          <a:p>
            <a:r>
              <a:rPr lang="de-DE" dirty="0"/>
              <a:t>Problem: (Conradi 2001: 16): „konventionelle Moral der Güte“: Frauen und Männern werden unterschiedliche Positionen zugewiesen!</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264624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8AE45BC-B1CF-574B-9C18-1A54C7F01D1C}"/>
              </a:ext>
            </a:extLst>
          </p:cNvPr>
          <p:cNvSpPr>
            <a:spLocks noGrp="1"/>
          </p:cNvSpPr>
          <p:nvPr>
            <p:ph type="title"/>
          </p:nvPr>
        </p:nvSpPr>
        <p:spPr/>
        <p:txBody>
          <a:bodyPr>
            <a:normAutofit/>
          </a:bodyPr>
          <a:lstStyle/>
          <a:p>
            <a:r>
              <a:rPr lang="de-DE" sz="4000" b="1" dirty="0"/>
              <a:t>Übernahme der Pflege eines Angehörigen?</a:t>
            </a:r>
            <a:br>
              <a:rPr lang="de-DE" sz="4000" b="1" dirty="0"/>
            </a:br>
            <a:endParaRPr lang="de-DE" sz="4000" b="1" dirty="0"/>
          </a:p>
        </p:txBody>
      </p:sp>
      <p:sp>
        <p:nvSpPr>
          <p:cNvPr id="3" name="Inhaltsplatzhalter 2">
            <a:extLst>
              <a:ext uri="{FF2B5EF4-FFF2-40B4-BE49-F238E27FC236}">
                <a16:creationId xmlns:a16="http://schemas.microsoft.com/office/drawing/2014/main" xmlns="" id="{D446724E-58F4-C749-B2F8-BFAB145102DB}"/>
              </a:ext>
            </a:extLst>
          </p:cNvPr>
          <p:cNvSpPr>
            <a:spLocks noGrp="1"/>
          </p:cNvSpPr>
          <p:nvPr>
            <p:ph idx="1"/>
          </p:nvPr>
        </p:nvSpPr>
        <p:spPr/>
        <p:txBody>
          <a:bodyPr/>
          <a:lstStyle/>
          <a:p>
            <a:r>
              <a:rPr lang="de-DE" b="1" dirty="0"/>
              <a:t>Kant</a:t>
            </a:r>
            <a:r>
              <a:rPr lang="de-DE" dirty="0"/>
              <a:t>: Forderung an die Kinder, sich um die Eltern zu kümmern, lässt sich mit der Aussage begründen, dass Eltern zwar keinen Rechtsanspruch auf Kostenerstattung für ihre Erziehungsbemühungen haben, jedoch den Kindern „ihre Verbindlichkeit (gegen die Eltern ) als bloße Tugendpflicht, nämlich Dankbarkeit in Anschlag bringen können.“ (Kant 1787, Rechtslehre § 29) </a:t>
            </a:r>
          </a:p>
          <a:p>
            <a:r>
              <a:rPr lang="de-DE" b="1" dirty="0"/>
              <a:t>Kategorischer Imperativ</a:t>
            </a:r>
            <a:r>
              <a:rPr lang="de-DE" dirty="0"/>
              <a:t>: „Handle so, dass die Maxime deines Willens jederzeit zugleich als Prinzip einer allgemeinen Gesetzgebung dienen könne.“ (Kant: Kritik der praktischen Vernunft, Vorländer Hamburg 1985: 36).</a:t>
            </a:r>
          </a:p>
        </p:txBody>
      </p:sp>
    </p:spTree>
    <p:extLst>
      <p:ext uri="{BB962C8B-B14F-4D97-AF65-F5344CB8AC3E}">
        <p14:creationId xmlns:p14="http://schemas.microsoft.com/office/powerpoint/2010/main" val="167259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8AE45BC-B1CF-574B-9C18-1A54C7F01D1C}"/>
              </a:ext>
            </a:extLst>
          </p:cNvPr>
          <p:cNvSpPr>
            <a:spLocks noGrp="1"/>
          </p:cNvSpPr>
          <p:nvPr>
            <p:ph type="title"/>
          </p:nvPr>
        </p:nvSpPr>
        <p:spPr/>
        <p:txBody>
          <a:bodyPr>
            <a:normAutofit/>
          </a:bodyPr>
          <a:lstStyle/>
          <a:p>
            <a:r>
              <a:rPr lang="de-DE" sz="4000" b="1" dirty="0"/>
              <a:t>Übernahme der Pflege eines Angehörigen?</a:t>
            </a:r>
            <a:r>
              <a:rPr lang="de-DE" dirty="0"/>
              <a:t/>
            </a:r>
            <a:br>
              <a:rPr lang="de-DE" dirty="0"/>
            </a:br>
            <a:endParaRPr lang="de-DE" dirty="0"/>
          </a:p>
        </p:txBody>
      </p:sp>
      <p:sp>
        <p:nvSpPr>
          <p:cNvPr id="3" name="Inhaltsplatzhalter 2">
            <a:extLst>
              <a:ext uri="{FF2B5EF4-FFF2-40B4-BE49-F238E27FC236}">
                <a16:creationId xmlns:a16="http://schemas.microsoft.com/office/drawing/2014/main" xmlns="" id="{D446724E-58F4-C749-B2F8-BFAB145102DB}"/>
              </a:ext>
            </a:extLst>
          </p:cNvPr>
          <p:cNvSpPr>
            <a:spLocks noGrp="1"/>
          </p:cNvSpPr>
          <p:nvPr>
            <p:ph idx="1"/>
          </p:nvPr>
        </p:nvSpPr>
        <p:spPr/>
        <p:txBody>
          <a:bodyPr>
            <a:normAutofit/>
          </a:bodyPr>
          <a:lstStyle/>
          <a:p>
            <a:r>
              <a:rPr lang="de-DE" b="1" dirty="0"/>
              <a:t>Hegel</a:t>
            </a:r>
            <a:r>
              <a:rPr lang="de-DE" dirty="0"/>
              <a:t>: Einstellung von Geneigtheit, die eine Vereinigung zum Ziel hat, eine Übereinstimmung auf höherer Ebene. In der zwischenmenschlichen Bezogenheit nennt Hegel diese Geneigtheit Liebe, aus der heraus die moralische Bereitschaft erwächst, füreinander zu sorgen.</a:t>
            </a:r>
          </a:p>
          <a:p>
            <a:r>
              <a:rPr lang="de-DE" dirty="0"/>
              <a:t>Gebot der Nächstenliebe auch bei </a:t>
            </a:r>
            <a:r>
              <a:rPr lang="de-DE" b="1" dirty="0"/>
              <a:t>Konfuzius </a:t>
            </a:r>
            <a:r>
              <a:rPr lang="de-DE" dirty="0"/>
              <a:t>und</a:t>
            </a:r>
            <a:r>
              <a:rPr lang="de-DE" b="1" dirty="0"/>
              <a:t> Nietzsche</a:t>
            </a:r>
          </a:p>
          <a:p>
            <a:r>
              <a:rPr lang="de-DE" dirty="0"/>
              <a:t>Fürsorge für die Menschen auch bei </a:t>
            </a:r>
            <a:r>
              <a:rPr lang="de-DE" b="1" dirty="0"/>
              <a:t>Aristoteles </a:t>
            </a:r>
            <a:r>
              <a:rPr lang="de-DE" dirty="0"/>
              <a:t>und </a:t>
            </a:r>
            <a:r>
              <a:rPr lang="de-DE" b="1" dirty="0"/>
              <a:t>Jonas </a:t>
            </a:r>
            <a:r>
              <a:rPr lang="de-DE" dirty="0"/>
              <a:t>(„Handle so, dass die Wirkungen deiner Handlungen verträglich sind mit der Permanenz echten menschlichen Lebens auf Erden“.)</a:t>
            </a:r>
            <a:endParaRPr lang="de-DE" b="1" dirty="0"/>
          </a:p>
        </p:txBody>
      </p:sp>
    </p:spTree>
    <p:extLst>
      <p:ext uri="{BB962C8B-B14F-4D97-AF65-F5344CB8AC3E}">
        <p14:creationId xmlns:p14="http://schemas.microsoft.com/office/powerpoint/2010/main" val="114645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CAC5B36-BC5A-C94B-BF26-67D71BE64022}"/>
              </a:ext>
            </a:extLst>
          </p:cNvPr>
          <p:cNvSpPr>
            <a:spLocks noGrp="1"/>
          </p:cNvSpPr>
          <p:nvPr>
            <p:ph type="title"/>
          </p:nvPr>
        </p:nvSpPr>
        <p:spPr/>
        <p:txBody>
          <a:bodyPr>
            <a:normAutofit/>
          </a:bodyPr>
          <a:lstStyle/>
          <a:p>
            <a:r>
              <a:rPr lang="de-DE" sz="4000" b="1" dirty="0"/>
              <a:t>Ergebnis:</a:t>
            </a:r>
          </a:p>
        </p:txBody>
      </p:sp>
      <p:sp>
        <p:nvSpPr>
          <p:cNvPr id="3" name="Inhaltsplatzhalter 2">
            <a:extLst>
              <a:ext uri="{FF2B5EF4-FFF2-40B4-BE49-F238E27FC236}">
                <a16:creationId xmlns:a16="http://schemas.microsoft.com/office/drawing/2014/main" xmlns="" id="{2ECFF597-569B-2A41-83B2-924417407449}"/>
              </a:ext>
            </a:extLst>
          </p:cNvPr>
          <p:cNvSpPr>
            <a:spLocks noGrp="1"/>
          </p:cNvSpPr>
          <p:nvPr>
            <p:ph idx="1"/>
          </p:nvPr>
        </p:nvSpPr>
        <p:spPr/>
        <p:txBody>
          <a:bodyPr/>
          <a:lstStyle/>
          <a:p>
            <a:r>
              <a:rPr lang="de-DE" dirty="0"/>
              <a:t>Deutung der </a:t>
            </a:r>
            <a:r>
              <a:rPr lang="de-DE" b="1" dirty="0"/>
              <a:t>Nächstenliebe als Pflicht </a:t>
            </a:r>
            <a:r>
              <a:rPr lang="de-DE" dirty="0"/>
              <a:t>lässt kaum Entscheidungsfreiheit (Salomon 2005: 27)</a:t>
            </a:r>
          </a:p>
          <a:p>
            <a:r>
              <a:rPr lang="de-DE" dirty="0"/>
              <a:t>Im privaten, familiären Bereich ist die </a:t>
            </a:r>
            <a:r>
              <a:rPr lang="de-DE" b="1" dirty="0"/>
              <a:t>Befreiung</a:t>
            </a:r>
            <a:r>
              <a:rPr lang="de-DE" dirty="0"/>
              <a:t> aus wiedergutmachender </a:t>
            </a:r>
            <a:r>
              <a:rPr lang="de-DE" b="1" dirty="0"/>
              <a:t>Verpflichtung </a:t>
            </a:r>
            <a:r>
              <a:rPr lang="de-DE" dirty="0"/>
              <a:t>und gesollter Liebe </a:t>
            </a:r>
            <a:r>
              <a:rPr lang="de-DE" b="1" dirty="0"/>
              <a:t>sehr schwer</a:t>
            </a:r>
            <a:r>
              <a:rPr lang="de-DE" dirty="0"/>
              <a:t>. (Salomon 2005: 27)</a:t>
            </a:r>
          </a:p>
          <a:p>
            <a:endParaRPr lang="de-DE" dirty="0"/>
          </a:p>
        </p:txBody>
      </p:sp>
    </p:spTree>
    <p:extLst>
      <p:ext uri="{BB962C8B-B14F-4D97-AF65-F5344CB8AC3E}">
        <p14:creationId xmlns:p14="http://schemas.microsoft.com/office/powerpoint/2010/main" val="3433191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87490BA-CDE6-474A-92FD-25CC14B685E9}"/>
              </a:ext>
            </a:extLst>
          </p:cNvPr>
          <p:cNvSpPr>
            <a:spLocks noGrp="1"/>
          </p:cNvSpPr>
          <p:nvPr>
            <p:ph type="title"/>
          </p:nvPr>
        </p:nvSpPr>
        <p:spPr/>
        <p:txBody>
          <a:bodyPr>
            <a:normAutofit/>
          </a:bodyPr>
          <a:lstStyle/>
          <a:p>
            <a:r>
              <a:rPr lang="de-DE" sz="4000" b="1" dirty="0"/>
              <a:t>Ethisches Konzept zur Lösung des Konflikts</a:t>
            </a:r>
          </a:p>
        </p:txBody>
      </p:sp>
      <p:sp>
        <p:nvSpPr>
          <p:cNvPr id="3" name="Inhaltsplatzhalter 2">
            <a:extLst>
              <a:ext uri="{FF2B5EF4-FFF2-40B4-BE49-F238E27FC236}">
                <a16:creationId xmlns:a16="http://schemas.microsoft.com/office/drawing/2014/main" xmlns="" id="{2BD56631-C5D3-A445-872A-816F42F99DA5}"/>
              </a:ext>
            </a:extLst>
          </p:cNvPr>
          <p:cNvSpPr>
            <a:spLocks noGrp="1"/>
          </p:cNvSpPr>
          <p:nvPr>
            <p:ph idx="1"/>
          </p:nvPr>
        </p:nvSpPr>
        <p:spPr/>
        <p:txBody>
          <a:bodyPr/>
          <a:lstStyle/>
          <a:p>
            <a:r>
              <a:rPr lang="de-DE" b="1" dirty="0"/>
              <a:t>Honneth</a:t>
            </a:r>
            <a:r>
              <a:rPr lang="de-DE" dirty="0"/>
              <a:t> greift sowohl Kants als auch Hegels Modell auf. Für ihn ist die Familie eine soziale Sphäre, in der moralische Orientierungen permanent aufeinander stoßen: </a:t>
            </a:r>
          </a:p>
          <a:p>
            <a:pPr marL="0" indent="0">
              <a:buNone/>
            </a:pPr>
            <a:r>
              <a:rPr lang="de-DE" dirty="0"/>
              <a:t>Einerseits müssen Familienmitglieder sich untereinander als Rechtspersonen anerkennen, weil sie nur so ihre persönliche Integrität geschützt wissen können, andererseits müssen sie sich wechselseitig aber auch als </a:t>
            </a:r>
            <a:r>
              <a:rPr lang="de-DE" b="1" dirty="0"/>
              <a:t>einzigartige Subjekte </a:t>
            </a:r>
            <a:r>
              <a:rPr lang="de-DE" dirty="0"/>
              <a:t>anerkennen, deren individuelles Wohlergehen besondere Aufmerksamkeit und Fürsorge verdient (vgl. Honneth 2000, 209).</a:t>
            </a:r>
          </a:p>
          <a:p>
            <a:endParaRPr lang="de-DE" dirty="0"/>
          </a:p>
        </p:txBody>
      </p:sp>
    </p:spTree>
    <p:extLst>
      <p:ext uri="{BB962C8B-B14F-4D97-AF65-F5344CB8AC3E}">
        <p14:creationId xmlns:p14="http://schemas.microsoft.com/office/powerpoint/2010/main" val="14685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BC79A87-C2AE-754A-9596-C8745EB2A85D}"/>
              </a:ext>
            </a:extLst>
          </p:cNvPr>
          <p:cNvSpPr>
            <a:spLocks noGrp="1"/>
          </p:cNvSpPr>
          <p:nvPr>
            <p:ph type="title"/>
          </p:nvPr>
        </p:nvSpPr>
        <p:spPr/>
        <p:txBody>
          <a:bodyPr>
            <a:normAutofit/>
          </a:bodyPr>
          <a:lstStyle/>
          <a:p>
            <a:r>
              <a:rPr lang="de-DE" sz="4000" b="1" dirty="0"/>
              <a:t>Ethisches Konzept zur Lösung des Konflikts</a:t>
            </a:r>
          </a:p>
        </p:txBody>
      </p:sp>
      <p:sp>
        <p:nvSpPr>
          <p:cNvPr id="3" name="Inhaltsplatzhalter 2">
            <a:extLst>
              <a:ext uri="{FF2B5EF4-FFF2-40B4-BE49-F238E27FC236}">
                <a16:creationId xmlns:a16="http://schemas.microsoft.com/office/drawing/2014/main" xmlns="" id="{15E93106-A77F-F44E-91FC-C6408B16BC6F}"/>
              </a:ext>
            </a:extLst>
          </p:cNvPr>
          <p:cNvSpPr>
            <a:spLocks noGrp="1"/>
          </p:cNvSpPr>
          <p:nvPr>
            <p:ph idx="1"/>
          </p:nvPr>
        </p:nvSpPr>
        <p:spPr/>
        <p:txBody>
          <a:bodyPr/>
          <a:lstStyle/>
          <a:p>
            <a:pPr marL="0" indent="0">
              <a:buNone/>
            </a:pPr>
            <a:r>
              <a:rPr lang="de-DE" b="1" dirty="0"/>
              <a:t>Honneth </a:t>
            </a:r>
            <a:r>
              <a:rPr lang="de-DE" dirty="0"/>
              <a:t>betont Bedeutung der wechselseitigen Anerkennung (Honneth 2000, 175) als Grundlage moralischen Umganges zwischen Menschen in drei Formen:</a:t>
            </a:r>
          </a:p>
          <a:p>
            <a:pPr lvl="0"/>
            <a:r>
              <a:rPr lang="de-DE" dirty="0"/>
              <a:t>Anerkennung des </a:t>
            </a:r>
            <a:r>
              <a:rPr lang="de-DE" b="1" dirty="0"/>
              <a:t>Menschen als Individuum </a:t>
            </a:r>
            <a:r>
              <a:rPr lang="de-DE" dirty="0"/>
              <a:t>mit einzigartigen Bedürfnissen und Wünschen (Fürsorge, Liebe)</a:t>
            </a:r>
          </a:p>
          <a:p>
            <a:pPr lvl="0"/>
            <a:r>
              <a:rPr lang="de-DE" dirty="0"/>
              <a:t>Anerkennung der gleichen moralischen Zurechnungsfähigkeit (</a:t>
            </a:r>
            <a:r>
              <a:rPr lang="de-DE" b="1" dirty="0"/>
              <a:t>Gleichbehandlung</a:t>
            </a:r>
            <a:r>
              <a:rPr lang="de-DE" dirty="0"/>
              <a:t>)</a:t>
            </a:r>
          </a:p>
          <a:p>
            <a:pPr lvl="0"/>
            <a:r>
              <a:rPr lang="de-DE" dirty="0"/>
              <a:t>Anerkennung als wichtige Person für die konkrete Gemeinschaft (</a:t>
            </a:r>
            <a:r>
              <a:rPr lang="de-DE" b="1" dirty="0"/>
              <a:t>Solidarität, Loyalität</a:t>
            </a:r>
            <a:r>
              <a:rPr lang="de-DE" dirty="0"/>
              <a:t>)</a:t>
            </a:r>
          </a:p>
          <a:p>
            <a:endParaRPr lang="de-DE" dirty="0"/>
          </a:p>
        </p:txBody>
      </p:sp>
    </p:spTree>
    <p:extLst>
      <p:ext uri="{BB962C8B-B14F-4D97-AF65-F5344CB8AC3E}">
        <p14:creationId xmlns:p14="http://schemas.microsoft.com/office/powerpoint/2010/main" val="390589585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1760</Words>
  <Application>Microsoft Office PowerPoint</Application>
  <PresentationFormat>Benutzerdefiniert</PresentationFormat>
  <Paragraphs>166</Paragraphs>
  <Slides>24</Slides>
  <Notes>1</Notes>
  <HiddenSlides>0</HiddenSlides>
  <MMClips>0</MMClips>
  <ScaleCrop>false</ScaleCrop>
  <HeadingPairs>
    <vt:vector size="4" baseType="variant">
      <vt:variant>
        <vt:lpstr>Design</vt:lpstr>
      </vt:variant>
      <vt:variant>
        <vt:i4>2</vt:i4>
      </vt:variant>
      <vt:variant>
        <vt:lpstr>Folientitel</vt:lpstr>
      </vt:variant>
      <vt:variant>
        <vt:i4>24</vt:i4>
      </vt:variant>
    </vt:vector>
  </HeadingPairs>
  <TitlesOfParts>
    <vt:vector size="26" baseType="lpstr">
      <vt:lpstr>Office</vt:lpstr>
      <vt:lpstr>Benutzerdefiniertes Design</vt:lpstr>
      <vt:lpstr>Vom angemessenen Umgang  mit dem Leiden anderer    </vt:lpstr>
      <vt:lpstr> Aufgabenstellung und Herangehensweise</vt:lpstr>
      <vt:lpstr>Beispiel eines ethischen Konflikts Konflikt Betroffener bei der Frage Übernahme der Pflege eines nahen Angehörigen (Vater/Tochter) </vt:lpstr>
      <vt:lpstr>Übernahme der Pflege eines Angehörigen? </vt:lpstr>
      <vt:lpstr>Übernahme der Pflege eines Angehörigen? </vt:lpstr>
      <vt:lpstr>Übernahme der Pflege eines Angehörigen? </vt:lpstr>
      <vt:lpstr>Ergebnis:</vt:lpstr>
      <vt:lpstr>Ethisches Konzept zur Lösung des Konflikts</vt:lpstr>
      <vt:lpstr>Ethisches Konzept zur Lösung des Konflikts</vt:lpstr>
      <vt:lpstr>Ethisches Konzept zur Lösung des Konflikts</vt:lpstr>
      <vt:lpstr>Weitere ethische Ansätze zur Lösung des Konflikts</vt:lpstr>
      <vt:lpstr> Beispiel eines weiteren ethischen Konflikts </vt:lpstr>
      <vt:lpstr>Beispiel eines ethischen Konflikts Wann soll die Pflege eingreifen/korrigieren?</vt:lpstr>
      <vt:lpstr> Wann soll die Pflege eingreifen/korrigieren?</vt:lpstr>
      <vt:lpstr>Wann soll die Pflege eingreifen/korrigieren?</vt:lpstr>
      <vt:lpstr>Mögliches ethisches Konzept zur Lösung des Konflikts</vt:lpstr>
      <vt:lpstr> Beispiel eines weiteren ethischen Konflikts </vt:lpstr>
      <vt:lpstr>Ethisches Konzept zur Lösung ethischer Konflikte in der Pflege: </vt:lpstr>
      <vt:lpstr>Ethische Fallbesprechungen</vt:lpstr>
      <vt:lpstr>Erste Phase – Problem formulieren</vt:lpstr>
      <vt:lpstr>Zweite Phase – Fakten sammeln</vt:lpstr>
      <vt:lpstr>Dritte und Vierte Phase -  Bewertung und Beschluss</vt:lpstr>
      <vt:lpstr>Fazit:</vt:lpstr>
      <vt:lpstr>Auswahl der Spezialliteratur: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Vom angemessenen Umgang mit dem Leiden anderer</dc:title>
  <dc:creator>Silke Lorenz</dc:creator>
  <cp:lastModifiedBy>Meyer, Doris</cp:lastModifiedBy>
  <cp:revision>51</cp:revision>
  <cp:lastPrinted>2018-04-19T18:04:49Z</cp:lastPrinted>
  <dcterms:created xsi:type="dcterms:W3CDTF">2018-04-12T08:11:09Z</dcterms:created>
  <dcterms:modified xsi:type="dcterms:W3CDTF">2018-04-23T10:53:56Z</dcterms:modified>
</cp:coreProperties>
</file>